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36"/>
  </p:notesMasterIdLst>
  <p:sldIdLst>
    <p:sldId id="2990" r:id="rId3"/>
    <p:sldId id="2992" r:id="rId4"/>
    <p:sldId id="2976" r:id="rId5"/>
    <p:sldId id="2781" r:id="rId6"/>
    <p:sldId id="2782" r:id="rId7"/>
    <p:sldId id="261" r:id="rId8"/>
    <p:sldId id="2975" r:id="rId9"/>
    <p:sldId id="264" r:id="rId10"/>
    <p:sldId id="265" r:id="rId11"/>
    <p:sldId id="2973" r:id="rId12"/>
    <p:sldId id="2792" r:id="rId13"/>
    <p:sldId id="2977" r:id="rId14"/>
    <p:sldId id="2978" r:id="rId15"/>
    <p:sldId id="2989" r:id="rId16"/>
    <p:sldId id="2980" r:id="rId17"/>
    <p:sldId id="2981" r:id="rId18"/>
    <p:sldId id="2982" r:id="rId19"/>
    <p:sldId id="273" r:id="rId20"/>
    <p:sldId id="2983" r:id="rId21"/>
    <p:sldId id="2985" r:id="rId22"/>
    <p:sldId id="2988" r:id="rId23"/>
    <p:sldId id="270" r:id="rId24"/>
    <p:sldId id="271" r:id="rId25"/>
    <p:sldId id="2803" r:id="rId26"/>
    <p:sldId id="2767" r:id="rId27"/>
    <p:sldId id="2986" r:id="rId28"/>
    <p:sldId id="276" r:id="rId29"/>
    <p:sldId id="2987" r:id="rId30"/>
    <p:sldId id="278" r:id="rId31"/>
    <p:sldId id="277" r:id="rId32"/>
    <p:sldId id="279" r:id="rId33"/>
    <p:sldId id="2768" r:id="rId34"/>
    <p:sldId id="299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FCE15C-AF93-4971-A35B-D23717BFE582}" v="1" dt="2022-05-30T13:51:22.9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1" d="100"/>
          <a:sy n="61" d="100"/>
        </p:scale>
        <p:origin x="81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Chadwick" userId="bd1ae82f-124b-4de6-bc22-d4eddcd0bf4b" providerId="ADAL" clId="{24FCE15C-AF93-4971-A35B-D23717BFE582}"/>
    <pc:docChg chg="custSel modSld">
      <pc:chgData name="Julia Chadwick" userId="bd1ae82f-124b-4de6-bc22-d4eddcd0bf4b" providerId="ADAL" clId="{24FCE15C-AF93-4971-A35B-D23717BFE582}" dt="2022-05-30T13:51:35.330" v="3" actId="478"/>
      <pc:docMkLst>
        <pc:docMk/>
      </pc:docMkLst>
      <pc:sldChg chg="delSp modTransition modAnim">
        <pc:chgData name="Julia Chadwick" userId="bd1ae82f-124b-4de6-bc22-d4eddcd0bf4b" providerId="ADAL" clId="{24FCE15C-AF93-4971-A35B-D23717BFE582}" dt="2022-05-30T13:51:22.972" v="0"/>
        <pc:sldMkLst>
          <pc:docMk/>
          <pc:sldMk cId="4236838640" sldId="261"/>
        </pc:sldMkLst>
        <pc:picChg chg="del">
          <ac:chgData name="Julia Chadwick" userId="bd1ae82f-124b-4de6-bc22-d4eddcd0bf4b" providerId="ADAL" clId="{24FCE15C-AF93-4971-A35B-D23717BFE582}" dt="2022-05-30T13:51:22.972" v="0"/>
          <ac:picMkLst>
            <pc:docMk/>
            <pc:sldMk cId="4236838640" sldId="261"/>
            <ac:picMk id="3" creationId="{2B46198D-AB62-0BD8-A286-F2E5204E9BF4}"/>
          </ac:picMkLst>
        </pc:picChg>
      </pc:sldChg>
      <pc:sldChg chg="delSp modTransition modAnim">
        <pc:chgData name="Julia Chadwick" userId="bd1ae82f-124b-4de6-bc22-d4eddcd0bf4b" providerId="ADAL" clId="{24FCE15C-AF93-4971-A35B-D23717BFE582}" dt="2022-05-30T13:51:22.972" v="0"/>
        <pc:sldMkLst>
          <pc:docMk/>
          <pc:sldMk cId="3883216653" sldId="264"/>
        </pc:sldMkLst>
        <pc:picChg chg="del">
          <ac:chgData name="Julia Chadwick" userId="bd1ae82f-124b-4de6-bc22-d4eddcd0bf4b" providerId="ADAL" clId="{24FCE15C-AF93-4971-A35B-D23717BFE582}" dt="2022-05-30T13:51:22.972" v="0"/>
          <ac:picMkLst>
            <pc:docMk/>
            <pc:sldMk cId="3883216653" sldId="264"/>
            <ac:picMk id="3" creationId="{89B2FFFC-A8EC-F072-1E08-5F06669B7A6F}"/>
          </ac:picMkLst>
        </pc:picChg>
      </pc:sldChg>
      <pc:sldChg chg="delSp modTransition modAnim">
        <pc:chgData name="Julia Chadwick" userId="bd1ae82f-124b-4de6-bc22-d4eddcd0bf4b" providerId="ADAL" clId="{24FCE15C-AF93-4971-A35B-D23717BFE582}" dt="2022-05-30T13:51:22.972" v="0"/>
        <pc:sldMkLst>
          <pc:docMk/>
          <pc:sldMk cId="2356250037" sldId="265"/>
        </pc:sldMkLst>
        <pc:picChg chg="del">
          <ac:chgData name="Julia Chadwick" userId="bd1ae82f-124b-4de6-bc22-d4eddcd0bf4b" providerId="ADAL" clId="{24FCE15C-AF93-4971-A35B-D23717BFE582}" dt="2022-05-30T13:51:22.972" v="0"/>
          <ac:picMkLst>
            <pc:docMk/>
            <pc:sldMk cId="2356250037" sldId="265"/>
            <ac:picMk id="7" creationId="{C04A1A0E-576D-A2CA-6E93-085008FA9B05}"/>
          </ac:picMkLst>
        </pc:picChg>
      </pc:sldChg>
      <pc:sldChg chg="delSp modTransition modAnim">
        <pc:chgData name="Julia Chadwick" userId="bd1ae82f-124b-4de6-bc22-d4eddcd0bf4b" providerId="ADAL" clId="{24FCE15C-AF93-4971-A35B-D23717BFE582}" dt="2022-05-30T13:51:22.972" v="0"/>
        <pc:sldMkLst>
          <pc:docMk/>
          <pc:sldMk cId="1438554870" sldId="270"/>
        </pc:sldMkLst>
        <pc:picChg chg="del">
          <ac:chgData name="Julia Chadwick" userId="bd1ae82f-124b-4de6-bc22-d4eddcd0bf4b" providerId="ADAL" clId="{24FCE15C-AF93-4971-A35B-D23717BFE582}" dt="2022-05-30T13:51:22.972" v="0"/>
          <ac:picMkLst>
            <pc:docMk/>
            <pc:sldMk cId="1438554870" sldId="270"/>
            <ac:picMk id="2" creationId="{7005FC3F-4C9D-302D-C547-1B2823F53F04}"/>
          </ac:picMkLst>
        </pc:picChg>
      </pc:sldChg>
      <pc:sldChg chg="delSp modTransition modAnim">
        <pc:chgData name="Julia Chadwick" userId="bd1ae82f-124b-4de6-bc22-d4eddcd0bf4b" providerId="ADAL" clId="{24FCE15C-AF93-4971-A35B-D23717BFE582}" dt="2022-05-30T13:51:22.972" v="0"/>
        <pc:sldMkLst>
          <pc:docMk/>
          <pc:sldMk cId="4253785120" sldId="271"/>
        </pc:sldMkLst>
        <pc:picChg chg="del">
          <ac:chgData name="Julia Chadwick" userId="bd1ae82f-124b-4de6-bc22-d4eddcd0bf4b" providerId="ADAL" clId="{24FCE15C-AF93-4971-A35B-D23717BFE582}" dt="2022-05-30T13:51:22.972" v="0"/>
          <ac:picMkLst>
            <pc:docMk/>
            <pc:sldMk cId="4253785120" sldId="271"/>
            <ac:picMk id="2" creationId="{B96B86B5-AC69-DAE3-2F30-CC626302B6F5}"/>
          </ac:picMkLst>
        </pc:picChg>
      </pc:sldChg>
      <pc:sldChg chg="delSp modTransition modAnim">
        <pc:chgData name="Julia Chadwick" userId="bd1ae82f-124b-4de6-bc22-d4eddcd0bf4b" providerId="ADAL" clId="{24FCE15C-AF93-4971-A35B-D23717BFE582}" dt="2022-05-30T13:51:22.972" v="0"/>
        <pc:sldMkLst>
          <pc:docMk/>
          <pc:sldMk cId="3249773882" sldId="273"/>
        </pc:sldMkLst>
        <pc:picChg chg="del">
          <ac:chgData name="Julia Chadwick" userId="bd1ae82f-124b-4de6-bc22-d4eddcd0bf4b" providerId="ADAL" clId="{24FCE15C-AF93-4971-A35B-D23717BFE582}" dt="2022-05-30T13:51:22.972" v="0"/>
          <ac:picMkLst>
            <pc:docMk/>
            <pc:sldMk cId="3249773882" sldId="273"/>
            <ac:picMk id="2" creationId="{CC6B09C9-422F-BD74-5030-E3C232A9CAE9}"/>
          </ac:picMkLst>
        </pc:picChg>
      </pc:sldChg>
      <pc:sldChg chg="delSp modTransition modAnim">
        <pc:chgData name="Julia Chadwick" userId="bd1ae82f-124b-4de6-bc22-d4eddcd0bf4b" providerId="ADAL" clId="{24FCE15C-AF93-4971-A35B-D23717BFE582}" dt="2022-05-30T13:51:22.972" v="0"/>
        <pc:sldMkLst>
          <pc:docMk/>
          <pc:sldMk cId="1853168260" sldId="276"/>
        </pc:sldMkLst>
        <pc:picChg chg="del">
          <ac:chgData name="Julia Chadwick" userId="bd1ae82f-124b-4de6-bc22-d4eddcd0bf4b" providerId="ADAL" clId="{24FCE15C-AF93-4971-A35B-D23717BFE582}" dt="2022-05-30T13:51:22.972" v="0"/>
          <ac:picMkLst>
            <pc:docMk/>
            <pc:sldMk cId="1853168260" sldId="276"/>
            <ac:picMk id="3" creationId="{D01C1194-84F8-74B8-AA32-1A0ED6C3720A}"/>
          </ac:picMkLst>
        </pc:picChg>
      </pc:sldChg>
      <pc:sldChg chg="delSp modTransition modAnim">
        <pc:chgData name="Julia Chadwick" userId="bd1ae82f-124b-4de6-bc22-d4eddcd0bf4b" providerId="ADAL" clId="{24FCE15C-AF93-4971-A35B-D23717BFE582}" dt="2022-05-30T13:51:22.972" v="0"/>
        <pc:sldMkLst>
          <pc:docMk/>
          <pc:sldMk cId="2345499918" sldId="277"/>
        </pc:sldMkLst>
        <pc:picChg chg="del">
          <ac:chgData name="Julia Chadwick" userId="bd1ae82f-124b-4de6-bc22-d4eddcd0bf4b" providerId="ADAL" clId="{24FCE15C-AF93-4971-A35B-D23717BFE582}" dt="2022-05-30T13:51:22.972" v="0"/>
          <ac:picMkLst>
            <pc:docMk/>
            <pc:sldMk cId="2345499918" sldId="277"/>
            <ac:picMk id="5" creationId="{DCDC53BB-810E-7B83-A3C4-587D8C06D998}"/>
          </ac:picMkLst>
        </pc:picChg>
      </pc:sldChg>
      <pc:sldChg chg="delSp modTransition modAnim">
        <pc:chgData name="Julia Chadwick" userId="bd1ae82f-124b-4de6-bc22-d4eddcd0bf4b" providerId="ADAL" clId="{24FCE15C-AF93-4971-A35B-D23717BFE582}" dt="2022-05-30T13:51:22.972" v="0"/>
        <pc:sldMkLst>
          <pc:docMk/>
          <pc:sldMk cId="2933034811" sldId="278"/>
        </pc:sldMkLst>
        <pc:picChg chg="del">
          <ac:chgData name="Julia Chadwick" userId="bd1ae82f-124b-4de6-bc22-d4eddcd0bf4b" providerId="ADAL" clId="{24FCE15C-AF93-4971-A35B-D23717BFE582}" dt="2022-05-30T13:51:22.972" v="0"/>
          <ac:picMkLst>
            <pc:docMk/>
            <pc:sldMk cId="2933034811" sldId="278"/>
            <ac:picMk id="9" creationId="{B2216DEF-8FC4-36F4-4EC0-5D35AFE9110C}"/>
          </ac:picMkLst>
        </pc:picChg>
      </pc:sldChg>
      <pc:sldChg chg="delSp modTransition modAnim">
        <pc:chgData name="Julia Chadwick" userId="bd1ae82f-124b-4de6-bc22-d4eddcd0bf4b" providerId="ADAL" clId="{24FCE15C-AF93-4971-A35B-D23717BFE582}" dt="2022-05-30T13:51:22.972" v="0"/>
        <pc:sldMkLst>
          <pc:docMk/>
          <pc:sldMk cId="517070697" sldId="279"/>
        </pc:sldMkLst>
        <pc:picChg chg="del">
          <ac:chgData name="Julia Chadwick" userId="bd1ae82f-124b-4de6-bc22-d4eddcd0bf4b" providerId="ADAL" clId="{24FCE15C-AF93-4971-A35B-D23717BFE582}" dt="2022-05-30T13:51:22.972" v="0"/>
          <ac:picMkLst>
            <pc:docMk/>
            <pc:sldMk cId="517070697" sldId="279"/>
            <ac:picMk id="6" creationId="{A2CFD608-55DC-7B44-4959-C767D49A1ADB}"/>
          </ac:picMkLst>
        </pc:picChg>
      </pc:sldChg>
      <pc:sldChg chg="delSp modTransition modAnim">
        <pc:chgData name="Julia Chadwick" userId="bd1ae82f-124b-4de6-bc22-d4eddcd0bf4b" providerId="ADAL" clId="{24FCE15C-AF93-4971-A35B-D23717BFE582}" dt="2022-05-30T13:51:22.972" v="0"/>
        <pc:sldMkLst>
          <pc:docMk/>
          <pc:sldMk cId="3100547785" sldId="2767"/>
        </pc:sldMkLst>
        <pc:picChg chg="del">
          <ac:chgData name="Julia Chadwick" userId="bd1ae82f-124b-4de6-bc22-d4eddcd0bf4b" providerId="ADAL" clId="{24FCE15C-AF93-4971-A35B-D23717BFE582}" dt="2022-05-30T13:51:22.972" v="0"/>
          <ac:picMkLst>
            <pc:docMk/>
            <pc:sldMk cId="3100547785" sldId="2767"/>
            <ac:picMk id="3" creationId="{DD989D1A-1944-E846-BB65-C2BA6ED4D27E}"/>
          </ac:picMkLst>
        </pc:picChg>
      </pc:sldChg>
      <pc:sldChg chg="delSp modTransition modAnim">
        <pc:chgData name="Julia Chadwick" userId="bd1ae82f-124b-4de6-bc22-d4eddcd0bf4b" providerId="ADAL" clId="{24FCE15C-AF93-4971-A35B-D23717BFE582}" dt="2022-05-30T13:51:22.972" v="0"/>
        <pc:sldMkLst>
          <pc:docMk/>
          <pc:sldMk cId="2141379199" sldId="2768"/>
        </pc:sldMkLst>
        <pc:picChg chg="del">
          <ac:chgData name="Julia Chadwick" userId="bd1ae82f-124b-4de6-bc22-d4eddcd0bf4b" providerId="ADAL" clId="{24FCE15C-AF93-4971-A35B-D23717BFE582}" dt="2022-05-30T13:51:22.972" v="0"/>
          <ac:picMkLst>
            <pc:docMk/>
            <pc:sldMk cId="2141379199" sldId="2768"/>
            <ac:picMk id="12" creationId="{FFF6E14A-7789-1405-DB6A-EF858E1CF1F9}"/>
          </ac:picMkLst>
        </pc:picChg>
      </pc:sldChg>
      <pc:sldChg chg="delSp modTransition modAnim">
        <pc:chgData name="Julia Chadwick" userId="bd1ae82f-124b-4de6-bc22-d4eddcd0bf4b" providerId="ADAL" clId="{24FCE15C-AF93-4971-A35B-D23717BFE582}" dt="2022-05-30T13:51:22.972" v="0"/>
        <pc:sldMkLst>
          <pc:docMk/>
          <pc:sldMk cId="488959842" sldId="2781"/>
        </pc:sldMkLst>
        <pc:picChg chg="del">
          <ac:chgData name="Julia Chadwick" userId="bd1ae82f-124b-4de6-bc22-d4eddcd0bf4b" providerId="ADAL" clId="{24FCE15C-AF93-4971-A35B-D23717BFE582}" dt="2022-05-30T13:51:22.972" v="0"/>
          <ac:picMkLst>
            <pc:docMk/>
            <pc:sldMk cId="488959842" sldId="2781"/>
            <ac:picMk id="5" creationId="{3012654F-8719-49FC-F7AB-224B29CC42C6}"/>
          </ac:picMkLst>
        </pc:picChg>
      </pc:sldChg>
      <pc:sldChg chg="delSp modTransition modAnim">
        <pc:chgData name="Julia Chadwick" userId="bd1ae82f-124b-4de6-bc22-d4eddcd0bf4b" providerId="ADAL" clId="{24FCE15C-AF93-4971-A35B-D23717BFE582}" dt="2022-05-30T13:51:22.972" v="0"/>
        <pc:sldMkLst>
          <pc:docMk/>
          <pc:sldMk cId="853490741" sldId="2782"/>
        </pc:sldMkLst>
        <pc:picChg chg="del">
          <ac:chgData name="Julia Chadwick" userId="bd1ae82f-124b-4de6-bc22-d4eddcd0bf4b" providerId="ADAL" clId="{24FCE15C-AF93-4971-A35B-D23717BFE582}" dt="2022-05-30T13:51:22.972" v="0"/>
          <ac:picMkLst>
            <pc:docMk/>
            <pc:sldMk cId="853490741" sldId="2782"/>
            <ac:picMk id="9" creationId="{B431C4CC-AF87-ED2A-35AC-64E634E01340}"/>
          </ac:picMkLst>
        </pc:picChg>
      </pc:sldChg>
      <pc:sldChg chg="delSp modTransition modAnim">
        <pc:chgData name="Julia Chadwick" userId="bd1ae82f-124b-4de6-bc22-d4eddcd0bf4b" providerId="ADAL" clId="{24FCE15C-AF93-4971-A35B-D23717BFE582}" dt="2022-05-30T13:51:22.972" v="0"/>
        <pc:sldMkLst>
          <pc:docMk/>
          <pc:sldMk cId="2481973445" sldId="2792"/>
        </pc:sldMkLst>
        <pc:picChg chg="del">
          <ac:chgData name="Julia Chadwick" userId="bd1ae82f-124b-4de6-bc22-d4eddcd0bf4b" providerId="ADAL" clId="{24FCE15C-AF93-4971-A35B-D23717BFE582}" dt="2022-05-30T13:51:22.972" v="0"/>
          <ac:picMkLst>
            <pc:docMk/>
            <pc:sldMk cId="2481973445" sldId="2792"/>
            <ac:picMk id="7" creationId="{0313BD9F-FFD2-E011-360B-B82A834D9EB0}"/>
          </ac:picMkLst>
        </pc:picChg>
      </pc:sldChg>
      <pc:sldChg chg="delSp modTransition modAnim">
        <pc:chgData name="Julia Chadwick" userId="bd1ae82f-124b-4de6-bc22-d4eddcd0bf4b" providerId="ADAL" clId="{24FCE15C-AF93-4971-A35B-D23717BFE582}" dt="2022-05-30T13:51:22.972" v="0"/>
        <pc:sldMkLst>
          <pc:docMk/>
          <pc:sldMk cId="3504951337" sldId="2803"/>
        </pc:sldMkLst>
        <pc:picChg chg="del">
          <ac:chgData name="Julia Chadwick" userId="bd1ae82f-124b-4de6-bc22-d4eddcd0bf4b" providerId="ADAL" clId="{24FCE15C-AF93-4971-A35B-D23717BFE582}" dt="2022-05-30T13:51:22.972" v="0"/>
          <ac:picMkLst>
            <pc:docMk/>
            <pc:sldMk cId="3504951337" sldId="2803"/>
            <ac:picMk id="3" creationId="{970D2885-9CC4-8F40-C98F-EF29094C7118}"/>
          </ac:picMkLst>
        </pc:picChg>
      </pc:sldChg>
      <pc:sldChg chg="delSp modTransition modAnim">
        <pc:chgData name="Julia Chadwick" userId="bd1ae82f-124b-4de6-bc22-d4eddcd0bf4b" providerId="ADAL" clId="{24FCE15C-AF93-4971-A35B-D23717BFE582}" dt="2022-05-30T13:51:22.972" v="0"/>
        <pc:sldMkLst>
          <pc:docMk/>
          <pc:sldMk cId="1401757978" sldId="2973"/>
        </pc:sldMkLst>
        <pc:picChg chg="del">
          <ac:chgData name="Julia Chadwick" userId="bd1ae82f-124b-4de6-bc22-d4eddcd0bf4b" providerId="ADAL" clId="{24FCE15C-AF93-4971-A35B-D23717BFE582}" dt="2022-05-30T13:51:22.972" v="0"/>
          <ac:picMkLst>
            <pc:docMk/>
            <pc:sldMk cId="1401757978" sldId="2973"/>
            <ac:picMk id="4" creationId="{B81A06A9-0DC1-E673-C526-116C822A9995}"/>
          </ac:picMkLst>
        </pc:picChg>
      </pc:sldChg>
      <pc:sldChg chg="delSp modTransition modAnim">
        <pc:chgData name="Julia Chadwick" userId="bd1ae82f-124b-4de6-bc22-d4eddcd0bf4b" providerId="ADAL" clId="{24FCE15C-AF93-4971-A35B-D23717BFE582}" dt="2022-05-30T13:51:22.972" v="0"/>
        <pc:sldMkLst>
          <pc:docMk/>
          <pc:sldMk cId="1367465898" sldId="2975"/>
        </pc:sldMkLst>
        <pc:picChg chg="del">
          <ac:chgData name="Julia Chadwick" userId="bd1ae82f-124b-4de6-bc22-d4eddcd0bf4b" providerId="ADAL" clId="{24FCE15C-AF93-4971-A35B-D23717BFE582}" dt="2022-05-30T13:51:22.972" v="0"/>
          <ac:picMkLst>
            <pc:docMk/>
            <pc:sldMk cId="1367465898" sldId="2975"/>
            <ac:picMk id="3" creationId="{A504A647-A27D-CFAE-54F1-8639D4317ED4}"/>
          </ac:picMkLst>
        </pc:picChg>
      </pc:sldChg>
      <pc:sldChg chg="delSp modTransition modAnim">
        <pc:chgData name="Julia Chadwick" userId="bd1ae82f-124b-4de6-bc22-d4eddcd0bf4b" providerId="ADAL" clId="{24FCE15C-AF93-4971-A35B-D23717BFE582}" dt="2022-05-30T13:51:22.972" v="0"/>
        <pc:sldMkLst>
          <pc:docMk/>
          <pc:sldMk cId="2999102762" sldId="2976"/>
        </pc:sldMkLst>
        <pc:picChg chg="del">
          <ac:chgData name="Julia Chadwick" userId="bd1ae82f-124b-4de6-bc22-d4eddcd0bf4b" providerId="ADAL" clId="{24FCE15C-AF93-4971-A35B-D23717BFE582}" dt="2022-05-30T13:51:22.972" v="0"/>
          <ac:picMkLst>
            <pc:docMk/>
            <pc:sldMk cId="2999102762" sldId="2976"/>
            <ac:picMk id="3" creationId="{FBA1CED5-1044-B79E-4BD3-0EE15D143583}"/>
          </ac:picMkLst>
        </pc:picChg>
      </pc:sldChg>
      <pc:sldChg chg="delSp mod modTransition delAnim modAnim">
        <pc:chgData name="Julia Chadwick" userId="bd1ae82f-124b-4de6-bc22-d4eddcd0bf4b" providerId="ADAL" clId="{24FCE15C-AF93-4971-A35B-D23717BFE582}" dt="2022-05-30T13:51:31.328" v="1" actId="478"/>
        <pc:sldMkLst>
          <pc:docMk/>
          <pc:sldMk cId="296031851" sldId="2977"/>
        </pc:sldMkLst>
        <pc:picChg chg="del">
          <ac:chgData name="Julia Chadwick" userId="bd1ae82f-124b-4de6-bc22-d4eddcd0bf4b" providerId="ADAL" clId="{24FCE15C-AF93-4971-A35B-D23717BFE582}" dt="2022-05-30T13:51:22.972" v="0"/>
          <ac:picMkLst>
            <pc:docMk/>
            <pc:sldMk cId="296031851" sldId="2977"/>
            <ac:picMk id="3" creationId="{A1CF5993-2CB6-B578-60A2-AA89A25DD23D}"/>
          </ac:picMkLst>
        </pc:picChg>
        <pc:picChg chg="del">
          <ac:chgData name="Julia Chadwick" userId="bd1ae82f-124b-4de6-bc22-d4eddcd0bf4b" providerId="ADAL" clId="{24FCE15C-AF93-4971-A35B-D23717BFE582}" dt="2022-05-30T13:51:31.328" v="1" actId="478"/>
          <ac:picMkLst>
            <pc:docMk/>
            <pc:sldMk cId="296031851" sldId="2977"/>
            <ac:picMk id="8" creationId="{F92A3534-82BE-3772-5982-9BD9C08628EF}"/>
          </ac:picMkLst>
        </pc:picChg>
      </pc:sldChg>
      <pc:sldChg chg="delSp mod modTransition delAnim modAnim">
        <pc:chgData name="Julia Chadwick" userId="bd1ae82f-124b-4de6-bc22-d4eddcd0bf4b" providerId="ADAL" clId="{24FCE15C-AF93-4971-A35B-D23717BFE582}" dt="2022-05-30T13:51:32.679" v="2" actId="478"/>
        <pc:sldMkLst>
          <pc:docMk/>
          <pc:sldMk cId="1344683557" sldId="2978"/>
        </pc:sldMkLst>
        <pc:picChg chg="del">
          <ac:chgData name="Julia Chadwick" userId="bd1ae82f-124b-4de6-bc22-d4eddcd0bf4b" providerId="ADAL" clId="{24FCE15C-AF93-4971-A35B-D23717BFE582}" dt="2022-05-30T13:51:22.972" v="0"/>
          <ac:picMkLst>
            <pc:docMk/>
            <pc:sldMk cId="1344683557" sldId="2978"/>
            <ac:picMk id="3" creationId="{12B9C68E-EDEB-723E-47E4-F0890AE2DB17}"/>
          </ac:picMkLst>
        </pc:picChg>
        <pc:picChg chg="del">
          <ac:chgData name="Julia Chadwick" userId="bd1ae82f-124b-4de6-bc22-d4eddcd0bf4b" providerId="ADAL" clId="{24FCE15C-AF93-4971-A35B-D23717BFE582}" dt="2022-05-30T13:51:32.679" v="2" actId="478"/>
          <ac:picMkLst>
            <pc:docMk/>
            <pc:sldMk cId="1344683557" sldId="2978"/>
            <ac:picMk id="4" creationId="{4E6F29A0-45C4-343B-27D2-2EEA9BEFEEF9}"/>
          </ac:picMkLst>
        </pc:picChg>
      </pc:sldChg>
      <pc:sldChg chg="delSp modTransition modAnim">
        <pc:chgData name="Julia Chadwick" userId="bd1ae82f-124b-4de6-bc22-d4eddcd0bf4b" providerId="ADAL" clId="{24FCE15C-AF93-4971-A35B-D23717BFE582}" dt="2022-05-30T13:51:22.972" v="0"/>
        <pc:sldMkLst>
          <pc:docMk/>
          <pc:sldMk cId="1475816131" sldId="2980"/>
        </pc:sldMkLst>
        <pc:picChg chg="del">
          <ac:chgData name="Julia Chadwick" userId="bd1ae82f-124b-4de6-bc22-d4eddcd0bf4b" providerId="ADAL" clId="{24FCE15C-AF93-4971-A35B-D23717BFE582}" dt="2022-05-30T13:51:22.972" v="0"/>
          <ac:picMkLst>
            <pc:docMk/>
            <pc:sldMk cId="1475816131" sldId="2980"/>
            <ac:picMk id="11" creationId="{CED65E98-9BE1-B576-6ED5-8CE9A63E8D1A}"/>
          </ac:picMkLst>
        </pc:picChg>
      </pc:sldChg>
      <pc:sldChg chg="delSp modTransition modAnim">
        <pc:chgData name="Julia Chadwick" userId="bd1ae82f-124b-4de6-bc22-d4eddcd0bf4b" providerId="ADAL" clId="{24FCE15C-AF93-4971-A35B-D23717BFE582}" dt="2022-05-30T13:51:22.972" v="0"/>
        <pc:sldMkLst>
          <pc:docMk/>
          <pc:sldMk cId="689026766" sldId="2981"/>
        </pc:sldMkLst>
        <pc:picChg chg="del">
          <ac:chgData name="Julia Chadwick" userId="bd1ae82f-124b-4de6-bc22-d4eddcd0bf4b" providerId="ADAL" clId="{24FCE15C-AF93-4971-A35B-D23717BFE582}" dt="2022-05-30T13:51:22.972" v="0"/>
          <ac:picMkLst>
            <pc:docMk/>
            <pc:sldMk cId="689026766" sldId="2981"/>
            <ac:picMk id="11" creationId="{AF46C31C-D6A4-8C19-9484-F04056641F3A}"/>
          </ac:picMkLst>
        </pc:picChg>
      </pc:sldChg>
      <pc:sldChg chg="delSp modTransition modAnim">
        <pc:chgData name="Julia Chadwick" userId="bd1ae82f-124b-4de6-bc22-d4eddcd0bf4b" providerId="ADAL" clId="{24FCE15C-AF93-4971-A35B-D23717BFE582}" dt="2022-05-30T13:51:22.972" v="0"/>
        <pc:sldMkLst>
          <pc:docMk/>
          <pc:sldMk cId="4150924952" sldId="2982"/>
        </pc:sldMkLst>
        <pc:picChg chg="del">
          <ac:chgData name="Julia Chadwick" userId="bd1ae82f-124b-4de6-bc22-d4eddcd0bf4b" providerId="ADAL" clId="{24FCE15C-AF93-4971-A35B-D23717BFE582}" dt="2022-05-30T13:51:22.972" v="0"/>
          <ac:picMkLst>
            <pc:docMk/>
            <pc:sldMk cId="4150924952" sldId="2982"/>
            <ac:picMk id="8" creationId="{3022F3BD-2244-0337-4D44-4D9EF18165DF}"/>
          </ac:picMkLst>
        </pc:picChg>
      </pc:sldChg>
      <pc:sldChg chg="delSp modTransition modAnim">
        <pc:chgData name="Julia Chadwick" userId="bd1ae82f-124b-4de6-bc22-d4eddcd0bf4b" providerId="ADAL" clId="{24FCE15C-AF93-4971-A35B-D23717BFE582}" dt="2022-05-30T13:51:22.972" v="0"/>
        <pc:sldMkLst>
          <pc:docMk/>
          <pc:sldMk cId="3713539484" sldId="2983"/>
        </pc:sldMkLst>
        <pc:picChg chg="del">
          <ac:chgData name="Julia Chadwick" userId="bd1ae82f-124b-4de6-bc22-d4eddcd0bf4b" providerId="ADAL" clId="{24FCE15C-AF93-4971-A35B-D23717BFE582}" dt="2022-05-30T13:51:22.972" v="0"/>
          <ac:picMkLst>
            <pc:docMk/>
            <pc:sldMk cId="3713539484" sldId="2983"/>
            <ac:picMk id="2" creationId="{A1C85A3C-404F-72E3-E71D-5802F824EE8F}"/>
          </ac:picMkLst>
        </pc:picChg>
      </pc:sldChg>
      <pc:sldChg chg="delSp mod modTransition delAnim modAnim">
        <pc:chgData name="Julia Chadwick" userId="bd1ae82f-124b-4de6-bc22-d4eddcd0bf4b" providerId="ADAL" clId="{24FCE15C-AF93-4971-A35B-D23717BFE582}" dt="2022-05-30T13:51:35.330" v="3" actId="478"/>
        <pc:sldMkLst>
          <pc:docMk/>
          <pc:sldMk cId="2211507063" sldId="2985"/>
        </pc:sldMkLst>
        <pc:picChg chg="del">
          <ac:chgData name="Julia Chadwick" userId="bd1ae82f-124b-4de6-bc22-d4eddcd0bf4b" providerId="ADAL" clId="{24FCE15C-AF93-4971-A35B-D23717BFE582}" dt="2022-05-30T13:51:35.330" v="3" actId="478"/>
          <ac:picMkLst>
            <pc:docMk/>
            <pc:sldMk cId="2211507063" sldId="2985"/>
            <ac:picMk id="4" creationId="{042A6D33-7267-F90E-6F1F-622033D49BE4}"/>
          </ac:picMkLst>
        </pc:picChg>
        <pc:picChg chg="del">
          <ac:chgData name="Julia Chadwick" userId="bd1ae82f-124b-4de6-bc22-d4eddcd0bf4b" providerId="ADAL" clId="{24FCE15C-AF93-4971-A35B-D23717BFE582}" dt="2022-05-30T13:51:22.972" v="0"/>
          <ac:picMkLst>
            <pc:docMk/>
            <pc:sldMk cId="2211507063" sldId="2985"/>
            <ac:picMk id="6" creationId="{30C47D07-3EEB-B76D-946F-45EC69019C33}"/>
          </ac:picMkLst>
        </pc:picChg>
      </pc:sldChg>
      <pc:sldChg chg="delSp modTransition modAnim">
        <pc:chgData name="Julia Chadwick" userId="bd1ae82f-124b-4de6-bc22-d4eddcd0bf4b" providerId="ADAL" clId="{24FCE15C-AF93-4971-A35B-D23717BFE582}" dt="2022-05-30T13:51:22.972" v="0"/>
        <pc:sldMkLst>
          <pc:docMk/>
          <pc:sldMk cId="4054316241" sldId="2986"/>
        </pc:sldMkLst>
        <pc:picChg chg="del">
          <ac:chgData name="Julia Chadwick" userId="bd1ae82f-124b-4de6-bc22-d4eddcd0bf4b" providerId="ADAL" clId="{24FCE15C-AF93-4971-A35B-D23717BFE582}" dt="2022-05-30T13:51:22.972" v="0"/>
          <ac:picMkLst>
            <pc:docMk/>
            <pc:sldMk cId="4054316241" sldId="2986"/>
            <ac:picMk id="4" creationId="{151103CB-1F02-AAC7-89A6-DB3021C5B8C7}"/>
          </ac:picMkLst>
        </pc:picChg>
      </pc:sldChg>
      <pc:sldChg chg="delSp modTransition modAnim">
        <pc:chgData name="Julia Chadwick" userId="bd1ae82f-124b-4de6-bc22-d4eddcd0bf4b" providerId="ADAL" clId="{24FCE15C-AF93-4971-A35B-D23717BFE582}" dt="2022-05-30T13:51:22.972" v="0"/>
        <pc:sldMkLst>
          <pc:docMk/>
          <pc:sldMk cId="979328989" sldId="2987"/>
        </pc:sldMkLst>
        <pc:picChg chg="del">
          <ac:chgData name="Julia Chadwick" userId="bd1ae82f-124b-4de6-bc22-d4eddcd0bf4b" providerId="ADAL" clId="{24FCE15C-AF93-4971-A35B-D23717BFE582}" dt="2022-05-30T13:51:22.972" v="0"/>
          <ac:picMkLst>
            <pc:docMk/>
            <pc:sldMk cId="979328989" sldId="2987"/>
            <ac:picMk id="2" creationId="{E995A3ED-133C-59FE-2E3C-C480239112E1}"/>
          </ac:picMkLst>
        </pc:picChg>
      </pc:sldChg>
      <pc:sldChg chg="delSp modTransition modAnim">
        <pc:chgData name="Julia Chadwick" userId="bd1ae82f-124b-4de6-bc22-d4eddcd0bf4b" providerId="ADAL" clId="{24FCE15C-AF93-4971-A35B-D23717BFE582}" dt="2022-05-30T13:51:22.972" v="0"/>
        <pc:sldMkLst>
          <pc:docMk/>
          <pc:sldMk cId="843033639" sldId="2988"/>
        </pc:sldMkLst>
        <pc:picChg chg="del">
          <ac:chgData name="Julia Chadwick" userId="bd1ae82f-124b-4de6-bc22-d4eddcd0bf4b" providerId="ADAL" clId="{24FCE15C-AF93-4971-A35B-D23717BFE582}" dt="2022-05-30T13:51:22.972" v="0"/>
          <ac:picMkLst>
            <pc:docMk/>
            <pc:sldMk cId="843033639" sldId="2988"/>
            <ac:picMk id="5" creationId="{A4EB12F4-2888-BFE3-7602-D979578BCDF0}"/>
          </ac:picMkLst>
        </pc:picChg>
      </pc:sldChg>
      <pc:sldChg chg="delSp modTransition modAnim">
        <pc:chgData name="Julia Chadwick" userId="bd1ae82f-124b-4de6-bc22-d4eddcd0bf4b" providerId="ADAL" clId="{24FCE15C-AF93-4971-A35B-D23717BFE582}" dt="2022-05-30T13:51:22.972" v="0"/>
        <pc:sldMkLst>
          <pc:docMk/>
          <pc:sldMk cId="3721354672" sldId="2989"/>
        </pc:sldMkLst>
        <pc:picChg chg="del">
          <ac:chgData name="Julia Chadwick" userId="bd1ae82f-124b-4de6-bc22-d4eddcd0bf4b" providerId="ADAL" clId="{24FCE15C-AF93-4971-A35B-D23717BFE582}" dt="2022-05-30T13:51:22.972" v="0"/>
          <ac:picMkLst>
            <pc:docMk/>
            <pc:sldMk cId="3721354672" sldId="2989"/>
            <ac:picMk id="4" creationId="{EA7C5505-057B-3CA5-C923-9A95389AAAF0}"/>
          </ac:picMkLst>
        </pc:picChg>
      </pc:sldChg>
      <pc:sldChg chg="delSp modTransition modAnim">
        <pc:chgData name="Julia Chadwick" userId="bd1ae82f-124b-4de6-bc22-d4eddcd0bf4b" providerId="ADAL" clId="{24FCE15C-AF93-4971-A35B-D23717BFE582}" dt="2022-05-30T13:51:22.972" v="0"/>
        <pc:sldMkLst>
          <pc:docMk/>
          <pc:sldMk cId="3256156827" sldId="2990"/>
        </pc:sldMkLst>
        <pc:picChg chg="del">
          <ac:chgData name="Julia Chadwick" userId="bd1ae82f-124b-4de6-bc22-d4eddcd0bf4b" providerId="ADAL" clId="{24FCE15C-AF93-4971-A35B-D23717BFE582}" dt="2022-05-30T13:51:22.972" v="0"/>
          <ac:picMkLst>
            <pc:docMk/>
            <pc:sldMk cId="3256156827" sldId="2990"/>
            <ac:picMk id="3" creationId="{06A20D1B-61CF-6EDB-8E9D-2C611FB8E11F}"/>
          </ac:picMkLst>
        </pc:picChg>
      </pc:sldChg>
      <pc:sldChg chg="delSp modTransition modAnim">
        <pc:chgData name="Julia Chadwick" userId="bd1ae82f-124b-4de6-bc22-d4eddcd0bf4b" providerId="ADAL" clId="{24FCE15C-AF93-4971-A35B-D23717BFE582}" dt="2022-05-30T13:51:22.972" v="0"/>
        <pc:sldMkLst>
          <pc:docMk/>
          <pc:sldMk cId="2684240316" sldId="2991"/>
        </pc:sldMkLst>
        <pc:picChg chg="del">
          <ac:chgData name="Julia Chadwick" userId="bd1ae82f-124b-4de6-bc22-d4eddcd0bf4b" providerId="ADAL" clId="{24FCE15C-AF93-4971-A35B-D23717BFE582}" dt="2022-05-30T13:51:22.972" v="0"/>
          <ac:picMkLst>
            <pc:docMk/>
            <pc:sldMk cId="2684240316" sldId="2991"/>
            <ac:picMk id="6" creationId="{57A62715-D8F6-CEE5-E9B5-E167434E9193}"/>
          </ac:picMkLst>
        </pc:picChg>
      </pc:sldChg>
      <pc:sldChg chg="delSp modTransition modAnim">
        <pc:chgData name="Julia Chadwick" userId="bd1ae82f-124b-4de6-bc22-d4eddcd0bf4b" providerId="ADAL" clId="{24FCE15C-AF93-4971-A35B-D23717BFE582}" dt="2022-05-30T13:51:22.972" v="0"/>
        <pc:sldMkLst>
          <pc:docMk/>
          <pc:sldMk cId="581441290" sldId="2992"/>
        </pc:sldMkLst>
        <pc:picChg chg="del">
          <ac:chgData name="Julia Chadwick" userId="bd1ae82f-124b-4de6-bc22-d4eddcd0bf4b" providerId="ADAL" clId="{24FCE15C-AF93-4971-A35B-D23717BFE582}" dt="2022-05-30T13:51:22.972" v="0"/>
          <ac:picMkLst>
            <pc:docMk/>
            <pc:sldMk cId="581441290" sldId="2992"/>
            <ac:picMk id="3" creationId="{607D5B29-1940-7577-F088-EEFCF645A94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C8C75A-F548-46F3-A317-97C4B2FE3667}" type="datetimeFigureOut">
              <a:rPr lang="en-CA" smtClean="0"/>
              <a:t>2022-05-30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C58980-1945-4D5B-8CFA-5F9ED1844F7F}" type="slidenum">
              <a:rPr lang="en-CA" smtClean="0"/>
              <a:t>‹#›</a:t>
            </a:fld>
            <a:endParaRPr lang="en-CA"/>
          </a:p>
        </p:txBody>
      </p:sp>
    </p:spTree>
    <p:extLst>
      <p:ext uri="{BB962C8B-B14F-4D97-AF65-F5344CB8AC3E}">
        <p14:creationId xmlns:p14="http://schemas.microsoft.com/office/powerpoint/2010/main" val="1078267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Good day everyone. It is my pleasure to introduce a video series, Hemophilia Guidelines for All, which is a new ambition for the World Federation of Hemophilia.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F14F07-66F3-8E44-8DF6-7B4782CC29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1087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Now, the WFH recommends ensuring that the frequency of all bleeds is documented in real time by patients or caregivers, preferably with a bleed diary and reviewed together at least annually with particular reference to intra-articular, intramuscular, and central nervous system bleeds, including the recovery status.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D89C09-0639-464C-95EC-4EF91C0B1B7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7354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Until two decades ago, severity of joint arthropathy was assessed by the breeding frequency, the clinical score, that is the Gilbert score, and the radiological score. However, these measures were not standardized, they were insensitive to early change, and they did not take into account normal childhood variance. Additionally, they missed out some important factors.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06AF15-8A5C-4CF2-A296-805ED02749C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7105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Take this child who had to crawl from place to place because of the contractures. Now he underwent serial casting and surgery to correct the deformities.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D89C09-0639-464C-95EC-4EF91C0B1B7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4567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Now, this was functional ability after initial therapy and surgery. His radiological scores had not changed nor have his clinical score, but his ability to engage in activities and move around had considerably improved.</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D89C09-0639-464C-95EC-4EF91C0B1B7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2725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200" dirty="0">
                <a:effectLst/>
                <a:latin typeface="Arial" panose="020B0604020202020204" pitchFamily="34" charset="0"/>
                <a:ea typeface="Calibri" panose="020F0502020204030204" pitchFamily="34" charset="0"/>
                <a:cs typeface="Times New Roman" panose="02020603050405020304" pitchFamily="18" charset="0"/>
              </a:rPr>
              <a:t>This highlighted the</a:t>
            </a:r>
            <a:r>
              <a:rPr lang="en-CA" sz="1200" dirty="0">
                <a:effectLst/>
                <a:latin typeface="Calibri" panose="020F0502020204030204" pitchFamily="34" charset="0"/>
                <a:ea typeface="Calibri" panose="020F0502020204030204" pitchFamily="34" charset="0"/>
                <a:cs typeface="Times New Roman" panose="02020603050405020304" pitchFamily="18" charset="0"/>
              </a:rPr>
              <a:t> </a:t>
            </a:r>
            <a:r>
              <a:rPr lang="en-CA" sz="1200" dirty="0">
                <a:effectLst/>
                <a:latin typeface="Arial" panose="020B0604020202020204" pitchFamily="34" charset="0"/>
                <a:ea typeface="Calibri" panose="020F0502020204030204" pitchFamily="34" charset="0"/>
                <a:cs typeface="Times New Roman" panose="02020603050405020304" pitchFamily="18" charset="0"/>
              </a:rPr>
              <a:t> lack of the existing assessment tools. So hence in hemophilia by the early 2000s, it was recognized that the outcomes should be assessed according to the domains and the International Classification of Functioning, Disability, and Health, or the ICF, the model recommended by the World Health Organization (WHO). According to the ICF, evaluation of disability and health should focus on the impact of the disease on body structure and function, activities, and participation. These domains can be affected by individual contextual factors, which represent the person's circumstances in background and include both environmental and personal factors.</a:t>
            </a:r>
          </a:p>
          <a:p>
            <a:pPr>
              <a:lnSpc>
                <a:spcPct val="107000"/>
              </a:lnSpc>
              <a:spcAft>
                <a:spcPts val="800"/>
              </a:spcAft>
            </a:pP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There was also this concept of the quality of life, which is quite complex and encompasses many characteristics of an individual’s social, cultural, economic, and physical environments as well as his physical and mental health status.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D89C09-0639-464C-95EC-4EF91C0B1B7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2230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The Hemophilia Joint Health Score (HJHS) is the most commonly used physical examination score that assesses swelling, muscle atrophy, crepitus, range of movement, joint pain, and strength. Six index joints, that is the knees, the elbows, and the ankles, are scored on certain predefined criteria to give a score of 20 into six, that is 120 plus another four extra points for the gait.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D89C09-0639-464C-95EC-4EF91C0B1B7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1733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Now X-rays are scored using the Pettersson score that looks at various changes like subchondral cyst, osteoporosis, narrowing of joint space, and other criteria, that gives us a total score of 13 into six, that is 72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D89C09-0639-464C-95EC-4EF91C0B1B7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8724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However, as X-rays were not sensitive to early change, tools using the ultrasound and magnetic resonance imaging (MRI) scan were developed. Ultrasound imaging can detect joint effusion and early joint disease. There is emerging evidence that suggests that musculoskeletal ultrasound may be useful in the clinical point-of-care assessment and management of painful for hemophilic arthropathy as it can differentiate between joint bleeds and joint inflammation. However, one thing needs to be mentioned, that in any circumstance, if a patient or clinician suspects an acute joint or muscle bleed, or has difficulty assessing whether a bleed is in progress, proceed with the necessary hemostatic treatment immediately before performing any of these confirmatory investigations or waiting such results.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D89C09-0639-464C-95EC-4EF91C0B1B7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597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200" dirty="0">
                <a:effectLst/>
                <a:latin typeface="Arial" panose="020B0604020202020204" pitchFamily="34" charset="0"/>
                <a:ea typeface="Calibri" panose="020F0502020204030204" pitchFamily="34" charset="0"/>
                <a:cs typeface="Times New Roman" panose="02020603050405020304" pitchFamily="18" charset="0"/>
              </a:rPr>
              <a:t>The Haemophilia Early Arthropathy Detection with Ultrasound (HEAD-US) shown here, the Joint Tissue Activity and Damage Examination (JADE) ultrasound has been validated for using hemophilia. While MRI is likely the most sensitive measure of joint structure, it is expensive, time consuming, and difficult to perform in small children. The International Prophylaxis Study Group (IPSG) MRI scan is the example shown here.</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D89C09-0639-464C-95EC-4EF91C0B1B7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7598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However, X-rays and other radiological assessment do not tell the full story. When one looks at the X-ray of the hemophiliac elbow on the right and compares it with a normal X-ray on the left one would assume that the elbow would be very painful, degenerate, and would have poor function.</a:t>
            </a:r>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D89C09-0639-464C-95EC-4EF91C0B1B7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2187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These are the Guidelines for the Management of Hemophilia, the third edition that were published in 2020 in the journal </a:t>
            </a:r>
            <a:r>
              <a:rPr lang="en-CA" sz="1200" i="1" dirty="0">
                <a:effectLst/>
                <a:latin typeface="Arial" panose="020B0604020202020204" pitchFamily="34" charset="0"/>
                <a:ea typeface="Calibri" panose="020F0502020204030204" pitchFamily="34" charset="0"/>
                <a:cs typeface="Times New Roman" panose="02020603050405020304" pitchFamily="18" charset="0"/>
              </a:rPr>
              <a:t>Haemophilia</a:t>
            </a:r>
            <a:r>
              <a:rPr lang="en-CA" sz="1200" dirty="0">
                <a:effectLst/>
                <a:latin typeface="Arial" panose="020B0604020202020204" pitchFamily="34" charset="0"/>
                <a:ea typeface="Calibri" panose="020F0502020204030204" pitchFamily="34" charset="0"/>
                <a:cs typeface="Times New Roman" panose="02020603050405020304" pitchFamily="18" charset="0"/>
              </a:rPr>
              <a: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BBCE48-BBE6-4F6B-B025-041E5A99350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5681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 However, this is the same elbow with relatively pain-free good range of movement. So function and structure do not necessarily correlate especially in hemophilia.</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D89C09-0639-464C-95EC-4EF91C0B1B7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6899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Hence, it is necessary to look at the other aspects of the ICF, like activities and participation. Most tools that study these aspects assess the domains of both activities and participation together rather than as separate domains.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06AF15-8A5C-4CF2-A296-805ED02749C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3901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These instruments include disease-specific instruments like the Haemophilia Activities List (HAL), the pediatric HAL (PedHAL), and the Patient-Reported Outcomes, Burdens, and Experiences (PROBE), as well as other generic instruments like the Canadian Occupational Performance Measure (COPM) and the McMaster Toronto Patient Disability Questionnaire (MACTAR).</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D89C09-0639-464C-95EC-4EF91C0B1B7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6763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The HAL is a self-assessment questionnaire and assesses 42 activities and seven domains. That is lying down, sitting, kneeling, standing, functions of the leg, functions of the arm, use of transportation, self care, household tasks, leisure activities, and sports. Now the HAL was developed for adults, the PedHAL was developed for children. To complement the self-reported HAL, a performance-based assessment tool, the Functional Independence Score in Hemophilia (FISH) was developed to objectively measure the patient's functional ability. It assesses eight activities, that is eating, grooming, dressing, chair transfers, squatting, walking, step climbing, and running. These are graded from one to four times according to the amount of assistance required to perform them. Both have good psychometric properties.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06AF15-8A5C-4CF2-A296-805ED02749C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829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However, it is important to assess outcomes from a patient's perspective, and hence patient-reported outcomes that help guide treatment are necessary. For example, now looking at the X-ray, one would assume that this patient would require help with ambulation and helping getting around and this would be his main problem.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But when we administered the COPM to him, he did acknowledge the climbing steps, walking, and using public transport are difficult. However, this patient who was a teacher did not come to us for problems with his load. When you look at his assessment of a disability, it is quite different. Now he could not read the blackboard due to difficulties in his shoulder, and this was his main issue. Now he adapted himself well to his inability to walk by using a wheelchair and did not feel that this needed to be addressed at this stage. His personal and environmental factors had a significant role in his assessment of disability.</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06AF15-8A5C-4CF2-A296-805ED02749C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86033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Should we recognize that there are environmental and personal factors that can affect outcome as well? Now environmental factors that influence outcome include facilitators and barriers to treatment, so these may include access to comprehensive hemophilia care centres, availability of factor concentrates, medical understanding, medical insurance coverage, and the travel distance to a hemophilia treatment centre. Assessment for personal factors, such as locus of control and psychological characteristics, such as anger, depression, and optimism can be used to guide and inform individual care or research.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D89C09-0639-464C-95EC-4EF91C0B1B7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33403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It is important to assess the economic factors too, both direct and indirect. Now direct costs include the cost of medical treatment and access to health service. Factor concentrates often account for 90% of the treatment-related costs. Indirect costs arising from the loss of work productivity of adult patients and in parents of pediatric patients, the time they spend managing the child’s hemophilia care has to be considered.</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D89C09-0639-464C-95EC-4EF91C0B1B7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62899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Now, hemophilia-related quality of life measurements are usually questionnaires that aim to quantify a patient's health in a global way. However, it is best applied in combination with specific assessments of the ICF domains, rather than in isolation. So generic instruments like the EQ-5D and the SF-36 are useful.</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D89C09-0639-464C-95EC-4EF91C0B1B7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4397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Disease-specific tools like PROBE, CHO-KLOT, and HAEMO-QoL-A have been used to assess the quality of life in hemophilia.</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D89C09-0639-464C-95EC-4EF91C0B1B7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22452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Patient-reported outcomes include both single dimensional and multi dimensional measures of symptoms, health-related quality of life, health status, and adherence to treatment, satisfaction with treatment, and other measures. Often the cumulative outcome measures and may not provide adequate insight into the problems that give rise to a diminished quality of life score. They are often affected by psychosocial factors, and hence may have limited value in targeting interventions.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D89C09-0639-464C-95EC-4EF91C0B1B7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4978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Today, we will be discussing Chapter 11 – Outcome Assessment. </a:t>
            </a:r>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D89C09-0639-464C-95EC-4EF91C0B1B7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75605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In conclusion, the WFH recommends assessing and documenting the musculoskeletal and overall health of each patient at least annually. This should include an assessment of body structure and function, activity levels, participation, and health-related quality of life as per the WHO’s ICF, and as much as possible, in the right clinical context.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06AF15-8A5C-4CF2-A296-805ED02749C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57619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200" dirty="0">
                <a:effectLst/>
                <a:latin typeface="Arial" panose="020B0604020202020204" pitchFamily="34" charset="0"/>
                <a:ea typeface="Calibri" panose="020F0502020204030204" pitchFamily="34" charset="0"/>
                <a:cs typeface="Times New Roman" panose="02020603050405020304" pitchFamily="18" charset="0"/>
              </a:rPr>
              <a:t>While the WFH World Bleeding Disorders Registry provides a platform for hemophilia treatment centres to collect uniform and standardized patient data, details of the outcome assessment instruments can be accessed at the website shown here. There is a WFH Compendium of Assessment Tools. The web page is shown here.</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D89C09-0639-464C-95EC-4EF91C0B1B7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94711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In summary, in order to optimize treatment and make economically sound clinical decisions, objective evidence of both short and long-term outcomes of treatment regimes is required. Both generic and hemophilia-specific assessment instruments make it possible to evaluate the nature of the physical impairments and functional limitations and the impact on the lives of people with hemophilia and their families. The increasing use of these instruments will standardize assessment and permit comparison of data between individuals and cohorts.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06AF15-8A5C-4CF2-A296-805ED02749C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76935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I would like to thank the coauthors of this chapter for all their contribution to the development of this genetic assessment chapter for the WFH guidelines. Thank you.</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D89C09-0639-464C-95EC-4EF91C0B1B7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5539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AC2BFD-7DF5-43F3-B370-424F643A0134}"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4439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These are the authors of this chapter.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D89C09-0639-464C-95EC-4EF91C0B1B7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5030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Outcome refers to the condition of a patient that results from a disease or medical intervention and can be assessed using generic and disease-specific assessment tools. Why do we need to measure outcome?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D89C09-0639-464C-95EC-4EF91C0B1B7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6247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To follow an individual's disease course, one needs to follow this with outcomes across a timeline. Measurement of outcomes helps us obtain information that guide routine clinical care as well as assess response to therapy. It is also useful to quantify the health of a group of patients and on follow up, it is possible to measure the quality of care given. These outcome measurements can then be used to advocate for resources when required.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D89C09-0639-464C-95EC-4EF91C0B1B7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9114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Now outcomes covered two aspects, disease-related outcomes and therapy-related outcomes. With respect to the former, effectiveness of the hemostatic therapy can be measured by assessing the impact on the frequency of bleeding, as well as the impact it has on musculoskeletal system and the psychosocial impact it has on the individual.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D89C09-0639-464C-95EC-4EF91C0B1B7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8066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The frequency of bleeding, particularly joint and muscle bleed, and response to treatment have been the most important indicators of the effectiveness of hemostatic therapy, and the best surrogate predictors of long-term musculoskeletal outcomes. The Scientific and Standardization Committee of the International Society on Thrombosis and Haemostasis (ISTH) define joint bleed as an unusual sensation or aura in the joint, usually perceived by the patient in combination with increasing swelling or warmth of the skin over the joint, increasing pain, progressive loss of range of movement or difficulty in using the limb as compared with the baseline. A muscle bleed was defined as an episode of bleeding into a muscle determined clinically and/or by imaging studies, generally associated with pain and/or swelling and loss of movement over the baseline.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D89C09-0639-464C-95EC-4EF91C0B1B7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3967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3" name="Content Placeholder 2"/>
          <p:cNvSpPr>
            <a:spLocks noGrp="1"/>
          </p:cNvSpPr>
          <p:nvPr>
            <p:ph idx="1"/>
          </p:nvPr>
        </p:nvSpPr>
        <p:spPr/>
        <p:txBody>
          <a:bodyPr/>
          <a:lstStyle>
            <a:lvl1pPr>
              <a:buClr>
                <a:srgbClr val="642566"/>
              </a:buClr>
              <a:defRPr/>
            </a:lvl1pPr>
            <a:lvl2pPr>
              <a:buClr>
                <a:srgbClr val="642566"/>
              </a:buClr>
              <a:defRPr/>
            </a:lvl2pPr>
            <a:lvl3pPr>
              <a:buClr>
                <a:srgbClr val="642566"/>
              </a:buClr>
              <a:defRPr/>
            </a:lvl3pPr>
            <a:lvl4pPr>
              <a:buClr>
                <a:srgbClr val="642566"/>
              </a:buClr>
              <a:defRPr/>
            </a:lvl4pPr>
            <a:lvl5pPr>
              <a:buClr>
                <a:srgbClr val="64256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8" name="Slide Number Placeholder 7"/>
          <p:cNvSpPr>
            <a:spLocks noGrp="1"/>
          </p:cNvSpPr>
          <p:nvPr>
            <p:ph type="sldNum" sz="quarter" idx="14"/>
          </p:nvPr>
        </p:nvSpPr>
        <p:spPr/>
        <p:txBody>
          <a:bodyPr/>
          <a:lstStyle/>
          <a:p>
            <a:fld id="{2CA814A5-5B67-49A0-A5BA-40050328EF92}" type="slidenum">
              <a:rPr lang="en-CA" smtClean="0"/>
              <a:pPr/>
              <a:t>‹#›</a:t>
            </a:fld>
            <a:endParaRPr lang="en-CA" dirty="0"/>
          </a:p>
        </p:txBody>
      </p:sp>
    </p:spTree>
    <p:extLst>
      <p:ext uri="{BB962C8B-B14F-4D97-AF65-F5344CB8AC3E}">
        <p14:creationId xmlns:p14="http://schemas.microsoft.com/office/powerpoint/2010/main" val="4073290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CB87F9-AB75-1C41-A436-61396F00B64D}"/>
              </a:ext>
            </a:extLst>
          </p:cNvPr>
          <p:cNvPicPr>
            <a:picLocks noChangeAspect="1"/>
          </p:cNvPicPr>
          <p:nvPr userDrawn="1"/>
        </p:nvPicPr>
        <p:blipFill rotWithShape="1">
          <a:blip r:embed="rId2">
            <a:duotone>
              <a:prstClr val="black"/>
              <a:srgbClr val="008BB0">
                <a:tint val="45000"/>
                <a:satMod val="400000"/>
              </a:srgbClr>
            </a:duotone>
            <a:extLst>
              <a:ext uri="{BEBA8EAE-BF5A-486C-A8C5-ECC9F3942E4B}">
                <a14:imgProps xmlns:a14="http://schemas.microsoft.com/office/drawing/2010/main">
                  <a14:imgLayer r:embed="rId3">
                    <a14:imgEffect>
                      <a14:saturation sat="0"/>
                    </a14:imgEffect>
                  </a14:imgLayer>
                </a14:imgProps>
              </a:ext>
            </a:extLst>
          </a:blip>
          <a:srcRect b="87246"/>
          <a:stretch/>
        </p:blipFill>
        <p:spPr>
          <a:xfrm>
            <a:off x="0" y="5983357"/>
            <a:ext cx="12192000" cy="874643"/>
          </a:xfrm>
          <a:prstGeom prst="rect">
            <a:avLst/>
          </a:prstGeom>
        </p:spPr>
      </p:pic>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881333E1-1FD8-4F8B-9264-CC4E790F7B72}"/>
              </a:ext>
            </a:extLst>
          </p:cNvPr>
          <p:cNvPicPr>
            <a:picLocks noChangeAspect="1"/>
          </p:cNvPicPr>
          <p:nvPr userDrawn="1"/>
        </p:nvPicPr>
        <p:blipFill rotWithShape="1">
          <a:blip r:embed="rId4"/>
          <a:srcRect t="22914" r="42817"/>
          <a:stretch/>
        </p:blipFill>
        <p:spPr>
          <a:xfrm>
            <a:off x="10125434" y="330666"/>
            <a:ext cx="1887110" cy="984838"/>
          </a:xfrm>
          <a:prstGeom prst="rect">
            <a:avLst/>
          </a:prstGeom>
        </p:spPr>
      </p:pic>
    </p:spTree>
    <p:extLst>
      <p:ext uri="{BB962C8B-B14F-4D97-AF65-F5344CB8AC3E}">
        <p14:creationId xmlns:p14="http://schemas.microsoft.com/office/powerpoint/2010/main" val="471162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3" name="Content Placeholder 2"/>
          <p:cNvSpPr>
            <a:spLocks noGrp="1"/>
          </p:cNvSpPr>
          <p:nvPr>
            <p:ph idx="1"/>
          </p:nvPr>
        </p:nvSpPr>
        <p:spPr/>
        <p:txBody>
          <a:bodyPr/>
          <a:lstStyle>
            <a:lvl1pPr>
              <a:buClr>
                <a:srgbClr val="642566"/>
              </a:buClr>
              <a:defRPr/>
            </a:lvl1pPr>
            <a:lvl2pPr>
              <a:buClr>
                <a:srgbClr val="642566"/>
              </a:buClr>
              <a:defRPr/>
            </a:lvl2pPr>
            <a:lvl3pPr>
              <a:buClr>
                <a:srgbClr val="642566"/>
              </a:buClr>
              <a:defRPr/>
            </a:lvl3pPr>
            <a:lvl4pPr>
              <a:buClr>
                <a:srgbClr val="642566"/>
              </a:buClr>
              <a:defRPr/>
            </a:lvl4pPr>
            <a:lvl5pPr>
              <a:buClr>
                <a:srgbClr val="64256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8" name="Slide Number Placeholder 7"/>
          <p:cNvSpPr>
            <a:spLocks noGrp="1"/>
          </p:cNvSpPr>
          <p:nvPr>
            <p:ph type="sldNum" sz="quarter" idx="14"/>
          </p:nvPr>
        </p:nvSpPr>
        <p:spPr/>
        <p:txBody>
          <a:bodyPr/>
          <a:lstStyle/>
          <a:p>
            <a:fld id="{2CA814A5-5B67-49A0-A5BA-40050328EF92}" type="slidenum">
              <a:rPr lang="en-CA" smtClean="0"/>
              <a:pPr/>
              <a:t>‹#›</a:t>
            </a:fld>
            <a:endParaRPr lang="en-CA" dirty="0"/>
          </a:p>
        </p:txBody>
      </p:sp>
    </p:spTree>
    <p:extLst>
      <p:ext uri="{BB962C8B-B14F-4D97-AF65-F5344CB8AC3E}">
        <p14:creationId xmlns:p14="http://schemas.microsoft.com/office/powerpoint/2010/main" val="2920984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219200" y="1122363"/>
            <a:ext cx="9144000" cy="2387600"/>
          </a:xfrm>
        </p:spPr>
        <p:txBody>
          <a:bodyPr anchor="b">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219200" y="3602038"/>
            <a:ext cx="9144000" cy="26463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41141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5" name="Slide Number Placeholder 4"/>
          <p:cNvSpPr>
            <a:spLocks noGrp="1"/>
          </p:cNvSpPr>
          <p:nvPr>
            <p:ph type="sldNum" sz="quarter" idx="12"/>
          </p:nvPr>
        </p:nvSpPr>
        <p:spPr/>
        <p:txBody>
          <a:bodyPr/>
          <a:lstStyle/>
          <a:p>
            <a:fld id="{2CA814A5-5B67-49A0-A5BA-40050328EF92}" type="slidenum">
              <a:rPr lang="en-CA" smtClean="0"/>
              <a:pPr/>
              <a:t>‹#›</a:t>
            </a:fld>
            <a:endParaRPr lang="en-CA" dirty="0"/>
          </a:p>
        </p:txBody>
      </p:sp>
    </p:spTree>
    <p:extLst>
      <p:ext uri="{BB962C8B-B14F-4D97-AF65-F5344CB8AC3E}">
        <p14:creationId xmlns:p14="http://schemas.microsoft.com/office/powerpoint/2010/main" val="226737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CB87F9-AB75-1C41-A436-61396F00B64D}"/>
              </a:ext>
            </a:extLst>
          </p:cNvPr>
          <p:cNvPicPr>
            <a:picLocks noChangeAspect="1"/>
          </p:cNvPicPr>
          <p:nvPr userDrawn="1"/>
        </p:nvPicPr>
        <p:blipFill rotWithShape="1">
          <a:blip r:embed="rId2">
            <a:duotone>
              <a:prstClr val="black"/>
              <a:srgbClr val="008BB0">
                <a:tint val="45000"/>
                <a:satMod val="400000"/>
              </a:srgbClr>
            </a:duotone>
            <a:extLst>
              <a:ext uri="{BEBA8EAE-BF5A-486C-A8C5-ECC9F3942E4B}">
                <a14:imgProps xmlns:a14="http://schemas.microsoft.com/office/drawing/2010/main">
                  <a14:imgLayer r:embed="rId3">
                    <a14:imgEffect>
                      <a14:saturation sat="0"/>
                    </a14:imgEffect>
                  </a14:imgLayer>
                </a14:imgProps>
              </a:ext>
            </a:extLst>
          </a:blip>
          <a:srcRect b="87246"/>
          <a:stretch/>
        </p:blipFill>
        <p:spPr>
          <a:xfrm>
            <a:off x="0" y="5983357"/>
            <a:ext cx="12192000" cy="874643"/>
          </a:xfrm>
          <a:prstGeom prst="rect">
            <a:avLst/>
          </a:prstGeom>
        </p:spPr>
      </p:pic>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881333E1-1FD8-4F8B-9264-CC4E790F7B72}"/>
              </a:ext>
            </a:extLst>
          </p:cNvPr>
          <p:cNvPicPr>
            <a:picLocks noChangeAspect="1"/>
          </p:cNvPicPr>
          <p:nvPr userDrawn="1"/>
        </p:nvPicPr>
        <p:blipFill rotWithShape="1">
          <a:blip r:embed="rId4"/>
          <a:srcRect t="22914" r="42817"/>
          <a:stretch/>
        </p:blipFill>
        <p:spPr>
          <a:xfrm>
            <a:off x="10125434" y="330666"/>
            <a:ext cx="1887110" cy="984838"/>
          </a:xfrm>
          <a:prstGeom prst="rect">
            <a:avLst/>
          </a:prstGeom>
        </p:spPr>
      </p:pic>
    </p:spTree>
    <p:extLst>
      <p:ext uri="{BB962C8B-B14F-4D97-AF65-F5344CB8AC3E}">
        <p14:creationId xmlns:p14="http://schemas.microsoft.com/office/powerpoint/2010/main" val="145548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219200" y="1122363"/>
            <a:ext cx="9144000" cy="2387600"/>
          </a:xfrm>
        </p:spPr>
        <p:txBody>
          <a:bodyPr anchor="b">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219200" y="3602038"/>
            <a:ext cx="9144000" cy="26463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63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5" name="Slide Number Placeholder 4"/>
          <p:cNvSpPr>
            <a:spLocks noGrp="1"/>
          </p:cNvSpPr>
          <p:nvPr>
            <p:ph type="sldNum" sz="quarter" idx="12"/>
          </p:nvPr>
        </p:nvSpPr>
        <p:spPr/>
        <p:txBody>
          <a:bodyPr/>
          <a:lstStyle/>
          <a:p>
            <a:fld id="{2CA814A5-5B67-49A0-A5BA-40050328EF92}" type="slidenum">
              <a:rPr lang="en-CA" smtClean="0"/>
              <a:pPr/>
              <a:t>‹#›</a:t>
            </a:fld>
            <a:endParaRPr lang="en-CA" dirty="0"/>
          </a:p>
        </p:txBody>
      </p:sp>
    </p:spTree>
    <p:extLst>
      <p:ext uri="{BB962C8B-B14F-4D97-AF65-F5344CB8AC3E}">
        <p14:creationId xmlns:p14="http://schemas.microsoft.com/office/powerpoint/2010/main" val="3080650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CB87F9-AB75-1C41-A436-61396F00B64D}"/>
              </a:ext>
            </a:extLst>
          </p:cNvPr>
          <p:cNvPicPr>
            <a:picLocks noChangeAspect="1"/>
          </p:cNvPicPr>
          <p:nvPr userDrawn="1"/>
        </p:nvPicPr>
        <p:blipFill rotWithShape="1">
          <a:blip r:embed="rId2">
            <a:duotone>
              <a:prstClr val="black"/>
              <a:srgbClr val="008BB0">
                <a:tint val="45000"/>
                <a:satMod val="400000"/>
              </a:srgbClr>
            </a:duotone>
            <a:extLst>
              <a:ext uri="{BEBA8EAE-BF5A-486C-A8C5-ECC9F3942E4B}">
                <a14:imgProps xmlns:a14="http://schemas.microsoft.com/office/drawing/2010/main">
                  <a14:imgLayer r:embed="rId3">
                    <a14:imgEffect>
                      <a14:saturation sat="0"/>
                    </a14:imgEffect>
                  </a14:imgLayer>
                </a14:imgProps>
              </a:ext>
            </a:extLst>
          </a:blip>
          <a:srcRect b="87246"/>
          <a:stretch/>
        </p:blipFill>
        <p:spPr>
          <a:xfrm>
            <a:off x="0" y="5983357"/>
            <a:ext cx="12192000" cy="874643"/>
          </a:xfrm>
          <a:prstGeom prst="rect">
            <a:avLst/>
          </a:prstGeom>
        </p:spPr>
      </p:pic>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881333E1-1FD8-4F8B-9264-CC4E790F7B72}"/>
              </a:ext>
            </a:extLst>
          </p:cNvPr>
          <p:cNvPicPr>
            <a:picLocks noChangeAspect="1"/>
          </p:cNvPicPr>
          <p:nvPr userDrawn="1"/>
        </p:nvPicPr>
        <p:blipFill rotWithShape="1">
          <a:blip r:embed="rId4"/>
          <a:srcRect t="22914" r="42817"/>
          <a:stretch/>
        </p:blipFill>
        <p:spPr>
          <a:xfrm>
            <a:off x="10125434" y="330666"/>
            <a:ext cx="1887110" cy="984838"/>
          </a:xfrm>
          <a:prstGeom prst="rect">
            <a:avLst/>
          </a:prstGeom>
        </p:spPr>
      </p:pic>
    </p:spTree>
    <p:extLst>
      <p:ext uri="{BB962C8B-B14F-4D97-AF65-F5344CB8AC3E}">
        <p14:creationId xmlns:p14="http://schemas.microsoft.com/office/powerpoint/2010/main" val="407400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219200" y="1122363"/>
            <a:ext cx="9144000" cy="2387600"/>
          </a:xfrm>
        </p:spPr>
        <p:txBody>
          <a:bodyPr anchor="b">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219200" y="3602038"/>
            <a:ext cx="9144000" cy="26463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34062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5" name="Slide Number Placeholder 4"/>
          <p:cNvSpPr>
            <a:spLocks noGrp="1"/>
          </p:cNvSpPr>
          <p:nvPr>
            <p:ph type="sldNum" sz="quarter" idx="12"/>
          </p:nvPr>
        </p:nvSpPr>
        <p:spPr/>
        <p:txBody>
          <a:bodyPr/>
          <a:lstStyle/>
          <a:p>
            <a:fld id="{2CA814A5-5B67-49A0-A5BA-40050328EF92}" type="slidenum">
              <a:rPr lang="en-CA" smtClean="0"/>
              <a:pPr/>
              <a:t>‹#›</a:t>
            </a:fld>
            <a:endParaRPr lang="en-CA" dirty="0"/>
          </a:p>
        </p:txBody>
      </p:sp>
      <p:sp>
        <p:nvSpPr>
          <p:cNvPr id="4" name="Text Placeholder 6">
            <a:extLst>
              <a:ext uri="{FF2B5EF4-FFF2-40B4-BE49-F238E27FC236}">
                <a16:creationId xmlns:a16="http://schemas.microsoft.com/office/drawing/2014/main" id="{E835B60B-2EC8-4D93-ACB6-1B1834D46592}"/>
              </a:ext>
            </a:extLst>
          </p:cNvPr>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Tree>
    <p:extLst>
      <p:ext uri="{BB962C8B-B14F-4D97-AF65-F5344CB8AC3E}">
        <p14:creationId xmlns:p14="http://schemas.microsoft.com/office/powerpoint/2010/main" val="3462120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CB87F9-AB75-1C41-A436-61396F00B64D}"/>
              </a:ext>
            </a:extLst>
          </p:cNvPr>
          <p:cNvPicPr>
            <a:picLocks noChangeAspect="1"/>
          </p:cNvPicPr>
          <p:nvPr userDrawn="1"/>
        </p:nvPicPr>
        <p:blipFill rotWithShape="1">
          <a:blip r:embed="rId2">
            <a:duotone>
              <a:prstClr val="black"/>
              <a:srgbClr val="008BB0">
                <a:tint val="45000"/>
                <a:satMod val="400000"/>
              </a:srgbClr>
            </a:duotone>
            <a:extLst>
              <a:ext uri="{BEBA8EAE-BF5A-486C-A8C5-ECC9F3942E4B}">
                <a14:imgProps xmlns:a14="http://schemas.microsoft.com/office/drawing/2010/main">
                  <a14:imgLayer r:embed="rId3">
                    <a14:imgEffect>
                      <a14:saturation sat="0"/>
                    </a14:imgEffect>
                  </a14:imgLayer>
                </a14:imgProps>
              </a:ext>
            </a:extLst>
          </a:blip>
          <a:srcRect b="87246"/>
          <a:stretch/>
        </p:blipFill>
        <p:spPr>
          <a:xfrm>
            <a:off x="0" y="5983357"/>
            <a:ext cx="12192000" cy="874643"/>
          </a:xfrm>
          <a:prstGeom prst="rect">
            <a:avLst/>
          </a:prstGeom>
        </p:spPr>
      </p:pic>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881333E1-1FD8-4F8B-9264-CC4E790F7B72}"/>
              </a:ext>
            </a:extLst>
          </p:cNvPr>
          <p:cNvPicPr>
            <a:picLocks noChangeAspect="1"/>
          </p:cNvPicPr>
          <p:nvPr userDrawn="1"/>
        </p:nvPicPr>
        <p:blipFill rotWithShape="1">
          <a:blip r:embed="rId4"/>
          <a:srcRect t="22914" r="42817"/>
          <a:stretch/>
        </p:blipFill>
        <p:spPr>
          <a:xfrm>
            <a:off x="10125434" y="330666"/>
            <a:ext cx="1887110" cy="984838"/>
          </a:xfrm>
          <a:prstGeom prst="rect">
            <a:avLst/>
          </a:prstGeom>
        </p:spPr>
      </p:pic>
    </p:spTree>
    <p:extLst>
      <p:ext uri="{BB962C8B-B14F-4D97-AF65-F5344CB8AC3E}">
        <p14:creationId xmlns:p14="http://schemas.microsoft.com/office/powerpoint/2010/main" val="2990215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CA814A5-5B67-49A0-A5BA-40050328EF92}" type="slidenum">
              <a:rPr lang="en-CA" smtClean="0"/>
              <a:pPr/>
              <a:t>‹#›</a:t>
            </a:fld>
            <a:endParaRPr lang="en-CA" dirty="0"/>
          </a:p>
        </p:txBody>
      </p:sp>
      <p:sp>
        <p:nvSpPr>
          <p:cNvPr id="5" name="Text Placeholder 6"/>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Tree>
    <p:extLst>
      <p:ext uri="{BB962C8B-B14F-4D97-AF65-F5344CB8AC3E}">
        <p14:creationId xmlns:p14="http://schemas.microsoft.com/office/powerpoint/2010/main" val="96276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814A5-5B67-49A0-A5BA-40050328EF92}" type="slidenum">
              <a:rPr kumimoji="0" lang="en-CA" sz="11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1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11624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B8BDC-5F40-B44F-B411-5716E71E1D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791514-CD23-BA48-8CFD-2C47D10AE54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84053E-FC2C-E94D-A750-B4B12D10F9E3}"/>
              </a:ext>
            </a:extLst>
          </p:cNvPr>
          <p:cNvSpPr>
            <a:spLocks noGrp="1"/>
          </p:cNvSpPr>
          <p:nvPr>
            <p:ph type="dt" sz="half" idx="10"/>
          </p:nvPr>
        </p:nvSpPr>
        <p:spPr>
          <a:xfrm>
            <a:off x="838200" y="6356350"/>
            <a:ext cx="2743200" cy="365125"/>
          </a:xfrm>
          <a:prstGeom prst="rect">
            <a:avLst/>
          </a:prstGeom>
        </p:spPr>
        <p:txBody>
          <a:bodyPr/>
          <a:lstStyle/>
          <a:p>
            <a:fld id="{99FA353C-B228-D648-BA6F-C5FE40FF6F9E}" type="datetimeFigureOut">
              <a:rPr lang="en-US" smtClean="0"/>
              <a:pPr/>
              <a:t>5/30/2022</a:t>
            </a:fld>
            <a:endParaRPr lang="en-US" dirty="0"/>
          </a:p>
        </p:txBody>
      </p:sp>
      <p:sp>
        <p:nvSpPr>
          <p:cNvPr id="5" name="Footer Placeholder 4">
            <a:extLst>
              <a:ext uri="{FF2B5EF4-FFF2-40B4-BE49-F238E27FC236}">
                <a16:creationId xmlns:a16="http://schemas.microsoft.com/office/drawing/2014/main" id="{422FB87F-6580-3A4E-8873-B9D95E20A4C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9EF87C7-4ED0-F349-B151-5FDCAC834362}"/>
              </a:ext>
            </a:extLst>
          </p:cNvPr>
          <p:cNvSpPr>
            <a:spLocks noGrp="1"/>
          </p:cNvSpPr>
          <p:nvPr>
            <p:ph type="sldNum" sz="quarter" idx="12"/>
          </p:nvPr>
        </p:nvSpPr>
        <p:spPr/>
        <p:txBody>
          <a:bodyPr/>
          <a:lstStyle/>
          <a:p>
            <a:fld id="{5BAC8732-66C3-AF47-99DC-2B6DA4C694F7}" type="slidenum">
              <a:rPr lang="en-US" smtClean="0"/>
              <a:pPr/>
              <a:t>‹#›</a:t>
            </a:fld>
            <a:endParaRPr lang="en-US" dirty="0"/>
          </a:p>
        </p:txBody>
      </p:sp>
      <p:pic>
        <p:nvPicPr>
          <p:cNvPr id="11" name="Picture 10">
            <a:extLst>
              <a:ext uri="{FF2B5EF4-FFF2-40B4-BE49-F238E27FC236}">
                <a16:creationId xmlns:a16="http://schemas.microsoft.com/office/drawing/2014/main" id="{7F4401E8-4B35-492D-96A4-2240F564BCBD}"/>
              </a:ext>
            </a:extLst>
          </p:cNvPr>
          <p:cNvPicPr>
            <a:picLocks noChangeAspect="1"/>
          </p:cNvPicPr>
          <p:nvPr userDrawn="1"/>
        </p:nvPicPr>
        <p:blipFill rotWithShape="1">
          <a:blip r:embed="rId2">
            <a:duotone>
              <a:prstClr val="black"/>
              <a:srgbClr val="008BB0">
                <a:tint val="45000"/>
                <a:satMod val="400000"/>
              </a:srgbClr>
            </a:duotone>
            <a:extLst>
              <a:ext uri="{BEBA8EAE-BF5A-486C-A8C5-ECC9F3942E4B}">
                <a14:imgProps xmlns:a14="http://schemas.microsoft.com/office/drawing/2010/main">
                  <a14:imgLayer r:embed="rId3">
                    <a14:imgEffect>
                      <a14:saturation sat="0"/>
                    </a14:imgEffect>
                  </a14:imgLayer>
                </a14:imgProps>
              </a:ext>
            </a:extLst>
          </a:blip>
          <a:srcRect b="96644"/>
          <a:stretch/>
        </p:blipFill>
        <p:spPr>
          <a:xfrm>
            <a:off x="0" y="6724650"/>
            <a:ext cx="12192000" cy="152400"/>
          </a:xfrm>
          <a:prstGeom prst="rect">
            <a:avLst/>
          </a:prstGeom>
        </p:spPr>
      </p:pic>
    </p:spTree>
    <p:extLst>
      <p:ext uri="{BB962C8B-B14F-4D97-AF65-F5344CB8AC3E}">
        <p14:creationId xmlns:p14="http://schemas.microsoft.com/office/powerpoint/2010/main" val="2159859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3" name="Content Placeholder 2"/>
          <p:cNvSpPr>
            <a:spLocks noGrp="1"/>
          </p:cNvSpPr>
          <p:nvPr>
            <p:ph idx="1"/>
          </p:nvPr>
        </p:nvSpPr>
        <p:spPr/>
        <p:txBody>
          <a:bodyPr/>
          <a:lstStyle>
            <a:lvl1pPr>
              <a:buClr>
                <a:srgbClr val="642566"/>
              </a:buClr>
              <a:defRPr/>
            </a:lvl1pPr>
            <a:lvl2pPr>
              <a:buClr>
                <a:srgbClr val="642566"/>
              </a:buClr>
              <a:defRPr/>
            </a:lvl2pPr>
            <a:lvl3pPr>
              <a:buClr>
                <a:srgbClr val="642566"/>
              </a:buClr>
              <a:defRPr/>
            </a:lvl3pPr>
            <a:lvl4pPr>
              <a:buClr>
                <a:srgbClr val="642566"/>
              </a:buClr>
              <a:defRPr/>
            </a:lvl4pPr>
            <a:lvl5pPr>
              <a:buClr>
                <a:srgbClr val="64256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8" name="Slide Number Placeholder 7"/>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814A5-5B67-49A0-A5BA-40050328EF92}" type="slidenum">
              <a:rPr kumimoji="0" lang="en-CA" sz="11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1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75734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814A5-5B67-49A0-A5BA-40050328EF92}" type="slidenum">
              <a:rPr kumimoji="0" lang="en-CA" sz="11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1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4700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microsoft.com/office/2007/relationships/hdphoto" Target="../media/hdphoto1.wdp"/><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2.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1.jpe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FF3365-1B3B-AE40-897B-3F273547EDE7}"/>
              </a:ext>
            </a:extLst>
          </p:cNvPr>
          <p:cNvSpPr>
            <a:spLocks noGrp="1"/>
          </p:cNvSpPr>
          <p:nvPr>
            <p:ph type="title"/>
          </p:nvPr>
        </p:nvSpPr>
        <p:spPr>
          <a:xfrm>
            <a:off x="838199" y="225425"/>
            <a:ext cx="10515599" cy="1090079"/>
          </a:xfrm>
          <a:prstGeom prst="rect">
            <a:avLst/>
          </a:prstGeom>
        </p:spPr>
        <p:txBody>
          <a:bodyPr vert="horz" lIns="91440" tIns="45720" rIns="91440" bIns="45720" rtlCol="0" anchor="ctr">
            <a:normAutofit/>
          </a:bodyPr>
          <a:lstStyle/>
          <a:p>
            <a:r>
              <a:rPr lang="en-US" dirty="0"/>
              <a:t>Click to edit Master title style</a:t>
            </a:r>
            <a:br>
              <a:rPr lang="en-US" dirty="0"/>
            </a:br>
            <a:endParaRPr lang="en-US" dirty="0"/>
          </a:p>
        </p:txBody>
      </p:sp>
      <p:sp>
        <p:nvSpPr>
          <p:cNvPr id="3" name="Text Placeholder 2">
            <a:extLst>
              <a:ext uri="{FF2B5EF4-FFF2-40B4-BE49-F238E27FC236}">
                <a16:creationId xmlns:a16="http://schemas.microsoft.com/office/drawing/2014/main" id="{C2DC2FB9-82F0-7645-AE9C-21EDC14F354F}"/>
              </a:ext>
            </a:extLst>
          </p:cNvPr>
          <p:cNvSpPr>
            <a:spLocks noGrp="1"/>
          </p:cNvSpPr>
          <p:nvPr>
            <p:ph type="body" idx="1"/>
          </p:nvPr>
        </p:nvSpPr>
        <p:spPr>
          <a:xfrm>
            <a:off x="838200" y="1562100"/>
            <a:ext cx="10515600" cy="46148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99C6682-5A17-3349-B2C2-42FD07376596}"/>
              </a:ext>
            </a:extLst>
          </p:cNvPr>
          <p:cNvSpPr>
            <a:spLocks noGrp="1"/>
          </p:cNvSpPr>
          <p:nvPr>
            <p:ph type="sldNum" sz="quarter" idx="4"/>
          </p:nvPr>
        </p:nvSpPr>
        <p:spPr>
          <a:xfrm>
            <a:off x="241300" y="6356350"/>
            <a:ext cx="596900" cy="365125"/>
          </a:xfrm>
          <a:prstGeom prst="rect">
            <a:avLst/>
          </a:prstGeom>
        </p:spPr>
        <p:txBody>
          <a:bodyPr vert="horz" lIns="91440" tIns="45720" rIns="91440" bIns="0" rtlCol="0" anchor="b"/>
          <a:lstStyle>
            <a:lvl1pPr algn="r">
              <a:defRPr sz="1100">
                <a:solidFill>
                  <a:schemeClr val="tx1">
                    <a:tint val="75000"/>
                  </a:schemeClr>
                </a:solidFill>
              </a:defRPr>
            </a:lvl1pPr>
          </a:lstStyle>
          <a:p>
            <a:fld id="{5BAC8732-66C3-AF47-99DC-2B6DA4C694F7}" type="slidenum">
              <a:rPr lang="en-US" smtClean="0"/>
              <a:pPr/>
              <a:t>‹#›</a:t>
            </a:fld>
            <a:endParaRPr lang="en-US" sz="1100" dirty="0"/>
          </a:p>
        </p:txBody>
      </p:sp>
      <p:pic>
        <p:nvPicPr>
          <p:cNvPr id="7" name="Picture 6">
            <a:extLst>
              <a:ext uri="{FF2B5EF4-FFF2-40B4-BE49-F238E27FC236}">
                <a16:creationId xmlns:a16="http://schemas.microsoft.com/office/drawing/2014/main" id="{C667B1BE-FB9D-4955-AE31-DCA4774DB769}"/>
              </a:ext>
            </a:extLst>
          </p:cNvPr>
          <p:cNvPicPr>
            <a:picLocks noChangeAspect="1"/>
          </p:cNvPicPr>
          <p:nvPr userDrawn="1"/>
        </p:nvPicPr>
        <p:blipFill rotWithShape="1">
          <a:blip r:embed="rId9"/>
          <a:srcRect t="22914" r="42817"/>
          <a:stretch/>
        </p:blipFill>
        <p:spPr>
          <a:xfrm>
            <a:off x="10827943" y="6028343"/>
            <a:ext cx="1257027" cy="656013"/>
          </a:xfrm>
          <a:prstGeom prst="rect">
            <a:avLst/>
          </a:prstGeom>
        </p:spPr>
      </p:pic>
      <p:pic>
        <p:nvPicPr>
          <p:cNvPr id="8" name="Picture 7">
            <a:extLst>
              <a:ext uri="{FF2B5EF4-FFF2-40B4-BE49-F238E27FC236}">
                <a16:creationId xmlns:a16="http://schemas.microsoft.com/office/drawing/2014/main" id="{609C7A7C-071F-4B63-90CB-BB6650ECC3A7}"/>
              </a:ext>
            </a:extLst>
          </p:cNvPr>
          <p:cNvPicPr>
            <a:picLocks noChangeAspect="1"/>
          </p:cNvPicPr>
          <p:nvPr userDrawn="1"/>
        </p:nvPicPr>
        <p:blipFill rotWithShape="1">
          <a:blip r:embed="rId10">
            <a:duotone>
              <a:prstClr val="black"/>
              <a:srgbClr val="008BB0">
                <a:tint val="45000"/>
                <a:satMod val="400000"/>
              </a:srgbClr>
            </a:duotone>
            <a:extLst>
              <a:ext uri="{BEBA8EAE-BF5A-486C-A8C5-ECC9F3942E4B}">
                <a14:imgProps xmlns:a14="http://schemas.microsoft.com/office/drawing/2010/main">
                  <a14:imgLayer r:embed="rId11">
                    <a14:imgEffect>
                      <a14:saturation sat="0"/>
                    </a14:imgEffect>
                  </a14:imgLayer>
                </a14:imgProps>
              </a:ext>
            </a:extLst>
          </a:blip>
          <a:srcRect b="96644"/>
          <a:stretch/>
        </p:blipFill>
        <p:spPr>
          <a:xfrm>
            <a:off x="0" y="6724650"/>
            <a:ext cx="12192000" cy="152400"/>
          </a:xfrm>
          <a:prstGeom prst="rect">
            <a:avLst/>
          </a:prstGeom>
        </p:spPr>
      </p:pic>
    </p:spTree>
    <p:extLst>
      <p:ext uri="{BB962C8B-B14F-4D97-AF65-F5344CB8AC3E}">
        <p14:creationId xmlns:p14="http://schemas.microsoft.com/office/powerpoint/2010/main" val="12560557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8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FF3365-1B3B-AE40-897B-3F273547EDE7}"/>
              </a:ext>
            </a:extLst>
          </p:cNvPr>
          <p:cNvSpPr>
            <a:spLocks noGrp="1"/>
          </p:cNvSpPr>
          <p:nvPr>
            <p:ph type="title"/>
          </p:nvPr>
        </p:nvSpPr>
        <p:spPr>
          <a:xfrm>
            <a:off x="838199" y="225425"/>
            <a:ext cx="10515599" cy="1090079"/>
          </a:xfrm>
          <a:prstGeom prst="rect">
            <a:avLst/>
          </a:prstGeom>
        </p:spPr>
        <p:txBody>
          <a:bodyPr vert="horz" lIns="91440" tIns="45720" rIns="91440" bIns="45720" rtlCol="0" anchor="ctr">
            <a:normAutofit/>
          </a:bodyPr>
          <a:lstStyle/>
          <a:p>
            <a:r>
              <a:rPr lang="en-US" dirty="0"/>
              <a:t>Click to edit Master title style</a:t>
            </a:r>
            <a:br>
              <a:rPr lang="en-US" dirty="0"/>
            </a:br>
            <a:endParaRPr lang="en-US" dirty="0"/>
          </a:p>
        </p:txBody>
      </p:sp>
      <p:sp>
        <p:nvSpPr>
          <p:cNvPr id="3" name="Text Placeholder 2">
            <a:extLst>
              <a:ext uri="{FF2B5EF4-FFF2-40B4-BE49-F238E27FC236}">
                <a16:creationId xmlns:a16="http://schemas.microsoft.com/office/drawing/2014/main" id="{C2DC2FB9-82F0-7645-AE9C-21EDC14F354F}"/>
              </a:ext>
            </a:extLst>
          </p:cNvPr>
          <p:cNvSpPr>
            <a:spLocks noGrp="1"/>
          </p:cNvSpPr>
          <p:nvPr>
            <p:ph type="body" idx="1"/>
          </p:nvPr>
        </p:nvSpPr>
        <p:spPr>
          <a:xfrm>
            <a:off x="838200" y="1562100"/>
            <a:ext cx="10515600" cy="46148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99C6682-5A17-3349-B2C2-42FD07376596}"/>
              </a:ext>
            </a:extLst>
          </p:cNvPr>
          <p:cNvSpPr>
            <a:spLocks noGrp="1"/>
          </p:cNvSpPr>
          <p:nvPr>
            <p:ph type="sldNum" sz="quarter" idx="4"/>
          </p:nvPr>
        </p:nvSpPr>
        <p:spPr>
          <a:xfrm>
            <a:off x="241300" y="6356350"/>
            <a:ext cx="596900" cy="365125"/>
          </a:xfrm>
          <a:prstGeom prst="rect">
            <a:avLst/>
          </a:prstGeom>
        </p:spPr>
        <p:txBody>
          <a:bodyPr vert="horz" lIns="91440" tIns="45720" rIns="91440" bIns="0" rtlCol="0" anchor="b"/>
          <a:lstStyle>
            <a:lvl1pPr algn="r">
              <a:defRPr sz="11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AC8732-66C3-AF47-99DC-2B6DA4C694F7}" type="slidenum">
              <a:rPr kumimoji="0" lang="en-US" sz="11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C667B1BE-FB9D-4955-AE31-DCA4774DB769}"/>
              </a:ext>
            </a:extLst>
          </p:cNvPr>
          <p:cNvPicPr>
            <a:picLocks noChangeAspect="1"/>
          </p:cNvPicPr>
          <p:nvPr userDrawn="1"/>
        </p:nvPicPr>
        <p:blipFill rotWithShape="1">
          <a:blip r:embed="rId12"/>
          <a:srcRect t="22914" r="42817"/>
          <a:stretch/>
        </p:blipFill>
        <p:spPr>
          <a:xfrm>
            <a:off x="10827943" y="6028343"/>
            <a:ext cx="1257027" cy="656013"/>
          </a:xfrm>
          <a:prstGeom prst="rect">
            <a:avLst/>
          </a:prstGeom>
        </p:spPr>
      </p:pic>
      <p:pic>
        <p:nvPicPr>
          <p:cNvPr id="8" name="Picture 7">
            <a:extLst>
              <a:ext uri="{FF2B5EF4-FFF2-40B4-BE49-F238E27FC236}">
                <a16:creationId xmlns:a16="http://schemas.microsoft.com/office/drawing/2014/main" id="{609C7A7C-071F-4B63-90CB-BB6650ECC3A7}"/>
              </a:ext>
            </a:extLst>
          </p:cNvPr>
          <p:cNvPicPr>
            <a:picLocks noChangeAspect="1"/>
          </p:cNvPicPr>
          <p:nvPr userDrawn="1"/>
        </p:nvPicPr>
        <p:blipFill rotWithShape="1">
          <a:blip r:embed="rId13">
            <a:duotone>
              <a:prstClr val="black"/>
              <a:srgbClr val="008BB0">
                <a:tint val="45000"/>
                <a:satMod val="400000"/>
              </a:srgbClr>
            </a:duotone>
            <a:extLst>
              <a:ext uri="{BEBA8EAE-BF5A-486C-A8C5-ECC9F3942E4B}">
                <a14:imgProps xmlns:a14="http://schemas.microsoft.com/office/drawing/2010/main">
                  <a14:imgLayer r:embed="rId14">
                    <a14:imgEffect>
                      <a14:saturation sat="0"/>
                    </a14:imgEffect>
                  </a14:imgLayer>
                </a14:imgProps>
              </a:ext>
            </a:extLst>
          </a:blip>
          <a:srcRect b="96644"/>
          <a:stretch/>
        </p:blipFill>
        <p:spPr>
          <a:xfrm>
            <a:off x="0" y="6724650"/>
            <a:ext cx="12192000" cy="152400"/>
          </a:xfrm>
          <a:prstGeom prst="rect">
            <a:avLst/>
          </a:prstGeom>
        </p:spPr>
      </p:pic>
    </p:spTree>
    <p:extLst>
      <p:ext uri="{BB962C8B-B14F-4D97-AF65-F5344CB8AC3E}">
        <p14:creationId xmlns:p14="http://schemas.microsoft.com/office/powerpoint/2010/main" val="323769454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microsoft.com/office/2007/relationships/hdphoto" Target="../media/hdphoto3.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1.wfh.org/docs/en/Publications/Assessment_Tools/HJHS_Summary_Score.pdf"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www.wfh.org/en/our-work-research-data/world-bleeding-disorders-registry" TargetMode="External"/><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hyperlink" Target="http://elearning.wfh.org/resource/compendium-of-assessment-tools/"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80AF2E-532C-4907-AE92-398A6FFD95A1}"/>
              </a:ext>
            </a:extLst>
          </p:cNvPr>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Lst>
          </a:blip>
          <a:srcRect t="37776"/>
          <a:stretch/>
        </p:blipFill>
        <p:spPr>
          <a:xfrm>
            <a:off x="-1" y="6003985"/>
            <a:ext cx="12192000" cy="872820"/>
          </a:xfrm>
          <a:prstGeom prst="rect">
            <a:avLst/>
          </a:prstGeom>
        </p:spPr>
      </p:pic>
      <p:sp>
        <p:nvSpPr>
          <p:cNvPr id="6" name="TextBox 5">
            <a:extLst>
              <a:ext uri="{FF2B5EF4-FFF2-40B4-BE49-F238E27FC236}">
                <a16:creationId xmlns:a16="http://schemas.microsoft.com/office/drawing/2014/main" id="{9FB32841-9E81-4097-BB75-7AAA0E21FCDA}"/>
              </a:ext>
            </a:extLst>
          </p:cNvPr>
          <p:cNvSpPr txBox="1"/>
          <p:nvPr/>
        </p:nvSpPr>
        <p:spPr>
          <a:xfrm>
            <a:off x="591941" y="6178785"/>
            <a:ext cx="1087009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1" i="1" u="none" strike="noStrike" kern="1200" cap="none" spc="0" normalizeH="0" baseline="0" noProof="0" dirty="0">
                <a:ln>
                  <a:noFill/>
                </a:ln>
                <a:solidFill>
                  <a:srgbClr val="99DFFF"/>
                </a:solidFill>
                <a:effectLst/>
                <a:uLnTx/>
                <a:uFillTx/>
                <a:latin typeface="Arial"/>
                <a:ea typeface="+mn-ea"/>
                <a:cs typeface="+mn-cs"/>
              </a:rPr>
              <a:t>Руководство ВФГ по лечению гемофилии, 3-е издание</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2" name="Прямоугольник 1"/>
          <p:cNvSpPr/>
          <p:nvPr/>
        </p:nvSpPr>
        <p:spPr>
          <a:xfrm>
            <a:off x="188452" y="1552232"/>
            <a:ext cx="11815094" cy="29546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800" b="1" i="0" u="none" strike="noStrike" kern="1200" cap="none" spc="0" normalizeH="0" baseline="0" noProof="0" dirty="0">
                <a:ln>
                  <a:noFill/>
                </a:ln>
                <a:solidFill>
                  <a:prstClr val="black"/>
                </a:solidFill>
                <a:effectLst/>
                <a:uLnTx/>
                <a:uFillTx/>
                <a:latin typeface="Arial"/>
                <a:ea typeface="+mn-ea"/>
                <a:cs typeface="+mn-cs"/>
              </a:rPr>
              <a:t>Руководство по лечению гемофилии </a:t>
            </a:r>
            <a:endParaRPr kumimoji="0" lang="en-US" sz="48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800" b="1" i="0" u="none" strike="noStrike" kern="1200" cap="none" spc="0" normalizeH="0" baseline="0" noProof="0" dirty="0">
                <a:ln>
                  <a:noFill/>
                </a:ln>
                <a:solidFill>
                  <a:prstClr val="black"/>
                </a:solidFill>
                <a:effectLst/>
                <a:uLnTx/>
                <a:uFillTx/>
                <a:latin typeface="Arial"/>
                <a:ea typeface="+mn-ea"/>
                <a:cs typeface="+mn-cs"/>
              </a:rPr>
              <a:t>для всех</a:t>
            </a:r>
            <a:endParaRPr kumimoji="0" lang="en-US" sz="48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Arial"/>
                <a:ea typeface="+mn-ea"/>
                <a:cs typeface="+mn-cs"/>
              </a:rPr>
              <a:t>Новая инициатива Всемирной федерации гемофилии</a:t>
            </a:r>
            <a:endParaRPr kumimoji="0" lang="en-CA" sz="2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256156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D40D6-7A67-49B0-921E-28749E9F4B8F}"/>
              </a:ext>
            </a:extLst>
          </p:cNvPr>
          <p:cNvSpPr>
            <a:spLocks noGrp="1"/>
          </p:cNvSpPr>
          <p:nvPr>
            <p:ph type="title"/>
          </p:nvPr>
        </p:nvSpPr>
        <p:spPr>
          <a:xfrm>
            <a:off x="838199" y="225425"/>
            <a:ext cx="10515599" cy="1090079"/>
          </a:xfrm>
        </p:spPr>
        <p:txBody>
          <a:bodyPr>
            <a:noAutofit/>
          </a:bodyPr>
          <a:lstStyle/>
          <a:p>
            <a:pPr>
              <a:lnSpc>
                <a:spcPct val="100000"/>
              </a:lnSpc>
            </a:pPr>
            <a:r>
              <a:rPr lang="ru-RU" dirty="0">
                <a:latin typeface="Arial" panose="020B0604020202020204" pitchFamily="34" charset="0"/>
                <a:cs typeface="Arial" panose="020B0604020202020204" pitchFamily="34" charset="0"/>
              </a:rPr>
              <a:t>Результаты</a:t>
            </a:r>
            <a:br>
              <a:rPr lang="en-CA" dirty="0">
                <a:latin typeface="Arial" panose="020B0604020202020204" pitchFamily="34" charset="0"/>
                <a:cs typeface="Arial" panose="020B0604020202020204" pitchFamily="34" charset="0"/>
              </a:rPr>
            </a:br>
            <a:r>
              <a:rPr lang="ru-RU" dirty="0"/>
              <a:t>Частота кровотечений</a:t>
            </a:r>
            <a:endParaRPr lang="en-CA" dirty="0"/>
          </a:p>
        </p:txBody>
      </p:sp>
      <p:sp>
        <p:nvSpPr>
          <p:cNvPr id="3" name="Content Placeholder 2">
            <a:extLst>
              <a:ext uri="{FF2B5EF4-FFF2-40B4-BE49-F238E27FC236}">
                <a16:creationId xmlns:a16="http://schemas.microsoft.com/office/drawing/2014/main" id="{8ACCCC87-EBD8-4209-85BB-75EACE6078EE}"/>
              </a:ext>
            </a:extLst>
          </p:cNvPr>
          <p:cNvSpPr>
            <a:spLocks noGrp="1"/>
          </p:cNvSpPr>
          <p:nvPr>
            <p:ph idx="1"/>
          </p:nvPr>
        </p:nvSpPr>
        <p:spPr>
          <a:xfrm>
            <a:off x="838200" y="1562100"/>
            <a:ext cx="10515600" cy="4614863"/>
          </a:xfrm>
        </p:spPr>
        <p:txBody>
          <a:bodyPr>
            <a:normAutofit/>
          </a:bodyPr>
          <a:lstStyle/>
          <a:p>
            <a:pPr marL="0" indent="0">
              <a:buNone/>
            </a:pPr>
            <a:r>
              <a:rPr lang="ru-RU" b="1" dirty="0">
                <a:solidFill>
                  <a:schemeClr val="accent1"/>
                </a:solidFill>
              </a:rPr>
              <a:t>Рекомендация 11.2.1:</a:t>
            </a:r>
            <a:br>
              <a:rPr lang="en-CA" dirty="0"/>
            </a:br>
            <a:r>
              <a:rPr lang="ru-RU" dirty="0"/>
              <a:t>Медикам, лечащим лиц с гемофилией, ВФГ рекомендует </a:t>
            </a:r>
            <a:r>
              <a:rPr lang="ru-RU" b="1" dirty="0"/>
              <a:t>документировать все кровотечения в режиме реального времени пациентами/ухаживающими лицами, при этом записи подлежат совместному анализу не реже 1 раза в год.</a:t>
            </a:r>
            <a:r>
              <a:rPr lang="ru-RU" dirty="0"/>
              <a:t> При документировании обязательно указывать внутрисуставные, внутримышечные кровоизлияния и кровоизлияния в центральную нервную систему, а также степень восстановления после них. Для этого следует использовать стандартные критерии, разработанные Комитетом по науке и стандартизации Международного общества по тромбозам и гемостазу.</a:t>
            </a:r>
          </a:p>
          <a:p>
            <a:pPr marL="0" indent="0">
              <a:buNone/>
            </a:pPr>
            <a:endParaRPr lang="en-CA" dirty="0"/>
          </a:p>
        </p:txBody>
      </p:sp>
    </p:spTree>
    <p:extLst>
      <p:ext uri="{BB962C8B-B14F-4D97-AF65-F5344CB8AC3E}">
        <p14:creationId xmlns:p14="http://schemas.microsoft.com/office/powerpoint/2010/main" val="1401757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199" y="225425"/>
            <a:ext cx="10515599" cy="1090079"/>
          </a:xfrm>
        </p:spPr>
        <p:txBody>
          <a:bodyPr>
            <a:normAutofit/>
          </a:bodyPr>
          <a:lstStyle/>
          <a:p>
            <a:r>
              <a:rPr lang="ru-RU" dirty="0"/>
              <a:t>Двадцать лет назад тяжесть суставной артропатии оценивалась по:</a:t>
            </a:r>
            <a:endParaRPr lang="en-CA" dirty="0"/>
          </a:p>
        </p:txBody>
      </p:sp>
      <p:sp>
        <p:nvSpPr>
          <p:cNvPr id="5" name="Content Placeholder 4"/>
          <p:cNvSpPr>
            <a:spLocks noGrp="1"/>
          </p:cNvSpPr>
          <p:nvPr>
            <p:ph idx="1"/>
          </p:nvPr>
        </p:nvSpPr>
        <p:spPr>
          <a:xfrm>
            <a:off x="838200" y="1562100"/>
            <a:ext cx="10515600" cy="4614863"/>
          </a:xfrm>
        </p:spPr>
        <p:txBody>
          <a:bodyPr/>
          <a:lstStyle/>
          <a:p>
            <a:r>
              <a:rPr lang="ru-RU" dirty="0"/>
              <a:t>Частоте кровотечений</a:t>
            </a:r>
            <a:endParaRPr lang="en-CA" dirty="0"/>
          </a:p>
          <a:p>
            <a:r>
              <a:rPr lang="ru-RU" dirty="0"/>
              <a:t>Клинической шкале </a:t>
            </a:r>
            <a:r>
              <a:rPr lang="en-CA" dirty="0"/>
              <a:t>– </a:t>
            </a:r>
            <a:r>
              <a:rPr lang="ru-RU" dirty="0"/>
              <a:t>шкале Жильбера </a:t>
            </a:r>
          </a:p>
          <a:p>
            <a:r>
              <a:rPr lang="ru-RU" dirty="0"/>
              <a:t>Радиологической шкале </a:t>
            </a:r>
            <a:r>
              <a:rPr lang="en-CA" dirty="0"/>
              <a:t>– </a:t>
            </a:r>
            <a:r>
              <a:rPr lang="ru-RU" dirty="0"/>
              <a:t>шкале Петтерссона </a:t>
            </a:r>
            <a:r>
              <a:rPr lang="en-CA" dirty="0"/>
              <a:t>(</a:t>
            </a:r>
            <a:r>
              <a:rPr lang="ru-RU" dirty="0"/>
              <a:t>рентген</a:t>
            </a:r>
            <a:r>
              <a:rPr lang="en-CA" dirty="0"/>
              <a:t>)</a:t>
            </a:r>
          </a:p>
          <a:p>
            <a:endParaRPr lang="en-CA" dirty="0"/>
          </a:p>
        </p:txBody>
      </p:sp>
      <p:sp>
        <p:nvSpPr>
          <p:cNvPr id="6" name="TextBox 5"/>
          <p:cNvSpPr txBox="1"/>
          <p:nvPr/>
        </p:nvSpPr>
        <p:spPr>
          <a:xfrm>
            <a:off x="1866901" y="3566894"/>
            <a:ext cx="8458194" cy="1464231"/>
          </a:xfrm>
          <a:prstGeom prst="roundRect">
            <a:avLst/>
          </a:prstGeom>
          <a:noFill/>
          <a:ln w="28575">
            <a:solidFill>
              <a:srgbClr val="E31837"/>
            </a:solidFill>
          </a:ln>
        </p:spPr>
        <p:txBody>
          <a:bodyPr wrap="square" rtlCol="0" anchor="ctr">
            <a:spAutoFit/>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ru-RU" sz="2000" b="0" i="0" u="none" strike="noStrike" kern="1200" cap="none" spc="0" normalizeH="0" baseline="0" noProof="0" dirty="0">
                <a:ln>
                  <a:noFill/>
                </a:ln>
                <a:solidFill>
                  <a:prstClr val="black"/>
                </a:solidFill>
                <a:effectLst/>
                <a:uLnTx/>
                <a:uFillTx/>
                <a:latin typeface="Arial"/>
                <a:ea typeface="+mn-ea"/>
                <a:cs typeface="+mn-cs"/>
              </a:rPr>
              <a:t>Отсутствует стандартизация – нет исследований валидности/надёжности</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ru-RU" sz="2000" b="0" i="0" u="none" strike="noStrike" kern="1200" cap="none" spc="0" normalizeH="0" baseline="0" noProof="0" dirty="0">
                <a:ln>
                  <a:noFill/>
                </a:ln>
                <a:solidFill>
                  <a:prstClr val="black"/>
                </a:solidFill>
                <a:effectLst/>
                <a:uLnTx/>
                <a:uFillTx/>
                <a:latin typeface="Arial"/>
                <a:ea typeface="+mn-ea"/>
                <a:cs typeface="+mn-cs"/>
              </a:rPr>
              <a:t>Подобная оценка нечувствительна к ранним изменениям </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ru-RU" sz="2000" b="0" i="0" u="none" strike="noStrike" kern="1200" cap="none" spc="0" normalizeH="0" baseline="0" noProof="0" dirty="0">
                <a:ln>
                  <a:noFill/>
                </a:ln>
                <a:solidFill>
                  <a:prstClr val="black"/>
                </a:solidFill>
                <a:effectLst/>
                <a:uLnTx/>
                <a:uFillTx/>
                <a:latin typeface="Arial"/>
                <a:ea typeface="+mn-ea"/>
                <a:cs typeface="+mn-cs"/>
              </a:rPr>
              <a:t>Не рассматриваются нормальные варианты детства</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48197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2F169-EFB9-4836-A32C-017C4C6FB2E3}"/>
              </a:ext>
            </a:extLst>
          </p:cNvPr>
          <p:cNvSpPr>
            <a:spLocks noGrp="1"/>
          </p:cNvSpPr>
          <p:nvPr>
            <p:ph type="title"/>
          </p:nvPr>
        </p:nvSpPr>
        <p:spPr>
          <a:xfrm>
            <a:off x="838199" y="225425"/>
            <a:ext cx="10515599" cy="1090079"/>
          </a:xfrm>
        </p:spPr>
        <p:txBody>
          <a:bodyPr/>
          <a:lstStyle/>
          <a:p>
            <a:r>
              <a:rPr lang="ru-RU" dirty="0"/>
              <a:t>Видео - мальчик ползает</a:t>
            </a:r>
            <a:endParaRPr lang="en-CA" dirty="0"/>
          </a:p>
        </p:txBody>
      </p:sp>
    </p:spTree>
    <p:extLst>
      <p:ext uri="{BB962C8B-B14F-4D97-AF65-F5344CB8AC3E}">
        <p14:creationId xmlns:p14="http://schemas.microsoft.com/office/powerpoint/2010/main" val="296031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8A793-182F-4B35-9B7C-CD3DBD35EECE}"/>
              </a:ext>
            </a:extLst>
          </p:cNvPr>
          <p:cNvSpPr>
            <a:spLocks noGrp="1"/>
          </p:cNvSpPr>
          <p:nvPr>
            <p:ph type="title"/>
          </p:nvPr>
        </p:nvSpPr>
        <p:spPr>
          <a:xfrm>
            <a:off x="838199" y="225425"/>
            <a:ext cx="10515599" cy="1090079"/>
          </a:xfrm>
        </p:spPr>
        <p:txBody>
          <a:bodyPr/>
          <a:lstStyle/>
          <a:p>
            <a:r>
              <a:rPr lang="ru-RU" dirty="0"/>
              <a:t>Видео - мальчик ходит</a:t>
            </a:r>
            <a:endParaRPr lang="en-CA" dirty="0"/>
          </a:p>
        </p:txBody>
      </p:sp>
    </p:spTree>
    <p:extLst>
      <p:ext uri="{BB962C8B-B14F-4D97-AF65-F5344CB8AC3E}">
        <p14:creationId xmlns:p14="http://schemas.microsoft.com/office/powerpoint/2010/main" val="1344683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CA26CE6-F13F-48CC-A6A2-D83828704BB3}"/>
              </a:ext>
            </a:extLst>
          </p:cNvPr>
          <p:cNvSpPr>
            <a:spLocks noGrp="1"/>
          </p:cNvSpPr>
          <p:nvPr>
            <p:ph type="title"/>
          </p:nvPr>
        </p:nvSpPr>
        <p:spPr>
          <a:xfrm>
            <a:off x="838199" y="225425"/>
            <a:ext cx="10515599" cy="1090079"/>
          </a:xfrm>
        </p:spPr>
        <p:txBody>
          <a:bodyPr>
            <a:normAutofit/>
          </a:bodyPr>
          <a:lstStyle/>
          <a:p>
            <a:r>
              <a:rPr lang="ru-RU" dirty="0"/>
              <a:t>Инструменты оценки результатов</a:t>
            </a:r>
            <a:br>
              <a:rPr lang="en-CA" dirty="0"/>
            </a:br>
            <a:r>
              <a:rPr lang="ru-RU" dirty="0"/>
              <a:t>Модель МКФ</a:t>
            </a:r>
            <a:endParaRPr lang="en-CA" dirty="0"/>
          </a:p>
        </p:txBody>
      </p:sp>
      <p:sp>
        <p:nvSpPr>
          <p:cNvPr id="15" name="Text Placeholder 14">
            <a:extLst>
              <a:ext uri="{FF2B5EF4-FFF2-40B4-BE49-F238E27FC236}">
                <a16:creationId xmlns:a16="http://schemas.microsoft.com/office/drawing/2014/main" id="{A55C504D-A486-4268-99FD-2EA00B60BB7A}"/>
              </a:ext>
            </a:extLst>
          </p:cNvPr>
          <p:cNvSpPr>
            <a:spLocks noGrp="1"/>
          </p:cNvSpPr>
          <p:nvPr>
            <p:ph type="body" sz="quarter" idx="13"/>
          </p:nvPr>
        </p:nvSpPr>
        <p:spPr/>
        <p:txBody>
          <a:bodyPr/>
          <a:lstStyle/>
          <a:p>
            <a:r>
              <a:rPr lang="ru-RU" dirty="0"/>
              <a:t>МКФ, Международная классификация функционирования, ограничений жизнедеятельности и здоровья; КЖ, качество жизни</a:t>
            </a:r>
            <a:endParaRPr lang="en-CA" dirty="0"/>
          </a:p>
        </p:txBody>
      </p:sp>
      <p:grpSp>
        <p:nvGrpSpPr>
          <p:cNvPr id="2" name="Group 1">
            <a:extLst>
              <a:ext uri="{FF2B5EF4-FFF2-40B4-BE49-F238E27FC236}">
                <a16:creationId xmlns:a16="http://schemas.microsoft.com/office/drawing/2014/main" id="{D853B4D2-4A50-4AEB-B015-4BCAA7D10A9D}"/>
              </a:ext>
            </a:extLst>
          </p:cNvPr>
          <p:cNvGrpSpPr/>
          <p:nvPr/>
        </p:nvGrpSpPr>
        <p:grpSpPr>
          <a:xfrm>
            <a:off x="3155404" y="1435100"/>
            <a:ext cx="5295012" cy="4391837"/>
            <a:chOff x="3155404" y="1435100"/>
            <a:chExt cx="5295012" cy="4391837"/>
          </a:xfrm>
        </p:grpSpPr>
        <p:sp>
          <p:nvSpPr>
            <p:cNvPr id="19" name="Rectangle 18">
              <a:extLst>
                <a:ext uri="{FF2B5EF4-FFF2-40B4-BE49-F238E27FC236}">
                  <a16:creationId xmlns:a16="http://schemas.microsoft.com/office/drawing/2014/main" id="{5374580C-4A36-432A-BBEF-EFC4DA0956DB}"/>
                </a:ext>
              </a:extLst>
            </p:cNvPr>
            <p:cNvSpPr/>
            <p:nvPr/>
          </p:nvSpPr>
          <p:spPr>
            <a:xfrm>
              <a:off x="4835347" y="1435100"/>
              <a:ext cx="1935126" cy="510658"/>
            </a:xfrm>
            <a:prstGeom prst="rect">
              <a:avLst/>
            </a:prstGeom>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prstClr val="white"/>
                  </a:solidFill>
                  <a:effectLst/>
                  <a:uLnTx/>
                  <a:uFillTx/>
                  <a:latin typeface="Arial"/>
                  <a:ea typeface="+mn-ea"/>
                  <a:cs typeface="+mn-cs"/>
                </a:rPr>
                <a:t>Заболевание - гемофилия</a:t>
              </a:r>
              <a:endParaRPr kumimoji="0" lang="en-CA" sz="1200" b="1" i="0" u="none" strike="noStrike" kern="1200" cap="none" spc="0" normalizeH="0" baseline="0" noProof="0" dirty="0">
                <a:ln>
                  <a:noFill/>
                </a:ln>
                <a:solidFill>
                  <a:prstClr val="white"/>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BB403E79-0FA7-4698-8444-94E284D15F03}"/>
                </a:ext>
              </a:extLst>
            </p:cNvPr>
            <p:cNvSpPr/>
            <p:nvPr/>
          </p:nvSpPr>
          <p:spPr>
            <a:xfrm>
              <a:off x="5228753" y="3465918"/>
              <a:ext cx="1148314"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ysClr val="windowText" lastClr="000000"/>
                  </a:solidFill>
                  <a:effectLst/>
                  <a:uLnTx/>
                  <a:uFillTx/>
                  <a:latin typeface="Arial"/>
                  <a:ea typeface="+mn-ea"/>
                  <a:cs typeface="+mn-cs"/>
                </a:rPr>
                <a:t>Активность</a:t>
              </a:r>
              <a:endParaRPr kumimoji="0" lang="en-CA" sz="1100" b="1"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8646F620-FF9C-4EBB-BC96-EB085C5B3AAC}"/>
                </a:ext>
              </a:extLst>
            </p:cNvPr>
            <p:cNvSpPr/>
            <p:nvPr/>
          </p:nvSpPr>
          <p:spPr>
            <a:xfrm>
              <a:off x="6430232" y="5316279"/>
              <a:ext cx="1148314"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ysClr val="windowText" lastClr="000000"/>
                  </a:solidFill>
                  <a:effectLst/>
                  <a:uLnTx/>
                  <a:uFillTx/>
                  <a:latin typeface="Arial"/>
                  <a:ea typeface="+mn-ea"/>
                  <a:cs typeface="+mn-cs"/>
                </a:rPr>
                <a:t>Личностные факторы</a:t>
              </a:r>
              <a:endParaRPr kumimoji="0" lang="en-CA" sz="1100" b="1"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1EB61BA0-6ACB-4C43-91F7-29A635789EE3}"/>
                </a:ext>
              </a:extLst>
            </p:cNvPr>
            <p:cNvSpPr/>
            <p:nvPr/>
          </p:nvSpPr>
          <p:spPr>
            <a:xfrm>
              <a:off x="4048540" y="5316279"/>
              <a:ext cx="1148314"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ysClr val="windowText" lastClr="000000"/>
                  </a:solidFill>
                  <a:effectLst/>
                  <a:uLnTx/>
                  <a:uFillTx/>
                  <a:latin typeface="Arial"/>
                  <a:ea typeface="+mn-ea"/>
                  <a:cs typeface="+mn-cs"/>
                </a:rPr>
                <a:t>Факторы среды </a:t>
              </a:r>
              <a:endParaRPr kumimoji="0" lang="en-CA" sz="1100" b="1" i="0" u="none" strike="noStrike" kern="1200" cap="none" spc="0" normalizeH="0" baseline="0" noProof="0" dirty="0">
                <a:ln>
                  <a:noFill/>
                </a:ln>
                <a:solidFill>
                  <a:sysClr val="windowText" lastClr="000000"/>
                </a:solidFill>
                <a:effectLst/>
                <a:uLnTx/>
                <a:uFillTx/>
                <a:latin typeface="Arial"/>
                <a:ea typeface="+mn-ea"/>
                <a:cs typeface="+mn-cs"/>
              </a:endParaRPr>
            </a:p>
          </p:txBody>
        </p:sp>
        <p:cxnSp>
          <p:nvCxnSpPr>
            <p:cNvPr id="26" name="Straight Arrow Connector 25">
              <a:extLst>
                <a:ext uri="{FF2B5EF4-FFF2-40B4-BE49-F238E27FC236}">
                  <a16:creationId xmlns:a16="http://schemas.microsoft.com/office/drawing/2014/main" id="{704FC264-2A89-4E5C-83A1-B90228C616DF}"/>
                </a:ext>
              </a:extLst>
            </p:cNvPr>
            <p:cNvCxnSpPr>
              <a:cxnSpLocks/>
            </p:cNvCxnSpPr>
            <p:nvPr/>
          </p:nvCxnSpPr>
          <p:spPr>
            <a:xfrm>
              <a:off x="5802910" y="1958952"/>
              <a:ext cx="0" cy="1496629"/>
            </a:xfrm>
            <a:prstGeom prst="straightConnector1">
              <a:avLst/>
            </a:prstGeom>
            <a:ln w="1905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2866956-21DC-4311-86E0-D138B887EBBC}"/>
                </a:ext>
              </a:extLst>
            </p:cNvPr>
            <p:cNvCxnSpPr>
              <a:cxnSpLocks/>
            </p:cNvCxnSpPr>
            <p:nvPr/>
          </p:nvCxnSpPr>
          <p:spPr>
            <a:xfrm>
              <a:off x="6377067" y="3701753"/>
              <a:ext cx="922472" cy="0"/>
            </a:xfrm>
            <a:prstGeom prst="straightConnector1">
              <a:avLst/>
            </a:prstGeom>
            <a:ln w="1905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1615B68-FA66-4BAE-819B-3C6B1002048F}"/>
                </a:ext>
              </a:extLst>
            </p:cNvPr>
            <p:cNvCxnSpPr>
              <a:cxnSpLocks/>
            </p:cNvCxnSpPr>
            <p:nvPr/>
          </p:nvCxnSpPr>
          <p:spPr>
            <a:xfrm>
              <a:off x="4306281" y="3701753"/>
              <a:ext cx="922472" cy="0"/>
            </a:xfrm>
            <a:prstGeom prst="straightConnector1">
              <a:avLst/>
            </a:prstGeom>
            <a:ln w="19050">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9" name="Freeform: Shape 28">
              <a:extLst>
                <a:ext uri="{FF2B5EF4-FFF2-40B4-BE49-F238E27FC236}">
                  <a16:creationId xmlns:a16="http://schemas.microsoft.com/office/drawing/2014/main" id="{2087E6AD-7C9A-4F0B-8EB7-CA3605AE74F0}"/>
                </a:ext>
              </a:extLst>
            </p:cNvPr>
            <p:cNvSpPr/>
            <p:nvPr/>
          </p:nvSpPr>
          <p:spPr>
            <a:xfrm>
              <a:off x="5802910" y="2554604"/>
              <a:ext cx="2081793" cy="911551"/>
            </a:xfrm>
            <a:custGeom>
              <a:avLst/>
              <a:gdLst>
                <a:gd name="connsiteX0" fmla="*/ 0 w 754912"/>
                <a:gd name="connsiteY0" fmla="*/ 0 h 520996"/>
                <a:gd name="connsiteX1" fmla="*/ 754912 w 754912"/>
                <a:gd name="connsiteY1" fmla="*/ 0 h 520996"/>
                <a:gd name="connsiteX2" fmla="*/ 754912 w 754912"/>
                <a:gd name="connsiteY2" fmla="*/ 520996 h 520996"/>
              </a:gdLst>
              <a:ahLst/>
              <a:cxnLst>
                <a:cxn ang="0">
                  <a:pos x="connsiteX0" y="connsiteY0"/>
                </a:cxn>
                <a:cxn ang="0">
                  <a:pos x="connsiteX1" y="connsiteY1"/>
                </a:cxn>
                <a:cxn ang="0">
                  <a:pos x="connsiteX2" y="connsiteY2"/>
                </a:cxn>
              </a:cxnLst>
              <a:rect l="l" t="t" r="r" b="b"/>
              <a:pathLst>
                <a:path w="754912" h="520996">
                  <a:moveTo>
                    <a:pt x="0" y="0"/>
                  </a:moveTo>
                  <a:lnTo>
                    <a:pt x="754912" y="0"/>
                  </a:lnTo>
                  <a:lnTo>
                    <a:pt x="754912" y="520996"/>
                  </a:lnTo>
                </a:path>
              </a:pathLst>
            </a:custGeom>
            <a:noFill/>
            <a:ln w="19050">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0" name="Freeform: Shape 29">
              <a:extLst>
                <a:ext uri="{FF2B5EF4-FFF2-40B4-BE49-F238E27FC236}">
                  <a16:creationId xmlns:a16="http://schemas.microsoft.com/office/drawing/2014/main" id="{6C9ABBEB-0C54-4173-96C2-6B74DB3ED529}"/>
                </a:ext>
              </a:extLst>
            </p:cNvPr>
            <p:cNvSpPr/>
            <p:nvPr/>
          </p:nvSpPr>
          <p:spPr>
            <a:xfrm flipH="1">
              <a:off x="3725581" y="2554604"/>
              <a:ext cx="2081793" cy="911551"/>
            </a:xfrm>
            <a:custGeom>
              <a:avLst/>
              <a:gdLst>
                <a:gd name="connsiteX0" fmla="*/ 0 w 754912"/>
                <a:gd name="connsiteY0" fmla="*/ 0 h 520996"/>
                <a:gd name="connsiteX1" fmla="*/ 754912 w 754912"/>
                <a:gd name="connsiteY1" fmla="*/ 0 h 520996"/>
                <a:gd name="connsiteX2" fmla="*/ 754912 w 754912"/>
                <a:gd name="connsiteY2" fmla="*/ 520996 h 520996"/>
              </a:gdLst>
              <a:ahLst/>
              <a:cxnLst>
                <a:cxn ang="0">
                  <a:pos x="connsiteX0" y="connsiteY0"/>
                </a:cxn>
                <a:cxn ang="0">
                  <a:pos x="connsiteX1" y="connsiteY1"/>
                </a:cxn>
                <a:cxn ang="0">
                  <a:pos x="connsiteX2" y="connsiteY2"/>
                </a:cxn>
              </a:cxnLst>
              <a:rect l="l" t="t" r="r" b="b"/>
              <a:pathLst>
                <a:path w="754912" h="520996">
                  <a:moveTo>
                    <a:pt x="0" y="0"/>
                  </a:moveTo>
                  <a:lnTo>
                    <a:pt x="754912" y="0"/>
                  </a:lnTo>
                  <a:lnTo>
                    <a:pt x="754912" y="520996"/>
                  </a:lnTo>
                </a:path>
              </a:pathLst>
            </a:custGeom>
            <a:noFill/>
            <a:ln w="19050">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31" name="Group 30">
              <a:extLst>
                <a:ext uri="{FF2B5EF4-FFF2-40B4-BE49-F238E27FC236}">
                  <a16:creationId xmlns:a16="http://schemas.microsoft.com/office/drawing/2014/main" id="{8026E0E2-EAB5-40AD-B832-9656F77AD1F4}"/>
                </a:ext>
              </a:extLst>
            </p:cNvPr>
            <p:cNvGrpSpPr/>
            <p:nvPr/>
          </p:nvGrpSpPr>
          <p:grpSpPr>
            <a:xfrm>
              <a:off x="4601822" y="4887890"/>
              <a:ext cx="2406640" cy="428389"/>
              <a:chOff x="2058737" y="4277078"/>
              <a:chExt cx="4159122" cy="911551"/>
            </a:xfrm>
          </p:grpSpPr>
          <p:sp>
            <p:nvSpPr>
              <p:cNvPr id="54" name="Freeform: Shape 53">
                <a:extLst>
                  <a:ext uri="{FF2B5EF4-FFF2-40B4-BE49-F238E27FC236}">
                    <a16:creationId xmlns:a16="http://schemas.microsoft.com/office/drawing/2014/main" id="{76690311-C8E6-4D4D-8F25-FF9208482BDC}"/>
                  </a:ext>
                </a:extLst>
              </p:cNvPr>
              <p:cNvSpPr/>
              <p:nvPr/>
            </p:nvSpPr>
            <p:spPr>
              <a:xfrm>
                <a:off x="4136066" y="4277078"/>
                <a:ext cx="2081793" cy="911551"/>
              </a:xfrm>
              <a:custGeom>
                <a:avLst/>
                <a:gdLst>
                  <a:gd name="connsiteX0" fmla="*/ 0 w 754912"/>
                  <a:gd name="connsiteY0" fmla="*/ 0 h 520996"/>
                  <a:gd name="connsiteX1" fmla="*/ 754912 w 754912"/>
                  <a:gd name="connsiteY1" fmla="*/ 0 h 520996"/>
                  <a:gd name="connsiteX2" fmla="*/ 754912 w 754912"/>
                  <a:gd name="connsiteY2" fmla="*/ 520996 h 520996"/>
                </a:gdLst>
                <a:ahLst/>
                <a:cxnLst>
                  <a:cxn ang="0">
                    <a:pos x="connsiteX0" y="connsiteY0"/>
                  </a:cxn>
                  <a:cxn ang="0">
                    <a:pos x="connsiteX1" y="connsiteY1"/>
                  </a:cxn>
                  <a:cxn ang="0">
                    <a:pos x="connsiteX2" y="connsiteY2"/>
                  </a:cxn>
                </a:cxnLst>
                <a:rect l="l" t="t" r="r" b="b"/>
                <a:pathLst>
                  <a:path w="754912" h="520996">
                    <a:moveTo>
                      <a:pt x="0" y="0"/>
                    </a:moveTo>
                    <a:lnTo>
                      <a:pt x="754912" y="0"/>
                    </a:lnTo>
                    <a:lnTo>
                      <a:pt x="754912" y="520996"/>
                    </a:lnTo>
                  </a:path>
                </a:pathLst>
              </a:custGeom>
              <a:noFill/>
              <a:ln w="19050">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5" name="Freeform: Shape 54">
                <a:extLst>
                  <a:ext uri="{FF2B5EF4-FFF2-40B4-BE49-F238E27FC236}">
                    <a16:creationId xmlns:a16="http://schemas.microsoft.com/office/drawing/2014/main" id="{B8530BDA-6639-46ED-A480-69BA285D46E9}"/>
                  </a:ext>
                </a:extLst>
              </p:cNvPr>
              <p:cNvSpPr/>
              <p:nvPr/>
            </p:nvSpPr>
            <p:spPr>
              <a:xfrm flipH="1">
                <a:off x="2058737" y="4277078"/>
                <a:ext cx="2081793" cy="911551"/>
              </a:xfrm>
              <a:custGeom>
                <a:avLst/>
                <a:gdLst>
                  <a:gd name="connsiteX0" fmla="*/ 0 w 754912"/>
                  <a:gd name="connsiteY0" fmla="*/ 0 h 520996"/>
                  <a:gd name="connsiteX1" fmla="*/ 754912 w 754912"/>
                  <a:gd name="connsiteY1" fmla="*/ 0 h 520996"/>
                  <a:gd name="connsiteX2" fmla="*/ 754912 w 754912"/>
                  <a:gd name="connsiteY2" fmla="*/ 520996 h 520996"/>
                </a:gdLst>
                <a:ahLst/>
                <a:cxnLst>
                  <a:cxn ang="0">
                    <a:pos x="connsiteX0" y="connsiteY0"/>
                  </a:cxn>
                  <a:cxn ang="0">
                    <a:pos x="connsiteX1" y="connsiteY1"/>
                  </a:cxn>
                  <a:cxn ang="0">
                    <a:pos x="connsiteX2" y="connsiteY2"/>
                  </a:cxn>
                </a:cxnLst>
                <a:rect l="l" t="t" r="r" b="b"/>
                <a:pathLst>
                  <a:path w="754912" h="520996">
                    <a:moveTo>
                      <a:pt x="0" y="0"/>
                    </a:moveTo>
                    <a:lnTo>
                      <a:pt x="754912" y="0"/>
                    </a:lnTo>
                    <a:lnTo>
                      <a:pt x="754912" y="520996"/>
                    </a:lnTo>
                  </a:path>
                </a:pathLst>
              </a:custGeom>
              <a:noFill/>
              <a:ln w="19050">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grpSp>
        <p:grpSp>
          <p:nvGrpSpPr>
            <p:cNvPr id="32" name="Group 31">
              <a:extLst>
                <a:ext uri="{FF2B5EF4-FFF2-40B4-BE49-F238E27FC236}">
                  <a16:creationId xmlns:a16="http://schemas.microsoft.com/office/drawing/2014/main" id="{BF34A345-E208-42B9-B2AD-9D665DE72C56}"/>
                </a:ext>
              </a:extLst>
            </p:cNvPr>
            <p:cNvGrpSpPr/>
            <p:nvPr/>
          </p:nvGrpSpPr>
          <p:grpSpPr>
            <a:xfrm rot="10800000">
              <a:off x="3725580" y="3976576"/>
              <a:ext cx="4159122" cy="548322"/>
              <a:chOff x="2058737" y="4277078"/>
              <a:chExt cx="4159122" cy="911551"/>
            </a:xfrm>
          </p:grpSpPr>
          <p:sp>
            <p:nvSpPr>
              <p:cNvPr id="52" name="Freeform: Shape 51">
                <a:extLst>
                  <a:ext uri="{FF2B5EF4-FFF2-40B4-BE49-F238E27FC236}">
                    <a16:creationId xmlns:a16="http://schemas.microsoft.com/office/drawing/2014/main" id="{B5BAB23A-9E37-4E81-BB3C-CB71B72ACFA7}"/>
                  </a:ext>
                </a:extLst>
              </p:cNvPr>
              <p:cNvSpPr/>
              <p:nvPr/>
            </p:nvSpPr>
            <p:spPr>
              <a:xfrm>
                <a:off x="4136066" y="4277078"/>
                <a:ext cx="2081793" cy="911551"/>
              </a:xfrm>
              <a:custGeom>
                <a:avLst/>
                <a:gdLst>
                  <a:gd name="connsiteX0" fmla="*/ 0 w 754912"/>
                  <a:gd name="connsiteY0" fmla="*/ 0 h 520996"/>
                  <a:gd name="connsiteX1" fmla="*/ 754912 w 754912"/>
                  <a:gd name="connsiteY1" fmla="*/ 0 h 520996"/>
                  <a:gd name="connsiteX2" fmla="*/ 754912 w 754912"/>
                  <a:gd name="connsiteY2" fmla="*/ 520996 h 520996"/>
                </a:gdLst>
                <a:ahLst/>
                <a:cxnLst>
                  <a:cxn ang="0">
                    <a:pos x="connsiteX0" y="connsiteY0"/>
                  </a:cxn>
                  <a:cxn ang="0">
                    <a:pos x="connsiteX1" y="connsiteY1"/>
                  </a:cxn>
                  <a:cxn ang="0">
                    <a:pos x="connsiteX2" y="connsiteY2"/>
                  </a:cxn>
                </a:cxnLst>
                <a:rect l="l" t="t" r="r" b="b"/>
                <a:pathLst>
                  <a:path w="754912" h="520996">
                    <a:moveTo>
                      <a:pt x="0" y="0"/>
                    </a:moveTo>
                    <a:lnTo>
                      <a:pt x="754912" y="0"/>
                    </a:lnTo>
                    <a:lnTo>
                      <a:pt x="754912" y="520996"/>
                    </a:lnTo>
                  </a:path>
                </a:pathLst>
              </a:custGeom>
              <a:noFill/>
              <a:ln w="19050">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3" name="Freeform: Shape 52">
                <a:extLst>
                  <a:ext uri="{FF2B5EF4-FFF2-40B4-BE49-F238E27FC236}">
                    <a16:creationId xmlns:a16="http://schemas.microsoft.com/office/drawing/2014/main" id="{3C1D369C-2ACE-49B6-8C8E-FC5FDC7A81A2}"/>
                  </a:ext>
                </a:extLst>
              </p:cNvPr>
              <p:cNvSpPr/>
              <p:nvPr/>
            </p:nvSpPr>
            <p:spPr>
              <a:xfrm flipH="1">
                <a:off x="2058737" y="4277078"/>
                <a:ext cx="2081793" cy="911551"/>
              </a:xfrm>
              <a:custGeom>
                <a:avLst/>
                <a:gdLst>
                  <a:gd name="connsiteX0" fmla="*/ 0 w 754912"/>
                  <a:gd name="connsiteY0" fmla="*/ 0 h 520996"/>
                  <a:gd name="connsiteX1" fmla="*/ 754912 w 754912"/>
                  <a:gd name="connsiteY1" fmla="*/ 0 h 520996"/>
                  <a:gd name="connsiteX2" fmla="*/ 754912 w 754912"/>
                  <a:gd name="connsiteY2" fmla="*/ 520996 h 520996"/>
                </a:gdLst>
                <a:ahLst/>
                <a:cxnLst>
                  <a:cxn ang="0">
                    <a:pos x="connsiteX0" y="connsiteY0"/>
                  </a:cxn>
                  <a:cxn ang="0">
                    <a:pos x="connsiteX1" y="connsiteY1"/>
                  </a:cxn>
                  <a:cxn ang="0">
                    <a:pos x="connsiteX2" y="connsiteY2"/>
                  </a:cxn>
                </a:cxnLst>
                <a:rect l="l" t="t" r="r" b="b"/>
                <a:pathLst>
                  <a:path w="754912" h="520996">
                    <a:moveTo>
                      <a:pt x="0" y="0"/>
                    </a:moveTo>
                    <a:lnTo>
                      <a:pt x="754912" y="0"/>
                    </a:lnTo>
                    <a:lnTo>
                      <a:pt x="754912" y="520996"/>
                    </a:lnTo>
                  </a:path>
                </a:pathLst>
              </a:custGeom>
              <a:noFill/>
              <a:ln w="19050">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grpSp>
        <p:cxnSp>
          <p:nvCxnSpPr>
            <p:cNvPr id="33" name="Straight Arrow Connector 32">
              <a:extLst>
                <a:ext uri="{FF2B5EF4-FFF2-40B4-BE49-F238E27FC236}">
                  <a16:creationId xmlns:a16="http://schemas.microsoft.com/office/drawing/2014/main" id="{4BE0CA9E-B32C-4F38-859A-281E2A5ECD79}"/>
                </a:ext>
              </a:extLst>
            </p:cNvPr>
            <p:cNvCxnSpPr>
              <a:cxnSpLocks/>
            </p:cNvCxnSpPr>
            <p:nvPr/>
          </p:nvCxnSpPr>
          <p:spPr>
            <a:xfrm>
              <a:off x="5802910" y="3976813"/>
              <a:ext cx="0" cy="914164"/>
            </a:xfrm>
            <a:prstGeom prst="straightConnector1">
              <a:avLst/>
            </a:prstGeom>
            <a:ln w="19050">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06A474A-3E7C-42DC-A031-3D08DF6F06B0}"/>
                </a:ext>
              </a:extLst>
            </p:cNvPr>
            <p:cNvSpPr/>
            <p:nvPr/>
          </p:nvSpPr>
          <p:spPr>
            <a:xfrm>
              <a:off x="3155404" y="3465918"/>
              <a:ext cx="1148314"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ru-RU" sz="1100" b="1" i="0" u="none" strike="noStrike" kern="1200" cap="none" spc="0" normalizeH="0" baseline="0" noProof="0" dirty="0">
                  <a:ln>
                    <a:noFill/>
                  </a:ln>
                  <a:solidFill>
                    <a:sysClr val="windowText" lastClr="000000"/>
                  </a:solidFill>
                  <a:effectLst/>
                  <a:uLnTx/>
                  <a:uFillTx/>
                  <a:latin typeface="Arial"/>
                  <a:ea typeface="+mn-ea"/>
                  <a:cs typeface="+mn-cs"/>
                </a:rPr>
                <a:t>Структура и функции организма</a:t>
              </a:r>
              <a:endParaRPr kumimoji="0" lang="en-CA" sz="1100" b="1"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45" name="Rectangle 44">
              <a:extLst>
                <a:ext uri="{FF2B5EF4-FFF2-40B4-BE49-F238E27FC236}">
                  <a16:creationId xmlns:a16="http://schemas.microsoft.com/office/drawing/2014/main" id="{006D2811-7359-40F3-8F3E-F1F9BEF16041}"/>
                </a:ext>
              </a:extLst>
            </p:cNvPr>
            <p:cNvSpPr/>
            <p:nvPr/>
          </p:nvSpPr>
          <p:spPr>
            <a:xfrm>
              <a:off x="7302102" y="3465918"/>
              <a:ext cx="1148314"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ysClr val="windowText" lastClr="000000"/>
                  </a:solidFill>
                  <a:effectLst/>
                  <a:uLnTx/>
                  <a:uFillTx/>
                  <a:latin typeface="Arial"/>
                  <a:ea typeface="+mn-ea"/>
                  <a:cs typeface="+mn-cs"/>
                </a:rPr>
                <a:t>Участие</a:t>
              </a:r>
              <a:endParaRPr kumimoji="0" lang="en-CA" sz="1100" b="1" i="0" u="none" strike="noStrike" kern="1200" cap="none" spc="0" normalizeH="0" baseline="0" noProof="0" dirty="0">
                <a:ln>
                  <a:noFill/>
                </a:ln>
                <a:solidFill>
                  <a:sysClr val="windowText" lastClr="000000"/>
                </a:solidFill>
                <a:effectLst/>
                <a:uLnTx/>
                <a:uFillTx/>
                <a:latin typeface="Arial"/>
                <a:ea typeface="+mn-ea"/>
                <a:cs typeface="+mn-cs"/>
              </a:endParaRPr>
            </a:p>
          </p:txBody>
        </p:sp>
      </p:grpSp>
      <p:sp>
        <p:nvSpPr>
          <p:cNvPr id="60" name="TextBox 59">
            <a:extLst>
              <a:ext uri="{FF2B5EF4-FFF2-40B4-BE49-F238E27FC236}">
                <a16:creationId xmlns:a16="http://schemas.microsoft.com/office/drawing/2014/main" id="{00B11F60-2CB2-4390-B19B-EBACE6FCC74F}"/>
              </a:ext>
            </a:extLst>
          </p:cNvPr>
          <p:cNvSpPr txBox="1"/>
          <p:nvPr/>
        </p:nvSpPr>
        <p:spPr>
          <a:xfrm rot="20298728">
            <a:off x="8393567" y="2097784"/>
            <a:ext cx="3024187" cy="156845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96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a:ea typeface="+mn-ea"/>
                <a:cs typeface="+mn-cs"/>
              </a:rPr>
              <a:t>КЖ</a:t>
            </a:r>
            <a:endParaRPr kumimoji="0" lang="en-US" sz="96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a:ea typeface="+mn-ea"/>
              <a:cs typeface="+mn-cs"/>
            </a:endParaRPr>
          </a:p>
        </p:txBody>
      </p:sp>
    </p:spTree>
    <p:extLst>
      <p:ext uri="{BB962C8B-B14F-4D97-AF65-F5344CB8AC3E}">
        <p14:creationId xmlns:p14="http://schemas.microsoft.com/office/powerpoint/2010/main" val="372135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randombar(horizontal)">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16C998A-3101-4465-9D08-E8040C85CAB2}"/>
              </a:ext>
            </a:extLst>
          </p:cNvPr>
          <p:cNvSpPr>
            <a:spLocks noGrp="1"/>
          </p:cNvSpPr>
          <p:nvPr>
            <p:ph type="title"/>
          </p:nvPr>
        </p:nvSpPr>
        <p:spPr>
          <a:xfrm>
            <a:off x="838199" y="225425"/>
            <a:ext cx="10515599" cy="1090079"/>
          </a:xfrm>
        </p:spPr>
        <p:txBody>
          <a:bodyPr>
            <a:normAutofit fontScale="90000"/>
          </a:bodyPr>
          <a:lstStyle/>
          <a:p>
            <a:r>
              <a:rPr lang="ru-RU" dirty="0"/>
              <a:t>Инструменты оценки результатов </a:t>
            </a:r>
            <a:br>
              <a:rPr lang="en-CA" dirty="0"/>
            </a:br>
            <a:r>
              <a:rPr lang="ru-RU" sz="3600" dirty="0">
                <a:solidFill>
                  <a:sysClr val="windowText" lastClr="000000"/>
                </a:solidFill>
              </a:rPr>
              <a:t>Структура и функции организма</a:t>
            </a:r>
            <a:br>
              <a:rPr lang="en-CA" sz="3600" dirty="0">
                <a:solidFill>
                  <a:sysClr val="windowText" lastClr="000000"/>
                </a:solidFill>
              </a:rPr>
            </a:br>
            <a:endParaRPr lang="en-CA" dirty="0"/>
          </a:p>
        </p:txBody>
      </p:sp>
      <p:sp>
        <p:nvSpPr>
          <p:cNvPr id="5" name="TextBox 4">
            <a:extLst>
              <a:ext uri="{FF2B5EF4-FFF2-40B4-BE49-F238E27FC236}">
                <a16:creationId xmlns:a16="http://schemas.microsoft.com/office/drawing/2014/main" id="{CF9A5759-5E9E-4456-BD4A-D60210C4467F}"/>
              </a:ext>
            </a:extLst>
          </p:cNvPr>
          <p:cNvSpPr txBox="1"/>
          <p:nvPr/>
        </p:nvSpPr>
        <p:spPr>
          <a:xfrm>
            <a:off x="911939" y="6278111"/>
            <a:ext cx="9559414" cy="369332"/>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prstClr val="black"/>
                </a:solidFill>
                <a:effectLst/>
                <a:uLnTx/>
                <a:uFillTx/>
                <a:latin typeface="Arial"/>
                <a:ea typeface="+mn-ea"/>
                <a:cs typeface="+mn-cs"/>
              </a:rPr>
              <a:t>ШОСС</a:t>
            </a:r>
            <a:r>
              <a:rPr kumimoji="0" lang="en-US" sz="900" b="0" i="0" u="none" strike="noStrike" kern="1200" cap="none" spc="0" normalizeH="0" baseline="0" noProof="0" dirty="0">
                <a:ln>
                  <a:noFill/>
                </a:ln>
                <a:solidFill>
                  <a:prstClr val="black"/>
                </a:solidFill>
                <a:effectLst/>
                <a:uLnTx/>
                <a:uFillTx/>
                <a:latin typeface="Arial"/>
                <a:ea typeface="+mn-ea"/>
                <a:cs typeface="+mn-cs"/>
              </a:rPr>
              <a:t>, </a:t>
            </a:r>
            <a:r>
              <a:rPr kumimoji="0" lang="ru-RU" sz="900" b="0" i="0" u="none" strike="noStrike" kern="1200" cap="none" spc="0" normalizeH="0" baseline="0" noProof="0" dirty="0">
                <a:ln>
                  <a:noFill/>
                </a:ln>
                <a:solidFill>
                  <a:prstClr val="black"/>
                </a:solidFill>
                <a:effectLst/>
                <a:uLnTx/>
                <a:uFillTx/>
                <a:latin typeface="Arial"/>
                <a:ea typeface="+mn-ea"/>
                <a:cs typeface="+mn-cs"/>
              </a:rPr>
              <a:t>Шкала оценки состояния суставов при гемофилии </a:t>
            </a:r>
            <a:r>
              <a:rPr kumimoji="0" lang="en-US" sz="900" b="0" i="0" u="none" strike="noStrike" kern="1200" cap="none" spc="0" normalizeH="0" baseline="0" noProof="0" dirty="0">
                <a:ln>
                  <a:noFill/>
                </a:ln>
                <a:solidFill>
                  <a:prstClr val="black"/>
                </a:solidFill>
                <a:effectLst/>
                <a:uLnTx/>
                <a:uFillTx/>
                <a:latin typeface="Arial"/>
                <a:ea typeface="+mn-ea"/>
                <a:cs typeface="+mn-cs"/>
              </a:rPr>
              <a:t>2.1 – </a:t>
            </a:r>
            <a:r>
              <a:rPr kumimoji="0" lang="ru-RU" sz="900" b="0" i="0" u="none" strike="noStrike" kern="1200" cap="none" spc="0" normalizeH="0" baseline="0" noProof="0" dirty="0">
                <a:ln>
                  <a:noFill/>
                </a:ln>
                <a:solidFill>
                  <a:prstClr val="black"/>
                </a:solidFill>
                <a:effectLst/>
                <a:uLnTx/>
                <a:uFillTx/>
                <a:latin typeface="Arial"/>
                <a:ea typeface="+mn-ea"/>
                <a:cs typeface="+mn-cs"/>
              </a:rPr>
              <a:t>итоговый оценочный лист</a:t>
            </a:r>
            <a:endParaRPr kumimoji="0" lang="en-US" sz="9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prstClr val="black"/>
                </a:solidFill>
                <a:effectLst/>
                <a:uLnTx/>
                <a:uFillTx/>
                <a:latin typeface="Arial"/>
                <a:ea typeface="+mn-ea"/>
                <a:cs typeface="+mn-cs"/>
              </a:rPr>
              <a:t>Доступен по адресу</a:t>
            </a:r>
            <a:r>
              <a:rPr kumimoji="0" lang="en-US" sz="900" b="0" i="0" u="none" strike="noStrike" kern="1200" cap="none" spc="0" normalizeH="0" baseline="0" noProof="0" dirty="0">
                <a:ln>
                  <a:noFill/>
                </a:ln>
                <a:solidFill>
                  <a:prstClr val="black"/>
                </a:solidFill>
                <a:effectLst/>
                <a:uLnTx/>
                <a:uFillTx/>
                <a:latin typeface="Arial"/>
                <a:ea typeface="+mn-ea"/>
                <a:cs typeface="+mn-cs"/>
              </a:rPr>
              <a:t>: </a:t>
            </a:r>
            <a:r>
              <a:rPr kumimoji="0" lang="en-US" sz="900" b="0" i="0" u="none" strike="noStrike" kern="1200" cap="none" spc="0" normalizeH="0" baseline="0" noProof="0" dirty="0">
                <a:ln>
                  <a:noFill/>
                </a:ln>
                <a:solidFill>
                  <a:prstClr val="black"/>
                </a:solidFill>
                <a:effectLst/>
                <a:uLnTx/>
                <a:uFillTx/>
                <a:latin typeface="Arial"/>
                <a:ea typeface="+mn-ea"/>
                <a:cs typeface="+mn-cs"/>
                <a:hlinkClick r:id="rId3"/>
              </a:rPr>
              <a:t>http://www1.wfh.org/docs/en/Publications/Assessment_Tools/HJHS_Summary_Score.pdf</a:t>
            </a:r>
            <a:r>
              <a:rPr kumimoji="0" lang="en-US" sz="900" b="0" i="0" u="none" strike="noStrike" kern="1200" cap="none" spc="0" normalizeH="0" baseline="0" noProof="0" dirty="0">
                <a:ln>
                  <a:noFill/>
                </a:ln>
                <a:solidFill>
                  <a:prstClr val="black"/>
                </a:solidFill>
                <a:effectLst/>
                <a:uLnTx/>
                <a:uFillTx/>
                <a:latin typeface="Arial"/>
                <a:ea typeface="+mn-ea"/>
                <a:cs typeface="+mn-cs"/>
              </a:rPr>
              <a:t> </a:t>
            </a:r>
            <a:endParaRPr kumimoji="0" lang="en-CA" sz="9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DD0497D1-1901-42E7-A8C1-B1D845CC50E4}"/>
              </a:ext>
            </a:extLst>
          </p:cNvPr>
          <p:cNvGrpSpPr/>
          <p:nvPr/>
        </p:nvGrpSpPr>
        <p:grpSpPr>
          <a:xfrm>
            <a:off x="2043716" y="1422655"/>
            <a:ext cx="3135581" cy="4361604"/>
            <a:chOff x="2029272" y="1076633"/>
            <a:chExt cx="3600000" cy="5033384"/>
          </a:xfrm>
        </p:grpSpPr>
        <p:pic>
          <p:nvPicPr>
            <p:cNvPr id="4" name="Content Placeholder 3">
              <a:extLst>
                <a:ext uri="{FF2B5EF4-FFF2-40B4-BE49-F238E27FC236}">
                  <a16:creationId xmlns:a16="http://schemas.microsoft.com/office/drawing/2014/main" id="{C6053102-8356-4721-8EBA-949C4D1AF895}"/>
                </a:ext>
              </a:extLst>
            </p:cNvPr>
            <p:cNvPicPr>
              <a:picLocks noChangeAspect="1"/>
            </p:cNvPicPr>
            <p:nvPr/>
          </p:nvPicPr>
          <p:blipFill rotWithShape="1">
            <a:blip r:embed="rId4"/>
            <a:srcRect t="533"/>
            <a:stretch/>
          </p:blipFill>
          <p:spPr>
            <a:xfrm>
              <a:off x="2353748" y="1903151"/>
              <a:ext cx="2922953" cy="4206862"/>
            </a:xfrm>
            <a:prstGeom prst="rect">
              <a:avLst/>
            </a:prstGeom>
          </p:spPr>
        </p:pic>
        <p:grpSp>
          <p:nvGrpSpPr>
            <p:cNvPr id="6" name="Group 5">
              <a:extLst>
                <a:ext uri="{FF2B5EF4-FFF2-40B4-BE49-F238E27FC236}">
                  <a16:creationId xmlns:a16="http://schemas.microsoft.com/office/drawing/2014/main" id="{9475083B-8DF6-4208-AB26-B32C5344297F}"/>
                </a:ext>
              </a:extLst>
            </p:cNvPr>
            <p:cNvGrpSpPr/>
            <p:nvPr/>
          </p:nvGrpSpPr>
          <p:grpSpPr>
            <a:xfrm>
              <a:off x="2206788" y="1286442"/>
              <a:ext cx="3240044" cy="532848"/>
              <a:chOff x="3953" y="41959"/>
              <a:chExt cx="2377306" cy="532848"/>
            </a:xfrm>
          </p:grpSpPr>
          <p:sp>
            <p:nvSpPr>
              <p:cNvPr id="7" name="Rectangle 6">
                <a:extLst>
                  <a:ext uri="{FF2B5EF4-FFF2-40B4-BE49-F238E27FC236}">
                    <a16:creationId xmlns:a16="http://schemas.microsoft.com/office/drawing/2014/main" id="{85C33BD7-DA61-4C0E-A22F-E1A3211B594B}"/>
                  </a:ext>
                </a:extLst>
              </p:cNvPr>
              <p:cNvSpPr/>
              <p:nvPr/>
            </p:nvSpPr>
            <p:spPr>
              <a:xfrm>
                <a:off x="3953" y="41959"/>
                <a:ext cx="2377306" cy="532848"/>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TextBox 7">
                <a:extLst>
                  <a:ext uri="{FF2B5EF4-FFF2-40B4-BE49-F238E27FC236}">
                    <a16:creationId xmlns:a16="http://schemas.microsoft.com/office/drawing/2014/main" id="{6BBDA38B-43AE-47B0-8912-C0CE7C5563D5}"/>
                  </a:ext>
                </a:extLst>
              </p:cNvPr>
              <p:cNvSpPr txBox="1"/>
              <p:nvPr/>
            </p:nvSpPr>
            <p:spPr>
              <a:xfrm>
                <a:off x="3953" y="41959"/>
                <a:ext cx="2377306" cy="5328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a:ea typeface="+mn-ea"/>
                    <a:cs typeface="+mn-cs"/>
                  </a:rPr>
                  <a:t>HJHS</a:t>
                </a:r>
                <a:endParaRPr kumimoji="0" lang="en-CA" sz="2400" b="1" i="0" u="none" strike="noStrike" kern="1200" cap="none" spc="0" normalizeH="0" baseline="0" noProof="0" dirty="0">
                  <a:ln>
                    <a:noFill/>
                  </a:ln>
                  <a:solidFill>
                    <a:prstClr val="white"/>
                  </a:solidFill>
                  <a:effectLst/>
                  <a:uLnTx/>
                  <a:uFillTx/>
                  <a:latin typeface="Arial"/>
                  <a:ea typeface="+mn-ea"/>
                  <a:cs typeface="+mn-cs"/>
                </a:endParaRPr>
              </a:p>
            </p:txBody>
          </p:sp>
        </p:grpSp>
        <p:sp>
          <p:nvSpPr>
            <p:cNvPr id="10" name="Rectangle 9">
              <a:extLst>
                <a:ext uri="{FF2B5EF4-FFF2-40B4-BE49-F238E27FC236}">
                  <a16:creationId xmlns:a16="http://schemas.microsoft.com/office/drawing/2014/main" id="{1BE5B774-4D76-472B-BD89-89981483987E}"/>
                </a:ext>
              </a:extLst>
            </p:cNvPr>
            <p:cNvSpPr/>
            <p:nvPr/>
          </p:nvSpPr>
          <p:spPr>
            <a:xfrm>
              <a:off x="2029272" y="1076633"/>
              <a:ext cx="3600000" cy="50333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12" name="TextBox 11">
            <a:extLst>
              <a:ext uri="{FF2B5EF4-FFF2-40B4-BE49-F238E27FC236}">
                <a16:creationId xmlns:a16="http://schemas.microsoft.com/office/drawing/2014/main" id="{CB07D5CC-A05A-43EC-A05A-1D64C143FEC9}"/>
              </a:ext>
            </a:extLst>
          </p:cNvPr>
          <p:cNvSpPr txBox="1"/>
          <p:nvPr/>
        </p:nvSpPr>
        <p:spPr>
          <a:xfrm>
            <a:off x="7012705" y="2018407"/>
            <a:ext cx="4130917" cy="40934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642566"/>
              </a:buClr>
              <a:buSzTx/>
              <a:buFontTx/>
              <a:buNone/>
              <a:tabLst/>
              <a:defRPr/>
            </a:pPr>
            <a:r>
              <a:rPr kumimoji="0" lang="ru-RU" sz="2000" b="0" i="0" u="none" strike="noStrike" kern="1200" cap="none" spc="0" normalizeH="0" baseline="0" noProof="0" dirty="0">
                <a:ln>
                  <a:noFill/>
                </a:ln>
                <a:solidFill>
                  <a:prstClr val="black"/>
                </a:solidFill>
                <a:effectLst/>
                <a:uLnTx/>
                <a:uFillTx/>
                <a:latin typeface="Arial"/>
                <a:ea typeface="+mn-ea"/>
                <a:cs typeface="+mn-cs"/>
              </a:rPr>
              <a:t>ШОСС оценивает</a:t>
            </a:r>
            <a:r>
              <a:rPr kumimoji="0" lang="en-US" sz="2000" b="0" i="0" u="none" strike="noStrike" kern="1200" cap="none" spc="0" normalizeH="0" baseline="0" noProof="0" dirty="0">
                <a:ln>
                  <a:noFill/>
                </a:ln>
                <a:solidFill>
                  <a:prstClr val="black"/>
                </a:solidFill>
                <a:effectLst/>
                <a:uLnTx/>
                <a:uFillTx/>
                <a:latin typeface="Arial"/>
                <a:ea typeface="+mn-ea"/>
                <a:cs typeface="+mn-cs"/>
              </a:rPr>
              <a:t>:</a:t>
            </a:r>
          </a:p>
          <a:p>
            <a:pPr marL="342900" marR="0" lvl="0" indent="-342900" algn="l" defTabSz="914400" rtl="0" eaLnBrk="1" fontAlgn="ctr" latinLnBrk="0" hangingPunct="1">
              <a:lnSpc>
                <a:spcPct val="100000"/>
              </a:lnSpc>
              <a:spcBef>
                <a:spcPts val="0"/>
              </a:spcBef>
              <a:spcAft>
                <a:spcPts val="0"/>
              </a:spcAft>
              <a:buClr>
                <a:srgbClr val="642566"/>
              </a:buClr>
              <a:buSzTx/>
              <a:buFont typeface="Arial" panose="020B0604020202020204" pitchFamily="34" charset="0"/>
              <a:buChar char="•"/>
              <a:tabLst/>
              <a:defRPr/>
            </a:pPr>
            <a:r>
              <a:rPr kumimoji="0" lang="ru-RU" sz="2000" b="0" i="0" u="none" strike="noStrike" kern="1200" cap="none" spc="0" normalizeH="0" baseline="0" noProof="0" dirty="0">
                <a:ln>
                  <a:noFill/>
                </a:ln>
                <a:solidFill>
                  <a:prstClr val="black"/>
                </a:solidFill>
                <a:effectLst/>
                <a:uLnTx/>
                <a:uFillTx/>
                <a:latin typeface="Arial"/>
                <a:ea typeface="+mn-ea"/>
                <a:cs typeface="+mn-cs"/>
              </a:rPr>
              <a:t>Продолжительность </a:t>
            </a:r>
            <a:r>
              <a:rPr kumimoji="0" lang="en-US" sz="2000" b="0" i="0" u="none" strike="noStrike" kern="1200" cap="none" spc="0" normalizeH="0" baseline="0" noProof="0" dirty="0">
                <a:ln>
                  <a:noFill/>
                </a:ln>
                <a:solidFill>
                  <a:prstClr val="black"/>
                </a:solidFill>
                <a:effectLst/>
                <a:uLnTx/>
                <a:uFillTx/>
                <a:latin typeface="Arial"/>
                <a:ea typeface="+mn-ea"/>
                <a:cs typeface="+mn-cs"/>
              </a:rPr>
              <a:t>(</a:t>
            </a:r>
            <a:r>
              <a:rPr kumimoji="0" lang="ru-RU" sz="2000" b="0" i="0" u="none" strike="noStrike" kern="1200" cap="none" spc="0" normalizeH="0" baseline="0" noProof="0" dirty="0">
                <a:ln>
                  <a:noFill/>
                </a:ln>
                <a:solidFill>
                  <a:prstClr val="black"/>
                </a:solidFill>
                <a:effectLst/>
                <a:uLnTx/>
                <a:uFillTx/>
                <a:latin typeface="Arial"/>
                <a:ea typeface="+mn-ea"/>
                <a:cs typeface="+mn-cs"/>
              </a:rPr>
              <a:t>отёчности</a:t>
            </a:r>
            <a:r>
              <a:rPr kumimoji="0" lang="en-US" sz="2000" b="0" i="0" u="none" strike="noStrike" kern="1200" cap="none" spc="0" normalizeH="0" baseline="0" noProof="0" dirty="0">
                <a:ln>
                  <a:noFill/>
                </a:ln>
                <a:solidFill>
                  <a:prstClr val="black"/>
                </a:solidFill>
                <a:effectLst/>
                <a:uLnTx/>
                <a:uFillTx/>
                <a:latin typeface="Arial"/>
                <a:ea typeface="+mn-ea"/>
                <a:cs typeface="+mn-cs"/>
              </a:rPr>
              <a:t>)</a:t>
            </a:r>
            <a:endParaRPr kumimoji="0" lang="en-CA" sz="20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ctr" latinLnBrk="0" hangingPunct="1">
              <a:lnSpc>
                <a:spcPct val="100000"/>
              </a:lnSpc>
              <a:spcBef>
                <a:spcPts val="0"/>
              </a:spcBef>
              <a:spcAft>
                <a:spcPts val="0"/>
              </a:spcAft>
              <a:buClr>
                <a:srgbClr val="642566"/>
              </a:buClr>
              <a:buSzTx/>
              <a:buFont typeface="Arial" panose="020B0604020202020204" pitchFamily="34" charset="0"/>
              <a:buChar char="•"/>
              <a:tabLst/>
              <a:defRPr/>
            </a:pPr>
            <a:r>
              <a:rPr kumimoji="0" lang="ru-RU" sz="2000" b="0" i="0" u="none" strike="noStrike" kern="1200" cap="none" spc="0" normalizeH="0" baseline="0" noProof="0" dirty="0">
                <a:ln>
                  <a:noFill/>
                </a:ln>
                <a:solidFill>
                  <a:prstClr val="black"/>
                </a:solidFill>
                <a:effectLst/>
                <a:uLnTx/>
                <a:uFillTx/>
                <a:latin typeface="Arial"/>
                <a:ea typeface="+mn-ea"/>
                <a:cs typeface="+mn-cs"/>
              </a:rPr>
              <a:t>Отёчность</a:t>
            </a:r>
            <a:endParaRPr kumimoji="0" lang="en-CA" sz="20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ctr" latinLnBrk="0" hangingPunct="1">
              <a:lnSpc>
                <a:spcPct val="100000"/>
              </a:lnSpc>
              <a:spcBef>
                <a:spcPts val="0"/>
              </a:spcBef>
              <a:spcAft>
                <a:spcPts val="0"/>
              </a:spcAft>
              <a:buClr>
                <a:srgbClr val="642566"/>
              </a:buClr>
              <a:buSzTx/>
              <a:buFont typeface="Arial" panose="020B0604020202020204" pitchFamily="34" charset="0"/>
              <a:buChar char="•"/>
              <a:tabLst/>
              <a:defRPr/>
            </a:pPr>
            <a:r>
              <a:rPr kumimoji="0" lang="ru-RU" sz="2000" b="0" i="0" u="none" strike="noStrike" kern="1200" cap="none" spc="0" normalizeH="0" baseline="0" noProof="0" dirty="0">
                <a:ln>
                  <a:noFill/>
                </a:ln>
                <a:solidFill>
                  <a:prstClr val="black"/>
                </a:solidFill>
                <a:effectLst/>
                <a:uLnTx/>
                <a:uFillTx/>
                <a:latin typeface="Arial"/>
                <a:ea typeface="+mn-ea"/>
                <a:cs typeface="+mn-cs"/>
              </a:rPr>
              <a:t>Атрофию мышц</a:t>
            </a:r>
          </a:p>
          <a:p>
            <a:pPr marL="342900" marR="0" lvl="0" indent="-342900" algn="l" defTabSz="914400" rtl="0" eaLnBrk="1" fontAlgn="ctr" latinLnBrk="0" hangingPunct="1">
              <a:lnSpc>
                <a:spcPct val="100000"/>
              </a:lnSpc>
              <a:spcBef>
                <a:spcPts val="0"/>
              </a:spcBef>
              <a:spcAft>
                <a:spcPts val="0"/>
              </a:spcAft>
              <a:buClr>
                <a:srgbClr val="642566"/>
              </a:buClr>
              <a:buSzTx/>
              <a:buFont typeface="Arial" panose="020B0604020202020204" pitchFamily="34" charset="0"/>
              <a:buChar char="•"/>
              <a:tabLst/>
              <a:defRPr/>
            </a:pPr>
            <a:r>
              <a:rPr kumimoji="0" lang="ru-RU" sz="2000" b="0" i="0" u="none" strike="noStrike" kern="1200" cap="none" spc="0" normalizeH="0" baseline="0" noProof="0" dirty="0">
                <a:ln>
                  <a:noFill/>
                </a:ln>
                <a:solidFill>
                  <a:prstClr val="black"/>
                </a:solidFill>
                <a:effectLst/>
                <a:uLnTx/>
                <a:uFillTx/>
                <a:latin typeface="Arial"/>
                <a:ea typeface="+mn-ea"/>
                <a:cs typeface="+mn-cs"/>
              </a:rPr>
              <a:t>Крепитацию при движении</a:t>
            </a:r>
            <a:endParaRPr kumimoji="0" lang="en-CA" sz="20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ctr" latinLnBrk="0" hangingPunct="1">
              <a:lnSpc>
                <a:spcPct val="100000"/>
              </a:lnSpc>
              <a:spcBef>
                <a:spcPts val="0"/>
              </a:spcBef>
              <a:spcAft>
                <a:spcPts val="0"/>
              </a:spcAft>
              <a:buClr>
                <a:srgbClr val="642566"/>
              </a:buClr>
              <a:buSzTx/>
              <a:buFont typeface="Arial" panose="020B0604020202020204" pitchFamily="34" charset="0"/>
              <a:buChar char="•"/>
              <a:tabLst/>
              <a:defRPr/>
            </a:pPr>
            <a:r>
              <a:rPr kumimoji="0" lang="ru-RU" sz="2000" b="0" i="0" u="none" strike="noStrike" kern="1200" cap="none" spc="0" normalizeH="0" baseline="0" noProof="0" dirty="0">
                <a:ln>
                  <a:noFill/>
                </a:ln>
                <a:solidFill>
                  <a:prstClr val="black"/>
                </a:solidFill>
                <a:effectLst/>
                <a:uLnTx/>
                <a:uFillTx/>
                <a:latin typeface="Arial"/>
                <a:ea typeface="+mn-ea"/>
                <a:cs typeface="+mn-cs"/>
              </a:rPr>
              <a:t>Ограничение сгибания</a:t>
            </a:r>
            <a:endParaRPr kumimoji="0" lang="en-CA" sz="20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ctr" latinLnBrk="0" hangingPunct="1">
              <a:lnSpc>
                <a:spcPct val="100000"/>
              </a:lnSpc>
              <a:spcBef>
                <a:spcPts val="0"/>
              </a:spcBef>
              <a:spcAft>
                <a:spcPts val="0"/>
              </a:spcAft>
              <a:buClr>
                <a:srgbClr val="642566"/>
              </a:buClr>
              <a:buSzTx/>
              <a:buFont typeface="Arial" panose="020B0604020202020204" pitchFamily="34" charset="0"/>
              <a:buChar char="•"/>
              <a:tabLst/>
              <a:defRPr/>
            </a:pPr>
            <a:r>
              <a:rPr kumimoji="0" lang="ru-RU" sz="2000" b="0" i="0" u="none" strike="noStrike" kern="1200" cap="none" spc="0" normalizeH="0" baseline="0" noProof="0" dirty="0">
                <a:ln>
                  <a:noFill/>
                </a:ln>
                <a:solidFill>
                  <a:prstClr val="black"/>
                </a:solidFill>
                <a:effectLst/>
                <a:uLnTx/>
                <a:uFillTx/>
                <a:latin typeface="Arial"/>
                <a:ea typeface="+mn-ea"/>
                <a:cs typeface="+mn-cs"/>
              </a:rPr>
              <a:t>Ограничение разгибания</a:t>
            </a:r>
            <a:endParaRPr kumimoji="0" lang="en-CA" sz="20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ctr" latinLnBrk="0" hangingPunct="1">
              <a:lnSpc>
                <a:spcPct val="100000"/>
              </a:lnSpc>
              <a:spcBef>
                <a:spcPts val="0"/>
              </a:spcBef>
              <a:spcAft>
                <a:spcPts val="0"/>
              </a:spcAft>
              <a:buClr>
                <a:srgbClr val="642566"/>
              </a:buClr>
              <a:buSzTx/>
              <a:buFont typeface="Arial" panose="020B0604020202020204" pitchFamily="34" charset="0"/>
              <a:buChar char="•"/>
              <a:tabLst/>
              <a:defRPr/>
            </a:pPr>
            <a:r>
              <a:rPr kumimoji="0" lang="ru-RU" sz="2000" b="0" i="0" u="none" strike="noStrike" kern="1200" cap="none" spc="0" normalizeH="0" baseline="0" noProof="0" dirty="0">
                <a:ln>
                  <a:noFill/>
                </a:ln>
                <a:solidFill>
                  <a:prstClr val="black"/>
                </a:solidFill>
                <a:effectLst/>
                <a:uLnTx/>
                <a:uFillTx/>
                <a:latin typeface="Arial"/>
                <a:ea typeface="+mn-ea"/>
                <a:cs typeface="+mn-cs"/>
              </a:rPr>
              <a:t>Боль в суставах</a:t>
            </a:r>
            <a:endParaRPr kumimoji="0" lang="en-CA" sz="20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ctr" latinLnBrk="0" hangingPunct="1">
              <a:lnSpc>
                <a:spcPct val="100000"/>
              </a:lnSpc>
              <a:spcBef>
                <a:spcPts val="0"/>
              </a:spcBef>
              <a:spcAft>
                <a:spcPts val="0"/>
              </a:spcAft>
              <a:buClr>
                <a:srgbClr val="642566"/>
              </a:buClr>
              <a:buSzTx/>
              <a:buFont typeface="Arial" panose="020B0604020202020204" pitchFamily="34" charset="0"/>
              <a:buChar char="•"/>
              <a:tabLst/>
              <a:defRPr/>
            </a:pPr>
            <a:r>
              <a:rPr kumimoji="0" lang="ru-RU" sz="2000" b="0" i="0" u="none" strike="noStrike" kern="1200" cap="none" spc="0" normalizeH="0" baseline="0" noProof="0" dirty="0">
                <a:ln>
                  <a:noFill/>
                </a:ln>
                <a:solidFill>
                  <a:prstClr val="black"/>
                </a:solidFill>
                <a:effectLst/>
                <a:uLnTx/>
                <a:uFillTx/>
                <a:latin typeface="Arial"/>
                <a:ea typeface="+mn-ea"/>
                <a:cs typeface="+mn-cs"/>
              </a:rPr>
              <a:t>Силу</a:t>
            </a:r>
            <a:endParaRPr kumimoji="0" lang="en-CA" sz="20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ctr" latinLnBrk="0" hangingPunct="1">
              <a:lnSpc>
                <a:spcPct val="100000"/>
              </a:lnSpc>
              <a:spcBef>
                <a:spcPts val="0"/>
              </a:spcBef>
              <a:spcAft>
                <a:spcPts val="0"/>
              </a:spcAft>
              <a:buClr>
                <a:srgbClr val="642566"/>
              </a:buClr>
              <a:buSzTx/>
              <a:buFont typeface="Arial" panose="020B0604020202020204" pitchFamily="34" charset="0"/>
              <a:buChar char="•"/>
              <a:tabLst/>
              <a:defRPr/>
            </a:pPr>
            <a:r>
              <a:rPr kumimoji="0" lang="ru-RU" sz="2000" b="0" i="0" u="none" strike="noStrike" kern="1200" cap="none" spc="0" normalizeH="0" baseline="0" noProof="0" dirty="0">
                <a:ln>
                  <a:noFill/>
                </a:ln>
                <a:solidFill>
                  <a:prstClr val="black"/>
                </a:solidFill>
                <a:effectLst/>
                <a:uLnTx/>
                <a:uFillTx/>
                <a:latin typeface="Arial"/>
                <a:ea typeface="+mn-ea"/>
                <a:cs typeface="+mn-cs"/>
              </a:rPr>
              <a:t>Итоговый балл по суставам + Общий балл по ходьбе = Итоговый балл по ШОСС</a:t>
            </a:r>
            <a:endParaRPr kumimoji="0" lang="en-CA" sz="2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475816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33FC4C3-1D04-43E8-B375-AB129F027BCC}"/>
              </a:ext>
            </a:extLst>
          </p:cNvPr>
          <p:cNvSpPr>
            <a:spLocks noGrp="1"/>
          </p:cNvSpPr>
          <p:nvPr>
            <p:ph type="title"/>
          </p:nvPr>
        </p:nvSpPr>
        <p:spPr>
          <a:xfrm>
            <a:off x="838199" y="225425"/>
            <a:ext cx="10515599" cy="1090079"/>
          </a:xfrm>
        </p:spPr>
        <p:txBody>
          <a:bodyPr/>
          <a:lstStyle/>
          <a:p>
            <a:r>
              <a:rPr lang="ru-RU" sz="3600" dirty="0"/>
              <a:t>Инструменты оценки результатов</a:t>
            </a:r>
            <a:r>
              <a:rPr lang="ru-RU" dirty="0"/>
              <a:t> </a:t>
            </a:r>
            <a:br>
              <a:rPr lang="en-CA" dirty="0"/>
            </a:br>
            <a:r>
              <a:rPr lang="ru-RU" sz="3600" dirty="0">
                <a:solidFill>
                  <a:sysClr val="windowText" lastClr="000000"/>
                </a:solidFill>
              </a:rPr>
              <a:t>Структура и функции организма</a:t>
            </a:r>
            <a:endParaRPr lang="en-CA" dirty="0"/>
          </a:p>
        </p:txBody>
      </p:sp>
      <p:grpSp>
        <p:nvGrpSpPr>
          <p:cNvPr id="5" name="Group 4">
            <a:extLst>
              <a:ext uri="{FF2B5EF4-FFF2-40B4-BE49-F238E27FC236}">
                <a16:creationId xmlns:a16="http://schemas.microsoft.com/office/drawing/2014/main" id="{84AC7AFF-5120-4C74-8BB6-679768C4B683}"/>
              </a:ext>
            </a:extLst>
          </p:cNvPr>
          <p:cNvGrpSpPr/>
          <p:nvPr/>
        </p:nvGrpSpPr>
        <p:grpSpPr>
          <a:xfrm>
            <a:off x="1496647" y="1527245"/>
            <a:ext cx="5308198" cy="532848"/>
            <a:chOff x="3953" y="41959"/>
            <a:chExt cx="2377306" cy="532848"/>
          </a:xfrm>
        </p:grpSpPr>
        <p:sp>
          <p:nvSpPr>
            <p:cNvPr id="6" name="Rectangle 5">
              <a:extLst>
                <a:ext uri="{FF2B5EF4-FFF2-40B4-BE49-F238E27FC236}">
                  <a16:creationId xmlns:a16="http://schemas.microsoft.com/office/drawing/2014/main" id="{E6F27662-0668-4D21-B2A4-30397D2EE60E}"/>
                </a:ext>
              </a:extLst>
            </p:cNvPr>
            <p:cNvSpPr/>
            <p:nvPr/>
          </p:nvSpPr>
          <p:spPr>
            <a:xfrm>
              <a:off x="3953" y="41959"/>
              <a:ext cx="2377306" cy="532848"/>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TextBox 6">
              <a:extLst>
                <a:ext uri="{FF2B5EF4-FFF2-40B4-BE49-F238E27FC236}">
                  <a16:creationId xmlns:a16="http://schemas.microsoft.com/office/drawing/2014/main" id="{5357F43A-2861-4C27-9975-5E11EBAF236C}"/>
                </a:ext>
              </a:extLst>
            </p:cNvPr>
            <p:cNvSpPr txBox="1"/>
            <p:nvPr/>
          </p:nvSpPr>
          <p:spPr>
            <a:xfrm>
              <a:off x="3953" y="41959"/>
              <a:ext cx="2377306" cy="5328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ru-RU" sz="2400" b="1" i="0" u="none" strike="noStrike" kern="1200" cap="none" spc="0" normalizeH="0" baseline="0" noProof="0" dirty="0">
                  <a:ln>
                    <a:noFill/>
                  </a:ln>
                  <a:solidFill>
                    <a:prstClr val="white"/>
                  </a:solidFill>
                  <a:effectLst/>
                  <a:uLnTx/>
                  <a:uFillTx/>
                  <a:latin typeface="Arial"/>
                  <a:ea typeface="+mn-ea"/>
                  <a:cs typeface="+mn-cs"/>
                </a:rPr>
                <a:t>Шкала Петтерссона</a:t>
              </a:r>
              <a:endParaRPr kumimoji="0" lang="en-CA" sz="2400" b="1" i="0" u="none" strike="noStrike" kern="1200" cap="none" spc="0" normalizeH="0" baseline="0" noProof="0" dirty="0">
                <a:ln>
                  <a:noFill/>
                </a:ln>
                <a:solidFill>
                  <a:prstClr val="white"/>
                </a:solidFill>
                <a:effectLst/>
                <a:uLnTx/>
                <a:uFillTx/>
                <a:latin typeface="Arial"/>
                <a:ea typeface="+mn-ea"/>
                <a:cs typeface="+mn-cs"/>
              </a:endParaRPr>
            </a:p>
          </p:txBody>
        </p:sp>
      </p:grpSp>
      <p:grpSp>
        <p:nvGrpSpPr>
          <p:cNvPr id="8" name="Group 7">
            <a:extLst>
              <a:ext uri="{FF2B5EF4-FFF2-40B4-BE49-F238E27FC236}">
                <a16:creationId xmlns:a16="http://schemas.microsoft.com/office/drawing/2014/main" id="{E4A46FD1-FAE0-42B5-A00E-8835B0FD65F3}"/>
              </a:ext>
            </a:extLst>
          </p:cNvPr>
          <p:cNvGrpSpPr/>
          <p:nvPr/>
        </p:nvGrpSpPr>
        <p:grpSpPr>
          <a:xfrm>
            <a:off x="7280923" y="1527245"/>
            <a:ext cx="3267467" cy="532848"/>
            <a:chOff x="3953" y="41959"/>
            <a:chExt cx="2377306" cy="532848"/>
          </a:xfrm>
        </p:grpSpPr>
        <p:sp>
          <p:nvSpPr>
            <p:cNvPr id="9" name="Rectangle 8">
              <a:extLst>
                <a:ext uri="{FF2B5EF4-FFF2-40B4-BE49-F238E27FC236}">
                  <a16:creationId xmlns:a16="http://schemas.microsoft.com/office/drawing/2014/main" id="{37DB862A-9669-4610-BE10-7D21DAE7BF0C}"/>
                </a:ext>
              </a:extLst>
            </p:cNvPr>
            <p:cNvSpPr/>
            <p:nvPr/>
          </p:nvSpPr>
          <p:spPr>
            <a:xfrm>
              <a:off x="3953" y="41959"/>
              <a:ext cx="2377306" cy="532848"/>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C3F925DC-4C0E-429E-BFBB-3B59E2689072}"/>
                </a:ext>
              </a:extLst>
            </p:cNvPr>
            <p:cNvSpPr txBox="1"/>
            <p:nvPr/>
          </p:nvSpPr>
          <p:spPr>
            <a:xfrm>
              <a:off x="3953" y="41959"/>
              <a:ext cx="2377306" cy="5328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ru-RU" sz="2400" b="1" i="0" u="none" strike="noStrike" kern="1200" cap="none" spc="0" normalizeH="0" baseline="0" noProof="0" dirty="0">
                  <a:ln>
                    <a:noFill/>
                  </a:ln>
                  <a:solidFill>
                    <a:prstClr val="white"/>
                  </a:solidFill>
                  <a:effectLst/>
                  <a:uLnTx/>
                  <a:uFillTx/>
                  <a:latin typeface="Arial"/>
                  <a:ea typeface="+mn-ea"/>
                  <a:cs typeface="+mn-cs"/>
                </a:rPr>
                <a:t>Рентген</a:t>
              </a:r>
              <a:endParaRPr kumimoji="0" lang="en-CA" sz="2400" b="1" i="0" u="none" strike="noStrike" kern="1200" cap="none" spc="0" normalizeH="0" baseline="0" noProof="0" dirty="0">
                <a:ln>
                  <a:noFill/>
                </a:ln>
                <a:solidFill>
                  <a:prstClr val="white"/>
                </a:solidFill>
                <a:effectLst/>
                <a:uLnTx/>
                <a:uFillTx/>
                <a:latin typeface="Arial"/>
                <a:ea typeface="+mn-ea"/>
                <a:cs typeface="+mn-cs"/>
              </a:endParaRPr>
            </a:p>
          </p:txBody>
        </p:sp>
      </p:grpSp>
      <p:sp>
        <p:nvSpPr>
          <p:cNvPr id="12" name="Rectangle 11">
            <a:extLst>
              <a:ext uri="{FF2B5EF4-FFF2-40B4-BE49-F238E27FC236}">
                <a16:creationId xmlns:a16="http://schemas.microsoft.com/office/drawing/2014/main" id="{D6125212-3F60-49F1-BCB3-887A0C956F10}"/>
              </a:ext>
            </a:extLst>
          </p:cNvPr>
          <p:cNvSpPr/>
          <p:nvPr/>
        </p:nvSpPr>
        <p:spPr>
          <a:xfrm>
            <a:off x="7280925" y="1527244"/>
            <a:ext cx="3267468" cy="48235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540410F8-6F2B-4D5C-B4F1-FFC644E72523}"/>
              </a:ext>
            </a:extLst>
          </p:cNvPr>
          <p:cNvSpPr/>
          <p:nvPr/>
        </p:nvSpPr>
        <p:spPr>
          <a:xfrm>
            <a:off x="1496646" y="1527244"/>
            <a:ext cx="5308199" cy="48235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4" name="Picture 6" descr="http://www.bonepit.com/cases/david%20sartoris/Pictures/4521.6561%20DS%20Hemophilic%20arthropathy%2020M%20AP.jpg">
            <a:extLst>
              <a:ext uri="{FF2B5EF4-FFF2-40B4-BE49-F238E27FC236}">
                <a16:creationId xmlns:a16="http://schemas.microsoft.com/office/drawing/2014/main" id="{46121A00-E679-4328-8567-E824700311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5170" y="2381691"/>
            <a:ext cx="2902140" cy="3409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Arrow Connector 14">
            <a:extLst>
              <a:ext uri="{FF2B5EF4-FFF2-40B4-BE49-F238E27FC236}">
                <a16:creationId xmlns:a16="http://schemas.microsoft.com/office/drawing/2014/main" id="{2683821D-914D-4E10-97CD-1D8C48606525}"/>
              </a:ext>
            </a:extLst>
          </p:cNvPr>
          <p:cNvCxnSpPr/>
          <p:nvPr/>
        </p:nvCxnSpPr>
        <p:spPr>
          <a:xfrm flipV="1">
            <a:off x="3944467" y="4859078"/>
            <a:ext cx="376950" cy="3299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4"/>
          <a:srcRect/>
          <a:stretch>
            <a:fillRect/>
          </a:stretch>
        </p:blipFill>
        <p:spPr bwMode="auto">
          <a:xfrm>
            <a:off x="7815293" y="2060093"/>
            <a:ext cx="2231332" cy="4211708"/>
          </a:xfrm>
          <a:prstGeom prst="rect">
            <a:avLst/>
          </a:prstGeom>
          <a:noFill/>
          <a:ln w="9525">
            <a:noFill/>
            <a:miter lim="800000"/>
            <a:headEnd/>
            <a:tailEnd/>
          </a:ln>
        </p:spPr>
      </p:pic>
    </p:spTree>
    <p:extLst>
      <p:ext uri="{BB962C8B-B14F-4D97-AF65-F5344CB8AC3E}">
        <p14:creationId xmlns:p14="http://schemas.microsoft.com/office/powerpoint/2010/main" val="689026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A3D46CE-7843-4CDB-964F-48BA07B34F28}"/>
              </a:ext>
            </a:extLst>
          </p:cNvPr>
          <p:cNvSpPr>
            <a:spLocks noGrp="1"/>
          </p:cNvSpPr>
          <p:nvPr>
            <p:ph type="title"/>
          </p:nvPr>
        </p:nvSpPr>
        <p:spPr>
          <a:xfrm>
            <a:off x="838199" y="225425"/>
            <a:ext cx="10515599" cy="1090079"/>
          </a:xfrm>
        </p:spPr>
        <p:txBody>
          <a:bodyPr>
            <a:normAutofit/>
          </a:bodyPr>
          <a:lstStyle/>
          <a:p>
            <a:r>
              <a:rPr lang="ru-RU" dirty="0"/>
              <a:t>Рекомендованные измерения </a:t>
            </a:r>
            <a:br>
              <a:rPr lang="en-CA" dirty="0"/>
            </a:br>
            <a:r>
              <a:rPr lang="ru-RU" sz="3200" dirty="0">
                <a:solidFill>
                  <a:sysClr val="windowText" lastClr="000000"/>
                </a:solidFill>
              </a:rPr>
              <a:t>Структура и функции организма</a:t>
            </a:r>
            <a:endParaRPr lang="en-CA" dirty="0"/>
          </a:p>
        </p:txBody>
      </p:sp>
      <p:sp>
        <p:nvSpPr>
          <p:cNvPr id="2" name="Content Placeholder 1">
            <a:extLst>
              <a:ext uri="{FF2B5EF4-FFF2-40B4-BE49-F238E27FC236}">
                <a16:creationId xmlns:a16="http://schemas.microsoft.com/office/drawing/2014/main" id="{E4FD0BCF-A36C-454A-A050-6D450A6E7840}"/>
              </a:ext>
            </a:extLst>
          </p:cNvPr>
          <p:cNvSpPr>
            <a:spLocks noGrp="1"/>
          </p:cNvSpPr>
          <p:nvPr>
            <p:ph idx="1"/>
          </p:nvPr>
        </p:nvSpPr>
        <p:spPr>
          <a:xfrm>
            <a:off x="838200" y="1562101"/>
            <a:ext cx="10515600" cy="1090614"/>
          </a:xfrm>
        </p:spPr>
        <p:txBody>
          <a:bodyPr>
            <a:normAutofit/>
          </a:bodyPr>
          <a:lstStyle/>
          <a:p>
            <a:pPr lvl="0">
              <a:buNone/>
            </a:pPr>
            <a:r>
              <a:rPr lang="ru-RU" dirty="0"/>
              <a:t>	При гемофилии структура и функции организма относятся, например, к состоянию суставов и определённых групп мышц, которые оцениваются клинически и радиологически.</a:t>
            </a:r>
          </a:p>
        </p:txBody>
      </p:sp>
      <p:grpSp>
        <p:nvGrpSpPr>
          <p:cNvPr id="3" name="Group 2">
            <a:extLst>
              <a:ext uri="{FF2B5EF4-FFF2-40B4-BE49-F238E27FC236}">
                <a16:creationId xmlns:a16="http://schemas.microsoft.com/office/drawing/2014/main" id="{34761F42-6605-458B-926C-E7C70C03A6B0}"/>
              </a:ext>
            </a:extLst>
          </p:cNvPr>
          <p:cNvGrpSpPr/>
          <p:nvPr/>
        </p:nvGrpSpPr>
        <p:grpSpPr>
          <a:xfrm>
            <a:off x="880253" y="2626008"/>
            <a:ext cx="10692622" cy="3193488"/>
            <a:chOff x="880253" y="2626008"/>
            <a:chExt cx="10692622" cy="3193488"/>
          </a:xfrm>
        </p:grpSpPr>
        <p:sp>
          <p:nvSpPr>
            <p:cNvPr id="11" name="Freeform: Shape 10">
              <a:extLst>
                <a:ext uri="{FF2B5EF4-FFF2-40B4-BE49-F238E27FC236}">
                  <a16:creationId xmlns:a16="http://schemas.microsoft.com/office/drawing/2014/main" id="{90923F9F-6C0C-4E00-80E7-AB08D8F6D386}"/>
                </a:ext>
              </a:extLst>
            </p:cNvPr>
            <p:cNvSpPr/>
            <p:nvPr/>
          </p:nvSpPr>
          <p:spPr>
            <a:xfrm>
              <a:off x="880253" y="2626008"/>
              <a:ext cx="2377306" cy="518400"/>
            </a:xfrm>
            <a:custGeom>
              <a:avLst/>
              <a:gdLst>
                <a:gd name="connsiteX0" fmla="*/ 0 w 2377306"/>
                <a:gd name="connsiteY0" fmla="*/ 0 h 518400"/>
                <a:gd name="connsiteX1" fmla="*/ 2377306 w 2377306"/>
                <a:gd name="connsiteY1" fmla="*/ 0 h 518400"/>
                <a:gd name="connsiteX2" fmla="*/ 2377306 w 2377306"/>
                <a:gd name="connsiteY2" fmla="*/ 518400 h 518400"/>
                <a:gd name="connsiteX3" fmla="*/ 0 w 2377306"/>
                <a:gd name="connsiteY3" fmla="*/ 518400 h 518400"/>
                <a:gd name="connsiteX4" fmla="*/ 0 w 2377306"/>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518400">
                  <a:moveTo>
                    <a:pt x="0" y="0"/>
                  </a:moveTo>
                  <a:lnTo>
                    <a:pt x="2377306" y="0"/>
                  </a:lnTo>
                  <a:lnTo>
                    <a:pt x="2377306" y="518400"/>
                  </a:lnTo>
                  <a:lnTo>
                    <a:pt x="0" y="518400"/>
                  </a:lnTo>
                  <a:lnTo>
                    <a:pt x="0" y="0"/>
                  </a:lnTo>
                  <a:close/>
                </a:path>
              </a:pathLst>
            </a:custGeom>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ru-RU" sz="2000" b="1" i="0" u="none" strike="noStrike" kern="1200" cap="none" spc="0" normalizeH="0" baseline="0" noProof="0" dirty="0">
                  <a:ln>
                    <a:noFill/>
                  </a:ln>
                  <a:solidFill>
                    <a:prstClr val="white"/>
                  </a:solidFill>
                  <a:effectLst/>
                  <a:uLnTx/>
                  <a:uFillTx/>
                  <a:latin typeface="Arial"/>
                  <a:ea typeface="+mn-ea"/>
                  <a:cs typeface="+mn-cs"/>
                </a:rPr>
                <a:t>ШОСС</a:t>
              </a:r>
              <a:endParaRPr kumimoji="0" lang="en-CA" sz="2000" b="1" i="0" u="none" strike="noStrike" kern="1200" cap="none" spc="0" normalizeH="0" baseline="0" noProof="0" dirty="0">
                <a:ln>
                  <a:noFill/>
                </a:ln>
                <a:solidFill>
                  <a:prstClr val="white"/>
                </a:solidFill>
                <a:effectLst/>
                <a:uLnTx/>
                <a:uFillTx/>
                <a:latin typeface="Arial"/>
                <a:ea typeface="+mn-ea"/>
                <a:cs typeface="+mn-cs"/>
              </a:endParaRPr>
            </a:p>
          </p:txBody>
        </p:sp>
        <p:sp>
          <p:nvSpPr>
            <p:cNvPr id="12" name="Freeform: Shape 11">
              <a:extLst>
                <a:ext uri="{FF2B5EF4-FFF2-40B4-BE49-F238E27FC236}">
                  <a16:creationId xmlns:a16="http://schemas.microsoft.com/office/drawing/2014/main" id="{C768240F-4921-4832-88CD-CD6433A4A288}"/>
                </a:ext>
              </a:extLst>
            </p:cNvPr>
            <p:cNvSpPr/>
            <p:nvPr/>
          </p:nvSpPr>
          <p:spPr>
            <a:xfrm>
              <a:off x="880253" y="3144408"/>
              <a:ext cx="2377306" cy="2675088"/>
            </a:xfrm>
            <a:custGeom>
              <a:avLst/>
              <a:gdLst>
                <a:gd name="connsiteX0" fmla="*/ 0 w 2377306"/>
                <a:gd name="connsiteY0" fmla="*/ 0 h 2675088"/>
                <a:gd name="connsiteX1" fmla="*/ 2377306 w 2377306"/>
                <a:gd name="connsiteY1" fmla="*/ 0 h 2675088"/>
                <a:gd name="connsiteX2" fmla="*/ 2377306 w 2377306"/>
                <a:gd name="connsiteY2" fmla="*/ 2675088 h 2675088"/>
                <a:gd name="connsiteX3" fmla="*/ 0 w 2377306"/>
                <a:gd name="connsiteY3" fmla="*/ 2675088 h 2675088"/>
                <a:gd name="connsiteX4" fmla="*/ 0 w 2377306"/>
                <a:gd name="connsiteY4" fmla="*/ 0 h 267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2675088">
                  <a:moveTo>
                    <a:pt x="0" y="0"/>
                  </a:moveTo>
                  <a:lnTo>
                    <a:pt x="2377306" y="0"/>
                  </a:lnTo>
                  <a:lnTo>
                    <a:pt x="2377306" y="2675088"/>
                  </a:lnTo>
                  <a:lnTo>
                    <a:pt x="0" y="2675088"/>
                  </a:lnTo>
                  <a:lnTo>
                    <a:pt x="0" y="0"/>
                  </a:lnTo>
                  <a:close/>
                </a:path>
              </a:pathLst>
            </a:custGeom>
            <a:solidFill>
              <a:schemeClr val="bg1">
                <a:lumMod val="9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96012" rIns="128016" bIns="144018" numCol="1" spcCol="1270" anchor="t" anchorCtr="0">
              <a:noAutofit/>
            </a:bodyPr>
            <a:lstStyle/>
            <a:p>
              <a:pPr marL="0" marR="0" lvl="1" indent="0" algn="l" defTabSz="800100" rtl="0" eaLnBrk="1" fontAlgn="auto" latinLnBrk="0" hangingPunct="1">
                <a:lnSpc>
                  <a:spcPct val="90000"/>
                </a:lnSpc>
                <a:spcBef>
                  <a:spcPct val="0"/>
                </a:spcBef>
                <a:spcAft>
                  <a:spcPct val="15000"/>
                </a:spcAft>
                <a:buClrTx/>
                <a:buSzTx/>
                <a:buFontTx/>
                <a:buNone/>
                <a:tabLst/>
                <a:defRPr/>
              </a:pPr>
              <a:r>
                <a:rPr kumimoji="0" lang="ru-RU" sz="16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Клиническая оценка состояния суставов выполняется (как правило) с использованием «Шкалы оценки состояния суставов при гемофилии (ШОСС)», как у детей, так и у взрослых</a:t>
              </a:r>
              <a:endParaRPr kumimoji="0" lang="en-CA" sz="16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endParaRPr>
            </a:p>
          </p:txBody>
        </p:sp>
        <p:sp>
          <p:nvSpPr>
            <p:cNvPr id="13" name="Freeform: Shape 12">
              <a:extLst>
                <a:ext uri="{FF2B5EF4-FFF2-40B4-BE49-F238E27FC236}">
                  <a16:creationId xmlns:a16="http://schemas.microsoft.com/office/drawing/2014/main" id="{4F099109-67AF-4AF2-ACF4-E99EA3C4ACEA}"/>
                </a:ext>
              </a:extLst>
            </p:cNvPr>
            <p:cNvSpPr/>
            <p:nvPr/>
          </p:nvSpPr>
          <p:spPr>
            <a:xfrm>
              <a:off x="3590382" y="2626008"/>
              <a:ext cx="2377306" cy="518400"/>
            </a:xfrm>
            <a:custGeom>
              <a:avLst/>
              <a:gdLst>
                <a:gd name="connsiteX0" fmla="*/ 0 w 2377306"/>
                <a:gd name="connsiteY0" fmla="*/ 0 h 518400"/>
                <a:gd name="connsiteX1" fmla="*/ 2377306 w 2377306"/>
                <a:gd name="connsiteY1" fmla="*/ 0 h 518400"/>
                <a:gd name="connsiteX2" fmla="*/ 2377306 w 2377306"/>
                <a:gd name="connsiteY2" fmla="*/ 518400 h 518400"/>
                <a:gd name="connsiteX3" fmla="*/ 0 w 2377306"/>
                <a:gd name="connsiteY3" fmla="*/ 518400 h 518400"/>
                <a:gd name="connsiteX4" fmla="*/ 0 w 2377306"/>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518400">
                  <a:moveTo>
                    <a:pt x="0" y="0"/>
                  </a:moveTo>
                  <a:lnTo>
                    <a:pt x="2377306" y="0"/>
                  </a:lnTo>
                  <a:lnTo>
                    <a:pt x="2377306" y="518400"/>
                  </a:lnTo>
                  <a:lnTo>
                    <a:pt x="0" y="518400"/>
                  </a:lnTo>
                  <a:lnTo>
                    <a:pt x="0" y="0"/>
                  </a:lnTo>
                  <a:close/>
                </a:path>
              </a:pathLst>
            </a:custGeom>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ru-RU" sz="2000" b="1" i="0" u="none" strike="noStrike" kern="1200" cap="none" spc="0" normalizeH="0" baseline="0" noProof="0" dirty="0">
                  <a:ln>
                    <a:noFill/>
                  </a:ln>
                  <a:solidFill>
                    <a:prstClr val="white"/>
                  </a:solidFill>
                  <a:effectLst/>
                  <a:uLnTx/>
                  <a:uFillTx/>
                  <a:latin typeface="Arial"/>
                  <a:ea typeface="+mn-ea"/>
                  <a:cs typeface="+mn-cs"/>
                </a:rPr>
                <a:t>Рентген</a:t>
              </a:r>
              <a:endParaRPr kumimoji="0" lang="en-CA" sz="2000" b="1" i="0" u="none" strike="noStrike" kern="1200" cap="none" spc="0" normalizeH="0" baseline="0" noProof="0" dirty="0">
                <a:ln>
                  <a:noFill/>
                </a:ln>
                <a:solidFill>
                  <a:prstClr val="white"/>
                </a:solidFill>
                <a:effectLst/>
                <a:uLnTx/>
                <a:uFillTx/>
                <a:latin typeface="Arial"/>
                <a:ea typeface="+mn-ea"/>
                <a:cs typeface="+mn-cs"/>
              </a:endParaRPr>
            </a:p>
          </p:txBody>
        </p:sp>
        <p:sp>
          <p:nvSpPr>
            <p:cNvPr id="14" name="Freeform: Shape 13">
              <a:extLst>
                <a:ext uri="{FF2B5EF4-FFF2-40B4-BE49-F238E27FC236}">
                  <a16:creationId xmlns:a16="http://schemas.microsoft.com/office/drawing/2014/main" id="{49CA6797-A7D8-40DF-B996-9E1FB3F44BA1}"/>
                </a:ext>
              </a:extLst>
            </p:cNvPr>
            <p:cNvSpPr/>
            <p:nvPr/>
          </p:nvSpPr>
          <p:spPr>
            <a:xfrm>
              <a:off x="3590382" y="3144408"/>
              <a:ext cx="2377306" cy="2675088"/>
            </a:xfrm>
            <a:custGeom>
              <a:avLst/>
              <a:gdLst>
                <a:gd name="connsiteX0" fmla="*/ 0 w 2377306"/>
                <a:gd name="connsiteY0" fmla="*/ 0 h 2675088"/>
                <a:gd name="connsiteX1" fmla="*/ 2377306 w 2377306"/>
                <a:gd name="connsiteY1" fmla="*/ 0 h 2675088"/>
                <a:gd name="connsiteX2" fmla="*/ 2377306 w 2377306"/>
                <a:gd name="connsiteY2" fmla="*/ 2675088 h 2675088"/>
                <a:gd name="connsiteX3" fmla="*/ 0 w 2377306"/>
                <a:gd name="connsiteY3" fmla="*/ 2675088 h 2675088"/>
                <a:gd name="connsiteX4" fmla="*/ 0 w 2377306"/>
                <a:gd name="connsiteY4" fmla="*/ 0 h 267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2675088">
                  <a:moveTo>
                    <a:pt x="0" y="0"/>
                  </a:moveTo>
                  <a:lnTo>
                    <a:pt x="2377306" y="0"/>
                  </a:lnTo>
                  <a:lnTo>
                    <a:pt x="2377306" y="2675088"/>
                  </a:lnTo>
                  <a:lnTo>
                    <a:pt x="0" y="2675088"/>
                  </a:lnTo>
                  <a:lnTo>
                    <a:pt x="0" y="0"/>
                  </a:lnTo>
                  <a:close/>
                </a:path>
              </a:pathLst>
            </a:custGeom>
            <a:solidFill>
              <a:schemeClr val="bg1">
                <a:lumMod val="9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96012" rIns="128016" bIns="144018" numCol="1" spcCol="1270" anchor="t" anchorCtr="0">
              <a:noAutofit/>
            </a:bodyPr>
            <a:lstStyle/>
            <a:p>
              <a:pPr marL="0" marR="0" lvl="1" indent="0" algn="l" defTabSz="800100" rtl="0" eaLnBrk="1" fontAlgn="auto" latinLnBrk="0" hangingPunct="1">
                <a:lnSpc>
                  <a:spcPct val="90000"/>
                </a:lnSpc>
                <a:spcBef>
                  <a:spcPct val="0"/>
                </a:spcBef>
                <a:spcAft>
                  <a:spcPct val="15000"/>
                </a:spcAft>
                <a:buClrTx/>
                <a:buSzTx/>
                <a:buFontTx/>
                <a:buNone/>
                <a:tabLst/>
                <a:defRPr/>
              </a:pPr>
              <a:r>
                <a:rPr kumimoji="0" lang="ru-RU" sz="16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Радиологическая шкала Петтерссона – самый распространённый вид визуализирующего измерения структуры суставов. Однако, эта шкала не чувствительна к ранним изменениям.</a:t>
              </a:r>
              <a:endParaRPr kumimoji="0" lang="en-CA"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Freeform: Shape 14">
              <a:extLst>
                <a:ext uri="{FF2B5EF4-FFF2-40B4-BE49-F238E27FC236}">
                  <a16:creationId xmlns:a16="http://schemas.microsoft.com/office/drawing/2014/main" id="{FC196695-9E1A-4F97-9FC5-8D8C4E89CB5B}"/>
                </a:ext>
              </a:extLst>
            </p:cNvPr>
            <p:cNvSpPr/>
            <p:nvPr/>
          </p:nvSpPr>
          <p:spPr>
            <a:xfrm>
              <a:off x="6300511" y="2626008"/>
              <a:ext cx="2377306" cy="518400"/>
            </a:xfrm>
            <a:custGeom>
              <a:avLst/>
              <a:gdLst>
                <a:gd name="connsiteX0" fmla="*/ 0 w 2377306"/>
                <a:gd name="connsiteY0" fmla="*/ 0 h 518400"/>
                <a:gd name="connsiteX1" fmla="*/ 2377306 w 2377306"/>
                <a:gd name="connsiteY1" fmla="*/ 0 h 518400"/>
                <a:gd name="connsiteX2" fmla="*/ 2377306 w 2377306"/>
                <a:gd name="connsiteY2" fmla="*/ 518400 h 518400"/>
                <a:gd name="connsiteX3" fmla="*/ 0 w 2377306"/>
                <a:gd name="connsiteY3" fmla="*/ 518400 h 518400"/>
                <a:gd name="connsiteX4" fmla="*/ 0 w 2377306"/>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518400">
                  <a:moveTo>
                    <a:pt x="0" y="0"/>
                  </a:moveTo>
                  <a:lnTo>
                    <a:pt x="2377306" y="0"/>
                  </a:lnTo>
                  <a:lnTo>
                    <a:pt x="2377306" y="518400"/>
                  </a:lnTo>
                  <a:lnTo>
                    <a:pt x="0" y="518400"/>
                  </a:lnTo>
                  <a:lnTo>
                    <a:pt x="0" y="0"/>
                  </a:lnTo>
                  <a:close/>
                </a:path>
              </a:pathLst>
            </a:custGeom>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ru-RU" sz="2000" b="1" i="0" u="none" strike="noStrike" kern="1200" cap="none" spc="0" normalizeH="0" baseline="0" noProof="0" dirty="0">
                  <a:ln>
                    <a:noFill/>
                  </a:ln>
                  <a:solidFill>
                    <a:prstClr val="white"/>
                  </a:solidFill>
                  <a:effectLst/>
                  <a:uLnTx/>
                  <a:uFillTx/>
                  <a:latin typeface="Arial"/>
                  <a:ea typeface="+mn-ea"/>
                  <a:cs typeface="+mn-cs"/>
                </a:rPr>
                <a:t>УЗИ</a:t>
              </a:r>
              <a:endParaRPr kumimoji="0" lang="en-CA" sz="2000" b="1" i="0" u="none" strike="noStrike" kern="1200" cap="none" spc="0" normalizeH="0" baseline="0" noProof="0" dirty="0">
                <a:ln>
                  <a:noFill/>
                </a:ln>
                <a:solidFill>
                  <a:prstClr val="white"/>
                </a:solidFill>
                <a:effectLst/>
                <a:uLnTx/>
                <a:uFillTx/>
                <a:latin typeface="Arial"/>
                <a:ea typeface="+mn-ea"/>
                <a:cs typeface="+mn-cs"/>
              </a:endParaRPr>
            </a:p>
          </p:txBody>
        </p:sp>
        <p:sp>
          <p:nvSpPr>
            <p:cNvPr id="16" name="Freeform: Shape 15">
              <a:extLst>
                <a:ext uri="{FF2B5EF4-FFF2-40B4-BE49-F238E27FC236}">
                  <a16:creationId xmlns:a16="http://schemas.microsoft.com/office/drawing/2014/main" id="{5104729C-B21A-40BC-8574-CF0DC5F98CA0}"/>
                </a:ext>
              </a:extLst>
            </p:cNvPr>
            <p:cNvSpPr/>
            <p:nvPr/>
          </p:nvSpPr>
          <p:spPr>
            <a:xfrm>
              <a:off x="6300511" y="3144408"/>
              <a:ext cx="2377306" cy="2675088"/>
            </a:xfrm>
            <a:custGeom>
              <a:avLst/>
              <a:gdLst>
                <a:gd name="connsiteX0" fmla="*/ 0 w 2377306"/>
                <a:gd name="connsiteY0" fmla="*/ 0 h 2675088"/>
                <a:gd name="connsiteX1" fmla="*/ 2377306 w 2377306"/>
                <a:gd name="connsiteY1" fmla="*/ 0 h 2675088"/>
                <a:gd name="connsiteX2" fmla="*/ 2377306 w 2377306"/>
                <a:gd name="connsiteY2" fmla="*/ 2675088 h 2675088"/>
                <a:gd name="connsiteX3" fmla="*/ 0 w 2377306"/>
                <a:gd name="connsiteY3" fmla="*/ 2675088 h 2675088"/>
                <a:gd name="connsiteX4" fmla="*/ 0 w 2377306"/>
                <a:gd name="connsiteY4" fmla="*/ 0 h 267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2675088">
                  <a:moveTo>
                    <a:pt x="0" y="0"/>
                  </a:moveTo>
                  <a:lnTo>
                    <a:pt x="2377306" y="0"/>
                  </a:lnTo>
                  <a:lnTo>
                    <a:pt x="2377306" y="2675088"/>
                  </a:lnTo>
                  <a:lnTo>
                    <a:pt x="0" y="2675088"/>
                  </a:lnTo>
                  <a:lnTo>
                    <a:pt x="0" y="0"/>
                  </a:lnTo>
                  <a:close/>
                </a:path>
              </a:pathLst>
            </a:custGeom>
            <a:solidFill>
              <a:schemeClr val="bg1">
                <a:lumMod val="9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96012" rIns="128016" bIns="144018" numCol="1" spcCol="1270" anchor="t" anchorCtr="0">
              <a:noAutofit/>
            </a:bodyPr>
            <a:lstStyle/>
            <a:p>
              <a:pPr marL="0" marR="0" lvl="1" indent="0" algn="l" defTabSz="800100" rtl="0" eaLnBrk="1" fontAlgn="auto" latinLnBrk="0" hangingPunct="1">
                <a:lnSpc>
                  <a:spcPct val="90000"/>
                </a:lnSpc>
                <a:spcBef>
                  <a:spcPct val="0"/>
                </a:spcBef>
                <a:spcAft>
                  <a:spcPct val="1500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Arial"/>
                  <a:ea typeface="+mn-ea"/>
                  <a:cs typeface="+mn-cs"/>
                </a:rPr>
                <a:t>Ультразвуковое исследование (УЗИ)</a:t>
              </a:r>
              <a:r>
                <a:rPr kumimoji="0" lang="ru-RU" sz="16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 способно обнаружить суставной выпот, ранние этапы поражения суставов и бессимптомные поражения суставов, что способствует приверженности лечению.</a:t>
              </a:r>
              <a:endParaRPr kumimoji="0" lang="en-CA"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Freeform: Shape 16">
              <a:extLst>
                <a:ext uri="{FF2B5EF4-FFF2-40B4-BE49-F238E27FC236}">
                  <a16:creationId xmlns:a16="http://schemas.microsoft.com/office/drawing/2014/main" id="{E3937ADE-DE67-4165-AAAB-CA7F0449D3B0}"/>
                </a:ext>
              </a:extLst>
            </p:cNvPr>
            <p:cNvSpPr/>
            <p:nvPr/>
          </p:nvSpPr>
          <p:spPr>
            <a:xfrm>
              <a:off x="9010639" y="2626008"/>
              <a:ext cx="2562235" cy="518400"/>
            </a:xfrm>
            <a:custGeom>
              <a:avLst/>
              <a:gdLst>
                <a:gd name="connsiteX0" fmla="*/ 0 w 2377306"/>
                <a:gd name="connsiteY0" fmla="*/ 0 h 518400"/>
                <a:gd name="connsiteX1" fmla="*/ 2377306 w 2377306"/>
                <a:gd name="connsiteY1" fmla="*/ 0 h 518400"/>
                <a:gd name="connsiteX2" fmla="*/ 2377306 w 2377306"/>
                <a:gd name="connsiteY2" fmla="*/ 518400 h 518400"/>
                <a:gd name="connsiteX3" fmla="*/ 0 w 2377306"/>
                <a:gd name="connsiteY3" fmla="*/ 518400 h 518400"/>
                <a:gd name="connsiteX4" fmla="*/ 0 w 2377306"/>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518400">
                  <a:moveTo>
                    <a:pt x="0" y="0"/>
                  </a:moveTo>
                  <a:lnTo>
                    <a:pt x="2377306" y="0"/>
                  </a:lnTo>
                  <a:lnTo>
                    <a:pt x="2377306" y="518400"/>
                  </a:lnTo>
                  <a:lnTo>
                    <a:pt x="0" y="518400"/>
                  </a:lnTo>
                  <a:lnTo>
                    <a:pt x="0" y="0"/>
                  </a:lnTo>
                  <a:close/>
                </a:path>
              </a:pathLst>
            </a:custGeom>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ru-RU" sz="2000" b="1" i="0" u="none" strike="noStrike" kern="1200" cap="none" spc="0" normalizeH="0" baseline="0" noProof="0" dirty="0">
                  <a:ln>
                    <a:noFill/>
                  </a:ln>
                  <a:solidFill>
                    <a:prstClr val="white"/>
                  </a:solidFill>
                  <a:effectLst/>
                  <a:uLnTx/>
                  <a:uFillTx/>
                  <a:latin typeface="Arial"/>
                  <a:ea typeface="+mn-ea"/>
                  <a:cs typeface="+mn-cs"/>
                </a:rPr>
                <a:t>МРТ</a:t>
              </a:r>
              <a:endParaRPr kumimoji="0" lang="en-CA" sz="2000" b="1" i="0" u="none" strike="noStrike" kern="1200" cap="none" spc="0" normalizeH="0" baseline="0" noProof="0" dirty="0">
                <a:ln>
                  <a:noFill/>
                </a:ln>
                <a:solidFill>
                  <a:prstClr val="white"/>
                </a:solidFill>
                <a:effectLst/>
                <a:uLnTx/>
                <a:uFillTx/>
                <a:latin typeface="Arial"/>
                <a:ea typeface="+mn-ea"/>
                <a:cs typeface="+mn-cs"/>
              </a:endParaRPr>
            </a:p>
          </p:txBody>
        </p:sp>
        <p:sp>
          <p:nvSpPr>
            <p:cNvPr id="18" name="Freeform: Shape 17">
              <a:extLst>
                <a:ext uri="{FF2B5EF4-FFF2-40B4-BE49-F238E27FC236}">
                  <a16:creationId xmlns:a16="http://schemas.microsoft.com/office/drawing/2014/main" id="{4920956C-872F-4AAA-A21F-88BD3DCF2BE3}"/>
                </a:ext>
              </a:extLst>
            </p:cNvPr>
            <p:cNvSpPr/>
            <p:nvPr/>
          </p:nvSpPr>
          <p:spPr>
            <a:xfrm>
              <a:off x="9010639" y="3144408"/>
              <a:ext cx="2562236" cy="2675088"/>
            </a:xfrm>
            <a:custGeom>
              <a:avLst/>
              <a:gdLst>
                <a:gd name="connsiteX0" fmla="*/ 0 w 2377306"/>
                <a:gd name="connsiteY0" fmla="*/ 0 h 2675088"/>
                <a:gd name="connsiteX1" fmla="*/ 2377306 w 2377306"/>
                <a:gd name="connsiteY1" fmla="*/ 0 h 2675088"/>
                <a:gd name="connsiteX2" fmla="*/ 2377306 w 2377306"/>
                <a:gd name="connsiteY2" fmla="*/ 2675088 h 2675088"/>
                <a:gd name="connsiteX3" fmla="*/ 0 w 2377306"/>
                <a:gd name="connsiteY3" fmla="*/ 2675088 h 2675088"/>
                <a:gd name="connsiteX4" fmla="*/ 0 w 2377306"/>
                <a:gd name="connsiteY4" fmla="*/ 0 h 267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2675088">
                  <a:moveTo>
                    <a:pt x="0" y="0"/>
                  </a:moveTo>
                  <a:lnTo>
                    <a:pt x="2377306" y="0"/>
                  </a:lnTo>
                  <a:lnTo>
                    <a:pt x="2377306" y="2675088"/>
                  </a:lnTo>
                  <a:lnTo>
                    <a:pt x="0" y="2675088"/>
                  </a:lnTo>
                  <a:lnTo>
                    <a:pt x="0" y="0"/>
                  </a:lnTo>
                  <a:close/>
                </a:path>
              </a:pathLst>
            </a:custGeom>
            <a:solidFill>
              <a:schemeClr val="bg1">
                <a:lumMod val="9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96012" rIns="128016" bIns="144018" numCol="1" spcCol="1270" anchor="t" anchorCtr="0">
              <a:noAutofit/>
            </a:bodyPr>
            <a:lstStyle/>
            <a:p>
              <a:pPr marL="0" marR="0" lvl="1" indent="0" algn="l" defTabSz="800100" rtl="0" eaLnBrk="1" fontAlgn="auto" latinLnBrk="0" hangingPunct="1">
                <a:lnSpc>
                  <a:spcPct val="90000"/>
                </a:lnSpc>
                <a:spcBef>
                  <a:spcPct val="0"/>
                </a:spcBef>
                <a:spcAft>
                  <a:spcPct val="15000"/>
                </a:spcAft>
                <a:buClrTx/>
                <a:buSzTx/>
                <a:buFontTx/>
                <a:buNone/>
                <a:tabLst/>
                <a:defRPr/>
              </a:pPr>
              <a:r>
                <a:rPr kumimoji="0" lang="ru-RU" sz="16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Магнитно-резонансная томография (МРТ) – пожалуй, самый чувствительный метод измерения структуры суставов, однако этот способ дорог, занимает много времени и трудноисполним для детей младшего возраста.</a:t>
              </a:r>
              <a:endParaRPr kumimoji="0" lang="en-CA" sz="1600" b="0" i="0" u="none" strike="noStrike" kern="1200" cap="none" spc="0" normalizeH="0" baseline="0" noProof="0" dirty="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4150924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750C7317-280F-41E5-810D-58BDDF9751F5}"/>
              </a:ext>
            </a:extLst>
          </p:cNvPr>
          <p:cNvSpPr>
            <a:spLocks noGrp="1"/>
          </p:cNvSpPr>
          <p:nvPr>
            <p:ph type="title"/>
          </p:nvPr>
        </p:nvSpPr>
        <p:spPr>
          <a:xfrm>
            <a:off x="838199" y="225425"/>
            <a:ext cx="10515599" cy="1090079"/>
          </a:xfrm>
        </p:spPr>
        <p:txBody>
          <a:bodyPr/>
          <a:lstStyle/>
          <a:p>
            <a:r>
              <a:rPr lang="ru-RU" sz="3200" dirty="0"/>
              <a:t>Инструменты оценки результатов</a:t>
            </a:r>
            <a:r>
              <a:rPr lang="ru-RU" dirty="0"/>
              <a:t> </a:t>
            </a:r>
            <a:br>
              <a:rPr lang="en-CA" dirty="0"/>
            </a:br>
            <a:r>
              <a:rPr lang="ru-RU" sz="3200" dirty="0">
                <a:solidFill>
                  <a:sysClr val="windowText" lastClr="000000"/>
                </a:solidFill>
              </a:rPr>
              <a:t>Структура и функции организма</a:t>
            </a:r>
            <a:endParaRPr lang="en-CA" dirty="0"/>
          </a:p>
        </p:txBody>
      </p:sp>
      <p:sp>
        <p:nvSpPr>
          <p:cNvPr id="4" name="Text Placeholder 3">
            <a:extLst>
              <a:ext uri="{FF2B5EF4-FFF2-40B4-BE49-F238E27FC236}">
                <a16:creationId xmlns:a16="http://schemas.microsoft.com/office/drawing/2014/main" id="{BE968BF8-298A-4910-A635-FC24AC0E06E1}"/>
              </a:ext>
            </a:extLst>
          </p:cNvPr>
          <p:cNvSpPr>
            <a:spLocks noGrp="1"/>
          </p:cNvSpPr>
          <p:nvPr>
            <p:ph type="body" sz="quarter" idx="13"/>
          </p:nvPr>
        </p:nvSpPr>
        <p:spPr/>
        <p:txBody>
          <a:bodyPr/>
          <a:lstStyle/>
          <a:p>
            <a:r>
              <a:rPr lang="ru-RU" dirty="0"/>
              <a:t>МРТ</a:t>
            </a:r>
            <a:r>
              <a:rPr lang="en-CA" dirty="0"/>
              <a:t>, </a:t>
            </a:r>
            <a:r>
              <a:rPr lang="ru-RU" dirty="0"/>
              <a:t>магнитно-резонансная томография</a:t>
            </a:r>
            <a:r>
              <a:rPr lang="en-CA" dirty="0"/>
              <a:t>; </a:t>
            </a:r>
            <a:r>
              <a:rPr lang="ru-RU" dirty="0"/>
              <a:t>УЗИ</a:t>
            </a:r>
            <a:r>
              <a:rPr lang="en-CA" dirty="0"/>
              <a:t>, </a:t>
            </a:r>
            <a:r>
              <a:rPr lang="ru-RU" dirty="0"/>
              <a:t>ультразвук</a:t>
            </a:r>
            <a:r>
              <a:rPr lang="en-CA" dirty="0"/>
              <a:t>.</a:t>
            </a:r>
          </a:p>
        </p:txBody>
      </p:sp>
      <p:grpSp>
        <p:nvGrpSpPr>
          <p:cNvPr id="29" name="Group 28">
            <a:extLst>
              <a:ext uri="{FF2B5EF4-FFF2-40B4-BE49-F238E27FC236}">
                <a16:creationId xmlns:a16="http://schemas.microsoft.com/office/drawing/2014/main" id="{3E57474E-7455-4CE8-A60C-97130F8F1CD0}"/>
              </a:ext>
            </a:extLst>
          </p:cNvPr>
          <p:cNvGrpSpPr/>
          <p:nvPr/>
        </p:nvGrpSpPr>
        <p:grpSpPr>
          <a:xfrm>
            <a:off x="838199" y="1424264"/>
            <a:ext cx="5276839" cy="532848"/>
            <a:chOff x="-1274126" y="41959"/>
            <a:chExt cx="4598552" cy="532848"/>
          </a:xfrm>
        </p:grpSpPr>
        <p:sp>
          <p:nvSpPr>
            <p:cNvPr id="30" name="Rectangle 29">
              <a:extLst>
                <a:ext uri="{FF2B5EF4-FFF2-40B4-BE49-F238E27FC236}">
                  <a16:creationId xmlns:a16="http://schemas.microsoft.com/office/drawing/2014/main" id="{8ABEF9B0-C3DC-423C-9859-469DFE14C388}"/>
                </a:ext>
              </a:extLst>
            </p:cNvPr>
            <p:cNvSpPr/>
            <p:nvPr/>
          </p:nvSpPr>
          <p:spPr>
            <a:xfrm>
              <a:off x="-1274126" y="41959"/>
              <a:ext cx="4598552" cy="532848"/>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TextBox 30">
              <a:extLst>
                <a:ext uri="{FF2B5EF4-FFF2-40B4-BE49-F238E27FC236}">
                  <a16:creationId xmlns:a16="http://schemas.microsoft.com/office/drawing/2014/main" id="{35B0FA7E-2933-4EB6-89DD-DF86F2CF7AA4}"/>
                </a:ext>
              </a:extLst>
            </p:cNvPr>
            <p:cNvSpPr txBox="1"/>
            <p:nvPr/>
          </p:nvSpPr>
          <p:spPr>
            <a:xfrm>
              <a:off x="-1274126" y="41959"/>
              <a:ext cx="4598552" cy="5328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ru-RU" sz="2000" b="1" i="0" u="none" strike="noStrike" kern="1200" cap="none" spc="0" normalizeH="0" baseline="0" noProof="0" dirty="0">
                  <a:ln>
                    <a:noFill/>
                  </a:ln>
                  <a:solidFill>
                    <a:prstClr val="white"/>
                  </a:solidFill>
                  <a:effectLst/>
                  <a:uLnTx/>
                  <a:uFillTx/>
                  <a:latin typeface="Arial"/>
                  <a:ea typeface="+mn-ea"/>
                  <a:cs typeface="+mn-cs"/>
                </a:rPr>
                <a:t>УЗИ</a:t>
              </a:r>
              <a:endParaRPr kumimoji="0" lang="en-CA" sz="2000" b="1" i="0" u="none" strike="noStrike" kern="1200" cap="none" spc="0" normalizeH="0" baseline="0" noProof="0" dirty="0">
                <a:ln>
                  <a:noFill/>
                </a:ln>
                <a:solidFill>
                  <a:prstClr val="white"/>
                </a:solidFill>
                <a:effectLst/>
                <a:uLnTx/>
                <a:uFillTx/>
                <a:latin typeface="Arial"/>
                <a:ea typeface="+mn-ea"/>
                <a:cs typeface="+mn-cs"/>
              </a:endParaRPr>
            </a:p>
          </p:txBody>
        </p:sp>
      </p:grpSp>
      <p:grpSp>
        <p:nvGrpSpPr>
          <p:cNvPr id="32" name="Group 31">
            <a:extLst>
              <a:ext uri="{FF2B5EF4-FFF2-40B4-BE49-F238E27FC236}">
                <a16:creationId xmlns:a16="http://schemas.microsoft.com/office/drawing/2014/main" id="{D02AD6A6-DB1A-4DAF-BB00-E15B683A2159}"/>
              </a:ext>
            </a:extLst>
          </p:cNvPr>
          <p:cNvGrpSpPr/>
          <p:nvPr/>
        </p:nvGrpSpPr>
        <p:grpSpPr>
          <a:xfrm>
            <a:off x="6618300" y="1424264"/>
            <a:ext cx="4144951" cy="532848"/>
            <a:chOff x="3953" y="41959"/>
            <a:chExt cx="2377306" cy="532848"/>
          </a:xfrm>
        </p:grpSpPr>
        <p:sp>
          <p:nvSpPr>
            <p:cNvPr id="33" name="Rectangle 32">
              <a:extLst>
                <a:ext uri="{FF2B5EF4-FFF2-40B4-BE49-F238E27FC236}">
                  <a16:creationId xmlns:a16="http://schemas.microsoft.com/office/drawing/2014/main" id="{3BE59A53-B113-45F8-AA52-B3C555CAA1BB}"/>
                </a:ext>
              </a:extLst>
            </p:cNvPr>
            <p:cNvSpPr/>
            <p:nvPr/>
          </p:nvSpPr>
          <p:spPr>
            <a:xfrm>
              <a:off x="3953" y="41959"/>
              <a:ext cx="2377306" cy="532848"/>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TextBox 33">
              <a:extLst>
                <a:ext uri="{FF2B5EF4-FFF2-40B4-BE49-F238E27FC236}">
                  <a16:creationId xmlns:a16="http://schemas.microsoft.com/office/drawing/2014/main" id="{44E4DB9F-39AC-4E2C-915C-436DEC71C05A}"/>
                </a:ext>
              </a:extLst>
            </p:cNvPr>
            <p:cNvSpPr txBox="1"/>
            <p:nvPr/>
          </p:nvSpPr>
          <p:spPr>
            <a:xfrm>
              <a:off x="3953" y="41959"/>
              <a:ext cx="2377306" cy="5328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ru-RU" sz="2000" b="1" i="0" u="none" strike="noStrike" kern="1200" cap="none" spc="0" normalizeH="0" baseline="0" noProof="0" dirty="0">
                  <a:ln>
                    <a:noFill/>
                  </a:ln>
                  <a:solidFill>
                    <a:prstClr val="white"/>
                  </a:solidFill>
                  <a:effectLst/>
                  <a:uLnTx/>
                  <a:uFillTx/>
                  <a:latin typeface="Arial"/>
                  <a:ea typeface="+mn-ea"/>
                  <a:cs typeface="+mn-cs"/>
                </a:rPr>
                <a:t>МРТ</a:t>
              </a:r>
              <a:endParaRPr kumimoji="0" lang="en-CA" sz="2000" b="1" i="0" u="none" strike="noStrike" kern="1200" cap="none" spc="0" normalizeH="0" baseline="0" noProof="0" dirty="0">
                <a:ln>
                  <a:noFill/>
                </a:ln>
                <a:solidFill>
                  <a:prstClr val="white"/>
                </a:solidFill>
                <a:effectLst/>
                <a:uLnTx/>
                <a:uFillTx/>
                <a:latin typeface="Arial"/>
                <a:ea typeface="+mn-ea"/>
                <a:cs typeface="+mn-cs"/>
              </a:endParaRPr>
            </a:p>
          </p:txBody>
        </p:sp>
      </p:grpSp>
      <p:pic>
        <p:nvPicPr>
          <p:cNvPr id="2050" name="Picture 2"/>
          <p:cNvPicPr>
            <a:picLocks noChangeAspect="1" noChangeArrowheads="1"/>
          </p:cNvPicPr>
          <p:nvPr/>
        </p:nvPicPr>
        <p:blipFill>
          <a:blip r:embed="rId3"/>
          <a:srcRect/>
          <a:stretch>
            <a:fillRect/>
          </a:stretch>
        </p:blipFill>
        <p:spPr bwMode="auto">
          <a:xfrm>
            <a:off x="838201" y="1957112"/>
            <a:ext cx="5276839" cy="3597275"/>
          </a:xfrm>
          <a:prstGeom prst="rect">
            <a:avLst/>
          </a:prstGeom>
          <a:noFill/>
          <a:ln w="9525">
            <a:noFill/>
            <a:miter lim="800000"/>
            <a:headEnd/>
            <a:tailEnd/>
          </a:ln>
        </p:spPr>
      </p:pic>
      <p:pic>
        <p:nvPicPr>
          <p:cNvPr id="2051" name="Picture 3"/>
          <p:cNvPicPr>
            <a:picLocks noChangeAspect="1" noChangeArrowheads="1"/>
          </p:cNvPicPr>
          <p:nvPr/>
        </p:nvPicPr>
        <p:blipFill>
          <a:blip r:embed="rId4"/>
          <a:srcRect/>
          <a:stretch>
            <a:fillRect/>
          </a:stretch>
        </p:blipFill>
        <p:spPr bwMode="auto">
          <a:xfrm>
            <a:off x="6618300" y="1957112"/>
            <a:ext cx="4144951" cy="4223809"/>
          </a:xfrm>
          <a:prstGeom prst="rect">
            <a:avLst/>
          </a:prstGeom>
          <a:noFill/>
          <a:ln w="9525">
            <a:noFill/>
            <a:miter lim="800000"/>
            <a:headEnd/>
            <a:tailEnd/>
          </a:ln>
        </p:spPr>
      </p:pic>
    </p:spTree>
    <p:extLst>
      <p:ext uri="{BB962C8B-B14F-4D97-AF65-F5344CB8AC3E}">
        <p14:creationId xmlns:p14="http://schemas.microsoft.com/office/powerpoint/2010/main" val="3249773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upload.wikimedia.org/wikipedia/commons/9/93/Coude_fp.PNG">
            <a:extLst>
              <a:ext uri="{FF2B5EF4-FFF2-40B4-BE49-F238E27FC236}">
                <a16:creationId xmlns:a16="http://schemas.microsoft.com/office/drawing/2014/main" id="{13DC498F-9260-46A5-8DB7-0E11C3479C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132"/>
          <a:stretch/>
        </p:blipFill>
        <p:spPr bwMode="auto">
          <a:xfrm>
            <a:off x="7465614" y="1224159"/>
            <a:ext cx="3492526" cy="4409683"/>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P1220064">
            <a:extLst>
              <a:ext uri="{FF2B5EF4-FFF2-40B4-BE49-F238E27FC236}">
                <a16:creationId xmlns:a16="http://schemas.microsoft.com/office/drawing/2014/main" id="{7542B953-4C7A-4E99-BDC3-E78C054F6D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233860" y="1173689"/>
            <a:ext cx="6014823" cy="4510622"/>
          </a:xfrm>
          <a:prstGeom prst="roundRect">
            <a:avLst/>
          </a:prstGeom>
        </p:spPr>
      </p:pic>
    </p:spTree>
    <p:extLst>
      <p:ext uri="{BB962C8B-B14F-4D97-AF65-F5344CB8AC3E}">
        <p14:creationId xmlns:p14="http://schemas.microsoft.com/office/powerpoint/2010/main" val="3713539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FA7CA-25A6-4E52-AD19-9B794E7D92C0}"/>
              </a:ext>
            </a:extLst>
          </p:cNvPr>
          <p:cNvSpPr>
            <a:spLocks noGrp="1"/>
          </p:cNvSpPr>
          <p:nvPr>
            <p:ph type="title"/>
          </p:nvPr>
        </p:nvSpPr>
        <p:spPr>
          <a:xfrm>
            <a:off x="838199" y="225425"/>
            <a:ext cx="10515599" cy="1090079"/>
          </a:xfrm>
        </p:spPr>
        <p:txBody>
          <a:bodyPr vert="horz" lIns="91440" tIns="45720" rIns="91440" bIns="45720" rtlCol="0" anchor="ctr">
            <a:noAutofit/>
          </a:bodyPr>
          <a:lstStyle/>
          <a:p>
            <a:r>
              <a:rPr lang="ru-RU" dirty="0"/>
              <a:t>Руководство ВФГ по лечению гемофилии</a:t>
            </a:r>
            <a:endParaRPr lang="en-CA" dirty="0"/>
          </a:p>
        </p:txBody>
      </p:sp>
      <p:sp>
        <p:nvSpPr>
          <p:cNvPr id="8" name="Text Placeholder 4">
            <a:extLst>
              <a:ext uri="{FF2B5EF4-FFF2-40B4-BE49-F238E27FC236}">
                <a16:creationId xmlns:a16="http://schemas.microsoft.com/office/drawing/2014/main" id="{7CE073A0-1351-4356-BA43-24CF785CB56A}"/>
              </a:ext>
            </a:extLst>
          </p:cNvPr>
          <p:cNvSpPr>
            <a:spLocks noGrp="1"/>
          </p:cNvSpPr>
          <p:nvPr>
            <p:ph type="body" sz="quarter" idx="13"/>
          </p:nvPr>
        </p:nvSpPr>
        <p:spPr>
          <a:xfrm>
            <a:off x="838201" y="6356351"/>
            <a:ext cx="9925050" cy="365125"/>
          </a:xfrm>
        </p:spPr>
        <p:txBody>
          <a:bodyPr>
            <a:noAutofit/>
          </a:bodyPr>
          <a:lstStyle/>
          <a:p>
            <a:pPr marL="0" indent="0">
              <a:spcBef>
                <a:spcPts val="0"/>
              </a:spcBef>
              <a:buNone/>
            </a:pPr>
            <a:r>
              <a:rPr lang="ru-RU" b="1" i="1" dirty="0"/>
              <a:t>Все рекомендации приняты на основе консенсуса.</a:t>
            </a:r>
          </a:p>
          <a:p>
            <a:pPr marL="0" indent="0">
              <a:spcBef>
                <a:spcPts val="0"/>
              </a:spcBef>
              <a:buNone/>
            </a:pPr>
            <a:r>
              <a:rPr lang="ru-RU" dirty="0">
                <a:solidFill>
                  <a:prstClr val="black"/>
                </a:solidFill>
              </a:rPr>
              <a:t>А. Шривастава и др. Журнал «Гемофилия» </a:t>
            </a:r>
            <a:r>
              <a:rPr lang="it-IT" sz="900" dirty="0"/>
              <a:t>2020;</a:t>
            </a:r>
            <a:r>
              <a:rPr lang="ru-RU" sz="900" dirty="0"/>
              <a:t> </a:t>
            </a:r>
            <a:r>
              <a:rPr lang="it-IT" sz="900" dirty="0"/>
              <a:t>26(</a:t>
            </a:r>
            <a:r>
              <a:rPr lang="ru-RU" sz="900" dirty="0"/>
              <a:t>прил.</a:t>
            </a:r>
            <a:r>
              <a:rPr lang="it-IT" sz="900" dirty="0"/>
              <a:t> 6):1–158. </a:t>
            </a:r>
          </a:p>
        </p:txBody>
      </p:sp>
      <p:pic>
        <p:nvPicPr>
          <p:cNvPr id="5" name="Рисунок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7035" y="1141879"/>
            <a:ext cx="3460377" cy="4534288"/>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441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5EEAA-5666-4825-BB74-CD43AB77E523}"/>
              </a:ext>
            </a:extLst>
          </p:cNvPr>
          <p:cNvSpPr>
            <a:spLocks noGrp="1"/>
          </p:cNvSpPr>
          <p:nvPr>
            <p:ph type="title"/>
          </p:nvPr>
        </p:nvSpPr>
        <p:spPr>
          <a:xfrm>
            <a:off x="838199" y="225425"/>
            <a:ext cx="10515599" cy="1090079"/>
          </a:xfrm>
        </p:spPr>
        <p:txBody>
          <a:bodyPr/>
          <a:lstStyle/>
          <a:p>
            <a:r>
              <a:rPr lang="ru-RU" dirty="0"/>
              <a:t>Видео – движение локтя</a:t>
            </a:r>
            <a:endParaRPr lang="en-CA" dirty="0"/>
          </a:p>
        </p:txBody>
      </p:sp>
    </p:spTree>
    <p:extLst>
      <p:ext uri="{BB962C8B-B14F-4D97-AF65-F5344CB8AC3E}">
        <p14:creationId xmlns:p14="http://schemas.microsoft.com/office/powerpoint/2010/main" val="2211507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B0C5F-CF50-4A15-8EDD-0424460DD67F}"/>
              </a:ext>
            </a:extLst>
          </p:cNvPr>
          <p:cNvSpPr>
            <a:spLocks noGrp="1"/>
          </p:cNvSpPr>
          <p:nvPr>
            <p:ph type="title"/>
          </p:nvPr>
        </p:nvSpPr>
        <p:spPr>
          <a:xfrm>
            <a:off x="838199" y="225425"/>
            <a:ext cx="10515599" cy="1090079"/>
          </a:xfrm>
        </p:spPr>
        <p:txBody>
          <a:bodyPr vert="horz" lIns="91440" tIns="45720" rIns="91440" bIns="45720" rtlCol="0" anchor="ctr">
            <a:normAutofit/>
          </a:bodyPr>
          <a:lstStyle/>
          <a:p>
            <a:r>
              <a:rPr lang="ru-RU" sz="3200" dirty="0"/>
              <a:t>Инструменты оценки результатов</a:t>
            </a:r>
            <a:r>
              <a:rPr lang="ru-RU" dirty="0"/>
              <a:t> </a:t>
            </a:r>
            <a:br>
              <a:rPr lang="en-CA" dirty="0"/>
            </a:br>
            <a:r>
              <a:rPr lang="ru-RU" dirty="0"/>
              <a:t>Шкалы активности и участия</a:t>
            </a:r>
            <a:endParaRPr lang="en-CA" dirty="0"/>
          </a:p>
        </p:txBody>
      </p:sp>
      <p:sp>
        <p:nvSpPr>
          <p:cNvPr id="9" name="Text Placeholder 3">
            <a:extLst>
              <a:ext uri="{FF2B5EF4-FFF2-40B4-BE49-F238E27FC236}">
                <a16:creationId xmlns:a16="http://schemas.microsoft.com/office/drawing/2014/main" id="{84232E70-4E6B-472B-8358-B20A5AE155C5}"/>
              </a:ext>
            </a:extLst>
          </p:cNvPr>
          <p:cNvSpPr>
            <a:spLocks noGrp="1"/>
          </p:cNvSpPr>
          <p:nvPr>
            <p:ph type="body" sz="quarter" idx="13"/>
          </p:nvPr>
        </p:nvSpPr>
        <p:spPr>
          <a:xfrm>
            <a:off x="670170" y="6173788"/>
            <a:ext cx="9925050" cy="365125"/>
          </a:xfrm>
        </p:spPr>
        <p:txBody>
          <a:bodyPr/>
          <a:lstStyle/>
          <a:p>
            <a:br>
              <a:rPr lang="ru-RU" dirty="0"/>
            </a:br>
            <a:r>
              <a:rPr lang="ru-RU" dirty="0"/>
              <a:t>COPM - Канадская оценка выполнения деятельности; FISH - Шкала функциональной независимости при гемофилии; </a:t>
            </a:r>
            <a:r>
              <a:rPr lang="en-US" dirty="0"/>
              <a:t>HAEMO-QoL-A - </a:t>
            </a:r>
            <a:r>
              <a:rPr lang="ru-RU" dirty="0"/>
              <a:t>соотнесённый с гемофилией опросник по качеству жизни для взрослых; HAL – список видов активности при гемофилии</a:t>
            </a:r>
            <a:r>
              <a:rPr lang="en-CA" dirty="0"/>
              <a:t>; </a:t>
            </a:r>
            <a:r>
              <a:rPr lang="ru-RU" dirty="0"/>
              <a:t>ШОСС - Шкала оценки состояния суставов при гемофилии </a:t>
            </a:r>
            <a:r>
              <a:rPr lang="en-CA" dirty="0"/>
              <a:t>; </a:t>
            </a:r>
            <a:r>
              <a:rPr lang="ru-RU" dirty="0"/>
              <a:t>МКФ</a:t>
            </a:r>
            <a:r>
              <a:rPr lang="en-US" dirty="0"/>
              <a:t>, </a:t>
            </a:r>
            <a:r>
              <a:rPr lang="ru-RU" dirty="0"/>
              <a:t>Международная классификация функционирования и здоровья </a:t>
            </a:r>
            <a:r>
              <a:rPr lang="en-US" dirty="0"/>
              <a:t>; </a:t>
            </a:r>
            <a:r>
              <a:rPr lang="ru-RU" dirty="0"/>
              <a:t>МРТ</a:t>
            </a:r>
            <a:r>
              <a:rPr lang="en-CA" dirty="0"/>
              <a:t>, </a:t>
            </a:r>
            <a:r>
              <a:rPr lang="ru-RU" dirty="0"/>
              <a:t>магнитно-резонансная томография</a:t>
            </a:r>
            <a:r>
              <a:rPr lang="en-CA" dirty="0"/>
              <a:t>; </a:t>
            </a:r>
            <a:r>
              <a:rPr lang="ru-RU" dirty="0"/>
              <a:t>PedHAL - Список видов активности для детей с гемофилией</a:t>
            </a:r>
            <a:r>
              <a:rPr lang="en-CA" dirty="0"/>
              <a:t>; </a:t>
            </a:r>
            <a:r>
              <a:rPr lang="en-US" dirty="0"/>
              <a:t>PROBE - </a:t>
            </a:r>
            <a:r>
              <a:rPr lang="ru-RU" dirty="0"/>
              <a:t>Опросник оценки пациентами результатов лечения, бремени и опыта</a:t>
            </a:r>
            <a:r>
              <a:rPr lang="en-CA" dirty="0"/>
              <a:t>; </a:t>
            </a:r>
            <a:r>
              <a:rPr lang="ru-RU" dirty="0"/>
              <a:t>SF- 36 - Опросник состояния здоровья «Краткая форма из 36 пунктов»</a:t>
            </a:r>
            <a:r>
              <a:rPr lang="en-CA" dirty="0"/>
              <a:t>; </a:t>
            </a:r>
            <a:r>
              <a:rPr lang="ru-RU" dirty="0"/>
              <a:t>УЗИ – ультразвуковое исследование.</a:t>
            </a:r>
            <a:endParaRPr lang="en-CA" dirty="0"/>
          </a:p>
        </p:txBody>
      </p:sp>
      <p:grpSp>
        <p:nvGrpSpPr>
          <p:cNvPr id="78" name="Group 77">
            <a:extLst>
              <a:ext uri="{FF2B5EF4-FFF2-40B4-BE49-F238E27FC236}">
                <a16:creationId xmlns:a16="http://schemas.microsoft.com/office/drawing/2014/main" id="{6959E4EE-21ED-4352-BCE2-1466B52201E0}"/>
              </a:ext>
            </a:extLst>
          </p:cNvPr>
          <p:cNvGrpSpPr/>
          <p:nvPr/>
        </p:nvGrpSpPr>
        <p:grpSpPr>
          <a:xfrm>
            <a:off x="425398" y="1435100"/>
            <a:ext cx="7416968" cy="4391837"/>
            <a:chOff x="425398" y="1435100"/>
            <a:chExt cx="7416968" cy="4391837"/>
          </a:xfrm>
        </p:grpSpPr>
        <p:cxnSp>
          <p:nvCxnSpPr>
            <p:cNvPr id="49" name="Straight Connector 48">
              <a:extLst>
                <a:ext uri="{FF2B5EF4-FFF2-40B4-BE49-F238E27FC236}">
                  <a16:creationId xmlns:a16="http://schemas.microsoft.com/office/drawing/2014/main" id="{1346D213-E059-4AB6-B16A-B2E3EAE04964}"/>
                </a:ext>
              </a:extLst>
            </p:cNvPr>
            <p:cNvCxnSpPr>
              <a:cxnSpLocks/>
            </p:cNvCxnSpPr>
            <p:nvPr/>
          </p:nvCxnSpPr>
          <p:spPr>
            <a:xfrm>
              <a:off x="6783572" y="3725025"/>
              <a:ext cx="40403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A62728F-AC53-495B-8674-0EC276F8315E}"/>
                </a:ext>
              </a:extLst>
            </p:cNvPr>
            <p:cNvSpPr/>
            <p:nvPr/>
          </p:nvSpPr>
          <p:spPr>
            <a:xfrm>
              <a:off x="3168503" y="1435100"/>
              <a:ext cx="1935126" cy="510658"/>
            </a:xfrm>
            <a:prstGeom prst="rect">
              <a:avLst/>
            </a:prstGeom>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prstClr val="white"/>
                  </a:solidFill>
                  <a:effectLst/>
                  <a:uLnTx/>
                  <a:uFillTx/>
                  <a:latin typeface="Arial"/>
                  <a:ea typeface="+mn-ea"/>
                  <a:cs typeface="+mn-cs"/>
                </a:rPr>
                <a:t>Заболевание - гемофилия</a:t>
              </a:r>
              <a:endParaRPr kumimoji="0" lang="en-CA" sz="1200" b="1" i="0" u="none" strike="noStrike" kern="1200" cap="none" spc="0" normalizeH="0" baseline="0" noProof="0" dirty="0">
                <a:ln>
                  <a:noFill/>
                </a:ln>
                <a:solidFill>
                  <a:prstClr val="white"/>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4CFEBF4E-A6E9-40BA-9AF8-53C3ACA6C12C}"/>
                </a:ext>
              </a:extLst>
            </p:cNvPr>
            <p:cNvSpPr/>
            <p:nvPr/>
          </p:nvSpPr>
          <p:spPr>
            <a:xfrm>
              <a:off x="3561909" y="3465918"/>
              <a:ext cx="1148314" cy="510658"/>
            </a:xfrm>
            <a:prstGeom prst="rect">
              <a:avLst/>
            </a:prstGeom>
            <a:solidFill>
              <a:schemeClr val="accent5">
                <a:lumMod val="40000"/>
                <a:lumOff val="6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ysClr val="windowText" lastClr="000000"/>
                  </a:solidFill>
                  <a:effectLst/>
                  <a:uLnTx/>
                  <a:uFillTx/>
                  <a:latin typeface="Arial"/>
                  <a:ea typeface="+mn-ea"/>
                  <a:cs typeface="+mn-cs"/>
                </a:rPr>
                <a:t>Активность</a:t>
              </a:r>
              <a:endParaRPr kumimoji="0" lang="en-CA" sz="1100" b="1"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FC0D48E0-F74D-4843-81DC-A6A3708E41D8}"/>
                </a:ext>
              </a:extLst>
            </p:cNvPr>
            <p:cNvSpPr/>
            <p:nvPr/>
          </p:nvSpPr>
          <p:spPr>
            <a:xfrm>
              <a:off x="4763388" y="5316279"/>
              <a:ext cx="1148314"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ysClr val="windowText" lastClr="000000"/>
                  </a:solidFill>
                  <a:effectLst/>
                  <a:uLnTx/>
                  <a:uFillTx/>
                  <a:latin typeface="Arial"/>
                  <a:ea typeface="+mn-ea"/>
                  <a:cs typeface="+mn-cs"/>
                </a:rPr>
                <a:t>Личностные факторы</a:t>
              </a:r>
              <a:endParaRPr kumimoji="0" lang="en-CA" sz="1100" b="1"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625947BA-6F82-45E2-9B02-793A78912EB8}"/>
                </a:ext>
              </a:extLst>
            </p:cNvPr>
            <p:cNvSpPr/>
            <p:nvPr/>
          </p:nvSpPr>
          <p:spPr>
            <a:xfrm>
              <a:off x="2381696" y="5316279"/>
              <a:ext cx="1148314"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ysClr val="windowText" lastClr="000000"/>
                  </a:solidFill>
                  <a:effectLst/>
                  <a:uLnTx/>
                  <a:uFillTx/>
                  <a:latin typeface="Arial"/>
                  <a:ea typeface="+mn-ea"/>
                  <a:cs typeface="+mn-cs"/>
                </a:rPr>
                <a:t>Факторы среды</a:t>
              </a:r>
              <a:endParaRPr kumimoji="0" lang="en-CA" sz="1100" b="1"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A429E4A5-D2E0-4238-BB80-665DCA372792}"/>
                </a:ext>
              </a:extLst>
            </p:cNvPr>
            <p:cNvSpPr/>
            <p:nvPr/>
          </p:nvSpPr>
          <p:spPr>
            <a:xfrm>
              <a:off x="4794192" y="2743200"/>
              <a:ext cx="765542"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ysClr val="windowText" lastClr="000000"/>
                  </a:solidFill>
                  <a:effectLst/>
                  <a:uLnTx/>
                  <a:uFillTx/>
                  <a:latin typeface="Arial"/>
                  <a:ea typeface="+mn-ea"/>
                  <a:cs typeface="+mn-cs"/>
                </a:rPr>
                <a:t>HAL / PedHAL</a:t>
              </a:r>
            </a:p>
          </p:txBody>
        </p:sp>
        <p:sp>
          <p:nvSpPr>
            <p:cNvPr id="19" name="Rectangle 18">
              <a:extLst>
                <a:ext uri="{FF2B5EF4-FFF2-40B4-BE49-F238E27FC236}">
                  <a16:creationId xmlns:a16="http://schemas.microsoft.com/office/drawing/2014/main" id="{B846760D-9A18-4897-9875-3C7248F3E32E}"/>
                </a:ext>
              </a:extLst>
            </p:cNvPr>
            <p:cNvSpPr/>
            <p:nvPr/>
          </p:nvSpPr>
          <p:spPr>
            <a:xfrm>
              <a:off x="2716863" y="2743200"/>
              <a:ext cx="765542"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ysClr val="windowText" lastClr="000000"/>
                  </a:solidFill>
                  <a:effectLst/>
                  <a:uLnTx/>
                  <a:uFillTx/>
                  <a:latin typeface="Arial"/>
                  <a:ea typeface="+mn-ea"/>
                  <a:cs typeface="+mn-cs"/>
                </a:rPr>
                <a:t>FISH</a:t>
              </a:r>
            </a:p>
          </p:txBody>
        </p:sp>
        <p:grpSp>
          <p:nvGrpSpPr>
            <p:cNvPr id="25" name="Group 24">
              <a:extLst>
                <a:ext uri="{FF2B5EF4-FFF2-40B4-BE49-F238E27FC236}">
                  <a16:creationId xmlns:a16="http://schemas.microsoft.com/office/drawing/2014/main" id="{932AD165-090E-466A-B884-D27003F56551}"/>
                </a:ext>
              </a:extLst>
            </p:cNvPr>
            <p:cNvGrpSpPr/>
            <p:nvPr/>
          </p:nvGrpSpPr>
          <p:grpSpPr>
            <a:xfrm>
              <a:off x="425398" y="2610471"/>
              <a:ext cx="765542" cy="2221552"/>
              <a:chOff x="7857463" y="2913321"/>
              <a:chExt cx="765542" cy="2221552"/>
            </a:xfrm>
          </p:grpSpPr>
          <p:sp>
            <p:nvSpPr>
              <p:cNvPr id="26" name="Rectangle 25">
                <a:extLst>
                  <a:ext uri="{FF2B5EF4-FFF2-40B4-BE49-F238E27FC236}">
                    <a16:creationId xmlns:a16="http://schemas.microsoft.com/office/drawing/2014/main" id="{C7C8E801-B683-44B0-9650-E18774705613}"/>
                  </a:ext>
                </a:extLst>
              </p:cNvPr>
              <p:cNvSpPr/>
              <p:nvPr/>
            </p:nvSpPr>
            <p:spPr>
              <a:xfrm>
                <a:off x="7857463" y="2913321"/>
                <a:ext cx="765542"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ysClr val="windowText" lastClr="000000"/>
                    </a:solidFill>
                    <a:effectLst/>
                    <a:uLnTx/>
                    <a:uFillTx/>
                    <a:latin typeface="Arial"/>
                    <a:ea typeface="+mn-ea"/>
                    <a:cs typeface="+mn-cs"/>
                  </a:rPr>
                  <a:t>ШОСС</a:t>
                </a:r>
                <a:endParaRPr kumimoji="0" lang="en-CA" sz="1100" b="1"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11D2406E-6048-406D-81D7-96E2C684C629}"/>
                  </a:ext>
                </a:extLst>
              </p:cNvPr>
              <p:cNvSpPr/>
              <p:nvPr/>
            </p:nvSpPr>
            <p:spPr>
              <a:xfrm>
                <a:off x="7857463" y="4054233"/>
                <a:ext cx="765542"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ysClr val="windowText" lastClr="000000"/>
                    </a:solidFill>
                    <a:effectLst/>
                    <a:uLnTx/>
                    <a:uFillTx/>
                    <a:latin typeface="Arial"/>
                    <a:ea typeface="+mn-ea"/>
                    <a:cs typeface="+mn-cs"/>
                  </a:rPr>
                  <a:t>УЗИ</a:t>
                </a:r>
                <a:endParaRPr kumimoji="0" lang="en-CA" sz="1100" b="1"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29" name="Rectangle 28">
                <a:extLst>
                  <a:ext uri="{FF2B5EF4-FFF2-40B4-BE49-F238E27FC236}">
                    <a16:creationId xmlns:a16="http://schemas.microsoft.com/office/drawing/2014/main" id="{2C449DA6-6097-436A-B402-D34134441588}"/>
                  </a:ext>
                </a:extLst>
              </p:cNvPr>
              <p:cNvSpPr/>
              <p:nvPr/>
            </p:nvSpPr>
            <p:spPr>
              <a:xfrm>
                <a:off x="7857463" y="3483777"/>
                <a:ext cx="765542"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ysClr val="windowText" lastClr="000000"/>
                    </a:solidFill>
                    <a:effectLst/>
                    <a:uLnTx/>
                    <a:uFillTx/>
                    <a:latin typeface="Arial"/>
                    <a:ea typeface="+mn-ea"/>
                    <a:cs typeface="+mn-cs"/>
                  </a:rPr>
                  <a:t>Рентген</a:t>
                </a:r>
                <a:endParaRPr kumimoji="0" lang="en-CA" sz="1100" b="1"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48132B19-9485-415A-AA65-2A2AC8580C28}"/>
                  </a:ext>
                </a:extLst>
              </p:cNvPr>
              <p:cNvSpPr/>
              <p:nvPr/>
            </p:nvSpPr>
            <p:spPr>
              <a:xfrm>
                <a:off x="7857463" y="4624215"/>
                <a:ext cx="765542"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ysClr val="windowText" lastClr="000000"/>
                    </a:solidFill>
                    <a:effectLst/>
                    <a:uLnTx/>
                    <a:uFillTx/>
                    <a:latin typeface="Arial"/>
                    <a:ea typeface="+mn-ea"/>
                    <a:cs typeface="+mn-cs"/>
                  </a:rPr>
                  <a:t>МРТ</a:t>
                </a:r>
                <a:endParaRPr kumimoji="0" lang="en-CA" sz="1100" b="1" i="0" u="none" strike="noStrike" kern="1200" cap="none" spc="0" normalizeH="0" baseline="0" noProof="0" dirty="0">
                  <a:ln>
                    <a:noFill/>
                  </a:ln>
                  <a:solidFill>
                    <a:sysClr val="windowText" lastClr="000000"/>
                  </a:solidFill>
                  <a:effectLst/>
                  <a:uLnTx/>
                  <a:uFillTx/>
                  <a:latin typeface="Arial"/>
                  <a:ea typeface="+mn-ea"/>
                  <a:cs typeface="+mn-cs"/>
                </a:endParaRPr>
              </a:p>
            </p:txBody>
          </p:sp>
        </p:grpSp>
        <p:cxnSp>
          <p:nvCxnSpPr>
            <p:cNvPr id="6" name="Straight Arrow Connector 5">
              <a:extLst>
                <a:ext uri="{FF2B5EF4-FFF2-40B4-BE49-F238E27FC236}">
                  <a16:creationId xmlns:a16="http://schemas.microsoft.com/office/drawing/2014/main" id="{4E2BFFA3-3DBA-4A3F-A275-C71F601B2585}"/>
                </a:ext>
              </a:extLst>
            </p:cNvPr>
            <p:cNvCxnSpPr>
              <a:cxnSpLocks/>
            </p:cNvCxnSpPr>
            <p:nvPr/>
          </p:nvCxnSpPr>
          <p:spPr>
            <a:xfrm>
              <a:off x="4136066" y="1958952"/>
              <a:ext cx="0" cy="1496629"/>
            </a:xfrm>
            <a:prstGeom prst="straightConnector1">
              <a:avLst/>
            </a:prstGeom>
            <a:ln w="1905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F1FCD2B-13C1-473B-B5C3-1083EE5350EC}"/>
                </a:ext>
              </a:extLst>
            </p:cNvPr>
            <p:cNvCxnSpPr>
              <a:cxnSpLocks/>
            </p:cNvCxnSpPr>
            <p:nvPr/>
          </p:nvCxnSpPr>
          <p:spPr>
            <a:xfrm>
              <a:off x="4710223" y="3701753"/>
              <a:ext cx="922472" cy="0"/>
            </a:xfrm>
            <a:prstGeom prst="straightConnector1">
              <a:avLst/>
            </a:prstGeom>
            <a:ln w="1905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8382372-B510-4B3B-B97B-52E53AE10F98}"/>
                </a:ext>
              </a:extLst>
            </p:cNvPr>
            <p:cNvCxnSpPr>
              <a:cxnSpLocks/>
            </p:cNvCxnSpPr>
            <p:nvPr/>
          </p:nvCxnSpPr>
          <p:spPr>
            <a:xfrm>
              <a:off x="2639437" y="3701753"/>
              <a:ext cx="922472" cy="0"/>
            </a:xfrm>
            <a:prstGeom prst="straightConnector1">
              <a:avLst/>
            </a:prstGeom>
            <a:ln w="19050">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4FFB3743-D422-4B49-8E43-2126CDD9317E}"/>
                </a:ext>
              </a:extLst>
            </p:cNvPr>
            <p:cNvSpPr/>
            <p:nvPr/>
          </p:nvSpPr>
          <p:spPr>
            <a:xfrm>
              <a:off x="4136066" y="2554604"/>
              <a:ext cx="2081793" cy="911551"/>
            </a:xfrm>
            <a:custGeom>
              <a:avLst/>
              <a:gdLst>
                <a:gd name="connsiteX0" fmla="*/ 0 w 754912"/>
                <a:gd name="connsiteY0" fmla="*/ 0 h 520996"/>
                <a:gd name="connsiteX1" fmla="*/ 754912 w 754912"/>
                <a:gd name="connsiteY1" fmla="*/ 0 h 520996"/>
                <a:gd name="connsiteX2" fmla="*/ 754912 w 754912"/>
                <a:gd name="connsiteY2" fmla="*/ 520996 h 520996"/>
              </a:gdLst>
              <a:ahLst/>
              <a:cxnLst>
                <a:cxn ang="0">
                  <a:pos x="connsiteX0" y="connsiteY0"/>
                </a:cxn>
                <a:cxn ang="0">
                  <a:pos x="connsiteX1" y="connsiteY1"/>
                </a:cxn>
                <a:cxn ang="0">
                  <a:pos x="connsiteX2" y="connsiteY2"/>
                </a:cxn>
              </a:cxnLst>
              <a:rect l="l" t="t" r="r" b="b"/>
              <a:pathLst>
                <a:path w="754912" h="520996">
                  <a:moveTo>
                    <a:pt x="0" y="0"/>
                  </a:moveTo>
                  <a:lnTo>
                    <a:pt x="754912" y="0"/>
                  </a:lnTo>
                  <a:lnTo>
                    <a:pt x="754912" y="520996"/>
                  </a:lnTo>
                </a:path>
              </a:pathLst>
            </a:custGeom>
            <a:noFill/>
            <a:ln w="19050">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6" name="Freeform: Shape 35">
              <a:extLst>
                <a:ext uri="{FF2B5EF4-FFF2-40B4-BE49-F238E27FC236}">
                  <a16:creationId xmlns:a16="http://schemas.microsoft.com/office/drawing/2014/main" id="{B1931A9D-2AFB-44B4-A54B-F57B06E7739B}"/>
                </a:ext>
              </a:extLst>
            </p:cNvPr>
            <p:cNvSpPr/>
            <p:nvPr/>
          </p:nvSpPr>
          <p:spPr>
            <a:xfrm flipH="1">
              <a:off x="2058737" y="2554604"/>
              <a:ext cx="2081793" cy="911551"/>
            </a:xfrm>
            <a:custGeom>
              <a:avLst/>
              <a:gdLst>
                <a:gd name="connsiteX0" fmla="*/ 0 w 754912"/>
                <a:gd name="connsiteY0" fmla="*/ 0 h 520996"/>
                <a:gd name="connsiteX1" fmla="*/ 754912 w 754912"/>
                <a:gd name="connsiteY1" fmla="*/ 0 h 520996"/>
                <a:gd name="connsiteX2" fmla="*/ 754912 w 754912"/>
                <a:gd name="connsiteY2" fmla="*/ 520996 h 520996"/>
              </a:gdLst>
              <a:ahLst/>
              <a:cxnLst>
                <a:cxn ang="0">
                  <a:pos x="connsiteX0" y="connsiteY0"/>
                </a:cxn>
                <a:cxn ang="0">
                  <a:pos x="connsiteX1" y="connsiteY1"/>
                </a:cxn>
                <a:cxn ang="0">
                  <a:pos x="connsiteX2" y="connsiteY2"/>
                </a:cxn>
              </a:cxnLst>
              <a:rect l="l" t="t" r="r" b="b"/>
              <a:pathLst>
                <a:path w="754912" h="520996">
                  <a:moveTo>
                    <a:pt x="0" y="0"/>
                  </a:moveTo>
                  <a:lnTo>
                    <a:pt x="754912" y="0"/>
                  </a:lnTo>
                  <a:lnTo>
                    <a:pt x="754912" y="520996"/>
                  </a:lnTo>
                </a:path>
              </a:pathLst>
            </a:custGeom>
            <a:noFill/>
            <a:ln w="19050">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39" name="Group 38">
              <a:extLst>
                <a:ext uri="{FF2B5EF4-FFF2-40B4-BE49-F238E27FC236}">
                  <a16:creationId xmlns:a16="http://schemas.microsoft.com/office/drawing/2014/main" id="{50ABDDDD-A504-49E1-823B-DD3F9DEFC2FF}"/>
                </a:ext>
              </a:extLst>
            </p:cNvPr>
            <p:cNvGrpSpPr/>
            <p:nvPr/>
          </p:nvGrpSpPr>
          <p:grpSpPr>
            <a:xfrm>
              <a:off x="2934978" y="4887890"/>
              <a:ext cx="2406640" cy="428389"/>
              <a:chOff x="2058737" y="4277078"/>
              <a:chExt cx="4159122" cy="911551"/>
            </a:xfrm>
          </p:grpSpPr>
          <p:sp>
            <p:nvSpPr>
              <p:cNvPr id="37" name="Freeform: Shape 36">
                <a:extLst>
                  <a:ext uri="{FF2B5EF4-FFF2-40B4-BE49-F238E27FC236}">
                    <a16:creationId xmlns:a16="http://schemas.microsoft.com/office/drawing/2014/main" id="{29112B3F-4E0C-4BCE-843B-C1BF04FE6509}"/>
                  </a:ext>
                </a:extLst>
              </p:cNvPr>
              <p:cNvSpPr/>
              <p:nvPr/>
            </p:nvSpPr>
            <p:spPr>
              <a:xfrm>
                <a:off x="4136066" y="4277078"/>
                <a:ext cx="2081793" cy="911551"/>
              </a:xfrm>
              <a:custGeom>
                <a:avLst/>
                <a:gdLst>
                  <a:gd name="connsiteX0" fmla="*/ 0 w 754912"/>
                  <a:gd name="connsiteY0" fmla="*/ 0 h 520996"/>
                  <a:gd name="connsiteX1" fmla="*/ 754912 w 754912"/>
                  <a:gd name="connsiteY1" fmla="*/ 0 h 520996"/>
                  <a:gd name="connsiteX2" fmla="*/ 754912 w 754912"/>
                  <a:gd name="connsiteY2" fmla="*/ 520996 h 520996"/>
                </a:gdLst>
                <a:ahLst/>
                <a:cxnLst>
                  <a:cxn ang="0">
                    <a:pos x="connsiteX0" y="connsiteY0"/>
                  </a:cxn>
                  <a:cxn ang="0">
                    <a:pos x="connsiteX1" y="connsiteY1"/>
                  </a:cxn>
                  <a:cxn ang="0">
                    <a:pos x="connsiteX2" y="connsiteY2"/>
                  </a:cxn>
                </a:cxnLst>
                <a:rect l="l" t="t" r="r" b="b"/>
                <a:pathLst>
                  <a:path w="754912" h="520996">
                    <a:moveTo>
                      <a:pt x="0" y="0"/>
                    </a:moveTo>
                    <a:lnTo>
                      <a:pt x="754912" y="0"/>
                    </a:lnTo>
                    <a:lnTo>
                      <a:pt x="754912" y="520996"/>
                    </a:lnTo>
                  </a:path>
                </a:pathLst>
              </a:custGeom>
              <a:noFill/>
              <a:ln w="19050">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8" name="Freeform: Shape 37">
                <a:extLst>
                  <a:ext uri="{FF2B5EF4-FFF2-40B4-BE49-F238E27FC236}">
                    <a16:creationId xmlns:a16="http://schemas.microsoft.com/office/drawing/2014/main" id="{B4C6A935-5C1E-4E46-873E-5B3094A23ED8}"/>
                  </a:ext>
                </a:extLst>
              </p:cNvPr>
              <p:cNvSpPr/>
              <p:nvPr/>
            </p:nvSpPr>
            <p:spPr>
              <a:xfrm flipH="1">
                <a:off x="2058737" y="4277078"/>
                <a:ext cx="2081793" cy="911551"/>
              </a:xfrm>
              <a:custGeom>
                <a:avLst/>
                <a:gdLst>
                  <a:gd name="connsiteX0" fmla="*/ 0 w 754912"/>
                  <a:gd name="connsiteY0" fmla="*/ 0 h 520996"/>
                  <a:gd name="connsiteX1" fmla="*/ 754912 w 754912"/>
                  <a:gd name="connsiteY1" fmla="*/ 0 h 520996"/>
                  <a:gd name="connsiteX2" fmla="*/ 754912 w 754912"/>
                  <a:gd name="connsiteY2" fmla="*/ 520996 h 520996"/>
                </a:gdLst>
                <a:ahLst/>
                <a:cxnLst>
                  <a:cxn ang="0">
                    <a:pos x="connsiteX0" y="connsiteY0"/>
                  </a:cxn>
                  <a:cxn ang="0">
                    <a:pos x="connsiteX1" y="connsiteY1"/>
                  </a:cxn>
                  <a:cxn ang="0">
                    <a:pos x="connsiteX2" y="connsiteY2"/>
                  </a:cxn>
                </a:cxnLst>
                <a:rect l="l" t="t" r="r" b="b"/>
                <a:pathLst>
                  <a:path w="754912" h="520996">
                    <a:moveTo>
                      <a:pt x="0" y="0"/>
                    </a:moveTo>
                    <a:lnTo>
                      <a:pt x="754912" y="0"/>
                    </a:lnTo>
                    <a:lnTo>
                      <a:pt x="754912" y="520996"/>
                    </a:lnTo>
                  </a:path>
                </a:pathLst>
              </a:custGeom>
              <a:noFill/>
              <a:ln w="19050">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grpSp>
        <p:grpSp>
          <p:nvGrpSpPr>
            <p:cNvPr id="40" name="Group 39">
              <a:extLst>
                <a:ext uri="{FF2B5EF4-FFF2-40B4-BE49-F238E27FC236}">
                  <a16:creationId xmlns:a16="http://schemas.microsoft.com/office/drawing/2014/main" id="{36B2149A-46E8-4624-B270-37ABAD697169}"/>
                </a:ext>
              </a:extLst>
            </p:cNvPr>
            <p:cNvGrpSpPr/>
            <p:nvPr/>
          </p:nvGrpSpPr>
          <p:grpSpPr>
            <a:xfrm rot="10800000">
              <a:off x="2058736" y="3976576"/>
              <a:ext cx="4159122" cy="548322"/>
              <a:chOff x="2058737" y="4277078"/>
              <a:chExt cx="4159122" cy="911551"/>
            </a:xfrm>
          </p:grpSpPr>
          <p:sp>
            <p:nvSpPr>
              <p:cNvPr id="41" name="Freeform: Shape 40">
                <a:extLst>
                  <a:ext uri="{FF2B5EF4-FFF2-40B4-BE49-F238E27FC236}">
                    <a16:creationId xmlns:a16="http://schemas.microsoft.com/office/drawing/2014/main" id="{755E81F0-7757-4CBD-BE15-62C31AE416A1}"/>
                  </a:ext>
                </a:extLst>
              </p:cNvPr>
              <p:cNvSpPr/>
              <p:nvPr/>
            </p:nvSpPr>
            <p:spPr>
              <a:xfrm>
                <a:off x="4136066" y="4277078"/>
                <a:ext cx="2081793" cy="911551"/>
              </a:xfrm>
              <a:custGeom>
                <a:avLst/>
                <a:gdLst>
                  <a:gd name="connsiteX0" fmla="*/ 0 w 754912"/>
                  <a:gd name="connsiteY0" fmla="*/ 0 h 520996"/>
                  <a:gd name="connsiteX1" fmla="*/ 754912 w 754912"/>
                  <a:gd name="connsiteY1" fmla="*/ 0 h 520996"/>
                  <a:gd name="connsiteX2" fmla="*/ 754912 w 754912"/>
                  <a:gd name="connsiteY2" fmla="*/ 520996 h 520996"/>
                </a:gdLst>
                <a:ahLst/>
                <a:cxnLst>
                  <a:cxn ang="0">
                    <a:pos x="connsiteX0" y="connsiteY0"/>
                  </a:cxn>
                  <a:cxn ang="0">
                    <a:pos x="connsiteX1" y="connsiteY1"/>
                  </a:cxn>
                  <a:cxn ang="0">
                    <a:pos x="connsiteX2" y="connsiteY2"/>
                  </a:cxn>
                </a:cxnLst>
                <a:rect l="l" t="t" r="r" b="b"/>
                <a:pathLst>
                  <a:path w="754912" h="520996">
                    <a:moveTo>
                      <a:pt x="0" y="0"/>
                    </a:moveTo>
                    <a:lnTo>
                      <a:pt x="754912" y="0"/>
                    </a:lnTo>
                    <a:lnTo>
                      <a:pt x="754912" y="520996"/>
                    </a:lnTo>
                  </a:path>
                </a:pathLst>
              </a:custGeom>
              <a:noFill/>
              <a:ln w="19050">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2" name="Freeform: Shape 41">
                <a:extLst>
                  <a:ext uri="{FF2B5EF4-FFF2-40B4-BE49-F238E27FC236}">
                    <a16:creationId xmlns:a16="http://schemas.microsoft.com/office/drawing/2014/main" id="{91F189AB-76E1-4D5B-A37B-B2AF172AEE9E}"/>
                  </a:ext>
                </a:extLst>
              </p:cNvPr>
              <p:cNvSpPr/>
              <p:nvPr/>
            </p:nvSpPr>
            <p:spPr>
              <a:xfrm flipH="1">
                <a:off x="2058737" y="4277078"/>
                <a:ext cx="2081793" cy="911551"/>
              </a:xfrm>
              <a:custGeom>
                <a:avLst/>
                <a:gdLst>
                  <a:gd name="connsiteX0" fmla="*/ 0 w 754912"/>
                  <a:gd name="connsiteY0" fmla="*/ 0 h 520996"/>
                  <a:gd name="connsiteX1" fmla="*/ 754912 w 754912"/>
                  <a:gd name="connsiteY1" fmla="*/ 0 h 520996"/>
                  <a:gd name="connsiteX2" fmla="*/ 754912 w 754912"/>
                  <a:gd name="connsiteY2" fmla="*/ 520996 h 520996"/>
                </a:gdLst>
                <a:ahLst/>
                <a:cxnLst>
                  <a:cxn ang="0">
                    <a:pos x="connsiteX0" y="connsiteY0"/>
                  </a:cxn>
                  <a:cxn ang="0">
                    <a:pos x="connsiteX1" y="connsiteY1"/>
                  </a:cxn>
                  <a:cxn ang="0">
                    <a:pos x="connsiteX2" y="connsiteY2"/>
                  </a:cxn>
                </a:cxnLst>
                <a:rect l="l" t="t" r="r" b="b"/>
                <a:pathLst>
                  <a:path w="754912" h="520996">
                    <a:moveTo>
                      <a:pt x="0" y="0"/>
                    </a:moveTo>
                    <a:lnTo>
                      <a:pt x="754912" y="0"/>
                    </a:lnTo>
                    <a:lnTo>
                      <a:pt x="754912" y="520996"/>
                    </a:lnTo>
                  </a:path>
                </a:pathLst>
              </a:custGeom>
              <a:noFill/>
              <a:ln w="19050">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grpSp>
        <p:cxnSp>
          <p:nvCxnSpPr>
            <p:cNvPr id="43" name="Straight Arrow Connector 42">
              <a:extLst>
                <a:ext uri="{FF2B5EF4-FFF2-40B4-BE49-F238E27FC236}">
                  <a16:creationId xmlns:a16="http://schemas.microsoft.com/office/drawing/2014/main" id="{5A4318F6-12C9-4DC2-B6CA-022AE3207C44}"/>
                </a:ext>
              </a:extLst>
            </p:cNvPr>
            <p:cNvCxnSpPr>
              <a:cxnSpLocks/>
            </p:cNvCxnSpPr>
            <p:nvPr/>
          </p:nvCxnSpPr>
          <p:spPr>
            <a:xfrm>
              <a:off x="4136066" y="3976813"/>
              <a:ext cx="0" cy="914164"/>
            </a:xfrm>
            <a:prstGeom prst="straightConnector1">
              <a:avLst/>
            </a:prstGeom>
            <a:ln w="19050">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8EF20F5-A1B3-4736-ABA8-CE655AB8BDC8}"/>
                </a:ext>
              </a:extLst>
            </p:cNvPr>
            <p:cNvCxnSpPr/>
            <p:nvPr/>
          </p:nvCxnSpPr>
          <p:spPr>
            <a:xfrm flipH="1">
              <a:off x="4720856" y="3242930"/>
              <a:ext cx="404037" cy="34024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F9753EA-51D9-44F3-94ED-5DFADAAA480F}"/>
                </a:ext>
              </a:extLst>
            </p:cNvPr>
            <p:cNvCxnSpPr>
              <a:cxnSpLocks/>
            </p:cNvCxnSpPr>
            <p:nvPr/>
          </p:nvCxnSpPr>
          <p:spPr>
            <a:xfrm>
              <a:off x="3147236" y="3242930"/>
              <a:ext cx="404037" cy="34024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26B0BB8-C0AF-4FBC-B12F-98F975DF84AF}"/>
                </a:ext>
              </a:extLst>
            </p:cNvPr>
            <p:cNvCxnSpPr>
              <a:cxnSpLocks/>
              <a:stCxn id="12" idx="3"/>
              <a:endCxn id="20" idx="1"/>
            </p:cNvCxnSpPr>
            <p:nvPr/>
          </p:nvCxnSpPr>
          <p:spPr>
            <a:xfrm flipV="1">
              <a:off x="6783572" y="3151028"/>
              <a:ext cx="293252" cy="570219"/>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3B3E0B3-4D6C-4EB8-BEB2-924D20340C08}"/>
                </a:ext>
              </a:extLst>
            </p:cNvPr>
            <p:cNvCxnSpPr>
              <a:cxnSpLocks/>
              <a:stCxn id="12" idx="3"/>
              <a:endCxn id="21" idx="1"/>
            </p:cNvCxnSpPr>
            <p:nvPr/>
          </p:nvCxnSpPr>
          <p:spPr>
            <a:xfrm flipV="1">
              <a:off x="6783572" y="2580572"/>
              <a:ext cx="293252" cy="114067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07402E1-BD53-41DC-8880-C1F3D7FD7D68}"/>
                </a:ext>
              </a:extLst>
            </p:cNvPr>
            <p:cNvCxnSpPr>
              <a:cxnSpLocks/>
            </p:cNvCxnSpPr>
            <p:nvPr/>
          </p:nvCxnSpPr>
          <p:spPr>
            <a:xfrm>
              <a:off x="6783572" y="3721128"/>
              <a:ext cx="293252" cy="114067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1FF3C32-EFE0-4369-B622-F72B9DDBAE3D}"/>
                </a:ext>
              </a:extLst>
            </p:cNvPr>
            <p:cNvCxnSpPr>
              <a:cxnSpLocks/>
              <a:stCxn id="12" idx="3"/>
              <a:endCxn id="22" idx="1"/>
            </p:cNvCxnSpPr>
            <p:nvPr/>
          </p:nvCxnSpPr>
          <p:spPr>
            <a:xfrm>
              <a:off x="6783572" y="3721247"/>
              <a:ext cx="293252" cy="570693"/>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FB1E6AA-46D3-4CFD-8AC9-D160CD1C4351}"/>
                </a:ext>
              </a:extLst>
            </p:cNvPr>
            <p:cNvCxnSpPr>
              <a:cxnSpLocks/>
              <a:stCxn id="29" idx="3"/>
            </p:cNvCxnSpPr>
            <p:nvPr/>
          </p:nvCxnSpPr>
          <p:spPr>
            <a:xfrm>
              <a:off x="1190940" y="3436256"/>
              <a:ext cx="297620" cy="288769"/>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CF7F175-C6D3-46EA-9090-22E964783144}"/>
                </a:ext>
              </a:extLst>
            </p:cNvPr>
            <p:cNvCxnSpPr>
              <a:cxnSpLocks/>
              <a:stCxn id="26" idx="3"/>
              <a:endCxn id="13" idx="1"/>
            </p:cNvCxnSpPr>
            <p:nvPr/>
          </p:nvCxnSpPr>
          <p:spPr>
            <a:xfrm>
              <a:off x="1190940" y="2865800"/>
              <a:ext cx="297620" cy="85544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6F78451-E93B-45D4-81F8-67AA98C3BC9F}"/>
                </a:ext>
              </a:extLst>
            </p:cNvPr>
            <p:cNvCxnSpPr>
              <a:cxnSpLocks/>
              <a:stCxn id="28" idx="3"/>
              <a:endCxn id="13" idx="1"/>
            </p:cNvCxnSpPr>
            <p:nvPr/>
          </p:nvCxnSpPr>
          <p:spPr>
            <a:xfrm flipV="1">
              <a:off x="1190940" y="3721247"/>
              <a:ext cx="297620" cy="28546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A3AD70A-69CC-4D20-A853-7A731E886DCC}"/>
                </a:ext>
              </a:extLst>
            </p:cNvPr>
            <p:cNvCxnSpPr>
              <a:cxnSpLocks/>
              <a:stCxn id="30" idx="3"/>
              <a:endCxn id="13" idx="1"/>
            </p:cNvCxnSpPr>
            <p:nvPr/>
          </p:nvCxnSpPr>
          <p:spPr>
            <a:xfrm flipV="1">
              <a:off x="1190940" y="3721247"/>
              <a:ext cx="297620" cy="85544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2E0BD6F-2D77-4585-BA40-3F3D9093E301}"/>
                </a:ext>
              </a:extLst>
            </p:cNvPr>
            <p:cNvSpPr/>
            <p:nvPr/>
          </p:nvSpPr>
          <p:spPr>
            <a:xfrm>
              <a:off x="1488560" y="3465918"/>
              <a:ext cx="1148314"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ru-RU" sz="1100" b="1" i="0" u="none" strike="noStrike" kern="1200" cap="none" spc="0" normalizeH="0" baseline="0" noProof="0" dirty="0">
                  <a:ln>
                    <a:noFill/>
                  </a:ln>
                  <a:solidFill>
                    <a:sysClr val="windowText" lastClr="000000"/>
                  </a:solidFill>
                  <a:effectLst/>
                  <a:uLnTx/>
                  <a:uFillTx/>
                  <a:latin typeface="Arial"/>
                  <a:ea typeface="+mn-ea"/>
                  <a:cs typeface="+mn-cs"/>
                </a:rPr>
                <a:t>Структура и функции организма</a:t>
              </a:r>
              <a:endParaRPr kumimoji="0" lang="en-CA" sz="1100" b="1"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10792661-CC7B-4961-90FA-24F59F8EF850}"/>
                </a:ext>
              </a:extLst>
            </p:cNvPr>
            <p:cNvSpPr/>
            <p:nvPr/>
          </p:nvSpPr>
          <p:spPr>
            <a:xfrm>
              <a:off x="5635258" y="3465918"/>
              <a:ext cx="1148314" cy="510658"/>
            </a:xfrm>
            <a:prstGeom prst="rect">
              <a:avLst/>
            </a:prstGeom>
            <a:solidFill>
              <a:schemeClr val="accent5">
                <a:lumMod val="40000"/>
                <a:lumOff val="6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ysClr val="windowText" lastClr="000000"/>
                  </a:solidFill>
                  <a:effectLst/>
                  <a:uLnTx/>
                  <a:uFillTx/>
                  <a:latin typeface="Arial"/>
                  <a:ea typeface="+mn-ea"/>
                  <a:cs typeface="+mn-cs"/>
                </a:rPr>
                <a:t>Участие</a:t>
              </a:r>
              <a:endParaRPr kumimoji="0" lang="en-CA" sz="1100" b="1" i="0" u="none" strike="noStrike" kern="1200" cap="none" spc="0" normalizeH="0" baseline="0" noProof="0" dirty="0">
                <a:ln>
                  <a:noFill/>
                </a:ln>
                <a:solidFill>
                  <a:sysClr val="windowText" lastClr="000000"/>
                </a:solidFill>
                <a:effectLst/>
                <a:uLnTx/>
                <a:uFillTx/>
                <a:latin typeface="Arial"/>
                <a:ea typeface="+mn-ea"/>
                <a:cs typeface="+mn-cs"/>
              </a:endParaRPr>
            </a:p>
          </p:txBody>
        </p:sp>
        <p:grpSp>
          <p:nvGrpSpPr>
            <p:cNvPr id="4" name="Group 3">
              <a:extLst>
                <a:ext uri="{FF2B5EF4-FFF2-40B4-BE49-F238E27FC236}">
                  <a16:creationId xmlns:a16="http://schemas.microsoft.com/office/drawing/2014/main" id="{9A64C80F-94E7-4F4F-BC96-B7559E3C16F7}"/>
                </a:ext>
              </a:extLst>
            </p:cNvPr>
            <p:cNvGrpSpPr/>
            <p:nvPr/>
          </p:nvGrpSpPr>
          <p:grpSpPr>
            <a:xfrm>
              <a:off x="7076824" y="2325243"/>
              <a:ext cx="765542" cy="2792008"/>
              <a:chOff x="7857463" y="2342865"/>
              <a:chExt cx="765542" cy="2792008"/>
            </a:xfrm>
          </p:grpSpPr>
          <p:sp>
            <p:nvSpPr>
              <p:cNvPr id="20" name="Rectangle 19">
                <a:extLst>
                  <a:ext uri="{FF2B5EF4-FFF2-40B4-BE49-F238E27FC236}">
                    <a16:creationId xmlns:a16="http://schemas.microsoft.com/office/drawing/2014/main" id="{7566A0D2-4BEB-4836-A6D2-EBF127392B2D}"/>
                  </a:ext>
                </a:extLst>
              </p:cNvPr>
              <p:cNvSpPr/>
              <p:nvPr/>
            </p:nvSpPr>
            <p:spPr>
              <a:xfrm>
                <a:off x="7857463" y="2913321"/>
                <a:ext cx="765542" cy="510658"/>
              </a:xfrm>
              <a:prstGeom prst="rect">
                <a:avLst/>
              </a:prstGeom>
              <a:solidFill>
                <a:schemeClr val="accent5">
                  <a:lumMod val="40000"/>
                  <a:lumOff val="6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ysClr val="windowText" lastClr="000000"/>
                    </a:solidFill>
                    <a:effectLst/>
                    <a:uLnTx/>
                    <a:uFillTx/>
                    <a:latin typeface="Arial"/>
                    <a:ea typeface="+mn-ea"/>
                    <a:cs typeface="+mn-cs"/>
                  </a:rPr>
                  <a:t>COPM</a:t>
                </a:r>
              </a:p>
            </p:txBody>
          </p:sp>
          <p:sp>
            <p:nvSpPr>
              <p:cNvPr id="21" name="Rectangle 20">
                <a:extLst>
                  <a:ext uri="{FF2B5EF4-FFF2-40B4-BE49-F238E27FC236}">
                    <a16:creationId xmlns:a16="http://schemas.microsoft.com/office/drawing/2014/main" id="{0AC6C089-3227-478F-96C5-754E1DE0FBF1}"/>
                  </a:ext>
                </a:extLst>
              </p:cNvPr>
              <p:cNvSpPr/>
              <p:nvPr/>
            </p:nvSpPr>
            <p:spPr>
              <a:xfrm>
                <a:off x="7857463" y="2342865"/>
                <a:ext cx="765542" cy="510658"/>
              </a:xfrm>
              <a:prstGeom prst="rect">
                <a:avLst/>
              </a:prstGeom>
              <a:solidFill>
                <a:schemeClr val="accent5">
                  <a:lumMod val="40000"/>
                  <a:lumOff val="6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ysClr val="windowText" lastClr="000000"/>
                    </a:solidFill>
                    <a:effectLst/>
                    <a:uLnTx/>
                    <a:uFillTx/>
                    <a:latin typeface="Arial"/>
                    <a:ea typeface="+mn-ea"/>
                    <a:cs typeface="+mn-cs"/>
                  </a:rPr>
                  <a:t>HAL / PedHAL</a:t>
                </a:r>
              </a:p>
            </p:txBody>
          </p:sp>
          <p:sp>
            <p:nvSpPr>
              <p:cNvPr id="22" name="Rectangle 21">
                <a:extLst>
                  <a:ext uri="{FF2B5EF4-FFF2-40B4-BE49-F238E27FC236}">
                    <a16:creationId xmlns:a16="http://schemas.microsoft.com/office/drawing/2014/main" id="{9CBA975E-130E-4C7F-868E-2233D2B85700}"/>
                  </a:ext>
                </a:extLst>
              </p:cNvPr>
              <p:cNvSpPr/>
              <p:nvPr/>
            </p:nvSpPr>
            <p:spPr>
              <a:xfrm>
                <a:off x="7857463" y="4054233"/>
                <a:ext cx="765542" cy="510658"/>
              </a:xfrm>
              <a:prstGeom prst="rect">
                <a:avLst/>
              </a:prstGeom>
              <a:solidFill>
                <a:schemeClr val="accent5">
                  <a:lumMod val="40000"/>
                  <a:lumOff val="6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ysClr val="windowText" lastClr="000000"/>
                    </a:solidFill>
                    <a:effectLst/>
                    <a:uLnTx/>
                    <a:uFillTx/>
                    <a:latin typeface="Arial"/>
                    <a:ea typeface="+mn-ea"/>
                    <a:cs typeface="+mn-cs"/>
                  </a:rPr>
                  <a:t>PROBE</a:t>
                </a:r>
              </a:p>
            </p:txBody>
          </p:sp>
          <p:sp>
            <p:nvSpPr>
              <p:cNvPr id="23" name="Rectangle 22">
                <a:extLst>
                  <a:ext uri="{FF2B5EF4-FFF2-40B4-BE49-F238E27FC236}">
                    <a16:creationId xmlns:a16="http://schemas.microsoft.com/office/drawing/2014/main" id="{003B7447-3002-49AF-9240-15ABEFCCB80D}"/>
                  </a:ext>
                </a:extLst>
              </p:cNvPr>
              <p:cNvSpPr/>
              <p:nvPr/>
            </p:nvSpPr>
            <p:spPr>
              <a:xfrm>
                <a:off x="7857463" y="3483777"/>
                <a:ext cx="765542" cy="510658"/>
              </a:xfrm>
              <a:prstGeom prst="rect">
                <a:avLst/>
              </a:prstGeom>
              <a:solidFill>
                <a:schemeClr val="accent5">
                  <a:lumMod val="40000"/>
                  <a:lumOff val="6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ysClr val="windowText" lastClr="000000"/>
                    </a:solidFill>
                    <a:effectLst/>
                    <a:uLnTx/>
                    <a:uFillTx/>
                    <a:latin typeface="Arial"/>
                    <a:ea typeface="+mn-ea"/>
                    <a:cs typeface="+mn-cs"/>
                  </a:rPr>
                  <a:t>SF-36</a:t>
                </a:r>
              </a:p>
            </p:txBody>
          </p:sp>
          <p:sp>
            <p:nvSpPr>
              <p:cNvPr id="24" name="Rectangle 23">
                <a:extLst>
                  <a:ext uri="{FF2B5EF4-FFF2-40B4-BE49-F238E27FC236}">
                    <a16:creationId xmlns:a16="http://schemas.microsoft.com/office/drawing/2014/main" id="{A21742D4-0F55-4467-B31B-924D6973965C}"/>
                  </a:ext>
                </a:extLst>
              </p:cNvPr>
              <p:cNvSpPr/>
              <p:nvPr/>
            </p:nvSpPr>
            <p:spPr>
              <a:xfrm>
                <a:off x="7857463" y="4624215"/>
                <a:ext cx="765542" cy="510658"/>
              </a:xfrm>
              <a:prstGeom prst="rect">
                <a:avLst/>
              </a:prstGeom>
              <a:solidFill>
                <a:schemeClr val="accent5">
                  <a:lumMod val="40000"/>
                  <a:lumOff val="6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ysClr val="windowText" lastClr="000000"/>
                    </a:solidFill>
                    <a:effectLst/>
                    <a:uLnTx/>
                    <a:uFillTx/>
                    <a:latin typeface="Arial"/>
                    <a:ea typeface="+mn-ea"/>
                    <a:cs typeface="+mn-cs"/>
                  </a:rPr>
                  <a:t>HAEMO-QoL-A</a:t>
                </a:r>
              </a:p>
            </p:txBody>
          </p:sp>
        </p:grpSp>
      </p:grpSp>
      <p:sp>
        <p:nvSpPr>
          <p:cNvPr id="79" name="Rectangle 78">
            <a:extLst>
              <a:ext uri="{FF2B5EF4-FFF2-40B4-BE49-F238E27FC236}">
                <a16:creationId xmlns:a16="http://schemas.microsoft.com/office/drawing/2014/main" id="{44ED23CD-788D-4A37-972D-6F4EC299180F}"/>
              </a:ext>
            </a:extLst>
          </p:cNvPr>
          <p:cNvSpPr/>
          <p:nvPr/>
        </p:nvSpPr>
        <p:spPr>
          <a:xfrm>
            <a:off x="3331100" y="2162629"/>
            <a:ext cx="4825929" cy="3133874"/>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0" name="TextBox 49">
            <a:extLst>
              <a:ext uri="{FF2B5EF4-FFF2-40B4-BE49-F238E27FC236}">
                <a16:creationId xmlns:a16="http://schemas.microsoft.com/office/drawing/2014/main" id="{0C461AE3-2494-473C-9030-B1E7F9F97652}"/>
              </a:ext>
            </a:extLst>
          </p:cNvPr>
          <p:cNvSpPr txBox="1"/>
          <p:nvPr/>
        </p:nvSpPr>
        <p:spPr>
          <a:xfrm>
            <a:off x="8402586" y="2874220"/>
            <a:ext cx="3378763" cy="255454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rgbClr val="642566"/>
              </a:buClr>
              <a:buSzTx/>
              <a:buFont typeface="Arial" panose="020B0604020202020204" pitchFamily="34" charset="0"/>
              <a:buChar char="•"/>
              <a:tabLst/>
              <a:defRPr/>
            </a:pPr>
            <a:r>
              <a:rPr kumimoji="0" lang="ru-RU" sz="2000" b="0" i="0" u="none" strike="noStrike" kern="1200" cap="none" spc="0" normalizeH="0" baseline="0" noProof="0" dirty="0">
                <a:ln>
                  <a:noFill/>
                </a:ln>
                <a:solidFill>
                  <a:prstClr val="black"/>
                </a:solidFill>
                <a:effectLst/>
                <a:uLnTx/>
                <a:uFillTx/>
                <a:latin typeface="Arial"/>
                <a:ea typeface="+mn-ea"/>
                <a:cs typeface="+mn-cs"/>
              </a:rPr>
              <a:t>Модель Международной классификации функционирования и здоровья (МКФ), с домен-соотнесёнными инструментами оценки результатов. </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84303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02787E9-A98C-4C65-8504-5635B59D1387}"/>
              </a:ext>
            </a:extLst>
          </p:cNvPr>
          <p:cNvSpPr>
            <a:spLocks noGrp="1"/>
          </p:cNvSpPr>
          <p:nvPr>
            <p:ph type="title"/>
          </p:nvPr>
        </p:nvSpPr>
        <p:spPr>
          <a:xfrm>
            <a:off x="838199" y="225425"/>
            <a:ext cx="10515599" cy="1090079"/>
          </a:xfrm>
        </p:spPr>
        <p:txBody>
          <a:bodyPr>
            <a:normAutofit/>
          </a:bodyPr>
          <a:lstStyle/>
          <a:p>
            <a:r>
              <a:rPr lang="ru-RU" sz="3200" dirty="0"/>
              <a:t>Инструменты оценки результатов</a:t>
            </a:r>
            <a:r>
              <a:rPr lang="ru-RU" dirty="0"/>
              <a:t> </a:t>
            </a:r>
            <a:br>
              <a:rPr lang="en-CA" dirty="0"/>
            </a:br>
            <a:r>
              <a:rPr lang="ru-RU" dirty="0"/>
              <a:t>Шкалы активности и участия</a:t>
            </a:r>
            <a:endParaRPr lang="en-CA" dirty="0"/>
          </a:p>
        </p:txBody>
      </p:sp>
      <p:sp>
        <p:nvSpPr>
          <p:cNvPr id="13" name="Content Placeholder 12">
            <a:extLst>
              <a:ext uri="{FF2B5EF4-FFF2-40B4-BE49-F238E27FC236}">
                <a16:creationId xmlns:a16="http://schemas.microsoft.com/office/drawing/2014/main" id="{FA48C4F2-0757-48AD-B457-1B753FD02F38}"/>
              </a:ext>
            </a:extLst>
          </p:cNvPr>
          <p:cNvSpPr>
            <a:spLocks noGrp="1"/>
          </p:cNvSpPr>
          <p:nvPr>
            <p:ph idx="1"/>
          </p:nvPr>
        </p:nvSpPr>
        <p:spPr>
          <a:xfrm>
            <a:off x="838200" y="1562101"/>
            <a:ext cx="10515600" cy="1295400"/>
          </a:xfrm>
        </p:spPr>
        <p:txBody>
          <a:bodyPr>
            <a:normAutofit fontScale="85000" lnSpcReduction="10000"/>
          </a:bodyPr>
          <a:lstStyle/>
          <a:p>
            <a:pPr>
              <a:spcBef>
                <a:spcPts val="0"/>
              </a:spcBef>
            </a:pPr>
            <a:r>
              <a:rPr lang="ru-RU" dirty="0"/>
              <a:t>Касательно гемофилии активность обычно относится к повседневной бытовой деятельности (например, ходьба, передвижение по лестницам, чистка зубов, пользование туалетом). </a:t>
            </a:r>
            <a:endParaRPr lang="en-CA" dirty="0"/>
          </a:p>
          <a:p>
            <a:pPr lvl="0"/>
            <a:r>
              <a:rPr lang="ru-RU" dirty="0"/>
              <a:t>Участие - это вовлечение в жизненные ситуации в контексте социальных взаимодействий.</a:t>
            </a:r>
          </a:p>
        </p:txBody>
      </p:sp>
      <p:grpSp>
        <p:nvGrpSpPr>
          <p:cNvPr id="23" name="Group 22">
            <a:extLst>
              <a:ext uri="{FF2B5EF4-FFF2-40B4-BE49-F238E27FC236}">
                <a16:creationId xmlns:a16="http://schemas.microsoft.com/office/drawing/2014/main" id="{46B69542-F6EF-4627-813C-D81F96ACB4D0}"/>
              </a:ext>
            </a:extLst>
          </p:cNvPr>
          <p:cNvGrpSpPr/>
          <p:nvPr/>
        </p:nvGrpSpPr>
        <p:grpSpPr>
          <a:xfrm>
            <a:off x="880253" y="2829208"/>
            <a:ext cx="10879946" cy="3193488"/>
            <a:chOff x="880253" y="2626008"/>
            <a:chExt cx="10879946" cy="3193488"/>
          </a:xfrm>
        </p:grpSpPr>
        <p:sp>
          <p:nvSpPr>
            <p:cNvPr id="24" name="Freeform: Shape 23">
              <a:extLst>
                <a:ext uri="{FF2B5EF4-FFF2-40B4-BE49-F238E27FC236}">
                  <a16:creationId xmlns:a16="http://schemas.microsoft.com/office/drawing/2014/main" id="{B0486C16-F55C-4675-87B5-33602EC24D36}"/>
                </a:ext>
              </a:extLst>
            </p:cNvPr>
            <p:cNvSpPr/>
            <p:nvPr/>
          </p:nvSpPr>
          <p:spPr>
            <a:xfrm>
              <a:off x="880253" y="2626008"/>
              <a:ext cx="2377306" cy="518400"/>
            </a:xfrm>
            <a:custGeom>
              <a:avLst/>
              <a:gdLst>
                <a:gd name="connsiteX0" fmla="*/ 0 w 2377306"/>
                <a:gd name="connsiteY0" fmla="*/ 0 h 518400"/>
                <a:gd name="connsiteX1" fmla="*/ 2377306 w 2377306"/>
                <a:gd name="connsiteY1" fmla="*/ 0 h 518400"/>
                <a:gd name="connsiteX2" fmla="*/ 2377306 w 2377306"/>
                <a:gd name="connsiteY2" fmla="*/ 518400 h 518400"/>
                <a:gd name="connsiteX3" fmla="*/ 0 w 2377306"/>
                <a:gd name="connsiteY3" fmla="*/ 518400 h 518400"/>
                <a:gd name="connsiteX4" fmla="*/ 0 w 2377306"/>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518400">
                  <a:moveTo>
                    <a:pt x="0" y="0"/>
                  </a:moveTo>
                  <a:lnTo>
                    <a:pt x="2377306" y="0"/>
                  </a:lnTo>
                  <a:lnTo>
                    <a:pt x="2377306" y="518400"/>
                  </a:lnTo>
                  <a:lnTo>
                    <a:pt x="0" y="518400"/>
                  </a:lnTo>
                  <a:lnTo>
                    <a:pt x="0" y="0"/>
                  </a:lnTo>
                  <a:close/>
                </a:path>
              </a:pathLst>
            </a:custGeom>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HAL </a:t>
              </a:r>
              <a:r>
                <a:rPr kumimoji="0" lang="ru-RU"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и</a:t>
              </a: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PedHAL</a:t>
              </a:r>
              <a:endParaRPr kumimoji="0" lang="en-CA"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Freeform: Shape 24">
              <a:extLst>
                <a:ext uri="{FF2B5EF4-FFF2-40B4-BE49-F238E27FC236}">
                  <a16:creationId xmlns:a16="http://schemas.microsoft.com/office/drawing/2014/main" id="{DD1B9A6B-D23E-4951-98F3-54BEB0BDABDF}"/>
                </a:ext>
              </a:extLst>
            </p:cNvPr>
            <p:cNvSpPr/>
            <p:nvPr/>
          </p:nvSpPr>
          <p:spPr>
            <a:xfrm>
              <a:off x="880253" y="3144408"/>
              <a:ext cx="2377306" cy="2675088"/>
            </a:xfrm>
            <a:custGeom>
              <a:avLst/>
              <a:gdLst>
                <a:gd name="connsiteX0" fmla="*/ 0 w 2377306"/>
                <a:gd name="connsiteY0" fmla="*/ 0 h 2675088"/>
                <a:gd name="connsiteX1" fmla="*/ 2377306 w 2377306"/>
                <a:gd name="connsiteY1" fmla="*/ 0 h 2675088"/>
                <a:gd name="connsiteX2" fmla="*/ 2377306 w 2377306"/>
                <a:gd name="connsiteY2" fmla="*/ 2675088 h 2675088"/>
                <a:gd name="connsiteX3" fmla="*/ 0 w 2377306"/>
                <a:gd name="connsiteY3" fmla="*/ 2675088 h 2675088"/>
                <a:gd name="connsiteX4" fmla="*/ 0 w 2377306"/>
                <a:gd name="connsiteY4" fmla="*/ 0 h 267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2675088">
                  <a:moveTo>
                    <a:pt x="0" y="0"/>
                  </a:moveTo>
                  <a:lnTo>
                    <a:pt x="2377306" y="0"/>
                  </a:lnTo>
                  <a:lnTo>
                    <a:pt x="2377306" y="2675088"/>
                  </a:lnTo>
                  <a:lnTo>
                    <a:pt x="0" y="2675088"/>
                  </a:lnTo>
                  <a:lnTo>
                    <a:pt x="0" y="0"/>
                  </a:lnTo>
                  <a:close/>
                </a:path>
              </a:pathLst>
            </a:custGeom>
            <a:solidFill>
              <a:schemeClr val="bg1">
                <a:lumMod val="9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96012" rIns="128016" bIns="144018" numCol="1" spcCol="1270" anchor="t" anchorCtr="0">
              <a:noAutofit/>
            </a:bodyPr>
            <a:lstStyle/>
            <a:p>
              <a:pPr marL="0" marR="0" lvl="1" indent="0" algn="l" defTabSz="800100" rtl="0" eaLnBrk="1" fontAlgn="auto" latinLnBrk="0" hangingPunct="1">
                <a:lnSpc>
                  <a:spcPct val="90000"/>
                </a:lnSpc>
                <a:spcBef>
                  <a:spcPct val="0"/>
                </a:spcBef>
                <a:spcAft>
                  <a:spcPct val="15000"/>
                </a:spcAft>
                <a:buClrTx/>
                <a:buSzTx/>
                <a:buFontTx/>
                <a:buNone/>
                <a:tabLst/>
                <a:defRPr/>
              </a:pPr>
              <a:r>
                <a:rPr kumimoji="0" lang="ru-RU" sz="14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Список видов активности при гемофилии (</a:t>
              </a:r>
              <a:r>
                <a:rPr kumimoji="0" lang="en-CA" sz="14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HAL</a:t>
              </a:r>
              <a:r>
                <a:rPr kumimoji="0" lang="ru-RU" sz="14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  и </a:t>
              </a:r>
              <a:r>
                <a:rPr kumimoji="0" lang="en-US" sz="14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PedHAL </a:t>
              </a:r>
              <a:r>
                <a:rPr kumimoji="0" lang="ru-RU" sz="14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являются инструментами измерения, обусловленными заболеванием, при самостоятельном предоставлении сведений об активности взрослыми и детьми, соответственно.</a:t>
              </a:r>
              <a:endParaRPr kumimoji="0" lang="en-US" sz="14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endParaRPr>
            </a:p>
          </p:txBody>
        </p:sp>
        <p:sp>
          <p:nvSpPr>
            <p:cNvPr id="26" name="Freeform: Shape 25">
              <a:extLst>
                <a:ext uri="{FF2B5EF4-FFF2-40B4-BE49-F238E27FC236}">
                  <a16:creationId xmlns:a16="http://schemas.microsoft.com/office/drawing/2014/main" id="{66380470-BBF3-47EF-B96C-4D0EE5141F7F}"/>
                </a:ext>
              </a:extLst>
            </p:cNvPr>
            <p:cNvSpPr/>
            <p:nvPr/>
          </p:nvSpPr>
          <p:spPr>
            <a:xfrm>
              <a:off x="3590382" y="2626008"/>
              <a:ext cx="2522550" cy="518400"/>
            </a:xfrm>
            <a:custGeom>
              <a:avLst/>
              <a:gdLst>
                <a:gd name="connsiteX0" fmla="*/ 0 w 2377306"/>
                <a:gd name="connsiteY0" fmla="*/ 0 h 518400"/>
                <a:gd name="connsiteX1" fmla="*/ 2377306 w 2377306"/>
                <a:gd name="connsiteY1" fmla="*/ 0 h 518400"/>
                <a:gd name="connsiteX2" fmla="*/ 2377306 w 2377306"/>
                <a:gd name="connsiteY2" fmla="*/ 518400 h 518400"/>
                <a:gd name="connsiteX3" fmla="*/ 0 w 2377306"/>
                <a:gd name="connsiteY3" fmla="*/ 518400 h 518400"/>
                <a:gd name="connsiteX4" fmla="*/ 0 w 2377306"/>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518400">
                  <a:moveTo>
                    <a:pt x="0" y="0"/>
                  </a:moveTo>
                  <a:lnTo>
                    <a:pt x="2377306" y="0"/>
                  </a:lnTo>
                  <a:lnTo>
                    <a:pt x="2377306" y="518400"/>
                  </a:lnTo>
                  <a:lnTo>
                    <a:pt x="0" y="518400"/>
                  </a:lnTo>
                  <a:lnTo>
                    <a:pt x="0" y="0"/>
                  </a:lnTo>
                  <a:close/>
                </a:path>
              </a:pathLst>
            </a:custGeom>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FISH</a:t>
              </a:r>
              <a:endParaRPr kumimoji="0" lang="en-CA"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Freeform: Shape 26">
              <a:extLst>
                <a:ext uri="{FF2B5EF4-FFF2-40B4-BE49-F238E27FC236}">
                  <a16:creationId xmlns:a16="http://schemas.microsoft.com/office/drawing/2014/main" id="{8499B91D-DC1F-4676-A693-9673CAEC3A60}"/>
                </a:ext>
              </a:extLst>
            </p:cNvPr>
            <p:cNvSpPr/>
            <p:nvPr/>
          </p:nvSpPr>
          <p:spPr>
            <a:xfrm>
              <a:off x="3590381" y="3144408"/>
              <a:ext cx="2522551" cy="2675088"/>
            </a:xfrm>
            <a:custGeom>
              <a:avLst/>
              <a:gdLst>
                <a:gd name="connsiteX0" fmla="*/ 0 w 2377306"/>
                <a:gd name="connsiteY0" fmla="*/ 0 h 2675088"/>
                <a:gd name="connsiteX1" fmla="*/ 2377306 w 2377306"/>
                <a:gd name="connsiteY1" fmla="*/ 0 h 2675088"/>
                <a:gd name="connsiteX2" fmla="*/ 2377306 w 2377306"/>
                <a:gd name="connsiteY2" fmla="*/ 2675088 h 2675088"/>
                <a:gd name="connsiteX3" fmla="*/ 0 w 2377306"/>
                <a:gd name="connsiteY3" fmla="*/ 2675088 h 2675088"/>
                <a:gd name="connsiteX4" fmla="*/ 0 w 2377306"/>
                <a:gd name="connsiteY4" fmla="*/ 0 h 267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2675088">
                  <a:moveTo>
                    <a:pt x="0" y="0"/>
                  </a:moveTo>
                  <a:lnTo>
                    <a:pt x="2377306" y="0"/>
                  </a:lnTo>
                  <a:lnTo>
                    <a:pt x="2377306" y="2675088"/>
                  </a:lnTo>
                  <a:lnTo>
                    <a:pt x="0" y="2675088"/>
                  </a:lnTo>
                  <a:lnTo>
                    <a:pt x="0" y="0"/>
                  </a:lnTo>
                  <a:close/>
                </a:path>
              </a:pathLst>
            </a:custGeom>
            <a:solidFill>
              <a:schemeClr val="bg1">
                <a:lumMod val="9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96012" rIns="128016" bIns="144018" numCol="1" spcCol="1270" anchor="t" anchorCtr="0">
              <a:noAutofit/>
            </a:bodyPr>
            <a:lstStyle/>
            <a:p>
              <a:pPr marL="0" marR="0" lvl="1" indent="0" algn="l" defTabSz="800100" rtl="0" eaLnBrk="1" fontAlgn="auto" latinLnBrk="0" hangingPunct="1">
                <a:lnSpc>
                  <a:spcPct val="90000"/>
                </a:lnSpc>
                <a:spcBef>
                  <a:spcPct val="0"/>
                </a:spcBef>
                <a:spcAft>
                  <a:spcPct val="15000"/>
                </a:spcAft>
                <a:buClrTx/>
                <a:buSzTx/>
                <a:buFontTx/>
                <a:buNone/>
                <a:tabLst/>
                <a:defRPr/>
              </a:pPr>
              <a:r>
                <a:rPr kumimoji="0" lang="ru-RU" sz="14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Шкала функциональной независимости при гемофилии (FISH) – наиболее хорошо изученное средство измерения наблюдаемых показателей для лиц с гемофилией, существует много отчётов о её использовании в разных странах и для различных возрастных групп</a:t>
              </a:r>
              <a:endParaRPr kumimoji="0" lang="en-US" sz="14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endParaRPr>
            </a:p>
          </p:txBody>
        </p:sp>
        <p:sp>
          <p:nvSpPr>
            <p:cNvPr id="28" name="Freeform: Shape 27">
              <a:extLst>
                <a:ext uri="{FF2B5EF4-FFF2-40B4-BE49-F238E27FC236}">
                  <a16:creationId xmlns:a16="http://schemas.microsoft.com/office/drawing/2014/main" id="{B084AB95-8815-4E36-993B-753FC566F130}"/>
                </a:ext>
              </a:extLst>
            </p:cNvPr>
            <p:cNvSpPr/>
            <p:nvPr/>
          </p:nvSpPr>
          <p:spPr>
            <a:xfrm>
              <a:off x="6300511" y="2626008"/>
              <a:ext cx="2377306" cy="518400"/>
            </a:xfrm>
            <a:custGeom>
              <a:avLst/>
              <a:gdLst>
                <a:gd name="connsiteX0" fmla="*/ 0 w 2377306"/>
                <a:gd name="connsiteY0" fmla="*/ 0 h 518400"/>
                <a:gd name="connsiteX1" fmla="*/ 2377306 w 2377306"/>
                <a:gd name="connsiteY1" fmla="*/ 0 h 518400"/>
                <a:gd name="connsiteX2" fmla="*/ 2377306 w 2377306"/>
                <a:gd name="connsiteY2" fmla="*/ 518400 h 518400"/>
                <a:gd name="connsiteX3" fmla="*/ 0 w 2377306"/>
                <a:gd name="connsiteY3" fmla="*/ 518400 h 518400"/>
                <a:gd name="connsiteX4" fmla="*/ 0 w 2377306"/>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518400">
                  <a:moveTo>
                    <a:pt x="0" y="0"/>
                  </a:moveTo>
                  <a:lnTo>
                    <a:pt x="2377306" y="0"/>
                  </a:lnTo>
                  <a:lnTo>
                    <a:pt x="2377306" y="518400"/>
                  </a:lnTo>
                  <a:lnTo>
                    <a:pt x="0" y="518400"/>
                  </a:lnTo>
                  <a:lnTo>
                    <a:pt x="0" y="0"/>
                  </a:lnTo>
                  <a:close/>
                </a:path>
              </a:pathLst>
            </a:custGeom>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CA"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PROBE</a:t>
              </a:r>
            </a:p>
          </p:txBody>
        </p:sp>
        <p:sp>
          <p:nvSpPr>
            <p:cNvPr id="29" name="Freeform: Shape 28">
              <a:extLst>
                <a:ext uri="{FF2B5EF4-FFF2-40B4-BE49-F238E27FC236}">
                  <a16:creationId xmlns:a16="http://schemas.microsoft.com/office/drawing/2014/main" id="{56C5AF92-F97B-4C3F-AECF-5F1C05621291}"/>
                </a:ext>
              </a:extLst>
            </p:cNvPr>
            <p:cNvSpPr/>
            <p:nvPr/>
          </p:nvSpPr>
          <p:spPr>
            <a:xfrm>
              <a:off x="6300511" y="3144408"/>
              <a:ext cx="2377306" cy="2675088"/>
            </a:xfrm>
            <a:custGeom>
              <a:avLst/>
              <a:gdLst>
                <a:gd name="connsiteX0" fmla="*/ 0 w 2377306"/>
                <a:gd name="connsiteY0" fmla="*/ 0 h 2675088"/>
                <a:gd name="connsiteX1" fmla="*/ 2377306 w 2377306"/>
                <a:gd name="connsiteY1" fmla="*/ 0 h 2675088"/>
                <a:gd name="connsiteX2" fmla="*/ 2377306 w 2377306"/>
                <a:gd name="connsiteY2" fmla="*/ 2675088 h 2675088"/>
                <a:gd name="connsiteX3" fmla="*/ 0 w 2377306"/>
                <a:gd name="connsiteY3" fmla="*/ 2675088 h 2675088"/>
                <a:gd name="connsiteX4" fmla="*/ 0 w 2377306"/>
                <a:gd name="connsiteY4" fmla="*/ 0 h 267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2675088">
                  <a:moveTo>
                    <a:pt x="0" y="0"/>
                  </a:moveTo>
                  <a:lnTo>
                    <a:pt x="2377306" y="0"/>
                  </a:lnTo>
                  <a:lnTo>
                    <a:pt x="2377306" y="2675088"/>
                  </a:lnTo>
                  <a:lnTo>
                    <a:pt x="0" y="2675088"/>
                  </a:lnTo>
                  <a:lnTo>
                    <a:pt x="0" y="0"/>
                  </a:lnTo>
                  <a:close/>
                </a:path>
              </a:pathLst>
            </a:custGeom>
            <a:solidFill>
              <a:schemeClr val="bg1">
                <a:lumMod val="9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96012" rIns="128016" bIns="144018" numCol="1" spcCol="1270" anchor="t" anchorCtr="0">
              <a:noAutofit/>
            </a:bodyPr>
            <a:lstStyle/>
            <a:p>
              <a:pPr marL="0" marR="0" lvl="1" indent="0" algn="l" defTabSz="800100" rtl="0" eaLnBrk="1" fontAlgn="auto" latinLnBrk="0" hangingPunct="1">
                <a:lnSpc>
                  <a:spcPct val="90000"/>
                </a:lnSpc>
                <a:spcBef>
                  <a:spcPct val="0"/>
                </a:spcBef>
                <a:spcAft>
                  <a:spcPct val="15000"/>
                </a:spcAft>
                <a:buClrTx/>
                <a:buSzTx/>
                <a:buFontTx/>
                <a:buNone/>
                <a:tabLst/>
                <a:defRPr/>
              </a:pPr>
              <a:r>
                <a:rPr kumimoji="0" lang="ru-RU" sz="14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Опросник оценки пациентами результатов лечения, бремени и опыта (PROBE) также включает параметры оценки активности и участия, такие как школа/образование, работа, семейная жизнь и воздействие на повседневные бытовые действия.</a:t>
              </a: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0" name="Freeform: Shape 29">
              <a:extLst>
                <a:ext uri="{FF2B5EF4-FFF2-40B4-BE49-F238E27FC236}">
                  <a16:creationId xmlns:a16="http://schemas.microsoft.com/office/drawing/2014/main" id="{FCC02D16-FCED-427E-9BFC-3C88ED1744F6}"/>
                </a:ext>
              </a:extLst>
            </p:cNvPr>
            <p:cNvSpPr/>
            <p:nvPr/>
          </p:nvSpPr>
          <p:spPr>
            <a:xfrm>
              <a:off x="9010639" y="2626008"/>
              <a:ext cx="2749559" cy="518400"/>
            </a:xfrm>
            <a:custGeom>
              <a:avLst/>
              <a:gdLst>
                <a:gd name="connsiteX0" fmla="*/ 0 w 2377306"/>
                <a:gd name="connsiteY0" fmla="*/ 0 h 518400"/>
                <a:gd name="connsiteX1" fmla="*/ 2377306 w 2377306"/>
                <a:gd name="connsiteY1" fmla="*/ 0 h 518400"/>
                <a:gd name="connsiteX2" fmla="*/ 2377306 w 2377306"/>
                <a:gd name="connsiteY2" fmla="*/ 518400 h 518400"/>
                <a:gd name="connsiteX3" fmla="*/ 0 w 2377306"/>
                <a:gd name="connsiteY3" fmla="*/ 518400 h 518400"/>
                <a:gd name="connsiteX4" fmla="*/ 0 w 2377306"/>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518400">
                  <a:moveTo>
                    <a:pt x="0" y="0"/>
                  </a:moveTo>
                  <a:lnTo>
                    <a:pt x="2377306" y="0"/>
                  </a:lnTo>
                  <a:lnTo>
                    <a:pt x="2377306" y="518400"/>
                  </a:lnTo>
                  <a:lnTo>
                    <a:pt x="0" y="518400"/>
                  </a:lnTo>
                  <a:lnTo>
                    <a:pt x="0" y="0"/>
                  </a:lnTo>
                  <a:close/>
                </a:path>
              </a:pathLst>
            </a:custGeom>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97536" rIns="0" bIns="97536"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COPM &amp; MACTAR</a:t>
              </a:r>
              <a:endParaRPr kumimoji="0" lang="en-CA"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1" name="Freeform: Shape 30">
              <a:extLst>
                <a:ext uri="{FF2B5EF4-FFF2-40B4-BE49-F238E27FC236}">
                  <a16:creationId xmlns:a16="http://schemas.microsoft.com/office/drawing/2014/main" id="{D189901D-0D24-4CF2-8E82-D4C7CFFE09A6}"/>
                </a:ext>
              </a:extLst>
            </p:cNvPr>
            <p:cNvSpPr/>
            <p:nvPr/>
          </p:nvSpPr>
          <p:spPr>
            <a:xfrm>
              <a:off x="9010638" y="3144408"/>
              <a:ext cx="2749561" cy="2675088"/>
            </a:xfrm>
            <a:custGeom>
              <a:avLst/>
              <a:gdLst>
                <a:gd name="connsiteX0" fmla="*/ 0 w 2377306"/>
                <a:gd name="connsiteY0" fmla="*/ 0 h 2675088"/>
                <a:gd name="connsiteX1" fmla="*/ 2377306 w 2377306"/>
                <a:gd name="connsiteY1" fmla="*/ 0 h 2675088"/>
                <a:gd name="connsiteX2" fmla="*/ 2377306 w 2377306"/>
                <a:gd name="connsiteY2" fmla="*/ 2675088 h 2675088"/>
                <a:gd name="connsiteX3" fmla="*/ 0 w 2377306"/>
                <a:gd name="connsiteY3" fmla="*/ 2675088 h 2675088"/>
                <a:gd name="connsiteX4" fmla="*/ 0 w 2377306"/>
                <a:gd name="connsiteY4" fmla="*/ 0 h 267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2675088">
                  <a:moveTo>
                    <a:pt x="0" y="0"/>
                  </a:moveTo>
                  <a:lnTo>
                    <a:pt x="2377306" y="0"/>
                  </a:lnTo>
                  <a:lnTo>
                    <a:pt x="2377306" y="2675088"/>
                  </a:lnTo>
                  <a:lnTo>
                    <a:pt x="0" y="2675088"/>
                  </a:lnTo>
                  <a:lnTo>
                    <a:pt x="0" y="0"/>
                  </a:lnTo>
                  <a:close/>
                </a:path>
              </a:pathLst>
            </a:custGeom>
            <a:solidFill>
              <a:schemeClr val="bg1">
                <a:lumMod val="9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96012" rIns="128016" bIns="144018" numCol="1" spcCol="1270" anchor="t" anchorCtr="0">
              <a:noAutofit/>
            </a:bodyPr>
            <a:lstStyle/>
            <a:p>
              <a:pPr marL="0" marR="0" lvl="1" indent="0" algn="l" defTabSz="800100" rtl="0" eaLnBrk="1" fontAlgn="auto" latinLnBrk="0" hangingPunct="1">
                <a:lnSpc>
                  <a:spcPct val="90000"/>
                </a:lnSpc>
                <a:spcBef>
                  <a:spcPct val="0"/>
                </a:spcBef>
                <a:spcAft>
                  <a:spcPct val="15000"/>
                </a:spcAft>
                <a:buClrTx/>
                <a:buSzTx/>
                <a:buFontTx/>
                <a:buNone/>
                <a:tabLst/>
                <a:defRPr/>
              </a:pPr>
              <a:r>
                <a:rPr kumimoji="0" lang="ru-RU" sz="14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Канадская оценка выполнения деятельности (COPM) и «Опросный лист по дезадаптации пациента», созданный в университете МакМастер в Торонто (MACTAR) - это общие инструменты, которые используются для повседневной оценки восприятия индивидом изменений в доменах «активность» и «участие».</a:t>
              </a:r>
              <a:endParaRPr kumimoji="0" lang="en-US" sz="14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endParaRPr>
            </a:p>
          </p:txBody>
        </p:sp>
      </p:grpSp>
    </p:spTree>
    <p:extLst>
      <p:ext uri="{BB962C8B-B14F-4D97-AF65-F5344CB8AC3E}">
        <p14:creationId xmlns:p14="http://schemas.microsoft.com/office/powerpoint/2010/main" val="1438554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318D763-3D0E-4BC9-AB94-2C01A1E92267}"/>
              </a:ext>
            </a:extLst>
          </p:cNvPr>
          <p:cNvSpPr>
            <a:spLocks noGrp="1"/>
          </p:cNvSpPr>
          <p:nvPr>
            <p:ph type="title"/>
          </p:nvPr>
        </p:nvSpPr>
        <p:spPr>
          <a:xfrm>
            <a:off x="838199" y="225425"/>
            <a:ext cx="10515599" cy="1090079"/>
          </a:xfrm>
        </p:spPr>
        <p:txBody>
          <a:bodyPr>
            <a:normAutofit/>
          </a:bodyPr>
          <a:lstStyle/>
          <a:p>
            <a:r>
              <a:rPr lang="ru-RU" sz="3200" dirty="0"/>
              <a:t>Инструменты оценки результатов</a:t>
            </a:r>
            <a:r>
              <a:rPr lang="ru-RU" dirty="0"/>
              <a:t> </a:t>
            </a:r>
            <a:br>
              <a:rPr lang="ru-RU" dirty="0"/>
            </a:br>
            <a:r>
              <a:rPr lang="ru-RU" dirty="0"/>
              <a:t>Шкалы активности и участия</a:t>
            </a:r>
            <a:endParaRPr lang="en-CA" dirty="0"/>
          </a:p>
        </p:txBody>
      </p:sp>
      <p:sp>
        <p:nvSpPr>
          <p:cNvPr id="18" name="Text Placeholder 5">
            <a:extLst>
              <a:ext uri="{FF2B5EF4-FFF2-40B4-BE49-F238E27FC236}">
                <a16:creationId xmlns:a16="http://schemas.microsoft.com/office/drawing/2014/main" id="{9AA5E1B6-A57D-49B0-8618-75511D19882D}"/>
              </a:ext>
            </a:extLst>
          </p:cNvPr>
          <p:cNvSpPr>
            <a:spLocks noGrp="1"/>
          </p:cNvSpPr>
          <p:nvPr>
            <p:ph type="body" sz="quarter" idx="13"/>
          </p:nvPr>
        </p:nvSpPr>
        <p:spPr>
          <a:xfrm>
            <a:off x="838201" y="6356351"/>
            <a:ext cx="9925050" cy="365125"/>
          </a:xfrm>
        </p:spPr>
        <p:txBody>
          <a:bodyPr/>
          <a:lstStyle/>
          <a:p>
            <a:r>
              <a:rPr lang="en-CA" dirty="0"/>
              <a:t>FISH, </a:t>
            </a:r>
            <a:r>
              <a:rPr lang="ru-RU" dirty="0"/>
              <a:t>шкала функциональной  независимости при гемофилии</a:t>
            </a:r>
            <a:r>
              <a:rPr lang="en-CA" dirty="0"/>
              <a:t>; HAL, </a:t>
            </a:r>
            <a:r>
              <a:rPr lang="ru-RU" dirty="0"/>
              <a:t>список видов активности при гемофилии</a:t>
            </a:r>
            <a:r>
              <a:rPr lang="en-CA" dirty="0"/>
              <a:t>; PedHal, </a:t>
            </a:r>
            <a:r>
              <a:rPr lang="ru-RU" dirty="0"/>
              <a:t>список видов активности при гемофилии для детей</a:t>
            </a:r>
            <a:r>
              <a:rPr lang="en-CA" dirty="0"/>
              <a:t>. </a:t>
            </a:r>
          </a:p>
        </p:txBody>
      </p:sp>
      <p:pic>
        <p:nvPicPr>
          <p:cNvPr id="14" name="Picture 13">
            <a:extLst>
              <a:ext uri="{FF2B5EF4-FFF2-40B4-BE49-F238E27FC236}">
                <a16:creationId xmlns:a16="http://schemas.microsoft.com/office/drawing/2014/main" id="{EC0028FD-CA8C-4D71-B80A-4EE6CA4DDBA5}"/>
              </a:ext>
            </a:extLst>
          </p:cNvPr>
          <p:cNvPicPr>
            <a:picLocks noChangeAspect="1"/>
          </p:cNvPicPr>
          <p:nvPr/>
        </p:nvPicPr>
        <p:blipFill rotWithShape="1">
          <a:blip r:embed="rId3"/>
          <a:srcRect t="53809"/>
          <a:stretch/>
        </p:blipFill>
        <p:spPr>
          <a:xfrm>
            <a:off x="7735241" y="2894933"/>
            <a:ext cx="3709942" cy="2777013"/>
          </a:xfrm>
          <a:prstGeom prst="rect">
            <a:avLst/>
          </a:prstGeom>
        </p:spPr>
      </p:pic>
      <p:grpSp>
        <p:nvGrpSpPr>
          <p:cNvPr id="16" name="Group 15">
            <a:extLst>
              <a:ext uri="{FF2B5EF4-FFF2-40B4-BE49-F238E27FC236}">
                <a16:creationId xmlns:a16="http://schemas.microsoft.com/office/drawing/2014/main" id="{237ED11E-6FA6-46FD-B7C5-9A5EC2167470}"/>
              </a:ext>
            </a:extLst>
          </p:cNvPr>
          <p:cNvGrpSpPr/>
          <p:nvPr/>
        </p:nvGrpSpPr>
        <p:grpSpPr>
          <a:xfrm>
            <a:off x="1318753" y="1690688"/>
            <a:ext cx="6147656" cy="703991"/>
            <a:chOff x="3953" y="63174"/>
            <a:chExt cx="2377306" cy="939099"/>
          </a:xfrm>
        </p:grpSpPr>
        <p:sp>
          <p:nvSpPr>
            <p:cNvPr id="17" name="Rectangle 16">
              <a:extLst>
                <a:ext uri="{FF2B5EF4-FFF2-40B4-BE49-F238E27FC236}">
                  <a16:creationId xmlns:a16="http://schemas.microsoft.com/office/drawing/2014/main" id="{C86C94AE-7402-4F93-9CE7-8B541B8F585F}"/>
                </a:ext>
              </a:extLst>
            </p:cNvPr>
            <p:cNvSpPr/>
            <p:nvPr/>
          </p:nvSpPr>
          <p:spPr>
            <a:xfrm>
              <a:off x="3953" y="63174"/>
              <a:ext cx="2377306" cy="939099"/>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TextBox 18">
              <a:extLst>
                <a:ext uri="{FF2B5EF4-FFF2-40B4-BE49-F238E27FC236}">
                  <a16:creationId xmlns:a16="http://schemas.microsoft.com/office/drawing/2014/main" id="{3A84E7ED-957D-427B-9C71-9FC46E24EEDB}"/>
                </a:ext>
              </a:extLst>
            </p:cNvPr>
            <p:cNvSpPr txBox="1"/>
            <p:nvPr/>
          </p:nvSpPr>
          <p:spPr>
            <a:xfrm>
              <a:off x="3953" y="63174"/>
              <a:ext cx="2377306" cy="9390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a:ea typeface="+mn-ea"/>
                  <a:cs typeface="+mn-cs"/>
                </a:rPr>
                <a:t>HAL </a:t>
              </a:r>
              <a:r>
                <a:rPr kumimoji="0" lang="ru-RU" sz="2400" b="1" i="0" u="none" strike="noStrike" kern="1200" cap="none" spc="0" normalizeH="0" baseline="0" noProof="0" dirty="0">
                  <a:ln>
                    <a:noFill/>
                  </a:ln>
                  <a:solidFill>
                    <a:prstClr val="white"/>
                  </a:solidFill>
                  <a:effectLst/>
                  <a:uLnTx/>
                  <a:uFillTx/>
                  <a:latin typeface="Arial"/>
                  <a:ea typeface="+mn-ea"/>
                  <a:cs typeface="+mn-cs"/>
                </a:rPr>
                <a:t>и</a:t>
              </a:r>
              <a:r>
                <a:rPr kumimoji="0" lang="en-US" sz="2400" b="1" i="0" u="none" strike="noStrike" kern="1200" cap="none" spc="0" normalizeH="0" baseline="0" noProof="0" dirty="0">
                  <a:ln>
                    <a:noFill/>
                  </a:ln>
                  <a:solidFill>
                    <a:prstClr val="white"/>
                  </a:solidFill>
                  <a:effectLst/>
                  <a:uLnTx/>
                  <a:uFillTx/>
                  <a:latin typeface="Arial"/>
                  <a:ea typeface="+mn-ea"/>
                  <a:cs typeface="+mn-cs"/>
                </a:rPr>
                <a:t> PedHAL</a:t>
              </a:r>
              <a:endParaRPr kumimoji="0" lang="en-CA" sz="2400" b="1" i="0" u="none" strike="noStrike" kern="1200" cap="none" spc="0" normalizeH="0" baseline="0" noProof="0" dirty="0">
                <a:ln>
                  <a:noFill/>
                </a:ln>
                <a:solidFill>
                  <a:prstClr val="white"/>
                </a:solidFill>
                <a:effectLst/>
                <a:uLnTx/>
                <a:uFillTx/>
                <a:latin typeface="Arial"/>
                <a:ea typeface="+mn-ea"/>
                <a:cs typeface="+mn-cs"/>
              </a:endParaRPr>
            </a:p>
          </p:txBody>
        </p:sp>
      </p:grpSp>
      <p:grpSp>
        <p:nvGrpSpPr>
          <p:cNvPr id="20" name="Group 19">
            <a:extLst>
              <a:ext uri="{FF2B5EF4-FFF2-40B4-BE49-F238E27FC236}">
                <a16:creationId xmlns:a16="http://schemas.microsoft.com/office/drawing/2014/main" id="{511E7C35-E657-492B-8DC6-EF519EE81AFE}"/>
              </a:ext>
            </a:extLst>
          </p:cNvPr>
          <p:cNvGrpSpPr/>
          <p:nvPr/>
        </p:nvGrpSpPr>
        <p:grpSpPr>
          <a:xfrm>
            <a:off x="7643857" y="1690688"/>
            <a:ext cx="3709942" cy="703991"/>
            <a:chOff x="3953" y="63174"/>
            <a:chExt cx="2377306" cy="939099"/>
          </a:xfrm>
        </p:grpSpPr>
        <p:sp>
          <p:nvSpPr>
            <p:cNvPr id="21" name="Rectangle 20">
              <a:extLst>
                <a:ext uri="{FF2B5EF4-FFF2-40B4-BE49-F238E27FC236}">
                  <a16:creationId xmlns:a16="http://schemas.microsoft.com/office/drawing/2014/main" id="{F0DC0A7D-4674-46C2-B9D5-61D2F266A1C5}"/>
                </a:ext>
              </a:extLst>
            </p:cNvPr>
            <p:cNvSpPr/>
            <p:nvPr/>
          </p:nvSpPr>
          <p:spPr>
            <a:xfrm>
              <a:off x="3953" y="63174"/>
              <a:ext cx="2377306" cy="939099"/>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TextBox 21">
              <a:extLst>
                <a:ext uri="{FF2B5EF4-FFF2-40B4-BE49-F238E27FC236}">
                  <a16:creationId xmlns:a16="http://schemas.microsoft.com/office/drawing/2014/main" id="{A402C8F6-0B40-48C7-B413-DCA9C80E9856}"/>
                </a:ext>
              </a:extLst>
            </p:cNvPr>
            <p:cNvSpPr txBox="1"/>
            <p:nvPr/>
          </p:nvSpPr>
          <p:spPr>
            <a:xfrm>
              <a:off x="3953" y="63174"/>
              <a:ext cx="2377306" cy="9390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a:ea typeface="+mn-ea"/>
                  <a:cs typeface="+mn-cs"/>
                </a:rPr>
                <a:t>FISH</a:t>
              </a:r>
              <a:endParaRPr kumimoji="0" lang="en-CA" sz="2400" b="1" i="0" u="none" strike="noStrike" kern="1200" cap="none" spc="0" normalizeH="0" baseline="0" noProof="0" dirty="0">
                <a:ln>
                  <a:noFill/>
                </a:ln>
                <a:solidFill>
                  <a:prstClr val="white"/>
                </a:solidFill>
                <a:effectLst/>
                <a:uLnTx/>
                <a:uFillTx/>
                <a:latin typeface="Arial"/>
                <a:ea typeface="+mn-ea"/>
                <a:cs typeface="+mn-cs"/>
              </a:endParaRPr>
            </a:p>
          </p:txBody>
        </p:sp>
      </p:grpSp>
      <p:sp>
        <p:nvSpPr>
          <p:cNvPr id="23" name="Rectangle 22">
            <a:extLst>
              <a:ext uri="{FF2B5EF4-FFF2-40B4-BE49-F238E27FC236}">
                <a16:creationId xmlns:a16="http://schemas.microsoft.com/office/drawing/2014/main" id="{8C45ECB0-2F35-4232-964B-0637A5B1818D}"/>
              </a:ext>
            </a:extLst>
          </p:cNvPr>
          <p:cNvSpPr/>
          <p:nvPr/>
        </p:nvSpPr>
        <p:spPr>
          <a:xfrm>
            <a:off x="1318753" y="1690687"/>
            <a:ext cx="6147713" cy="45070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1ED4FA0A-9058-4AB2-BF97-56145CBB2F37}"/>
              </a:ext>
            </a:extLst>
          </p:cNvPr>
          <p:cNvSpPr/>
          <p:nvPr/>
        </p:nvSpPr>
        <p:spPr>
          <a:xfrm>
            <a:off x="7643859" y="1690688"/>
            <a:ext cx="3709941" cy="42656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3074" name="Picture 2"/>
          <p:cNvPicPr>
            <a:picLocks noChangeAspect="1" noChangeArrowheads="1"/>
          </p:cNvPicPr>
          <p:nvPr/>
        </p:nvPicPr>
        <p:blipFill>
          <a:blip r:embed="rId4"/>
          <a:srcRect/>
          <a:stretch>
            <a:fillRect/>
          </a:stretch>
        </p:blipFill>
        <p:spPr bwMode="auto">
          <a:xfrm>
            <a:off x="1318753" y="2394679"/>
            <a:ext cx="5742448" cy="3803082"/>
          </a:xfrm>
          <a:prstGeom prst="rect">
            <a:avLst/>
          </a:prstGeom>
          <a:noFill/>
          <a:ln w="9525">
            <a:noFill/>
            <a:miter lim="800000"/>
            <a:headEnd/>
            <a:tailEnd/>
          </a:ln>
        </p:spPr>
      </p:pic>
      <p:pic>
        <p:nvPicPr>
          <p:cNvPr id="3075" name="Picture 3"/>
          <p:cNvPicPr>
            <a:picLocks noChangeAspect="1" noChangeArrowheads="1"/>
          </p:cNvPicPr>
          <p:nvPr/>
        </p:nvPicPr>
        <p:blipFill>
          <a:blip r:embed="rId5"/>
          <a:srcRect/>
          <a:stretch>
            <a:fillRect/>
          </a:stretch>
        </p:blipFill>
        <p:spPr bwMode="auto">
          <a:xfrm>
            <a:off x="7643857" y="2394679"/>
            <a:ext cx="3709941" cy="3328035"/>
          </a:xfrm>
          <a:prstGeom prst="rect">
            <a:avLst/>
          </a:prstGeom>
          <a:noFill/>
          <a:ln w="9525">
            <a:noFill/>
            <a:miter lim="800000"/>
            <a:headEnd/>
            <a:tailEnd/>
          </a:ln>
        </p:spPr>
      </p:pic>
    </p:spTree>
    <p:extLst>
      <p:ext uri="{BB962C8B-B14F-4D97-AF65-F5344CB8AC3E}">
        <p14:creationId xmlns:p14="http://schemas.microsoft.com/office/powerpoint/2010/main" val="4253785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4338" y="4146381"/>
            <a:ext cx="1851086" cy="2387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9C77691B-D5FC-4322-9E0D-7E29A39999C5}"/>
              </a:ext>
            </a:extLst>
          </p:cNvPr>
          <p:cNvSpPr>
            <a:spLocks noGrp="1"/>
          </p:cNvSpPr>
          <p:nvPr>
            <p:ph type="title"/>
          </p:nvPr>
        </p:nvSpPr>
        <p:spPr/>
        <p:txBody>
          <a:bodyPr/>
          <a:lstStyle/>
          <a:p>
            <a:r>
              <a:rPr lang="ru-RU" dirty="0"/>
              <a:t>Клинический сценарий</a:t>
            </a:r>
            <a:r>
              <a:rPr lang="en-US" dirty="0"/>
              <a:t>:</a:t>
            </a:r>
            <a:endParaRPr lang="en-CA" dirty="0"/>
          </a:p>
        </p:txBody>
      </p:sp>
      <p:pic>
        <p:nvPicPr>
          <p:cNvPr id="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t="792" b="1189"/>
          <a:stretch>
            <a:fillRect/>
          </a:stretch>
        </p:blipFill>
        <p:spPr bwMode="auto">
          <a:xfrm>
            <a:off x="8508890" y="4180357"/>
            <a:ext cx="1665447" cy="2422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Program Files\OLYMPUS\CAMEDIA Master\hemophilia\miscellaneous\P122006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117" y="1831459"/>
            <a:ext cx="3965944" cy="2974458"/>
          </a:xfrm>
          <a:prstGeom prst="round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flipH="1" flipV="1">
            <a:off x="6762307" y="3498112"/>
            <a:ext cx="4189229" cy="250928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1249247" y="3700132"/>
            <a:ext cx="464620" cy="221157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6856" y="1040234"/>
            <a:ext cx="4696379" cy="2705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10472726" y="1229929"/>
            <a:ext cx="1719274" cy="25154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2978" y="0"/>
            <a:ext cx="2006523" cy="1121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495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3DBD1-8199-4CA8-AD55-661C26733633}"/>
              </a:ext>
            </a:extLst>
          </p:cNvPr>
          <p:cNvSpPr>
            <a:spLocks noGrp="1"/>
          </p:cNvSpPr>
          <p:nvPr>
            <p:ph type="title"/>
          </p:nvPr>
        </p:nvSpPr>
        <p:spPr>
          <a:xfrm>
            <a:off x="838199" y="225425"/>
            <a:ext cx="10515599" cy="1090079"/>
          </a:xfrm>
        </p:spPr>
        <p:txBody>
          <a:bodyPr>
            <a:normAutofit/>
          </a:bodyPr>
          <a:lstStyle/>
          <a:p>
            <a:r>
              <a:rPr lang="ru-RU" dirty="0"/>
              <a:t>Модель МКФ</a:t>
            </a:r>
            <a:br>
              <a:rPr lang="en-CA" dirty="0"/>
            </a:br>
            <a:r>
              <a:rPr lang="ru-RU" dirty="0"/>
              <a:t>Факторы среды и личностные факторы</a:t>
            </a:r>
            <a:endParaRPr lang="en-CA" dirty="0"/>
          </a:p>
        </p:txBody>
      </p:sp>
      <p:grpSp>
        <p:nvGrpSpPr>
          <p:cNvPr id="10" name="Group 9">
            <a:extLst>
              <a:ext uri="{FF2B5EF4-FFF2-40B4-BE49-F238E27FC236}">
                <a16:creationId xmlns:a16="http://schemas.microsoft.com/office/drawing/2014/main" id="{7622E046-010E-4191-A84D-70260855A65A}"/>
              </a:ext>
            </a:extLst>
          </p:cNvPr>
          <p:cNvGrpSpPr/>
          <p:nvPr/>
        </p:nvGrpSpPr>
        <p:grpSpPr>
          <a:xfrm>
            <a:off x="425398" y="1435100"/>
            <a:ext cx="7416968" cy="4391837"/>
            <a:chOff x="425398" y="1435100"/>
            <a:chExt cx="7416968" cy="4391837"/>
          </a:xfrm>
        </p:grpSpPr>
        <p:cxnSp>
          <p:nvCxnSpPr>
            <p:cNvPr id="11" name="Straight Connector 10">
              <a:extLst>
                <a:ext uri="{FF2B5EF4-FFF2-40B4-BE49-F238E27FC236}">
                  <a16:creationId xmlns:a16="http://schemas.microsoft.com/office/drawing/2014/main" id="{293D53F0-3173-4A8E-BACD-96EF8B726F4E}"/>
                </a:ext>
              </a:extLst>
            </p:cNvPr>
            <p:cNvCxnSpPr>
              <a:cxnSpLocks/>
            </p:cNvCxnSpPr>
            <p:nvPr/>
          </p:nvCxnSpPr>
          <p:spPr>
            <a:xfrm>
              <a:off x="6783572" y="3725025"/>
              <a:ext cx="40403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744357E-13E9-4F7E-9155-25931D5DEA4D}"/>
                </a:ext>
              </a:extLst>
            </p:cNvPr>
            <p:cNvSpPr/>
            <p:nvPr/>
          </p:nvSpPr>
          <p:spPr>
            <a:xfrm>
              <a:off x="3168503" y="1435100"/>
              <a:ext cx="1935126" cy="510658"/>
            </a:xfrm>
            <a:prstGeom prst="rect">
              <a:avLst/>
            </a:prstGeom>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prstClr val="white"/>
                  </a:solidFill>
                  <a:effectLst/>
                  <a:uLnTx/>
                  <a:uFillTx/>
                  <a:latin typeface="Arial"/>
                  <a:ea typeface="+mn-ea"/>
                  <a:cs typeface="+mn-cs"/>
                </a:rPr>
                <a:t>Заболевание - гемофилия</a:t>
              </a:r>
              <a:endParaRPr kumimoji="0" lang="en-CA" sz="1200" b="1" i="0" u="none" strike="noStrike" kern="1200" cap="none" spc="0" normalizeH="0" baseline="0" noProof="0" dirty="0">
                <a:ln>
                  <a:noFill/>
                </a:ln>
                <a:solidFill>
                  <a:prstClr val="white"/>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B45D8F2F-D022-468F-BA6E-622E7A243029}"/>
                </a:ext>
              </a:extLst>
            </p:cNvPr>
            <p:cNvSpPr/>
            <p:nvPr/>
          </p:nvSpPr>
          <p:spPr>
            <a:xfrm>
              <a:off x="3561909" y="3465918"/>
              <a:ext cx="1148314"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ysClr val="windowText" lastClr="000000"/>
                  </a:solidFill>
                  <a:effectLst/>
                  <a:uLnTx/>
                  <a:uFillTx/>
                  <a:latin typeface="Arial"/>
                  <a:ea typeface="+mn-ea"/>
                  <a:cs typeface="+mn-cs"/>
                </a:rPr>
                <a:t>Активность</a:t>
              </a:r>
              <a:endParaRPr kumimoji="0" lang="en-CA" sz="1100" b="1"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3A9797F6-A3FB-4E2B-9083-C8B82F32C2C7}"/>
                </a:ext>
              </a:extLst>
            </p:cNvPr>
            <p:cNvSpPr/>
            <p:nvPr/>
          </p:nvSpPr>
          <p:spPr>
            <a:xfrm>
              <a:off x="4763388" y="5316279"/>
              <a:ext cx="1148314" cy="510658"/>
            </a:xfrm>
            <a:prstGeom prst="rect">
              <a:avLst/>
            </a:prstGeom>
            <a:solidFill>
              <a:schemeClr val="accent5">
                <a:lumMod val="40000"/>
                <a:lumOff val="6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ysClr val="windowText" lastClr="000000"/>
                  </a:solidFill>
                  <a:effectLst/>
                  <a:uLnTx/>
                  <a:uFillTx/>
                  <a:latin typeface="Arial"/>
                  <a:ea typeface="+mn-ea"/>
                  <a:cs typeface="+mn-cs"/>
                </a:rPr>
                <a:t>Личностные факторы</a:t>
              </a:r>
              <a:endParaRPr kumimoji="0" lang="en-CA" sz="1100" b="1"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6D8AF117-A569-4C77-979D-ADF8DB552092}"/>
                </a:ext>
              </a:extLst>
            </p:cNvPr>
            <p:cNvSpPr/>
            <p:nvPr/>
          </p:nvSpPr>
          <p:spPr>
            <a:xfrm>
              <a:off x="2381696" y="5316279"/>
              <a:ext cx="1148314" cy="510658"/>
            </a:xfrm>
            <a:prstGeom prst="rect">
              <a:avLst/>
            </a:prstGeom>
            <a:solidFill>
              <a:schemeClr val="accent5">
                <a:lumMod val="40000"/>
                <a:lumOff val="6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ysClr val="windowText" lastClr="000000"/>
                  </a:solidFill>
                  <a:effectLst/>
                  <a:uLnTx/>
                  <a:uFillTx/>
                  <a:latin typeface="Arial"/>
                  <a:ea typeface="+mn-ea"/>
                  <a:cs typeface="+mn-cs"/>
                </a:rPr>
                <a:t>Факторы среды</a:t>
              </a:r>
              <a:endParaRPr kumimoji="0" lang="en-CA" sz="1100" b="1"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D2392E83-1A27-4A0A-9451-8B16CACE3E4F}"/>
                </a:ext>
              </a:extLst>
            </p:cNvPr>
            <p:cNvSpPr/>
            <p:nvPr/>
          </p:nvSpPr>
          <p:spPr>
            <a:xfrm>
              <a:off x="4794192" y="2743200"/>
              <a:ext cx="765542"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ysClr val="windowText" lastClr="000000"/>
                  </a:solidFill>
                  <a:effectLst/>
                  <a:uLnTx/>
                  <a:uFillTx/>
                  <a:latin typeface="Arial"/>
                  <a:ea typeface="+mn-ea"/>
                  <a:cs typeface="+mn-cs"/>
                </a:rPr>
                <a:t>HAL / PedHAL</a:t>
              </a:r>
            </a:p>
          </p:txBody>
        </p:sp>
        <p:sp>
          <p:nvSpPr>
            <p:cNvPr id="17" name="Rectangle 16">
              <a:extLst>
                <a:ext uri="{FF2B5EF4-FFF2-40B4-BE49-F238E27FC236}">
                  <a16:creationId xmlns:a16="http://schemas.microsoft.com/office/drawing/2014/main" id="{377B6217-E290-4914-AA39-4EA4D26CFE39}"/>
                </a:ext>
              </a:extLst>
            </p:cNvPr>
            <p:cNvSpPr/>
            <p:nvPr/>
          </p:nvSpPr>
          <p:spPr>
            <a:xfrm>
              <a:off x="2716863" y="2743200"/>
              <a:ext cx="765542"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ysClr val="windowText" lastClr="000000"/>
                  </a:solidFill>
                  <a:effectLst/>
                  <a:uLnTx/>
                  <a:uFillTx/>
                  <a:latin typeface="Arial"/>
                  <a:ea typeface="+mn-ea"/>
                  <a:cs typeface="+mn-cs"/>
                </a:rPr>
                <a:t>FISH</a:t>
              </a:r>
            </a:p>
          </p:txBody>
        </p:sp>
        <p:grpSp>
          <p:nvGrpSpPr>
            <p:cNvPr id="18" name="Group 17">
              <a:extLst>
                <a:ext uri="{FF2B5EF4-FFF2-40B4-BE49-F238E27FC236}">
                  <a16:creationId xmlns:a16="http://schemas.microsoft.com/office/drawing/2014/main" id="{A3130ACA-1028-4C9C-B27F-CEBF2B58BD6B}"/>
                </a:ext>
              </a:extLst>
            </p:cNvPr>
            <p:cNvGrpSpPr/>
            <p:nvPr/>
          </p:nvGrpSpPr>
          <p:grpSpPr>
            <a:xfrm>
              <a:off x="425398" y="2610471"/>
              <a:ext cx="765542" cy="2221552"/>
              <a:chOff x="7857463" y="2913321"/>
              <a:chExt cx="765542" cy="2221552"/>
            </a:xfrm>
          </p:grpSpPr>
          <p:sp>
            <p:nvSpPr>
              <p:cNvPr id="49" name="Rectangle 48">
                <a:extLst>
                  <a:ext uri="{FF2B5EF4-FFF2-40B4-BE49-F238E27FC236}">
                    <a16:creationId xmlns:a16="http://schemas.microsoft.com/office/drawing/2014/main" id="{8393CF33-355A-4D4F-9C4C-3E425060840F}"/>
                  </a:ext>
                </a:extLst>
              </p:cNvPr>
              <p:cNvSpPr/>
              <p:nvPr/>
            </p:nvSpPr>
            <p:spPr>
              <a:xfrm>
                <a:off x="7857463" y="2913321"/>
                <a:ext cx="765542"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ysClr val="windowText" lastClr="000000"/>
                    </a:solidFill>
                    <a:effectLst/>
                    <a:uLnTx/>
                    <a:uFillTx/>
                    <a:latin typeface="Arial"/>
                    <a:ea typeface="+mn-ea"/>
                    <a:cs typeface="+mn-cs"/>
                  </a:rPr>
                  <a:t>ШОСС</a:t>
                </a:r>
                <a:endParaRPr kumimoji="0" lang="en-CA" sz="1100" b="1"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50" name="Rectangle 49">
                <a:extLst>
                  <a:ext uri="{FF2B5EF4-FFF2-40B4-BE49-F238E27FC236}">
                    <a16:creationId xmlns:a16="http://schemas.microsoft.com/office/drawing/2014/main" id="{7E6E47E0-26C8-42D5-AD6D-8334F734D4BD}"/>
                  </a:ext>
                </a:extLst>
              </p:cNvPr>
              <p:cNvSpPr/>
              <p:nvPr/>
            </p:nvSpPr>
            <p:spPr>
              <a:xfrm>
                <a:off x="7857463" y="4054233"/>
                <a:ext cx="765542"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ysClr val="windowText" lastClr="000000"/>
                    </a:solidFill>
                    <a:effectLst/>
                    <a:uLnTx/>
                    <a:uFillTx/>
                    <a:latin typeface="Arial"/>
                    <a:ea typeface="+mn-ea"/>
                    <a:cs typeface="+mn-cs"/>
                  </a:rPr>
                  <a:t>УЗИ</a:t>
                </a:r>
                <a:endParaRPr kumimoji="0" lang="en-CA" sz="1100" b="1"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78F9F433-1194-429F-B2D5-6C0F38CCC589}"/>
                  </a:ext>
                </a:extLst>
              </p:cNvPr>
              <p:cNvSpPr/>
              <p:nvPr/>
            </p:nvSpPr>
            <p:spPr>
              <a:xfrm>
                <a:off x="7857463" y="3483777"/>
                <a:ext cx="765542"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ysClr val="windowText" lastClr="000000"/>
                    </a:solidFill>
                    <a:effectLst/>
                    <a:uLnTx/>
                    <a:uFillTx/>
                    <a:latin typeface="Arial"/>
                    <a:ea typeface="+mn-ea"/>
                    <a:cs typeface="+mn-cs"/>
                  </a:rPr>
                  <a:t>Рентген</a:t>
                </a:r>
                <a:endParaRPr kumimoji="0" lang="en-CA" sz="1100" b="1"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9D019AEC-C4B5-44E2-86E7-FC4A3522539F}"/>
                  </a:ext>
                </a:extLst>
              </p:cNvPr>
              <p:cNvSpPr/>
              <p:nvPr/>
            </p:nvSpPr>
            <p:spPr>
              <a:xfrm>
                <a:off x="7857463" y="4624215"/>
                <a:ext cx="765542"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ysClr val="windowText" lastClr="000000"/>
                    </a:solidFill>
                    <a:effectLst/>
                    <a:uLnTx/>
                    <a:uFillTx/>
                    <a:latin typeface="Arial"/>
                    <a:ea typeface="+mn-ea"/>
                    <a:cs typeface="+mn-cs"/>
                  </a:rPr>
                  <a:t>МРТ</a:t>
                </a:r>
                <a:endParaRPr kumimoji="0" lang="en-CA" sz="1100" b="1" i="0" u="none" strike="noStrike" kern="1200" cap="none" spc="0" normalizeH="0" baseline="0" noProof="0" dirty="0">
                  <a:ln>
                    <a:noFill/>
                  </a:ln>
                  <a:solidFill>
                    <a:sysClr val="windowText" lastClr="000000"/>
                  </a:solidFill>
                  <a:effectLst/>
                  <a:uLnTx/>
                  <a:uFillTx/>
                  <a:latin typeface="Arial"/>
                  <a:ea typeface="+mn-ea"/>
                  <a:cs typeface="+mn-cs"/>
                </a:endParaRPr>
              </a:p>
            </p:txBody>
          </p:sp>
        </p:grpSp>
        <p:cxnSp>
          <p:nvCxnSpPr>
            <p:cNvPr id="19" name="Straight Arrow Connector 18">
              <a:extLst>
                <a:ext uri="{FF2B5EF4-FFF2-40B4-BE49-F238E27FC236}">
                  <a16:creationId xmlns:a16="http://schemas.microsoft.com/office/drawing/2014/main" id="{BDC65A2F-B2CF-4ABD-940F-C37E7D243868}"/>
                </a:ext>
              </a:extLst>
            </p:cNvPr>
            <p:cNvCxnSpPr>
              <a:cxnSpLocks/>
            </p:cNvCxnSpPr>
            <p:nvPr/>
          </p:nvCxnSpPr>
          <p:spPr>
            <a:xfrm>
              <a:off x="4136066" y="1958952"/>
              <a:ext cx="0" cy="1496629"/>
            </a:xfrm>
            <a:prstGeom prst="straightConnector1">
              <a:avLst/>
            </a:prstGeom>
            <a:ln w="1905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167ED5E-C5DA-4525-B1E2-8BAB519D3667}"/>
                </a:ext>
              </a:extLst>
            </p:cNvPr>
            <p:cNvCxnSpPr>
              <a:cxnSpLocks/>
            </p:cNvCxnSpPr>
            <p:nvPr/>
          </p:nvCxnSpPr>
          <p:spPr>
            <a:xfrm>
              <a:off x="4710223" y="3701753"/>
              <a:ext cx="922472" cy="0"/>
            </a:xfrm>
            <a:prstGeom prst="straightConnector1">
              <a:avLst/>
            </a:prstGeom>
            <a:ln w="1905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A0C66E3-C18D-484A-8E17-2149A19C2156}"/>
                </a:ext>
              </a:extLst>
            </p:cNvPr>
            <p:cNvCxnSpPr>
              <a:cxnSpLocks/>
            </p:cNvCxnSpPr>
            <p:nvPr/>
          </p:nvCxnSpPr>
          <p:spPr>
            <a:xfrm>
              <a:off x="2639437" y="3701753"/>
              <a:ext cx="922472" cy="0"/>
            </a:xfrm>
            <a:prstGeom prst="straightConnector1">
              <a:avLst/>
            </a:prstGeom>
            <a:ln w="19050">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148B31B4-211B-4B47-BE6D-53B75F33EADD}"/>
                </a:ext>
              </a:extLst>
            </p:cNvPr>
            <p:cNvSpPr/>
            <p:nvPr/>
          </p:nvSpPr>
          <p:spPr>
            <a:xfrm>
              <a:off x="4136066" y="2554604"/>
              <a:ext cx="2081793" cy="911551"/>
            </a:xfrm>
            <a:custGeom>
              <a:avLst/>
              <a:gdLst>
                <a:gd name="connsiteX0" fmla="*/ 0 w 754912"/>
                <a:gd name="connsiteY0" fmla="*/ 0 h 520996"/>
                <a:gd name="connsiteX1" fmla="*/ 754912 w 754912"/>
                <a:gd name="connsiteY1" fmla="*/ 0 h 520996"/>
                <a:gd name="connsiteX2" fmla="*/ 754912 w 754912"/>
                <a:gd name="connsiteY2" fmla="*/ 520996 h 520996"/>
              </a:gdLst>
              <a:ahLst/>
              <a:cxnLst>
                <a:cxn ang="0">
                  <a:pos x="connsiteX0" y="connsiteY0"/>
                </a:cxn>
                <a:cxn ang="0">
                  <a:pos x="connsiteX1" y="connsiteY1"/>
                </a:cxn>
                <a:cxn ang="0">
                  <a:pos x="connsiteX2" y="connsiteY2"/>
                </a:cxn>
              </a:cxnLst>
              <a:rect l="l" t="t" r="r" b="b"/>
              <a:pathLst>
                <a:path w="754912" h="520996">
                  <a:moveTo>
                    <a:pt x="0" y="0"/>
                  </a:moveTo>
                  <a:lnTo>
                    <a:pt x="754912" y="0"/>
                  </a:lnTo>
                  <a:lnTo>
                    <a:pt x="754912" y="520996"/>
                  </a:lnTo>
                </a:path>
              </a:pathLst>
            </a:custGeom>
            <a:noFill/>
            <a:ln w="19050">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3" name="Freeform: Shape 22">
              <a:extLst>
                <a:ext uri="{FF2B5EF4-FFF2-40B4-BE49-F238E27FC236}">
                  <a16:creationId xmlns:a16="http://schemas.microsoft.com/office/drawing/2014/main" id="{CC2F9D2C-AAE6-4C7D-B69A-180D3F3AEDEB}"/>
                </a:ext>
              </a:extLst>
            </p:cNvPr>
            <p:cNvSpPr/>
            <p:nvPr/>
          </p:nvSpPr>
          <p:spPr>
            <a:xfrm flipH="1">
              <a:off x="2058737" y="2554604"/>
              <a:ext cx="2081793" cy="911551"/>
            </a:xfrm>
            <a:custGeom>
              <a:avLst/>
              <a:gdLst>
                <a:gd name="connsiteX0" fmla="*/ 0 w 754912"/>
                <a:gd name="connsiteY0" fmla="*/ 0 h 520996"/>
                <a:gd name="connsiteX1" fmla="*/ 754912 w 754912"/>
                <a:gd name="connsiteY1" fmla="*/ 0 h 520996"/>
                <a:gd name="connsiteX2" fmla="*/ 754912 w 754912"/>
                <a:gd name="connsiteY2" fmla="*/ 520996 h 520996"/>
              </a:gdLst>
              <a:ahLst/>
              <a:cxnLst>
                <a:cxn ang="0">
                  <a:pos x="connsiteX0" y="connsiteY0"/>
                </a:cxn>
                <a:cxn ang="0">
                  <a:pos x="connsiteX1" y="connsiteY1"/>
                </a:cxn>
                <a:cxn ang="0">
                  <a:pos x="connsiteX2" y="connsiteY2"/>
                </a:cxn>
              </a:cxnLst>
              <a:rect l="l" t="t" r="r" b="b"/>
              <a:pathLst>
                <a:path w="754912" h="520996">
                  <a:moveTo>
                    <a:pt x="0" y="0"/>
                  </a:moveTo>
                  <a:lnTo>
                    <a:pt x="754912" y="0"/>
                  </a:lnTo>
                  <a:lnTo>
                    <a:pt x="754912" y="520996"/>
                  </a:lnTo>
                </a:path>
              </a:pathLst>
            </a:custGeom>
            <a:noFill/>
            <a:ln w="19050">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24" name="Group 23">
              <a:extLst>
                <a:ext uri="{FF2B5EF4-FFF2-40B4-BE49-F238E27FC236}">
                  <a16:creationId xmlns:a16="http://schemas.microsoft.com/office/drawing/2014/main" id="{42EB9826-77A7-45DE-A504-3FF15FC2802E}"/>
                </a:ext>
              </a:extLst>
            </p:cNvPr>
            <p:cNvGrpSpPr/>
            <p:nvPr/>
          </p:nvGrpSpPr>
          <p:grpSpPr>
            <a:xfrm>
              <a:off x="2934978" y="4887890"/>
              <a:ext cx="2406640" cy="428389"/>
              <a:chOff x="2058737" y="4277078"/>
              <a:chExt cx="4159122" cy="911551"/>
            </a:xfrm>
          </p:grpSpPr>
          <p:sp>
            <p:nvSpPr>
              <p:cNvPr id="47" name="Freeform: Shape 46">
                <a:extLst>
                  <a:ext uri="{FF2B5EF4-FFF2-40B4-BE49-F238E27FC236}">
                    <a16:creationId xmlns:a16="http://schemas.microsoft.com/office/drawing/2014/main" id="{D45592C7-63BD-4E22-AC02-0289DDC03219}"/>
                  </a:ext>
                </a:extLst>
              </p:cNvPr>
              <p:cNvSpPr/>
              <p:nvPr/>
            </p:nvSpPr>
            <p:spPr>
              <a:xfrm>
                <a:off x="4136066" y="4277078"/>
                <a:ext cx="2081793" cy="911551"/>
              </a:xfrm>
              <a:custGeom>
                <a:avLst/>
                <a:gdLst>
                  <a:gd name="connsiteX0" fmla="*/ 0 w 754912"/>
                  <a:gd name="connsiteY0" fmla="*/ 0 h 520996"/>
                  <a:gd name="connsiteX1" fmla="*/ 754912 w 754912"/>
                  <a:gd name="connsiteY1" fmla="*/ 0 h 520996"/>
                  <a:gd name="connsiteX2" fmla="*/ 754912 w 754912"/>
                  <a:gd name="connsiteY2" fmla="*/ 520996 h 520996"/>
                </a:gdLst>
                <a:ahLst/>
                <a:cxnLst>
                  <a:cxn ang="0">
                    <a:pos x="connsiteX0" y="connsiteY0"/>
                  </a:cxn>
                  <a:cxn ang="0">
                    <a:pos x="connsiteX1" y="connsiteY1"/>
                  </a:cxn>
                  <a:cxn ang="0">
                    <a:pos x="connsiteX2" y="connsiteY2"/>
                  </a:cxn>
                </a:cxnLst>
                <a:rect l="l" t="t" r="r" b="b"/>
                <a:pathLst>
                  <a:path w="754912" h="520996">
                    <a:moveTo>
                      <a:pt x="0" y="0"/>
                    </a:moveTo>
                    <a:lnTo>
                      <a:pt x="754912" y="0"/>
                    </a:lnTo>
                    <a:lnTo>
                      <a:pt x="754912" y="520996"/>
                    </a:lnTo>
                  </a:path>
                </a:pathLst>
              </a:custGeom>
              <a:noFill/>
              <a:ln w="19050">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8" name="Freeform: Shape 47">
                <a:extLst>
                  <a:ext uri="{FF2B5EF4-FFF2-40B4-BE49-F238E27FC236}">
                    <a16:creationId xmlns:a16="http://schemas.microsoft.com/office/drawing/2014/main" id="{DE760E4D-57B9-4B4D-8287-6D8882467EB6}"/>
                  </a:ext>
                </a:extLst>
              </p:cNvPr>
              <p:cNvSpPr/>
              <p:nvPr/>
            </p:nvSpPr>
            <p:spPr>
              <a:xfrm flipH="1">
                <a:off x="2058737" y="4277078"/>
                <a:ext cx="2081793" cy="911551"/>
              </a:xfrm>
              <a:custGeom>
                <a:avLst/>
                <a:gdLst>
                  <a:gd name="connsiteX0" fmla="*/ 0 w 754912"/>
                  <a:gd name="connsiteY0" fmla="*/ 0 h 520996"/>
                  <a:gd name="connsiteX1" fmla="*/ 754912 w 754912"/>
                  <a:gd name="connsiteY1" fmla="*/ 0 h 520996"/>
                  <a:gd name="connsiteX2" fmla="*/ 754912 w 754912"/>
                  <a:gd name="connsiteY2" fmla="*/ 520996 h 520996"/>
                </a:gdLst>
                <a:ahLst/>
                <a:cxnLst>
                  <a:cxn ang="0">
                    <a:pos x="connsiteX0" y="connsiteY0"/>
                  </a:cxn>
                  <a:cxn ang="0">
                    <a:pos x="connsiteX1" y="connsiteY1"/>
                  </a:cxn>
                  <a:cxn ang="0">
                    <a:pos x="connsiteX2" y="connsiteY2"/>
                  </a:cxn>
                </a:cxnLst>
                <a:rect l="l" t="t" r="r" b="b"/>
                <a:pathLst>
                  <a:path w="754912" h="520996">
                    <a:moveTo>
                      <a:pt x="0" y="0"/>
                    </a:moveTo>
                    <a:lnTo>
                      <a:pt x="754912" y="0"/>
                    </a:lnTo>
                    <a:lnTo>
                      <a:pt x="754912" y="520996"/>
                    </a:lnTo>
                  </a:path>
                </a:pathLst>
              </a:custGeom>
              <a:noFill/>
              <a:ln w="19050">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grpSp>
        <p:grpSp>
          <p:nvGrpSpPr>
            <p:cNvPr id="25" name="Group 24">
              <a:extLst>
                <a:ext uri="{FF2B5EF4-FFF2-40B4-BE49-F238E27FC236}">
                  <a16:creationId xmlns:a16="http://schemas.microsoft.com/office/drawing/2014/main" id="{7F9B43E6-CAF0-49EB-8F4F-0BF2076467FF}"/>
                </a:ext>
              </a:extLst>
            </p:cNvPr>
            <p:cNvGrpSpPr/>
            <p:nvPr/>
          </p:nvGrpSpPr>
          <p:grpSpPr>
            <a:xfrm rot="10800000">
              <a:off x="2058736" y="3976576"/>
              <a:ext cx="4159122" cy="548322"/>
              <a:chOff x="2058737" y="4277078"/>
              <a:chExt cx="4159122" cy="911551"/>
            </a:xfrm>
          </p:grpSpPr>
          <p:sp>
            <p:nvSpPr>
              <p:cNvPr id="45" name="Freeform: Shape 44">
                <a:extLst>
                  <a:ext uri="{FF2B5EF4-FFF2-40B4-BE49-F238E27FC236}">
                    <a16:creationId xmlns:a16="http://schemas.microsoft.com/office/drawing/2014/main" id="{DD154D85-9440-44DC-BA9F-1BDC2DF9717F}"/>
                  </a:ext>
                </a:extLst>
              </p:cNvPr>
              <p:cNvSpPr/>
              <p:nvPr/>
            </p:nvSpPr>
            <p:spPr>
              <a:xfrm>
                <a:off x="4136066" y="4277078"/>
                <a:ext cx="2081793" cy="911551"/>
              </a:xfrm>
              <a:custGeom>
                <a:avLst/>
                <a:gdLst>
                  <a:gd name="connsiteX0" fmla="*/ 0 w 754912"/>
                  <a:gd name="connsiteY0" fmla="*/ 0 h 520996"/>
                  <a:gd name="connsiteX1" fmla="*/ 754912 w 754912"/>
                  <a:gd name="connsiteY1" fmla="*/ 0 h 520996"/>
                  <a:gd name="connsiteX2" fmla="*/ 754912 w 754912"/>
                  <a:gd name="connsiteY2" fmla="*/ 520996 h 520996"/>
                </a:gdLst>
                <a:ahLst/>
                <a:cxnLst>
                  <a:cxn ang="0">
                    <a:pos x="connsiteX0" y="connsiteY0"/>
                  </a:cxn>
                  <a:cxn ang="0">
                    <a:pos x="connsiteX1" y="connsiteY1"/>
                  </a:cxn>
                  <a:cxn ang="0">
                    <a:pos x="connsiteX2" y="connsiteY2"/>
                  </a:cxn>
                </a:cxnLst>
                <a:rect l="l" t="t" r="r" b="b"/>
                <a:pathLst>
                  <a:path w="754912" h="520996">
                    <a:moveTo>
                      <a:pt x="0" y="0"/>
                    </a:moveTo>
                    <a:lnTo>
                      <a:pt x="754912" y="0"/>
                    </a:lnTo>
                    <a:lnTo>
                      <a:pt x="754912" y="520996"/>
                    </a:lnTo>
                  </a:path>
                </a:pathLst>
              </a:custGeom>
              <a:noFill/>
              <a:ln w="19050">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6" name="Freeform: Shape 45">
                <a:extLst>
                  <a:ext uri="{FF2B5EF4-FFF2-40B4-BE49-F238E27FC236}">
                    <a16:creationId xmlns:a16="http://schemas.microsoft.com/office/drawing/2014/main" id="{2BD76918-F679-42E2-8191-4CA1F26814C4}"/>
                  </a:ext>
                </a:extLst>
              </p:cNvPr>
              <p:cNvSpPr/>
              <p:nvPr/>
            </p:nvSpPr>
            <p:spPr>
              <a:xfrm flipH="1">
                <a:off x="2058737" y="4277078"/>
                <a:ext cx="2081793" cy="911551"/>
              </a:xfrm>
              <a:custGeom>
                <a:avLst/>
                <a:gdLst>
                  <a:gd name="connsiteX0" fmla="*/ 0 w 754912"/>
                  <a:gd name="connsiteY0" fmla="*/ 0 h 520996"/>
                  <a:gd name="connsiteX1" fmla="*/ 754912 w 754912"/>
                  <a:gd name="connsiteY1" fmla="*/ 0 h 520996"/>
                  <a:gd name="connsiteX2" fmla="*/ 754912 w 754912"/>
                  <a:gd name="connsiteY2" fmla="*/ 520996 h 520996"/>
                </a:gdLst>
                <a:ahLst/>
                <a:cxnLst>
                  <a:cxn ang="0">
                    <a:pos x="connsiteX0" y="connsiteY0"/>
                  </a:cxn>
                  <a:cxn ang="0">
                    <a:pos x="connsiteX1" y="connsiteY1"/>
                  </a:cxn>
                  <a:cxn ang="0">
                    <a:pos x="connsiteX2" y="connsiteY2"/>
                  </a:cxn>
                </a:cxnLst>
                <a:rect l="l" t="t" r="r" b="b"/>
                <a:pathLst>
                  <a:path w="754912" h="520996">
                    <a:moveTo>
                      <a:pt x="0" y="0"/>
                    </a:moveTo>
                    <a:lnTo>
                      <a:pt x="754912" y="0"/>
                    </a:lnTo>
                    <a:lnTo>
                      <a:pt x="754912" y="520996"/>
                    </a:lnTo>
                  </a:path>
                </a:pathLst>
              </a:custGeom>
              <a:noFill/>
              <a:ln w="19050">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grpSp>
        <p:cxnSp>
          <p:nvCxnSpPr>
            <p:cNvPr id="26" name="Straight Arrow Connector 25">
              <a:extLst>
                <a:ext uri="{FF2B5EF4-FFF2-40B4-BE49-F238E27FC236}">
                  <a16:creationId xmlns:a16="http://schemas.microsoft.com/office/drawing/2014/main" id="{C416AFE5-B2EE-4C05-95AF-685F8C78EDFE}"/>
                </a:ext>
              </a:extLst>
            </p:cNvPr>
            <p:cNvCxnSpPr>
              <a:cxnSpLocks/>
            </p:cNvCxnSpPr>
            <p:nvPr/>
          </p:nvCxnSpPr>
          <p:spPr>
            <a:xfrm>
              <a:off x="4136066" y="3976813"/>
              <a:ext cx="0" cy="914164"/>
            </a:xfrm>
            <a:prstGeom prst="straightConnector1">
              <a:avLst/>
            </a:prstGeom>
            <a:ln w="19050">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C08B49F-6041-4834-9833-CB6296A57FEF}"/>
                </a:ext>
              </a:extLst>
            </p:cNvPr>
            <p:cNvCxnSpPr/>
            <p:nvPr/>
          </p:nvCxnSpPr>
          <p:spPr>
            <a:xfrm flipH="1">
              <a:off x="4720856" y="3242930"/>
              <a:ext cx="404037" cy="34024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A75FCFE-68A9-4500-8E17-159F83CE564D}"/>
                </a:ext>
              </a:extLst>
            </p:cNvPr>
            <p:cNvCxnSpPr>
              <a:cxnSpLocks/>
            </p:cNvCxnSpPr>
            <p:nvPr/>
          </p:nvCxnSpPr>
          <p:spPr>
            <a:xfrm>
              <a:off x="3147236" y="3242930"/>
              <a:ext cx="404037" cy="34024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2DA65A4-D07C-4E51-9649-627E21EB5D40}"/>
                </a:ext>
              </a:extLst>
            </p:cNvPr>
            <p:cNvCxnSpPr>
              <a:cxnSpLocks/>
              <a:stCxn id="38" idx="3"/>
              <a:endCxn id="40" idx="1"/>
            </p:cNvCxnSpPr>
            <p:nvPr/>
          </p:nvCxnSpPr>
          <p:spPr>
            <a:xfrm flipV="1">
              <a:off x="6783572" y="3151028"/>
              <a:ext cx="293252" cy="570219"/>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A295137-BA59-46B2-81DA-1D7925D7D1A8}"/>
                </a:ext>
              </a:extLst>
            </p:cNvPr>
            <p:cNvCxnSpPr>
              <a:cxnSpLocks/>
              <a:stCxn id="38" idx="3"/>
              <a:endCxn id="41" idx="1"/>
            </p:cNvCxnSpPr>
            <p:nvPr/>
          </p:nvCxnSpPr>
          <p:spPr>
            <a:xfrm flipV="1">
              <a:off x="6783572" y="2580572"/>
              <a:ext cx="293252" cy="114067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1DF117F-B25A-4911-A06F-DA42C246EAF7}"/>
                </a:ext>
              </a:extLst>
            </p:cNvPr>
            <p:cNvCxnSpPr>
              <a:cxnSpLocks/>
            </p:cNvCxnSpPr>
            <p:nvPr/>
          </p:nvCxnSpPr>
          <p:spPr>
            <a:xfrm>
              <a:off x="6783572" y="3721128"/>
              <a:ext cx="293252" cy="114067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935DB3F-92E7-476F-B6FB-19BA341D45B7}"/>
                </a:ext>
              </a:extLst>
            </p:cNvPr>
            <p:cNvCxnSpPr>
              <a:cxnSpLocks/>
              <a:stCxn id="38" idx="3"/>
              <a:endCxn id="42" idx="1"/>
            </p:cNvCxnSpPr>
            <p:nvPr/>
          </p:nvCxnSpPr>
          <p:spPr>
            <a:xfrm>
              <a:off x="6783572" y="3721247"/>
              <a:ext cx="293252" cy="570693"/>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BE32F43-B9A2-401E-A633-61C91033759F}"/>
                </a:ext>
              </a:extLst>
            </p:cNvPr>
            <p:cNvCxnSpPr>
              <a:cxnSpLocks/>
              <a:stCxn id="51" idx="3"/>
            </p:cNvCxnSpPr>
            <p:nvPr/>
          </p:nvCxnSpPr>
          <p:spPr>
            <a:xfrm>
              <a:off x="1190940" y="3436256"/>
              <a:ext cx="297620" cy="288769"/>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E7241EA-D4B8-4594-8081-2BD5A86DABDF}"/>
                </a:ext>
              </a:extLst>
            </p:cNvPr>
            <p:cNvCxnSpPr>
              <a:cxnSpLocks/>
              <a:stCxn id="49" idx="3"/>
              <a:endCxn id="37" idx="1"/>
            </p:cNvCxnSpPr>
            <p:nvPr/>
          </p:nvCxnSpPr>
          <p:spPr>
            <a:xfrm>
              <a:off x="1190940" y="2865800"/>
              <a:ext cx="297620" cy="85544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DE2C150-C274-46FB-B74F-F98FC468DC19}"/>
                </a:ext>
              </a:extLst>
            </p:cNvPr>
            <p:cNvCxnSpPr>
              <a:cxnSpLocks/>
              <a:stCxn id="50" idx="3"/>
              <a:endCxn id="37" idx="1"/>
            </p:cNvCxnSpPr>
            <p:nvPr/>
          </p:nvCxnSpPr>
          <p:spPr>
            <a:xfrm flipV="1">
              <a:off x="1190940" y="3721247"/>
              <a:ext cx="297620" cy="28546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2DE3876-A458-4334-991A-F08BBB7B5033}"/>
                </a:ext>
              </a:extLst>
            </p:cNvPr>
            <p:cNvCxnSpPr>
              <a:cxnSpLocks/>
              <a:stCxn id="52" idx="3"/>
              <a:endCxn id="37" idx="1"/>
            </p:cNvCxnSpPr>
            <p:nvPr/>
          </p:nvCxnSpPr>
          <p:spPr>
            <a:xfrm flipV="1">
              <a:off x="1190940" y="3721247"/>
              <a:ext cx="297620" cy="85544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F0F022FB-0F28-41B2-842F-EC79963EDC2B}"/>
                </a:ext>
              </a:extLst>
            </p:cNvPr>
            <p:cNvSpPr/>
            <p:nvPr/>
          </p:nvSpPr>
          <p:spPr>
            <a:xfrm>
              <a:off x="1488560" y="3465918"/>
              <a:ext cx="1148314"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ru-RU" sz="1100" b="1" i="0" u="none" strike="noStrike" kern="1200" cap="none" spc="0" normalizeH="0" baseline="0" noProof="0" dirty="0">
                  <a:ln>
                    <a:noFill/>
                  </a:ln>
                  <a:solidFill>
                    <a:sysClr val="windowText" lastClr="000000"/>
                  </a:solidFill>
                  <a:effectLst/>
                  <a:uLnTx/>
                  <a:uFillTx/>
                  <a:latin typeface="Arial"/>
                  <a:ea typeface="+mn-ea"/>
                  <a:cs typeface="+mn-cs"/>
                </a:rPr>
                <a:t>Структура и функции организма</a:t>
              </a:r>
              <a:endParaRPr kumimoji="0" lang="en-CA" sz="1100" b="1"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EAB2B9B3-57DA-4704-A77F-9FDCC813D376}"/>
                </a:ext>
              </a:extLst>
            </p:cNvPr>
            <p:cNvSpPr/>
            <p:nvPr/>
          </p:nvSpPr>
          <p:spPr>
            <a:xfrm>
              <a:off x="5635258" y="3465918"/>
              <a:ext cx="1148314"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ysClr val="windowText" lastClr="000000"/>
                  </a:solidFill>
                  <a:effectLst/>
                  <a:uLnTx/>
                  <a:uFillTx/>
                  <a:latin typeface="Arial"/>
                  <a:ea typeface="+mn-ea"/>
                  <a:cs typeface="+mn-cs"/>
                </a:rPr>
                <a:t>Участие</a:t>
              </a:r>
              <a:endParaRPr kumimoji="0" lang="en-CA" sz="1100" b="1" i="0" u="none" strike="noStrike" kern="1200" cap="none" spc="0" normalizeH="0" baseline="0" noProof="0" dirty="0">
                <a:ln>
                  <a:noFill/>
                </a:ln>
                <a:solidFill>
                  <a:sysClr val="windowText" lastClr="000000"/>
                </a:solidFill>
                <a:effectLst/>
                <a:uLnTx/>
                <a:uFillTx/>
                <a:latin typeface="Arial"/>
                <a:ea typeface="+mn-ea"/>
                <a:cs typeface="+mn-cs"/>
              </a:endParaRPr>
            </a:p>
          </p:txBody>
        </p:sp>
        <p:grpSp>
          <p:nvGrpSpPr>
            <p:cNvPr id="39" name="Group 38">
              <a:extLst>
                <a:ext uri="{FF2B5EF4-FFF2-40B4-BE49-F238E27FC236}">
                  <a16:creationId xmlns:a16="http://schemas.microsoft.com/office/drawing/2014/main" id="{A74582D9-A74E-405A-88F0-8363AA46EEEE}"/>
                </a:ext>
              </a:extLst>
            </p:cNvPr>
            <p:cNvGrpSpPr/>
            <p:nvPr/>
          </p:nvGrpSpPr>
          <p:grpSpPr>
            <a:xfrm>
              <a:off x="7076824" y="2325243"/>
              <a:ext cx="765542" cy="2792008"/>
              <a:chOff x="7857463" y="2342865"/>
              <a:chExt cx="765542" cy="2792008"/>
            </a:xfrm>
          </p:grpSpPr>
          <p:sp>
            <p:nvSpPr>
              <p:cNvPr id="40" name="Rectangle 39">
                <a:extLst>
                  <a:ext uri="{FF2B5EF4-FFF2-40B4-BE49-F238E27FC236}">
                    <a16:creationId xmlns:a16="http://schemas.microsoft.com/office/drawing/2014/main" id="{AF7FCB8A-8F93-42C9-A6A1-0A90B503E4F2}"/>
                  </a:ext>
                </a:extLst>
              </p:cNvPr>
              <p:cNvSpPr/>
              <p:nvPr/>
            </p:nvSpPr>
            <p:spPr>
              <a:xfrm>
                <a:off x="7857463" y="2913321"/>
                <a:ext cx="765542"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ysClr val="windowText" lastClr="000000"/>
                    </a:solidFill>
                    <a:effectLst/>
                    <a:uLnTx/>
                    <a:uFillTx/>
                    <a:latin typeface="Arial"/>
                    <a:ea typeface="+mn-ea"/>
                    <a:cs typeface="+mn-cs"/>
                  </a:rPr>
                  <a:t>COPM</a:t>
                </a:r>
              </a:p>
            </p:txBody>
          </p:sp>
          <p:sp>
            <p:nvSpPr>
              <p:cNvPr id="41" name="Rectangle 40">
                <a:extLst>
                  <a:ext uri="{FF2B5EF4-FFF2-40B4-BE49-F238E27FC236}">
                    <a16:creationId xmlns:a16="http://schemas.microsoft.com/office/drawing/2014/main" id="{786F4C6B-2B62-4796-A3D5-0073ED3A3843}"/>
                  </a:ext>
                </a:extLst>
              </p:cNvPr>
              <p:cNvSpPr/>
              <p:nvPr/>
            </p:nvSpPr>
            <p:spPr>
              <a:xfrm>
                <a:off x="7857463" y="2342865"/>
                <a:ext cx="765542"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ysClr val="windowText" lastClr="000000"/>
                    </a:solidFill>
                    <a:effectLst/>
                    <a:uLnTx/>
                    <a:uFillTx/>
                    <a:latin typeface="Arial"/>
                    <a:ea typeface="+mn-ea"/>
                    <a:cs typeface="+mn-cs"/>
                  </a:rPr>
                  <a:t>HAL / PedHAL</a:t>
                </a:r>
              </a:p>
            </p:txBody>
          </p:sp>
          <p:sp>
            <p:nvSpPr>
              <p:cNvPr id="42" name="Rectangle 41">
                <a:extLst>
                  <a:ext uri="{FF2B5EF4-FFF2-40B4-BE49-F238E27FC236}">
                    <a16:creationId xmlns:a16="http://schemas.microsoft.com/office/drawing/2014/main" id="{45EBB48B-6A78-42F2-8F0B-33297B2E0C57}"/>
                  </a:ext>
                </a:extLst>
              </p:cNvPr>
              <p:cNvSpPr/>
              <p:nvPr/>
            </p:nvSpPr>
            <p:spPr>
              <a:xfrm>
                <a:off x="7857463" y="4054233"/>
                <a:ext cx="765542"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ysClr val="windowText" lastClr="000000"/>
                    </a:solidFill>
                    <a:effectLst/>
                    <a:uLnTx/>
                    <a:uFillTx/>
                    <a:latin typeface="Arial"/>
                    <a:ea typeface="+mn-ea"/>
                    <a:cs typeface="+mn-cs"/>
                  </a:rPr>
                  <a:t>PROBE</a:t>
                </a:r>
              </a:p>
            </p:txBody>
          </p:sp>
          <p:sp>
            <p:nvSpPr>
              <p:cNvPr id="43" name="Rectangle 42">
                <a:extLst>
                  <a:ext uri="{FF2B5EF4-FFF2-40B4-BE49-F238E27FC236}">
                    <a16:creationId xmlns:a16="http://schemas.microsoft.com/office/drawing/2014/main" id="{FBCE92C5-C952-4032-AFCF-F732C7D0DC73}"/>
                  </a:ext>
                </a:extLst>
              </p:cNvPr>
              <p:cNvSpPr/>
              <p:nvPr/>
            </p:nvSpPr>
            <p:spPr>
              <a:xfrm>
                <a:off x="7857463" y="3483777"/>
                <a:ext cx="765542"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ysClr val="windowText" lastClr="000000"/>
                    </a:solidFill>
                    <a:effectLst/>
                    <a:uLnTx/>
                    <a:uFillTx/>
                    <a:latin typeface="Arial"/>
                    <a:ea typeface="+mn-ea"/>
                    <a:cs typeface="+mn-cs"/>
                  </a:rPr>
                  <a:t>SF-36</a:t>
                </a:r>
              </a:p>
            </p:txBody>
          </p:sp>
          <p:sp>
            <p:nvSpPr>
              <p:cNvPr id="44" name="Rectangle 43">
                <a:extLst>
                  <a:ext uri="{FF2B5EF4-FFF2-40B4-BE49-F238E27FC236}">
                    <a16:creationId xmlns:a16="http://schemas.microsoft.com/office/drawing/2014/main" id="{624D3DAA-B74C-4295-ADE5-8AEC2ED572C1}"/>
                  </a:ext>
                </a:extLst>
              </p:cNvPr>
              <p:cNvSpPr/>
              <p:nvPr/>
            </p:nvSpPr>
            <p:spPr>
              <a:xfrm>
                <a:off x="7857463" y="4624215"/>
                <a:ext cx="765542"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ysClr val="windowText" lastClr="000000"/>
                    </a:solidFill>
                    <a:effectLst/>
                    <a:uLnTx/>
                    <a:uFillTx/>
                    <a:latin typeface="Arial"/>
                    <a:ea typeface="+mn-ea"/>
                    <a:cs typeface="+mn-cs"/>
                  </a:rPr>
                  <a:t>HAEMO-QoL-A</a:t>
                </a:r>
              </a:p>
            </p:txBody>
          </p:sp>
        </p:grpSp>
      </p:grpSp>
      <p:sp>
        <p:nvSpPr>
          <p:cNvPr id="53" name="Rectangle 52">
            <a:extLst>
              <a:ext uri="{FF2B5EF4-FFF2-40B4-BE49-F238E27FC236}">
                <a16:creationId xmlns:a16="http://schemas.microsoft.com/office/drawing/2014/main" id="{A3FDB3B5-A1FC-405A-8657-1FB9E0A068C0}"/>
              </a:ext>
            </a:extLst>
          </p:cNvPr>
          <p:cNvSpPr/>
          <p:nvPr/>
        </p:nvSpPr>
        <p:spPr>
          <a:xfrm>
            <a:off x="2126415" y="5094513"/>
            <a:ext cx="4056672" cy="942217"/>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4" name="TextBox 53">
            <a:extLst>
              <a:ext uri="{FF2B5EF4-FFF2-40B4-BE49-F238E27FC236}">
                <a16:creationId xmlns:a16="http://schemas.microsoft.com/office/drawing/2014/main" id="{4FDB2F34-13C3-2A4A-8BD9-E19FAAF19577}"/>
              </a:ext>
            </a:extLst>
          </p:cNvPr>
          <p:cNvSpPr txBox="1"/>
          <p:nvPr/>
        </p:nvSpPr>
        <p:spPr>
          <a:xfrm>
            <a:off x="8402586" y="2874220"/>
            <a:ext cx="3378763" cy="255454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rgbClr val="642566"/>
              </a:buClr>
              <a:buSzTx/>
              <a:buFont typeface="Arial" panose="020B0604020202020204" pitchFamily="34" charset="0"/>
              <a:buChar char="•"/>
              <a:tabLst/>
              <a:defRPr/>
            </a:pPr>
            <a:r>
              <a:rPr kumimoji="0" lang="ru-RU" sz="2000" b="0" i="0" u="none" strike="noStrike" kern="1200" cap="none" spc="0" normalizeH="0" baseline="0" noProof="0" dirty="0">
                <a:ln>
                  <a:noFill/>
                </a:ln>
                <a:solidFill>
                  <a:prstClr val="black"/>
                </a:solidFill>
                <a:effectLst/>
                <a:uLnTx/>
                <a:uFillTx/>
                <a:latin typeface="Arial"/>
                <a:ea typeface="+mn-ea"/>
                <a:cs typeface="+mn-cs"/>
              </a:rPr>
              <a:t>Модель Международной классификации функционирования и здоровья (МКФ), с домен-соотнесёнными инструментами оценки результатов. </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sp>
        <p:nvSpPr>
          <p:cNvPr id="55" name="Text Placeholder 3">
            <a:extLst>
              <a:ext uri="{FF2B5EF4-FFF2-40B4-BE49-F238E27FC236}">
                <a16:creationId xmlns:a16="http://schemas.microsoft.com/office/drawing/2014/main" id="{19CCBF31-8CF0-4A73-AA74-6EAC33D4ED24}"/>
              </a:ext>
            </a:extLst>
          </p:cNvPr>
          <p:cNvSpPr>
            <a:spLocks noGrp="1"/>
          </p:cNvSpPr>
          <p:nvPr/>
        </p:nvSpPr>
        <p:spPr>
          <a:xfrm>
            <a:off x="597209" y="6267450"/>
            <a:ext cx="9925050" cy="365125"/>
          </a:xfrm>
          <a:prstGeom prst="rect">
            <a:avLst/>
          </a:prstGeom>
        </p:spPr>
        <p:txBody>
          <a:bodyPr vert="horz" lIns="91440" tIns="45720" rIns="91440" bIns="0" rtlCol="0" anchor="b">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900" kern="1200">
                <a:solidFill>
                  <a:schemeClr val="tx1"/>
                </a:solidFill>
                <a:latin typeface="+mj-lt"/>
                <a:ea typeface="+mn-ea"/>
                <a:cs typeface="+mn-cs"/>
              </a:defRPr>
            </a:lvl1pPr>
            <a:lvl2pPr marL="457269"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ru-RU" sz="900" b="0" i="0" u="none" strike="noStrike" kern="1200" cap="none" spc="0" normalizeH="0" baseline="0" noProof="0" dirty="0">
                <a:ln>
                  <a:noFill/>
                </a:ln>
                <a:solidFill>
                  <a:prstClr val="black"/>
                </a:solidFill>
                <a:effectLst/>
                <a:uLnTx/>
                <a:uFillTx/>
                <a:latin typeface="Arial"/>
                <a:ea typeface="+mn-ea"/>
                <a:cs typeface="+mn-cs"/>
              </a:rPr>
              <a:t>COPM - Канадская оценка выполнения деятельности; FISH - Шкала функциональной независимости при гемофилии; </a:t>
            </a:r>
            <a:r>
              <a:rPr kumimoji="0" lang="en-US" sz="900" b="0" i="0" u="none" strike="noStrike" kern="1200" cap="none" spc="0" normalizeH="0" baseline="0" noProof="0" dirty="0">
                <a:ln>
                  <a:noFill/>
                </a:ln>
                <a:solidFill>
                  <a:prstClr val="black"/>
                </a:solidFill>
                <a:effectLst/>
                <a:uLnTx/>
                <a:uFillTx/>
                <a:latin typeface="Arial"/>
                <a:ea typeface="+mn-ea"/>
                <a:cs typeface="+mn-cs"/>
              </a:rPr>
              <a:t>HAEMO-QoL-A - </a:t>
            </a:r>
            <a:r>
              <a:rPr kumimoji="0" lang="ru-RU" sz="900" b="0" i="0" u="none" strike="noStrike" kern="1200" cap="none" spc="0" normalizeH="0" baseline="0" noProof="0" dirty="0">
                <a:ln>
                  <a:noFill/>
                </a:ln>
                <a:solidFill>
                  <a:prstClr val="black"/>
                </a:solidFill>
                <a:effectLst/>
                <a:uLnTx/>
                <a:uFillTx/>
                <a:latin typeface="Arial"/>
                <a:ea typeface="+mn-ea"/>
                <a:cs typeface="+mn-cs"/>
              </a:rPr>
              <a:t>соотнесённый с гемофилией опросник по качеству жизни для взрослых; HAL – список видов активности при гемофилии</a:t>
            </a:r>
            <a:r>
              <a:rPr kumimoji="0" lang="en-CA" sz="900" b="0" i="0" u="none" strike="noStrike" kern="1200" cap="none" spc="0" normalizeH="0" baseline="0" noProof="0" dirty="0">
                <a:ln>
                  <a:noFill/>
                </a:ln>
                <a:solidFill>
                  <a:prstClr val="black"/>
                </a:solidFill>
                <a:effectLst/>
                <a:uLnTx/>
                <a:uFillTx/>
                <a:latin typeface="Arial"/>
                <a:ea typeface="+mn-ea"/>
                <a:cs typeface="+mn-cs"/>
              </a:rPr>
              <a:t>; </a:t>
            </a:r>
            <a:r>
              <a:rPr kumimoji="0" lang="ru-RU" sz="900" b="0" i="0" u="none" strike="noStrike" kern="1200" cap="none" spc="0" normalizeH="0" baseline="0" noProof="0" dirty="0">
                <a:ln>
                  <a:noFill/>
                </a:ln>
                <a:solidFill>
                  <a:prstClr val="black"/>
                </a:solidFill>
                <a:effectLst/>
                <a:uLnTx/>
                <a:uFillTx/>
                <a:latin typeface="Arial"/>
                <a:ea typeface="+mn-ea"/>
                <a:cs typeface="+mn-cs"/>
              </a:rPr>
              <a:t>ШОСС - Шкала оценки состояния суставов при гемофилии </a:t>
            </a:r>
            <a:r>
              <a:rPr kumimoji="0" lang="en-CA" sz="900" b="0" i="0" u="none" strike="noStrike" kern="1200" cap="none" spc="0" normalizeH="0" baseline="0" noProof="0" dirty="0">
                <a:ln>
                  <a:noFill/>
                </a:ln>
                <a:solidFill>
                  <a:prstClr val="black"/>
                </a:solidFill>
                <a:effectLst/>
                <a:uLnTx/>
                <a:uFillTx/>
                <a:latin typeface="Arial"/>
                <a:ea typeface="+mn-ea"/>
                <a:cs typeface="+mn-cs"/>
              </a:rPr>
              <a:t>; </a:t>
            </a:r>
            <a:r>
              <a:rPr kumimoji="0" lang="ru-RU" sz="900" b="0" i="0" u="none" strike="noStrike" kern="1200" cap="none" spc="0" normalizeH="0" baseline="0" noProof="0" dirty="0">
                <a:ln>
                  <a:noFill/>
                </a:ln>
                <a:solidFill>
                  <a:prstClr val="black"/>
                </a:solidFill>
                <a:effectLst/>
                <a:uLnTx/>
                <a:uFillTx/>
                <a:latin typeface="Arial"/>
                <a:ea typeface="+mn-ea"/>
                <a:cs typeface="+mn-cs"/>
              </a:rPr>
              <a:t>МКФ</a:t>
            </a:r>
            <a:r>
              <a:rPr kumimoji="0" lang="en-US" sz="900" b="0" i="0" u="none" strike="noStrike" kern="1200" cap="none" spc="0" normalizeH="0" baseline="0" noProof="0" dirty="0">
                <a:ln>
                  <a:noFill/>
                </a:ln>
                <a:solidFill>
                  <a:prstClr val="black"/>
                </a:solidFill>
                <a:effectLst/>
                <a:uLnTx/>
                <a:uFillTx/>
                <a:latin typeface="Arial"/>
                <a:ea typeface="+mn-ea"/>
                <a:cs typeface="+mn-cs"/>
              </a:rPr>
              <a:t>, </a:t>
            </a:r>
            <a:r>
              <a:rPr kumimoji="0" lang="ru-RU" sz="900" b="0" i="0" u="none" strike="noStrike" kern="1200" cap="none" spc="0" normalizeH="0" baseline="0" noProof="0" dirty="0">
                <a:ln>
                  <a:noFill/>
                </a:ln>
                <a:solidFill>
                  <a:prstClr val="black"/>
                </a:solidFill>
                <a:effectLst/>
                <a:uLnTx/>
                <a:uFillTx/>
                <a:latin typeface="Arial"/>
                <a:ea typeface="+mn-ea"/>
                <a:cs typeface="+mn-cs"/>
              </a:rPr>
              <a:t>Международная классификация функционирования и здоровья </a:t>
            </a:r>
            <a:r>
              <a:rPr kumimoji="0" lang="en-US" sz="900" b="0" i="0" u="none" strike="noStrike" kern="1200" cap="none" spc="0" normalizeH="0" baseline="0" noProof="0" dirty="0">
                <a:ln>
                  <a:noFill/>
                </a:ln>
                <a:solidFill>
                  <a:prstClr val="black"/>
                </a:solidFill>
                <a:effectLst/>
                <a:uLnTx/>
                <a:uFillTx/>
                <a:latin typeface="Arial"/>
                <a:ea typeface="+mn-ea"/>
                <a:cs typeface="+mn-cs"/>
              </a:rPr>
              <a:t>; </a:t>
            </a:r>
            <a:r>
              <a:rPr kumimoji="0" lang="ru-RU" sz="900" b="0" i="0" u="none" strike="noStrike" kern="1200" cap="none" spc="0" normalizeH="0" baseline="0" noProof="0" dirty="0">
                <a:ln>
                  <a:noFill/>
                </a:ln>
                <a:solidFill>
                  <a:prstClr val="black"/>
                </a:solidFill>
                <a:effectLst/>
                <a:uLnTx/>
                <a:uFillTx/>
                <a:latin typeface="Arial"/>
                <a:ea typeface="+mn-ea"/>
                <a:cs typeface="+mn-cs"/>
              </a:rPr>
              <a:t>МРТ</a:t>
            </a:r>
            <a:r>
              <a:rPr kumimoji="0" lang="en-CA" sz="900" b="0" i="0" u="none" strike="noStrike" kern="1200" cap="none" spc="0" normalizeH="0" baseline="0" noProof="0" dirty="0">
                <a:ln>
                  <a:noFill/>
                </a:ln>
                <a:solidFill>
                  <a:prstClr val="black"/>
                </a:solidFill>
                <a:effectLst/>
                <a:uLnTx/>
                <a:uFillTx/>
                <a:latin typeface="Arial"/>
                <a:ea typeface="+mn-ea"/>
                <a:cs typeface="+mn-cs"/>
              </a:rPr>
              <a:t>, </a:t>
            </a:r>
            <a:r>
              <a:rPr kumimoji="0" lang="ru-RU" sz="900" b="0" i="0" u="none" strike="noStrike" kern="1200" cap="none" spc="0" normalizeH="0" baseline="0" noProof="0" dirty="0">
                <a:ln>
                  <a:noFill/>
                </a:ln>
                <a:solidFill>
                  <a:prstClr val="black"/>
                </a:solidFill>
                <a:effectLst/>
                <a:uLnTx/>
                <a:uFillTx/>
                <a:latin typeface="Arial"/>
                <a:ea typeface="+mn-ea"/>
                <a:cs typeface="+mn-cs"/>
              </a:rPr>
              <a:t>магнитно-резонансная томография</a:t>
            </a:r>
            <a:r>
              <a:rPr kumimoji="0" lang="en-CA" sz="900" b="0" i="0" u="none" strike="noStrike" kern="1200" cap="none" spc="0" normalizeH="0" baseline="0" noProof="0" dirty="0">
                <a:ln>
                  <a:noFill/>
                </a:ln>
                <a:solidFill>
                  <a:prstClr val="black"/>
                </a:solidFill>
                <a:effectLst/>
                <a:uLnTx/>
                <a:uFillTx/>
                <a:latin typeface="Arial"/>
                <a:ea typeface="+mn-ea"/>
                <a:cs typeface="+mn-cs"/>
              </a:rPr>
              <a:t>; </a:t>
            </a:r>
            <a:r>
              <a:rPr kumimoji="0" lang="ru-RU" sz="900" b="0" i="0" u="none" strike="noStrike" kern="1200" cap="none" spc="0" normalizeH="0" baseline="0" noProof="0" dirty="0">
                <a:ln>
                  <a:noFill/>
                </a:ln>
                <a:solidFill>
                  <a:prstClr val="black"/>
                </a:solidFill>
                <a:effectLst/>
                <a:uLnTx/>
                <a:uFillTx/>
                <a:latin typeface="Arial"/>
                <a:ea typeface="+mn-ea"/>
                <a:cs typeface="+mn-cs"/>
              </a:rPr>
              <a:t>PedHAL - Список видов активности для детей с гемофилией</a:t>
            </a:r>
            <a:r>
              <a:rPr kumimoji="0" lang="en-CA" sz="900" b="0" i="0" u="none" strike="noStrike" kern="1200" cap="none" spc="0" normalizeH="0" baseline="0" noProof="0" dirty="0">
                <a:ln>
                  <a:noFill/>
                </a:ln>
                <a:solidFill>
                  <a:prstClr val="black"/>
                </a:solidFill>
                <a:effectLst/>
                <a:uLnTx/>
                <a:uFillTx/>
                <a:latin typeface="Arial"/>
                <a:ea typeface="+mn-ea"/>
                <a:cs typeface="+mn-cs"/>
              </a:rPr>
              <a:t>; </a:t>
            </a:r>
            <a:r>
              <a:rPr kumimoji="0" lang="en-US" sz="900" b="0" i="0" u="none" strike="noStrike" kern="1200" cap="none" spc="0" normalizeH="0" baseline="0" noProof="0" dirty="0">
                <a:ln>
                  <a:noFill/>
                </a:ln>
                <a:solidFill>
                  <a:prstClr val="black"/>
                </a:solidFill>
                <a:effectLst/>
                <a:uLnTx/>
                <a:uFillTx/>
                <a:latin typeface="Arial"/>
                <a:ea typeface="+mn-ea"/>
                <a:cs typeface="+mn-cs"/>
              </a:rPr>
              <a:t>PROBE - </a:t>
            </a:r>
            <a:r>
              <a:rPr kumimoji="0" lang="ru-RU" sz="900" b="0" i="0" u="none" strike="noStrike" kern="1200" cap="none" spc="0" normalizeH="0" baseline="0" noProof="0" dirty="0">
                <a:ln>
                  <a:noFill/>
                </a:ln>
                <a:solidFill>
                  <a:prstClr val="black"/>
                </a:solidFill>
                <a:effectLst/>
                <a:uLnTx/>
                <a:uFillTx/>
                <a:latin typeface="Arial"/>
                <a:ea typeface="+mn-ea"/>
                <a:cs typeface="+mn-cs"/>
              </a:rPr>
              <a:t>Опросник оценки пациентами результатов лечения, бремени и опыта</a:t>
            </a:r>
            <a:r>
              <a:rPr kumimoji="0" lang="en-CA" sz="900" b="0" i="0" u="none" strike="noStrike" kern="1200" cap="none" spc="0" normalizeH="0" baseline="0" noProof="0" dirty="0">
                <a:ln>
                  <a:noFill/>
                </a:ln>
                <a:solidFill>
                  <a:prstClr val="black"/>
                </a:solidFill>
                <a:effectLst/>
                <a:uLnTx/>
                <a:uFillTx/>
                <a:latin typeface="Arial"/>
                <a:ea typeface="+mn-ea"/>
                <a:cs typeface="+mn-cs"/>
              </a:rPr>
              <a:t>; </a:t>
            </a:r>
            <a:r>
              <a:rPr kumimoji="0" lang="ru-RU" sz="900" b="0" i="0" u="none" strike="noStrike" kern="1200" cap="none" spc="0" normalizeH="0" baseline="0" noProof="0" dirty="0">
                <a:ln>
                  <a:noFill/>
                </a:ln>
                <a:solidFill>
                  <a:prstClr val="black"/>
                </a:solidFill>
                <a:effectLst/>
                <a:uLnTx/>
                <a:uFillTx/>
                <a:latin typeface="Arial"/>
                <a:ea typeface="+mn-ea"/>
                <a:cs typeface="+mn-cs"/>
              </a:rPr>
              <a:t>SF- 36 - Опросник состояния здоровья «Краткая форма из 36 пунктов»</a:t>
            </a:r>
            <a:r>
              <a:rPr kumimoji="0" lang="en-CA" sz="900" b="0" i="0" u="none" strike="noStrike" kern="1200" cap="none" spc="0" normalizeH="0" baseline="0" noProof="0" dirty="0">
                <a:ln>
                  <a:noFill/>
                </a:ln>
                <a:solidFill>
                  <a:prstClr val="black"/>
                </a:solidFill>
                <a:effectLst/>
                <a:uLnTx/>
                <a:uFillTx/>
                <a:latin typeface="Arial"/>
                <a:ea typeface="+mn-ea"/>
                <a:cs typeface="+mn-cs"/>
              </a:rPr>
              <a:t>; </a:t>
            </a:r>
            <a:r>
              <a:rPr kumimoji="0" lang="ru-RU" sz="900" b="0" i="0" u="none" strike="noStrike" kern="1200" cap="none" spc="0" normalizeH="0" baseline="0" noProof="0" dirty="0">
                <a:ln>
                  <a:noFill/>
                </a:ln>
                <a:solidFill>
                  <a:prstClr val="black"/>
                </a:solidFill>
                <a:effectLst/>
                <a:uLnTx/>
                <a:uFillTx/>
                <a:latin typeface="Arial"/>
                <a:ea typeface="+mn-ea"/>
                <a:cs typeface="+mn-cs"/>
              </a:rPr>
              <a:t>УЗИ – ультразвуковое исследование.</a:t>
            </a:r>
            <a:endParaRPr kumimoji="0" lang="en-CA" sz="9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10054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0D25F2F-BC1A-4351-AA06-5795F27A3193}"/>
              </a:ext>
            </a:extLst>
          </p:cNvPr>
          <p:cNvSpPr>
            <a:spLocks noGrp="1"/>
          </p:cNvSpPr>
          <p:nvPr>
            <p:ph type="title"/>
          </p:nvPr>
        </p:nvSpPr>
        <p:spPr>
          <a:xfrm>
            <a:off x="914400" y="225425"/>
            <a:ext cx="10515599" cy="1090079"/>
          </a:xfrm>
        </p:spPr>
        <p:txBody>
          <a:bodyPr>
            <a:normAutofit/>
          </a:bodyPr>
          <a:lstStyle/>
          <a:p>
            <a:r>
              <a:rPr lang="ru-RU" sz="3400" dirty="0"/>
              <a:t>Экономические факторы, требующие рассмотрения</a:t>
            </a:r>
            <a:endParaRPr lang="en-CA" sz="3400" dirty="0"/>
          </a:p>
        </p:txBody>
      </p:sp>
      <p:grpSp>
        <p:nvGrpSpPr>
          <p:cNvPr id="2" name="Group 1">
            <a:extLst>
              <a:ext uri="{FF2B5EF4-FFF2-40B4-BE49-F238E27FC236}">
                <a16:creationId xmlns:a16="http://schemas.microsoft.com/office/drawing/2014/main" id="{46FDF6CB-65B8-4323-9835-076CC8D54DFF}"/>
              </a:ext>
            </a:extLst>
          </p:cNvPr>
          <p:cNvGrpSpPr/>
          <p:nvPr/>
        </p:nvGrpSpPr>
        <p:grpSpPr>
          <a:xfrm>
            <a:off x="822960" y="1687268"/>
            <a:ext cx="10515600" cy="4024801"/>
            <a:chOff x="822960" y="1534868"/>
            <a:chExt cx="10515600" cy="4024801"/>
          </a:xfrm>
        </p:grpSpPr>
        <p:sp>
          <p:nvSpPr>
            <p:cNvPr id="5" name="Freeform: Shape 4">
              <a:extLst>
                <a:ext uri="{FF2B5EF4-FFF2-40B4-BE49-F238E27FC236}">
                  <a16:creationId xmlns:a16="http://schemas.microsoft.com/office/drawing/2014/main" id="{D8261167-DCD8-4CCD-B802-92A1CE4FFAFB}"/>
                </a:ext>
              </a:extLst>
            </p:cNvPr>
            <p:cNvSpPr/>
            <p:nvPr/>
          </p:nvSpPr>
          <p:spPr>
            <a:xfrm>
              <a:off x="822960" y="1534868"/>
              <a:ext cx="10515600" cy="1216800"/>
            </a:xfrm>
            <a:prstGeom prst="roundRect">
              <a:avLst/>
            </a:prstGeom>
            <a:solidFill>
              <a:schemeClr val="bg1"/>
            </a:solidFill>
            <a:ln w="28575">
              <a:solidFill>
                <a:srgbClr val="008BB0"/>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ru-RU" sz="20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Прямые затраты включают стоимость медицинского лечения, услуг здравоохранения, хирургических и медицинских принадлежностей.</a:t>
              </a:r>
              <a:r>
                <a:rPr kumimoji="0" lang="en-US" sz="20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 </a:t>
              </a:r>
              <a:r>
                <a:rPr kumimoji="0" lang="ru-RU" sz="20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КФС для пациентов с тяжёлой гемофилией обычно составляют более 90% затрат на лечение</a:t>
              </a:r>
              <a:endParaRPr kumimoji="0" lang="en-CA" sz="20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endParaRPr>
            </a:p>
          </p:txBody>
        </p:sp>
        <p:sp>
          <p:nvSpPr>
            <p:cNvPr id="6" name="Freeform: Shape 5">
              <a:extLst>
                <a:ext uri="{FF2B5EF4-FFF2-40B4-BE49-F238E27FC236}">
                  <a16:creationId xmlns:a16="http://schemas.microsoft.com/office/drawing/2014/main" id="{5216D1B1-079D-4FB1-A248-E0218CF95CEB}"/>
                </a:ext>
              </a:extLst>
            </p:cNvPr>
            <p:cNvSpPr/>
            <p:nvPr/>
          </p:nvSpPr>
          <p:spPr>
            <a:xfrm>
              <a:off x="822960" y="2938869"/>
              <a:ext cx="10515600" cy="1216800"/>
            </a:xfrm>
            <a:prstGeom prst="roundRect">
              <a:avLst/>
            </a:prstGeom>
            <a:solidFill>
              <a:schemeClr val="bg1"/>
            </a:solidFill>
            <a:ln w="28575">
              <a:solidFill>
                <a:srgbClr val="008BB0"/>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ru-RU" sz="20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Косвенные затраты вызываются потерей трудоспособности взрослых пациентов и родителей пациентов-детей на время, необходимое для лечения гемофилии.</a:t>
              </a:r>
              <a:endParaRPr kumimoji="0" lang="en-CA" sz="2000" b="1"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endParaRPr>
            </a:p>
          </p:txBody>
        </p:sp>
        <p:sp>
          <p:nvSpPr>
            <p:cNvPr id="7" name="Freeform: Shape 6">
              <a:extLst>
                <a:ext uri="{FF2B5EF4-FFF2-40B4-BE49-F238E27FC236}">
                  <a16:creationId xmlns:a16="http://schemas.microsoft.com/office/drawing/2014/main" id="{3DC75852-76C7-4EBE-B0EF-5E9E0CB9B7A5}"/>
                </a:ext>
              </a:extLst>
            </p:cNvPr>
            <p:cNvSpPr/>
            <p:nvPr/>
          </p:nvSpPr>
          <p:spPr>
            <a:xfrm>
              <a:off x="822960" y="4342869"/>
              <a:ext cx="10515600" cy="1216800"/>
            </a:xfrm>
            <a:prstGeom prst="roundRect">
              <a:avLst/>
            </a:prstGeom>
            <a:solidFill>
              <a:schemeClr val="bg1"/>
            </a:solidFill>
            <a:ln w="28575">
              <a:solidFill>
                <a:srgbClr val="008BB0"/>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ru-RU" sz="20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Затраты, проистекающие из-за болезни или необходимости обращения за медицинской помощью, в разных странах иногда сопоставимы, но часто различаются.</a:t>
              </a:r>
              <a:endParaRPr kumimoji="0" lang="en-CA" sz="2000" b="1"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endParaRPr>
            </a:p>
          </p:txBody>
        </p:sp>
      </p:grpSp>
      <p:sp>
        <p:nvSpPr>
          <p:cNvPr id="8" name="Text Placeholder 5">
            <a:extLst>
              <a:ext uri="{FF2B5EF4-FFF2-40B4-BE49-F238E27FC236}">
                <a16:creationId xmlns:a16="http://schemas.microsoft.com/office/drawing/2014/main" id="{955F373F-7BA5-408D-8191-1D23A5B37E64}"/>
              </a:ext>
            </a:extLst>
          </p:cNvPr>
          <p:cNvSpPr txBox="1">
            <a:spLocks/>
          </p:cNvSpPr>
          <p:nvPr/>
        </p:nvSpPr>
        <p:spPr>
          <a:xfrm>
            <a:off x="838201" y="6356351"/>
            <a:ext cx="9925050" cy="365125"/>
          </a:xfrm>
          <a:prstGeom prst="rect">
            <a:avLst/>
          </a:prstGeom>
        </p:spPr>
        <p:txBody>
          <a:bodyPr/>
          <a:lstStyle>
            <a:lvl1pPr marL="228600" indent="-228600" algn="l" defTabSz="914400" rtl="0" eaLnBrk="1" latinLnBrk="0" hangingPunct="1">
              <a:lnSpc>
                <a:spcPct val="100000"/>
              </a:lnSpc>
              <a:spcBef>
                <a:spcPts val="18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ru-RU" sz="900" b="0" i="0" u="none" strike="noStrike" kern="1200" cap="none" spc="0" normalizeH="0" baseline="0" noProof="0" dirty="0">
                <a:ln>
                  <a:noFill/>
                </a:ln>
                <a:solidFill>
                  <a:prstClr val="black"/>
                </a:solidFill>
                <a:effectLst/>
                <a:uLnTx/>
                <a:uFillTx/>
                <a:latin typeface="Arial"/>
                <a:ea typeface="+mn-ea"/>
                <a:cs typeface="+mn-cs"/>
              </a:rPr>
              <a:t>КФС</a:t>
            </a:r>
            <a:r>
              <a:rPr kumimoji="0" lang="en-US" sz="900" b="0" i="0" u="none" strike="noStrike" kern="1200" cap="none" spc="0" normalizeH="0" baseline="0" noProof="0" dirty="0">
                <a:ln>
                  <a:noFill/>
                </a:ln>
                <a:solidFill>
                  <a:prstClr val="black"/>
                </a:solidFill>
                <a:effectLst/>
                <a:uLnTx/>
                <a:uFillTx/>
                <a:latin typeface="Arial"/>
                <a:ea typeface="+mn-ea"/>
                <a:cs typeface="+mn-cs"/>
              </a:rPr>
              <a:t>, </a:t>
            </a:r>
            <a:r>
              <a:rPr kumimoji="0" lang="ru-RU" sz="900" b="0" i="0" u="none" strike="noStrike" kern="1200" cap="none" spc="0" normalizeH="0" baseline="0" noProof="0" dirty="0">
                <a:ln>
                  <a:noFill/>
                </a:ln>
                <a:solidFill>
                  <a:prstClr val="black"/>
                </a:solidFill>
                <a:effectLst/>
                <a:uLnTx/>
                <a:uFillTx/>
                <a:latin typeface="Arial"/>
                <a:ea typeface="+mn-ea"/>
                <a:cs typeface="+mn-cs"/>
              </a:rPr>
              <a:t>концентраты фактора свёртывания</a:t>
            </a:r>
            <a:endParaRPr kumimoji="0" lang="en-CA" sz="9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54316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1B02CC6B-F7E1-4B95-B90F-F4F070D8B8DB}"/>
              </a:ext>
            </a:extLst>
          </p:cNvPr>
          <p:cNvSpPr>
            <a:spLocks noGrp="1"/>
          </p:cNvSpPr>
          <p:nvPr>
            <p:ph type="title"/>
          </p:nvPr>
        </p:nvSpPr>
        <p:spPr>
          <a:xfrm>
            <a:off x="838199" y="225425"/>
            <a:ext cx="10515599" cy="1090079"/>
          </a:xfrm>
        </p:spPr>
        <p:txBody>
          <a:bodyPr>
            <a:normAutofit/>
          </a:bodyPr>
          <a:lstStyle/>
          <a:p>
            <a:r>
              <a:rPr lang="ru-RU" dirty="0"/>
              <a:t>Качество жизни, обусловленное состоянием здоровья</a:t>
            </a:r>
            <a:endParaRPr lang="en-CA" dirty="0"/>
          </a:p>
        </p:txBody>
      </p:sp>
      <p:sp>
        <p:nvSpPr>
          <p:cNvPr id="17" name="Content Placeholder 2">
            <a:extLst>
              <a:ext uri="{FF2B5EF4-FFF2-40B4-BE49-F238E27FC236}">
                <a16:creationId xmlns:a16="http://schemas.microsoft.com/office/drawing/2014/main" id="{6E9EB2AF-0C99-4939-960D-F13A4E93AFE0}"/>
              </a:ext>
            </a:extLst>
          </p:cNvPr>
          <p:cNvSpPr txBox="1">
            <a:spLocks/>
          </p:cNvSpPr>
          <p:nvPr/>
        </p:nvSpPr>
        <p:spPr>
          <a:xfrm>
            <a:off x="822960" y="2520336"/>
            <a:ext cx="11165840" cy="5078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32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 name="Group 24">
            <a:extLst>
              <a:ext uri="{FF2B5EF4-FFF2-40B4-BE49-F238E27FC236}">
                <a16:creationId xmlns:a16="http://schemas.microsoft.com/office/drawing/2014/main" id="{E2A46BEC-D3E0-4DF6-8A69-37F016D5F5EF}"/>
              </a:ext>
            </a:extLst>
          </p:cNvPr>
          <p:cNvGrpSpPr/>
          <p:nvPr/>
        </p:nvGrpSpPr>
        <p:grpSpPr>
          <a:xfrm>
            <a:off x="1603375" y="2567814"/>
            <a:ext cx="4256701" cy="512919"/>
            <a:chOff x="3953" y="63174"/>
            <a:chExt cx="2377306" cy="939099"/>
          </a:xfrm>
        </p:grpSpPr>
        <p:sp>
          <p:nvSpPr>
            <p:cNvPr id="26" name="Rectangle 25">
              <a:extLst>
                <a:ext uri="{FF2B5EF4-FFF2-40B4-BE49-F238E27FC236}">
                  <a16:creationId xmlns:a16="http://schemas.microsoft.com/office/drawing/2014/main" id="{DEDF1A13-E16E-4476-8A57-DB998521FA33}"/>
                </a:ext>
              </a:extLst>
            </p:cNvPr>
            <p:cNvSpPr/>
            <p:nvPr/>
          </p:nvSpPr>
          <p:spPr>
            <a:xfrm>
              <a:off x="3953" y="63174"/>
              <a:ext cx="2377306" cy="939099"/>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TextBox 26">
              <a:extLst>
                <a:ext uri="{FF2B5EF4-FFF2-40B4-BE49-F238E27FC236}">
                  <a16:creationId xmlns:a16="http://schemas.microsoft.com/office/drawing/2014/main" id="{681CC666-AF1A-4141-8C84-F71C115D43AB}"/>
                </a:ext>
              </a:extLst>
            </p:cNvPr>
            <p:cNvSpPr txBox="1"/>
            <p:nvPr/>
          </p:nvSpPr>
          <p:spPr>
            <a:xfrm>
              <a:off x="3953" y="63174"/>
              <a:ext cx="2377306" cy="9390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ru-RU" sz="2000" b="1" i="0" u="none" strike="noStrike" kern="1200" cap="none" spc="0" normalizeH="0" baseline="0" noProof="0" dirty="0">
                  <a:ln>
                    <a:noFill/>
                  </a:ln>
                  <a:solidFill>
                    <a:prstClr val="white"/>
                  </a:solidFill>
                  <a:effectLst/>
                  <a:uLnTx/>
                  <a:uFillTx/>
                  <a:latin typeface="Arial"/>
                  <a:ea typeface="+mn-ea"/>
                  <a:cs typeface="+mn-cs"/>
                </a:rPr>
                <a:t>Инструмент </a:t>
              </a:r>
              <a:r>
                <a:rPr kumimoji="0" lang="en-US" sz="2000" b="1" i="0" u="none" strike="noStrike" kern="1200" cap="none" spc="0" normalizeH="0" baseline="0" noProof="0" dirty="0">
                  <a:ln>
                    <a:noFill/>
                  </a:ln>
                  <a:solidFill>
                    <a:prstClr val="white"/>
                  </a:solidFill>
                  <a:effectLst/>
                  <a:uLnTx/>
                  <a:uFillTx/>
                  <a:latin typeface="Arial"/>
                  <a:ea typeface="+mn-ea"/>
                  <a:cs typeface="+mn-cs"/>
                </a:rPr>
                <a:t>EQ-5D</a:t>
              </a:r>
              <a:endParaRPr kumimoji="0" lang="en-CA" sz="2000" b="1" i="0" u="none" strike="noStrike" kern="1200" cap="none" spc="0" normalizeH="0" baseline="0" noProof="0" dirty="0">
                <a:ln>
                  <a:noFill/>
                </a:ln>
                <a:solidFill>
                  <a:prstClr val="white"/>
                </a:solidFill>
                <a:effectLst/>
                <a:uLnTx/>
                <a:uFillTx/>
                <a:latin typeface="Arial"/>
                <a:ea typeface="+mn-ea"/>
                <a:cs typeface="+mn-cs"/>
              </a:endParaRPr>
            </a:p>
          </p:txBody>
        </p:sp>
      </p:grpSp>
      <p:sp>
        <p:nvSpPr>
          <p:cNvPr id="30" name="Rectangle 29">
            <a:extLst>
              <a:ext uri="{FF2B5EF4-FFF2-40B4-BE49-F238E27FC236}">
                <a16:creationId xmlns:a16="http://schemas.microsoft.com/office/drawing/2014/main" id="{55A6AAFD-195E-4D21-8C88-6700DAF51D92}"/>
              </a:ext>
            </a:extLst>
          </p:cNvPr>
          <p:cNvSpPr/>
          <p:nvPr/>
        </p:nvSpPr>
        <p:spPr>
          <a:xfrm>
            <a:off x="6869686" y="2567814"/>
            <a:ext cx="3361351" cy="512919"/>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 name="Rectangle 1">
            <a:extLst>
              <a:ext uri="{FF2B5EF4-FFF2-40B4-BE49-F238E27FC236}">
                <a16:creationId xmlns:a16="http://schemas.microsoft.com/office/drawing/2014/main" id="{87801FC6-F1E0-8B46-B3CF-881257C2ECF4}"/>
              </a:ext>
            </a:extLst>
          </p:cNvPr>
          <p:cNvSpPr/>
          <p:nvPr/>
        </p:nvSpPr>
        <p:spPr>
          <a:xfrm>
            <a:off x="838198" y="1367485"/>
            <a:ext cx="10355827" cy="120032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642566"/>
              </a:buClr>
              <a:buSzTx/>
              <a:buFont typeface="Arial" panose="020B0604020202020204" pitchFamily="34" charset="0"/>
              <a:buChar char="•"/>
              <a:tabLst/>
              <a:defRPr/>
            </a:pPr>
            <a:r>
              <a:rPr kumimoji="0" lang="ru-RU" sz="1800" b="0" i="0" u="none" strike="noStrike" kern="1200" cap="none" spc="0" normalizeH="0" baseline="0" noProof="0" dirty="0">
                <a:ln>
                  <a:noFill/>
                </a:ln>
                <a:solidFill>
                  <a:srgbClr val="000000"/>
                </a:solidFill>
                <a:effectLst/>
                <a:uLnTx/>
                <a:uFillTx/>
                <a:latin typeface="Arial"/>
                <a:ea typeface="Arial" panose="020B0604020202020204" pitchFamily="34" charset="0"/>
                <a:cs typeface="Arial" panose="020B0604020202020204" pitchFamily="34" charset="0"/>
              </a:rPr>
              <a:t>Для измерения </a:t>
            </a:r>
            <a:r>
              <a:rPr kumimoji="0" lang="en-CA" sz="1800" b="0" i="0" u="none" strike="noStrike" kern="1200" cap="none" spc="0" normalizeH="0" baseline="0" noProof="0" dirty="0">
                <a:ln>
                  <a:noFill/>
                </a:ln>
                <a:solidFill>
                  <a:srgbClr val="000000"/>
                </a:solidFill>
                <a:effectLst/>
                <a:uLnTx/>
                <a:uFillTx/>
                <a:latin typeface="Arial"/>
                <a:ea typeface="Arial" panose="020B0604020202020204" pitchFamily="34" charset="0"/>
                <a:cs typeface="Arial" panose="020B0604020202020204" pitchFamily="34" charset="0"/>
              </a:rPr>
              <a:t>HRQoL</a:t>
            </a:r>
            <a:r>
              <a:rPr kumimoji="0" lang="ru-RU" sz="1800" b="0" i="0" u="none" strike="noStrike" kern="1200" cap="none" spc="0" normalizeH="0" baseline="0" noProof="0" dirty="0">
                <a:ln>
                  <a:noFill/>
                </a:ln>
                <a:solidFill>
                  <a:srgbClr val="000000"/>
                </a:solidFill>
                <a:effectLst/>
                <a:uLnTx/>
                <a:uFillTx/>
                <a:latin typeface="Arial"/>
                <a:ea typeface="Arial" panose="020B0604020202020204" pitchFamily="34" charset="0"/>
                <a:cs typeface="Arial" panose="020B0604020202020204" pitchFamily="34" charset="0"/>
              </a:rPr>
              <a:t> используются опросники, нацеленные на количественное выражение состояния здоровья пациента в общем</a:t>
            </a:r>
            <a:r>
              <a:rPr kumimoji="0" lang="en-US" sz="1800" b="0" i="0" u="none" strike="noStrike" kern="1200" cap="none" spc="0" normalizeH="0" baseline="0" noProof="0" dirty="0">
                <a:ln>
                  <a:noFill/>
                </a:ln>
                <a:solidFill>
                  <a:prstClr val="black"/>
                </a:solidFill>
                <a:effectLst/>
                <a:uLnTx/>
                <a:uFillTx/>
                <a:latin typeface="Arial"/>
                <a:ea typeface="+mn-ea"/>
                <a:cs typeface="+mn-cs"/>
              </a:rPr>
              <a:t>,</a:t>
            </a:r>
            <a:r>
              <a:rPr kumimoji="0" lang="ru-RU" sz="1800" b="0" i="0" u="none" strike="noStrike" kern="1200" cap="none" spc="0" normalizeH="0" baseline="0" noProof="0" dirty="0">
                <a:ln>
                  <a:noFill/>
                </a:ln>
                <a:solidFill>
                  <a:prstClr val="black"/>
                </a:solidFill>
                <a:effectLst/>
                <a:uLnTx/>
                <a:uFillTx/>
                <a:latin typeface="Arial"/>
                <a:ea typeface="+mn-ea"/>
                <a:cs typeface="+mn-cs"/>
              </a:rPr>
              <a:t> тем не менее,</a:t>
            </a:r>
            <a:r>
              <a:rPr kumimoji="0" lang="ru-RU" sz="1800" b="0" i="0" u="none" strike="noStrike" kern="1200" cap="none" spc="0" normalizeH="0" baseline="0" noProof="0" dirty="0">
                <a:ln>
                  <a:noFill/>
                </a:ln>
                <a:solidFill>
                  <a:srgbClr val="000000"/>
                </a:solidFill>
                <a:effectLst/>
                <a:uLnTx/>
                <a:uFillTx/>
                <a:latin typeface="Arial"/>
                <a:ea typeface="Arial" panose="020B0604020202020204" pitchFamily="34" charset="0"/>
                <a:cs typeface="Arial" panose="020B0604020202020204" pitchFamily="34" charset="0"/>
              </a:rPr>
              <a:t> их </a:t>
            </a:r>
            <a:r>
              <a:rPr kumimoji="0" lang="ru-RU" sz="1800" b="1" i="0" u="none" strike="noStrike" kern="1200" cap="none" spc="0" normalizeH="0" baseline="0" noProof="0" dirty="0">
                <a:ln>
                  <a:noFill/>
                </a:ln>
                <a:solidFill>
                  <a:srgbClr val="000000"/>
                </a:solidFill>
                <a:effectLst/>
                <a:uLnTx/>
                <a:uFillTx/>
                <a:latin typeface="Arial"/>
                <a:ea typeface="Arial" panose="020B0604020202020204" pitchFamily="34" charset="0"/>
                <a:cs typeface="Arial" panose="020B0604020202020204" pitchFamily="34" charset="0"/>
              </a:rPr>
              <a:t>лучше применять в сочетании со специфическими оценками доменов</a:t>
            </a:r>
            <a:r>
              <a:rPr kumimoji="0" lang="ru-RU" sz="1800" b="1" i="0" u="none" strike="noStrike" kern="1200" cap="none" spc="-55" normalizeH="0" baseline="0" noProof="0" dirty="0">
                <a:ln>
                  <a:noFill/>
                </a:ln>
                <a:solidFill>
                  <a:srgbClr val="000000"/>
                </a:solidFill>
                <a:effectLst/>
                <a:uLnTx/>
                <a:uFillTx/>
                <a:latin typeface="Arial"/>
                <a:ea typeface="Arial" panose="020B0604020202020204" pitchFamily="34" charset="0"/>
                <a:cs typeface="Arial" panose="020B0604020202020204" pitchFamily="34" charset="0"/>
              </a:rPr>
              <a:t> </a:t>
            </a:r>
            <a:r>
              <a:rPr kumimoji="0" lang="ru-RU" sz="1800" b="1" i="0" u="none" strike="noStrike" kern="1200" cap="none" spc="0" normalizeH="0" baseline="0" noProof="0" dirty="0">
                <a:ln>
                  <a:noFill/>
                </a:ln>
                <a:solidFill>
                  <a:srgbClr val="000000"/>
                </a:solidFill>
                <a:effectLst/>
                <a:uLnTx/>
                <a:uFillTx/>
                <a:latin typeface="Arial"/>
                <a:ea typeface="Arial" panose="020B0604020202020204" pitchFamily="34" charset="0"/>
                <a:cs typeface="Arial" panose="020B0604020202020204" pitchFamily="34" charset="0"/>
              </a:rPr>
              <a:t>МКФ</a:t>
            </a:r>
            <a:r>
              <a:rPr kumimoji="0" lang="ru-RU" sz="1800" b="0" i="0" u="none" strike="noStrike" kern="1200" cap="none" spc="-60" normalizeH="0" baseline="0" noProof="0" dirty="0">
                <a:ln>
                  <a:noFill/>
                </a:ln>
                <a:solidFill>
                  <a:srgbClr val="000000"/>
                </a:solidFill>
                <a:effectLst/>
                <a:uLnTx/>
                <a:uFillTx/>
                <a:latin typeface="Arial"/>
                <a:ea typeface="Arial" panose="020B0604020202020204" pitchFamily="34" charset="0"/>
                <a:cs typeface="Arial" panose="020B0604020202020204" pitchFamily="34" charset="0"/>
              </a:rPr>
              <a:t>, а не по отдельности</a:t>
            </a:r>
            <a:r>
              <a:rPr kumimoji="0" lang="ru-RU" sz="1800" b="0" i="0" u="none" strike="noStrike" kern="1200" cap="none" spc="10" normalizeH="0" baseline="0" noProof="0" dirty="0">
                <a:ln>
                  <a:noFill/>
                </a:ln>
                <a:solidFill>
                  <a:srgbClr val="000000"/>
                </a:solidFill>
                <a:effectLst/>
                <a:uLnTx/>
                <a:uFillTx/>
                <a:latin typeface="Arial"/>
                <a:ea typeface="Arial" panose="020B0604020202020204" pitchFamily="34" charset="0"/>
                <a:cs typeface="Arial" panose="020B0604020202020204" pitchFamily="34" charset="0"/>
              </a:rPr>
              <a:t>.</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endParaRPr kumimoji="0" lang="ru-RU"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
                <a:srgbClr val="642566"/>
              </a:buClr>
              <a:buSzTx/>
              <a:buFont typeface="Arial" panose="020B0604020202020204" pitchFamily="34" charset="0"/>
              <a:buChar char="•"/>
              <a:tabLst/>
              <a:defRPr/>
            </a:pPr>
            <a:r>
              <a:rPr kumimoji="0" lang="ru-RU" sz="1800" b="0" i="0" u="none" strike="noStrike" kern="1200" cap="none" spc="0" normalizeH="0" baseline="0" noProof="0" dirty="0">
                <a:ln>
                  <a:noFill/>
                </a:ln>
                <a:solidFill>
                  <a:srgbClr val="000000"/>
                </a:solidFill>
                <a:effectLst/>
                <a:uLnTx/>
                <a:uFillTx/>
                <a:latin typeface="Arial"/>
                <a:ea typeface="Arial" panose="020B0604020202020204" pitchFamily="34" charset="0"/>
                <a:cs typeface="Arial" panose="020B0604020202020204" pitchFamily="34" charset="0"/>
              </a:rPr>
              <a:t>Общие инструменты </a:t>
            </a:r>
            <a:r>
              <a:rPr kumimoji="0" lang="en-CA" sz="1800" b="1" i="0" u="none" strike="noStrike" kern="1200" cap="none" spc="0" normalizeH="0" baseline="0" noProof="0" dirty="0">
                <a:ln>
                  <a:noFill/>
                </a:ln>
                <a:solidFill>
                  <a:srgbClr val="000000"/>
                </a:solidFill>
                <a:effectLst/>
                <a:uLnTx/>
                <a:uFillTx/>
                <a:latin typeface="Arial"/>
                <a:ea typeface="Arial" panose="020B0604020202020204" pitchFamily="34" charset="0"/>
                <a:cs typeface="Arial" panose="020B0604020202020204" pitchFamily="34" charset="0"/>
              </a:rPr>
              <a:t>EQ</a:t>
            </a:r>
            <a:r>
              <a:rPr kumimoji="0" lang="ru-RU" sz="1800" b="1" i="0" u="none" strike="noStrike" kern="1200" cap="none" spc="0" normalizeH="0" baseline="0" noProof="0" dirty="0">
                <a:ln>
                  <a:noFill/>
                </a:ln>
                <a:solidFill>
                  <a:srgbClr val="000000"/>
                </a:solidFill>
                <a:effectLst/>
                <a:uLnTx/>
                <a:uFillTx/>
                <a:latin typeface="Arial"/>
                <a:ea typeface="Arial" panose="020B0604020202020204" pitchFamily="34" charset="0"/>
                <a:cs typeface="Arial" panose="020B0604020202020204" pitchFamily="34" charset="0"/>
              </a:rPr>
              <a:t>-5</a:t>
            </a:r>
            <a:r>
              <a:rPr kumimoji="0" lang="en-CA" sz="1800" b="1" i="0" u="none" strike="noStrike" kern="1200" cap="none" spc="0" normalizeH="0" baseline="0" noProof="0" dirty="0">
                <a:ln>
                  <a:noFill/>
                </a:ln>
                <a:solidFill>
                  <a:srgbClr val="000000"/>
                </a:solidFill>
                <a:effectLst/>
                <a:uLnTx/>
                <a:uFillTx/>
                <a:latin typeface="Arial"/>
                <a:ea typeface="Arial" panose="020B0604020202020204" pitchFamily="34" charset="0"/>
                <a:cs typeface="Arial" panose="020B0604020202020204" pitchFamily="34" charset="0"/>
              </a:rPr>
              <a:t>D</a:t>
            </a:r>
            <a:r>
              <a:rPr kumimoji="0" lang="ru-RU" sz="1800" b="1" i="0" u="none" strike="noStrike" kern="1200" cap="none" spc="0" normalizeH="0" baseline="0" noProof="0" dirty="0">
                <a:ln>
                  <a:noFill/>
                </a:ln>
                <a:solidFill>
                  <a:srgbClr val="000000"/>
                </a:solidFill>
                <a:effectLst/>
                <a:uLnTx/>
                <a:uFillTx/>
                <a:latin typeface="Arial"/>
                <a:ea typeface="Arial" panose="020B0604020202020204" pitchFamily="34" charset="0"/>
                <a:cs typeface="Arial" panose="020B0604020202020204" pitchFamily="34" charset="0"/>
              </a:rPr>
              <a:t> </a:t>
            </a:r>
            <a:r>
              <a:rPr kumimoji="0" lang="ru-RU" sz="1800" b="0" i="0" u="none" strike="noStrike" kern="1200" cap="none" spc="0" normalizeH="0" baseline="0" noProof="0" dirty="0">
                <a:ln>
                  <a:noFill/>
                </a:ln>
                <a:solidFill>
                  <a:srgbClr val="000000"/>
                </a:solidFill>
                <a:effectLst/>
                <a:uLnTx/>
                <a:uFillTx/>
                <a:latin typeface="Arial"/>
                <a:ea typeface="Arial" panose="020B0604020202020204" pitchFamily="34" charset="0"/>
                <a:cs typeface="Arial" panose="020B0604020202020204" pitchFamily="34" charset="0"/>
              </a:rPr>
              <a:t>и </a:t>
            </a:r>
            <a:r>
              <a:rPr kumimoji="0" lang="en-CA" sz="1800" b="1" i="0" u="none" strike="noStrike" kern="1200" cap="none" spc="0" normalizeH="0" baseline="0" noProof="0" dirty="0">
                <a:ln>
                  <a:noFill/>
                </a:ln>
                <a:solidFill>
                  <a:srgbClr val="000000"/>
                </a:solidFill>
                <a:effectLst/>
                <a:uLnTx/>
                <a:uFillTx/>
                <a:latin typeface="Arial"/>
                <a:ea typeface="Arial" panose="020B0604020202020204" pitchFamily="34" charset="0"/>
                <a:cs typeface="Arial" panose="020B0604020202020204" pitchFamily="34" charset="0"/>
              </a:rPr>
              <a:t>SF</a:t>
            </a:r>
            <a:r>
              <a:rPr kumimoji="0" lang="ru-RU" sz="1800" b="1" i="0" u="none" strike="noStrike" kern="1200" cap="none" spc="0" normalizeH="0" baseline="0" noProof="0" dirty="0">
                <a:ln>
                  <a:noFill/>
                </a:ln>
                <a:solidFill>
                  <a:srgbClr val="000000"/>
                </a:solidFill>
                <a:effectLst/>
                <a:uLnTx/>
                <a:uFillTx/>
                <a:latin typeface="Arial"/>
                <a:ea typeface="Arial" panose="020B0604020202020204" pitchFamily="34" charset="0"/>
                <a:cs typeface="Arial" panose="020B0604020202020204" pitchFamily="34" charset="0"/>
              </a:rPr>
              <a:t>-36 </a:t>
            </a:r>
            <a:r>
              <a:rPr kumimoji="0" lang="ru-RU" sz="1800" b="0" i="0" u="none" strike="noStrike" kern="1200" cap="none" spc="0" normalizeH="0" baseline="0" noProof="0" dirty="0">
                <a:ln>
                  <a:noFill/>
                </a:ln>
                <a:solidFill>
                  <a:srgbClr val="000000"/>
                </a:solidFill>
                <a:effectLst/>
                <a:uLnTx/>
                <a:uFillTx/>
                <a:latin typeface="Arial"/>
                <a:ea typeface="Arial" panose="020B0604020202020204" pitchFamily="34" charset="0"/>
                <a:cs typeface="Arial" panose="020B0604020202020204" pitchFamily="34" charset="0"/>
              </a:rPr>
              <a:t>часто используются для оценки КЖ</a:t>
            </a:r>
            <a:r>
              <a:rPr kumimoji="0" lang="ru-RU" sz="1800" b="0" i="0" u="none" strike="noStrike" kern="1200" cap="none" spc="-40" normalizeH="0" baseline="0" noProof="0" dirty="0">
                <a:ln>
                  <a:noFill/>
                </a:ln>
                <a:solidFill>
                  <a:srgbClr val="000000"/>
                </a:solidFill>
                <a:effectLst/>
                <a:uLnTx/>
                <a:uFillTx/>
                <a:latin typeface="Arial"/>
                <a:ea typeface="Arial" panose="020B0604020202020204" pitchFamily="34" charset="0"/>
                <a:cs typeface="Arial" panose="020B0604020202020204" pitchFamily="34" charset="0"/>
              </a:rPr>
              <a:t> </a:t>
            </a:r>
            <a:r>
              <a:rPr kumimoji="0" lang="ru-RU" sz="1800" b="0" i="0" u="none" strike="noStrike" kern="1200" cap="none" spc="0" normalizeH="0" baseline="0" noProof="0" dirty="0">
                <a:ln>
                  <a:noFill/>
                </a:ln>
                <a:solidFill>
                  <a:srgbClr val="000000"/>
                </a:solidFill>
                <a:effectLst/>
                <a:uLnTx/>
                <a:uFillTx/>
                <a:latin typeface="Arial"/>
                <a:ea typeface="Arial" panose="020B0604020202020204" pitchFamily="34" charset="0"/>
                <a:cs typeface="Arial" panose="020B0604020202020204" pitchFamily="34" charset="0"/>
              </a:rPr>
              <a:t>при гемофилии. </a:t>
            </a:r>
            <a:endParaRPr kumimoji="0" lang="en-CA" sz="2800" b="0" i="0" u="none" strike="noStrike" kern="1200" cap="none" spc="0" normalizeH="0" baseline="0" noProof="0" dirty="0">
              <a:ln>
                <a:noFill/>
              </a:ln>
              <a:solidFill>
                <a:prstClr val="black"/>
              </a:solidFill>
              <a:effectLst/>
              <a:uLnTx/>
              <a:uFillTx/>
              <a:latin typeface="Arial"/>
              <a:ea typeface="+mn-ea"/>
              <a:cs typeface="+mn-cs"/>
            </a:endParaRPr>
          </a:p>
        </p:txBody>
      </p:sp>
      <p:sp>
        <p:nvSpPr>
          <p:cNvPr id="18" name="Text Placeholder 18">
            <a:extLst>
              <a:ext uri="{FF2B5EF4-FFF2-40B4-BE49-F238E27FC236}">
                <a16:creationId xmlns:a16="http://schemas.microsoft.com/office/drawing/2014/main" id="{1A059732-0659-4CC4-B8D6-58ECE134E3D0}"/>
              </a:ext>
            </a:extLst>
          </p:cNvPr>
          <p:cNvSpPr>
            <a:spLocks noGrp="1"/>
          </p:cNvSpPr>
          <p:nvPr/>
        </p:nvSpPr>
        <p:spPr>
          <a:xfrm>
            <a:off x="727075" y="6267450"/>
            <a:ext cx="9925050" cy="365125"/>
          </a:xfrm>
          <a:prstGeom prst="rect">
            <a:avLst/>
          </a:prstGeom>
        </p:spPr>
        <p:txBody>
          <a:bodyPr vert="horz" lIns="91440" tIns="45720" rIns="91440" bIns="0" rtlCol="0" anchor="b">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900" kern="1200">
                <a:solidFill>
                  <a:schemeClr val="tx1"/>
                </a:solidFill>
                <a:latin typeface="+mj-lt"/>
                <a:ea typeface="+mn-ea"/>
                <a:cs typeface="+mn-cs"/>
              </a:defRPr>
            </a:lvl1pPr>
            <a:lvl2pPr marL="457269"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EQ-5D, EuroQoL 5 </a:t>
            </a:r>
            <a:r>
              <a:rPr kumimoji="0" lang="ru-RU" sz="900" b="0" i="0" u="none" strike="noStrike" kern="1200" cap="none" spc="0" normalizeH="0" baseline="0" noProof="0" dirty="0">
                <a:ln>
                  <a:noFill/>
                </a:ln>
                <a:solidFill>
                  <a:prstClr val="black"/>
                </a:solidFill>
                <a:effectLst/>
                <a:uLnTx/>
                <a:uFillTx/>
                <a:latin typeface="Arial"/>
                <a:ea typeface="+mn-ea"/>
                <a:cs typeface="+mn-cs"/>
              </a:rPr>
              <a:t>доменов</a:t>
            </a:r>
            <a:r>
              <a:rPr kumimoji="0" lang="en-US" sz="900" b="0" i="0" u="none" strike="noStrike" kern="1200" cap="none" spc="0" normalizeH="0" baseline="0" noProof="0" dirty="0">
                <a:ln>
                  <a:noFill/>
                </a:ln>
                <a:solidFill>
                  <a:prstClr val="black"/>
                </a:solidFill>
                <a:effectLst/>
                <a:uLnTx/>
                <a:uFillTx/>
                <a:latin typeface="Arial"/>
                <a:ea typeface="+mn-ea"/>
                <a:cs typeface="+mn-cs"/>
              </a:rPr>
              <a:t>; HRQoL, </a:t>
            </a:r>
            <a:r>
              <a:rPr kumimoji="0" lang="ru-RU" sz="900" b="0" i="0" u="none" strike="noStrike" kern="1200" cap="none" spc="0" normalizeH="0" baseline="0" noProof="0" dirty="0">
                <a:ln>
                  <a:noFill/>
                </a:ln>
                <a:solidFill>
                  <a:prstClr val="black"/>
                </a:solidFill>
                <a:effectLst/>
                <a:uLnTx/>
                <a:uFillTx/>
                <a:latin typeface="Arial"/>
                <a:ea typeface="+mn-ea"/>
                <a:cs typeface="+mn-cs"/>
              </a:rPr>
              <a:t>качество жизни, обусловленное состоянием здоровья</a:t>
            </a:r>
            <a:r>
              <a:rPr kumimoji="0" lang="en-CA" sz="900" b="0" i="0" u="none" strike="noStrike" kern="1200" cap="none" spc="0" normalizeH="0" baseline="0" noProof="0" dirty="0">
                <a:ln>
                  <a:noFill/>
                </a:ln>
                <a:solidFill>
                  <a:prstClr val="black"/>
                </a:solidFill>
                <a:effectLst/>
                <a:uLnTx/>
                <a:uFillTx/>
                <a:latin typeface="Arial"/>
                <a:ea typeface="+mn-ea"/>
                <a:cs typeface="+mn-cs"/>
              </a:rPr>
              <a:t>; </a:t>
            </a:r>
            <a:r>
              <a:rPr kumimoji="0" lang="ru-RU" sz="900" b="0" i="0" u="none" strike="noStrike" kern="1200" cap="none" spc="0" normalizeH="0" baseline="0" noProof="0" dirty="0">
                <a:ln>
                  <a:noFill/>
                </a:ln>
                <a:solidFill>
                  <a:prstClr val="black"/>
                </a:solidFill>
                <a:effectLst/>
                <a:uLnTx/>
                <a:uFillTx/>
                <a:latin typeface="Arial"/>
                <a:ea typeface="+mn-ea"/>
                <a:cs typeface="+mn-cs"/>
              </a:rPr>
              <a:t>МКФ</a:t>
            </a:r>
            <a:r>
              <a:rPr kumimoji="0" lang="en-US" sz="900" b="0" i="0" u="none" strike="noStrike" kern="1200" cap="none" spc="0" normalizeH="0" baseline="0" noProof="0" dirty="0">
                <a:ln>
                  <a:noFill/>
                </a:ln>
                <a:solidFill>
                  <a:prstClr val="black"/>
                </a:solidFill>
                <a:effectLst/>
                <a:uLnTx/>
                <a:uFillTx/>
                <a:latin typeface="Arial"/>
                <a:ea typeface="+mn-ea"/>
                <a:cs typeface="+mn-cs"/>
              </a:rPr>
              <a:t>, </a:t>
            </a:r>
            <a:r>
              <a:rPr kumimoji="0" lang="ru-RU" sz="900" b="0" i="0" u="none" strike="noStrike" kern="1200" cap="none" spc="0" normalizeH="0" baseline="0" noProof="0" dirty="0">
                <a:ln>
                  <a:noFill/>
                </a:ln>
                <a:solidFill>
                  <a:prstClr val="black"/>
                </a:solidFill>
                <a:effectLst/>
                <a:uLnTx/>
                <a:uFillTx/>
                <a:latin typeface="Arial"/>
                <a:ea typeface="+mn-ea"/>
                <a:cs typeface="+mn-cs"/>
              </a:rPr>
              <a:t>Международная классификация функционирования, ограничений жизнедеятельности и здоровья</a:t>
            </a:r>
            <a:r>
              <a:rPr kumimoji="0" lang="en-US" sz="900" b="0" i="0" u="none" strike="noStrike" kern="1200" cap="none" spc="0" normalizeH="0" baseline="0" noProof="0" dirty="0">
                <a:ln>
                  <a:noFill/>
                </a:ln>
                <a:solidFill>
                  <a:prstClr val="black"/>
                </a:solidFill>
                <a:effectLst/>
                <a:uLnTx/>
                <a:uFillTx/>
                <a:latin typeface="Arial"/>
                <a:ea typeface="+mn-ea"/>
                <a:cs typeface="+mn-cs"/>
              </a:rPr>
              <a:t>; </a:t>
            </a:r>
            <a:r>
              <a:rPr kumimoji="0" lang="ru-RU" sz="900" b="0" i="0" u="none" strike="noStrike" kern="1200" cap="none" spc="0" normalizeH="0" baseline="0" noProof="0" dirty="0">
                <a:ln>
                  <a:noFill/>
                </a:ln>
                <a:solidFill>
                  <a:prstClr val="black"/>
                </a:solidFill>
                <a:effectLst/>
                <a:uLnTx/>
                <a:uFillTx/>
                <a:latin typeface="Arial"/>
                <a:ea typeface="+mn-ea"/>
                <a:cs typeface="+mn-cs"/>
              </a:rPr>
              <a:t>КЖ</a:t>
            </a:r>
            <a:r>
              <a:rPr kumimoji="0" lang="en-US" sz="900" b="0" i="0" u="none" strike="noStrike" kern="1200" cap="none" spc="0" normalizeH="0" baseline="0" noProof="0" dirty="0">
                <a:ln>
                  <a:noFill/>
                </a:ln>
                <a:solidFill>
                  <a:prstClr val="black"/>
                </a:solidFill>
                <a:effectLst/>
                <a:uLnTx/>
                <a:uFillTx/>
                <a:latin typeface="Arial"/>
                <a:ea typeface="+mn-ea"/>
                <a:cs typeface="+mn-cs"/>
              </a:rPr>
              <a:t>, </a:t>
            </a:r>
            <a:r>
              <a:rPr kumimoji="0" lang="ru-RU" sz="900" b="0" i="0" u="none" strike="noStrike" kern="1200" cap="none" spc="0" normalizeH="0" baseline="0" noProof="0" dirty="0">
                <a:ln>
                  <a:noFill/>
                </a:ln>
                <a:solidFill>
                  <a:prstClr val="black"/>
                </a:solidFill>
                <a:effectLst/>
                <a:uLnTx/>
                <a:uFillTx/>
                <a:latin typeface="Arial"/>
                <a:ea typeface="+mn-ea"/>
                <a:cs typeface="+mn-cs"/>
              </a:rPr>
              <a:t>качество жизни</a:t>
            </a:r>
            <a:r>
              <a:rPr kumimoji="0" lang="en-US" sz="900" b="0" i="0" u="none" strike="noStrike" kern="1200" cap="none" spc="0" normalizeH="0" baseline="0" noProof="0" dirty="0">
                <a:ln>
                  <a:noFill/>
                </a:ln>
                <a:solidFill>
                  <a:prstClr val="black"/>
                </a:solidFill>
                <a:effectLst/>
                <a:uLnTx/>
                <a:uFillTx/>
                <a:latin typeface="Arial"/>
                <a:ea typeface="+mn-ea"/>
                <a:cs typeface="+mn-cs"/>
              </a:rPr>
              <a:t>; SF-36, </a:t>
            </a:r>
            <a:r>
              <a:rPr kumimoji="0" lang="ru-RU" sz="900" b="0" i="0" u="none" strike="noStrike" kern="1200" cap="none" spc="0" normalizeH="0" baseline="0" noProof="0" dirty="0">
                <a:ln>
                  <a:noFill/>
                </a:ln>
                <a:solidFill>
                  <a:prstClr val="black"/>
                </a:solidFill>
                <a:effectLst/>
                <a:uLnTx/>
                <a:uFillTx/>
                <a:latin typeface="Arial"/>
                <a:ea typeface="+mn-ea"/>
                <a:cs typeface="+mn-cs"/>
              </a:rPr>
              <a:t>краткая форма из 36 пунктов</a:t>
            </a:r>
            <a:r>
              <a:rPr kumimoji="0" lang="en-US" sz="900" b="0" i="0" u="none" strike="noStrike" kern="1200" cap="none" spc="0" normalizeH="0" baseline="0" noProof="0" dirty="0">
                <a:ln>
                  <a:noFill/>
                </a:ln>
                <a:solidFill>
                  <a:prstClr val="black"/>
                </a:solidFill>
                <a:effectLst/>
                <a:uLnTx/>
                <a:uFillTx/>
                <a:latin typeface="Arial"/>
                <a:ea typeface="+mn-ea"/>
                <a:cs typeface="+mn-cs"/>
              </a:rPr>
              <a:t>; VAS, </a:t>
            </a:r>
            <a:r>
              <a:rPr kumimoji="0" lang="ru-RU" sz="900" b="0" i="0" u="none" strike="noStrike" kern="1200" cap="none" spc="0" normalizeH="0" baseline="0" noProof="0" dirty="0">
                <a:ln>
                  <a:noFill/>
                </a:ln>
                <a:solidFill>
                  <a:prstClr val="black"/>
                </a:solidFill>
                <a:effectLst/>
                <a:uLnTx/>
                <a:uFillTx/>
                <a:latin typeface="Arial"/>
                <a:ea typeface="+mn-ea"/>
                <a:cs typeface="+mn-cs"/>
              </a:rPr>
              <a:t>визуальная аналоговая шкала</a:t>
            </a:r>
            <a:r>
              <a:rPr kumimoji="0" lang="en-US" sz="900" b="0" i="0" u="none" strike="noStrike" kern="1200" cap="none" spc="0" normalizeH="0" baseline="0" noProof="0" dirty="0">
                <a:ln>
                  <a:noFill/>
                </a:ln>
                <a:solidFill>
                  <a:prstClr val="black"/>
                </a:solidFill>
                <a:effectLst/>
                <a:uLnTx/>
                <a:uFillTx/>
                <a:latin typeface="Arial"/>
                <a:ea typeface="+mn-ea"/>
                <a:cs typeface="+mn-cs"/>
              </a:rPr>
              <a:t>.</a:t>
            </a:r>
            <a:endParaRPr kumimoji="0" lang="en-CA" sz="9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27" name="Picture 3"/>
          <p:cNvPicPr>
            <a:picLocks noChangeAspect="1" noChangeArrowheads="1"/>
          </p:cNvPicPr>
          <p:nvPr/>
        </p:nvPicPr>
        <p:blipFill>
          <a:blip r:embed="rId3"/>
          <a:srcRect/>
          <a:stretch>
            <a:fillRect/>
          </a:stretch>
        </p:blipFill>
        <p:spPr bwMode="auto">
          <a:xfrm>
            <a:off x="6869686" y="3068754"/>
            <a:ext cx="3355738" cy="3198696"/>
          </a:xfrm>
          <a:prstGeom prst="rect">
            <a:avLst/>
          </a:prstGeom>
          <a:noFill/>
          <a:ln w="9525">
            <a:noFill/>
            <a:miter lim="800000"/>
            <a:headEnd/>
            <a:tailEnd/>
          </a:ln>
        </p:spPr>
      </p:pic>
      <p:sp>
        <p:nvSpPr>
          <p:cNvPr id="19" name="TextBox 18"/>
          <p:cNvSpPr txBox="1"/>
          <p:nvPr/>
        </p:nvSpPr>
        <p:spPr>
          <a:xfrm>
            <a:off x="6869686" y="2567814"/>
            <a:ext cx="335573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a:ea typeface="+mn-ea"/>
                <a:cs typeface="+mn-cs"/>
              </a:rPr>
              <a:t>      </a:t>
            </a:r>
            <a:r>
              <a:rPr kumimoji="0" lang="ru-RU" sz="2000" b="1" i="0" u="none" strike="noStrike" kern="1200" cap="none" spc="0" normalizeH="0" baseline="0" noProof="0" dirty="0">
                <a:ln>
                  <a:noFill/>
                </a:ln>
                <a:solidFill>
                  <a:prstClr val="white"/>
                </a:solidFill>
                <a:effectLst/>
                <a:uLnTx/>
                <a:uFillTx/>
                <a:latin typeface="Arial"/>
                <a:ea typeface="+mn-ea"/>
                <a:cs typeface="+mn-cs"/>
              </a:rPr>
              <a:t>Инструмент </a:t>
            </a:r>
            <a:r>
              <a:rPr kumimoji="0" lang="en-US" sz="2000" b="1" i="0" u="none" strike="noStrike" kern="1200" cap="none" spc="0" normalizeH="0" baseline="0" noProof="0" dirty="0">
                <a:ln>
                  <a:noFill/>
                </a:ln>
                <a:solidFill>
                  <a:prstClr val="white"/>
                </a:solidFill>
                <a:effectLst/>
                <a:uLnTx/>
                <a:uFillTx/>
                <a:latin typeface="Arial"/>
                <a:ea typeface="+mn-ea"/>
                <a:cs typeface="+mn-cs"/>
              </a:rPr>
              <a:t>SF-36</a:t>
            </a:r>
            <a:endParaRPr kumimoji="0" lang="ru-RU" sz="2000" b="1" i="0" u="none" strike="noStrike" kern="1200" cap="none" spc="0" normalizeH="0" baseline="0" noProof="0" dirty="0">
              <a:ln>
                <a:noFill/>
              </a:ln>
              <a:solidFill>
                <a:prstClr val="white"/>
              </a:solidFill>
              <a:effectLst/>
              <a:uLnTx/>
              <a:uFillTx/>
              <a:latin typeface="Arial"/>
              <a:ea typeface="+mn-ea"/>
              <a:cs typeface="+mn-cs"/>
            </a:endParaRPr>
          </a:p>
        </p:txBody>
      </p:sp>
      <p:pic>
        <p:nvPicPr>
          <p:cNvPr id="1029" name="Picture 5"/>
          <p:cNvPicPr>
            <a:picLocks noChangeAspect="1" noChangeArrowheads="1"/>
          </p:cNvPicPr>
          <p:nvPr/>
        </p:nvPicPr>
        <p:blipFill>
          <a:blip r:embed="rId4"/>
          <a:srcRect/>
          <a:stretch>
            <a:fillRect/>
          </a:stretch>
        </p:blipFill>
        <p:spPr bwMode="auto">
          <a:xfrm>
            <a:off x="1603374" y="3080733"/>
            <a:ext cx="4256701" cy="2806501"/>
          </a:xfrm>
          <a:prstGeom prst="rect">
            <a:avLst/>
          </a:prstGeom>
          <a:noFill/>
          <a:ln w="9525">
            <a:noFill/>
            <a:miter lim="800000"/>
            <a:headEnd/>
            <a:tailEnd/>
          </a:ln>
        </p:spPr>
      </p:pic>
    </p:spTree>
    <p:extLst>
      <p:ext uri="{BB962C8B-B14F-4D97-AF65-F5344CB8AC3E}">
        <p14:creationId xmlns:p14="http://schemas.microsoft.com/office/powerpoint/2010/main" val="1853168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80880CA-7949-4FA6-8285-1D7CAEC325A9}"/>
              </a:ext>
            </a:extLst>
          </p:cNvPr>
          <p:cNvSpPr>
            <a:spLocks noGrp="1"/>
          </p:cNvSpPr>
          <p:nvPr>
            <p:ph type="title"/>
          </p:nvPr>
        </p:nvSpPr>
        <p:spPr>
          <a:xfrm>
            <a:off x="838199" y="225425"/>
            <a:ext cx="10515599" cy="1090079"/>
          </a:xfrm>
        </p:spPr>
        <p:txBody>
          <a:bodyPr>
            <a:normAutofit/>
          </a:bodyPr>
          <a:lstStyle/>
          <a:p>
            <a:r>
              <a:rPr lang="ru-RU" dirty="0"/>
              <a:t>Качество жизни, обусловленное состоянием здоровья</a:t>
            </a:r>
            <a:endParaRPr lang="en-CA" sz="3400" dirty="0"/>
          </a:p>
        </p:txBody>
      </p:sp>
      <p:sp>
        <p:nvSpPr>
          <p:cNvPr id="4" name="Content Placeholder 2">
            <a:extLst>
              <a:ext uri="{FF2B5EF4-FFF2-40B4-BE49-F238E27FC236}">
                <a16:creationId xmlns:a16="http://schemas.microsoft.com/office/drawing/2014/main" id="{6FEFEFD2-4F8A-4E82-AD1C-408E64A6768B}"/>
              </a:ext>
            </a:extLst>
          </p:cNvPr>
          <p:cNvSpPr txBox="1">
            <a:spLocks/>
          </p:cNvSpPr>
          <p:nvPr/>
        </p:nvSpPr>
        <p:spPr>
          <a:xfrm>
            <a:off x="838199" y="1591894"/>
            <a:ext cx="10265738" cy="9164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64256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The </a:t>
            </a:r>
            <a:r>
              <a:rPr kumimoji="0" lang="en-US" sz="2000" b="1" i="0" u="none" strike="noStrike" kern="1200" cap="none" spc="0" normalizeH="0" baseline="0" noProof="0" dirty="0">
                <a:ln>
                  <a:noFill/>
                </a:ln>
                <a:solidFill>
                  <a:prstClr val="black"/>
                </a:solidFill>
                <a:effectLst/>
                <a:uLnTx/>
                <a:uFillTx/>
                <a:latin typeface="Arial"/>
                <a:ea typeface="+mn-ea"/>
                <a:cs typeface="+mn-cs"/>
              </a:rPr>
              <a:t>PROBE, CHO-KLOT,</a:t>
            </a:r>
            <a:r>
              <a:rPr kumimoji="0" lang="en-US" sz="2000" b="0" i="0" u="none" strike="noStrike" kern="1200" cap="none" spc="0" normalizeH="0" baseline="0" noProof="0" dirty="0">
                <a:ln>
                  <a:noFill/>
                </a:ln>
                <a:solidFill>
                  <a:prstClr val="black"/>
                </a:solidFill>
                <a:effectLst/>
                <a:uLnTx/>
                <a:uFillTx/>
                <a:latin typeface="Arial"/>
                <a:ea typeface="+mn-ea"/>
                <a:cs typeface="+mn-cs"/>
              </a:rPr>
              <a:t> and </a:t>
            </a:r>
            <a:r>
              <a:rPr kumimoji="0" lang="en-US" sz="2000" b="1" i="0" u="none" strike="noStrike" kern="1200" cap="none" spc="0" normalizeH="0" baseline="0" noProof="0" dirty="0">
                <a:ln>
                  <a:noFill/>
                </a:ln>
                <a:solidFill>
                  <a:prstClr val="black"/>
                </a:solidFill>
                <a:effectLst/>
                <a:uLnTx/>
                <a:uFillTx/>
                <a:latin typeface="Arial"/>
                <a:ea typeface="+mn-ea"/>
                <a:cs typeface="+mn-cs"/>
              </a:rPr>
              <a:t>HAEMO-QoL-A </a:t>
            </a:r>
            <a:r>
              <a:rPr kumimoji="0" lang="ru-RU" sz="2000" b="1" i="0" u="none" strike="noStrike" kern="1200" cap="none" spc="0" normalizeH="0" baseline="0" noProof="0" dirty="0">
                <a:ln>
                  <a:noFill/>
                </a:ln>
                <a:solidFill>
                  <a:prstClr val="black"/>
                </a:solidFill>
                <a:effectLst/>
                <a:uLnTx/>
                <a:uFillTx/>
                <a:latin typeface="Arial"/>
                <a:ea typeface="+mn-ea"/>
                <a:cs typeface="+mn-cs"/>
              </a:rPr>
              <a:t>– </a:t>
            </a:r>
            <a:r>
              <a:rPr kumimoji="0" lang="ru-RU" sz="2000" b="0" i="0" u="none" strike="noStrike" kern="1200" cap="none" spc="0" normalizeH="0" baseline="0" noProof="0" dirty="0">
                <a:ln>
                  <a:noFill/>
                </a:ln>
                <a:solidFill>
                  <a:prstClr val="black"/>
                </a:solidFill>
                <a:effectLst/>
                <a:uLnTx/>
                <a:uFillTx/>
                <a:latin typeface="Arial"/>
                <a:ea typeface="+mn-ea"/>
                <a:cs typeface="+mn-cs"/>
              </a:rPr>
              <a:t>это </a:t>
            </a:r>
            <a:r>
              <a:rPr kumimoji="0" lang="ru-RU" sz="2000" b="0" i="0" u="none" strike="noStrike" kern="1200" cap="none" spc="0" normalizeH="0" baseline="0" noProof="0" dirty="0">
                <a:ln>
                  <a:noFill/>
                </a:ln>
                <a:solidFill>
                  <a:srgbClr val="000000"/>
                </a:solidFill>
                <a:effectLst/>
                <a:uLnTx/>
                <a:uFillTx/>
                <a:latin typeface="Arial"/>
                <a:ea typeface="Arial" panose="020B0604020202020204" pitchFamily="34" charset="0"/>
                <a:cs typeface="Arial" panose="020B0604020202020204" pitchFamily="34" charset="0"/>
              </a:rPr>
              <a:t>специфические для заболевания инструменты, используемые для оценки КЖ при гемофилии</a:t>
            </a:r>
            <a:endParaRPr kumimoji="0" lang="en-CA" sz="32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3" name="Group 22">
            <a:extLst>
              <a:ext uri="{FF2B5EF4-FFF2-40B4-BE49-F238E27FC236}">
                <a16:creationId xmlns:a16="http://schemas.microsoft.com/office/drawing/2014/main" id="{B1A692C6-46AB-4049-8B44-610E3C7FF5C5}"/>
              </a:ext>
            </a:extLst>
          </p:cNvPr>
          <p:cNvGrpSpPr/>
          <p:nvPr/>
        </p:nvGrpSpPr>
        <p:grpSpPr>
          <a:xfrm>
            <a:off x="1601270" y="2829208"/>
            <a:ext cx="8989461" cy="3193488"/>
            <a:chOff x="880253" y="2626008"/>
            <a:chExt cx="7797564" cy="3193488"/>
          </a:xfrm>
        </p:grpSpPr>
        <p:sp>
          <p:nvSpPr>
            <p:cNvPr id="24" name="Freeform: Shape 23">
              <a:extLst>
                <a:ext uri="{FF2B5EF4-FFF2-40B4-BE49-F238E27FC236}">
                  <a16:creationId xmlns:a16="http://schemas.microsoft.com/office/drawing/2014/main" id="{A0FEAA7F-9349-43EE-B40D-8BD1630E5B61}"/>
                </a:ext>
              </a:extLst>
            </p:cNvPr>
            <p:cNvSpPr/>
            <p:nvPr/>
          </p:nvSpPr>
          <p:spPr>
            <a:xfrm>
              <a:off x="880253" y="2626008"/>
              <a:ext cx="2377306" cy="518400"/>
            </a:xfrm>
            <a:custGeom>
              <a:avLst/>
              <a:gdLst>
                <a:gd name="connsiteX0" fmla="*/ 0 w 2377306"/>
                <a:gd name="connsiteY0" fmla="*/ 0 h 518400"/>
                <a:gd name="connsiteX1" fmla="*/ 2377306 w 2377306"/>
                <a:gd name="connsiteY1" fmla="*/ 0 h 518400"/>
                <a:gd name="connsiteX2" fmla="*/ 2377306 w 2377306"/>
                <a:gd name="connsiteY2" fmla="*/ 518400 h 518400"/>
                <a:gd name="connsiteX3" fmla="*/ 0 w 2377306"/>
                <a:gd name="connsiteY3" fmla="*/ 518400 h 518400"/>
                <a:gd name="connsiteX4" fmla="*/ 0 w 2377306"/>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518400">
                  <a:moveTo>
                    <a:pt x="0" y="0"/>
                  </a:moveTo>
                  <a:lnTo>
                    <a:pt x="2377306" y="0"/>
                  </a:lnTo>
                  <a:lnTo>
                    <a:pt x="2377306" y="518400"/>
                  </a:lnTo>
                  <a:lnTo>
                    <a:pt x="0" y="518400"/>
                  </a:lnTo>
                  <a:lnTo>
                    <a:pt x="0" y="0"/>
                  </a:lnTo>
                  <a:close/>
                </a:path>
              </a:pathLst>
            </a:custGeom>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a:ea typeface="+mn-ea"/>
                  <a:cs typeface="+mn-cs"/>
                </a:rPr>
                <a:t>PROBE</a:t>
              </a:r>
              <a:endParaRPr kumimoji="0" lang="en-CA" sz="2000" b="1" i="0" u="none" strike="noStrike" kern="1200" cap="none" spc="0" normalizeH="0" baseline="0" noProof="0" dirty="0">
                <a:ln>
                  <a:noFill/>
                </a:ln>
                <a:solidFill>
                  <a:prstClr val="white"/>
                </a:solidFill>
                <a:effectLst/>
                <a:uLnTx/>
                <a:uFillTx/>
                <a:latin typeface="Arial"/>
                <a:ea typeface="+mn-ea"/>
                <a:cs typeface="+mn-cs"/>
              </a:endParaRPr>
            </a:p>
          </p:txBody>
        </p:sp>
        <p:sp>
          <p:nvSpPr>
            <p:cNvPr id="25" name="Freeform: Shape 24">
              <a:extLst>
                <a:ext uri="{FF2B5EF4-FFF2-40B4-BE49-F238E27FC236}">
                  <a16:creationId xmlns:a16="http://schemas.microsoft.com/office/drawing/2014/main" id="{11617AAA-1DBE-4E77-B6DC-408DAAB84B0D}"/>
                </a:ext>
              </a:extLst>
            </p:cNvPr>
            <p:cNvSpPr/>
            <p:nvPr/>
          </p:nvSpPr>
          <p:spPr>
            <a:xfrm>
              <a:off x="880253" y="3144408"/>
              <a:ext cx="2377306" cy="2675088"/>
            </a:xfrm>
            <a:custGeom>
              <a:avLst/>
              <a:gdLst>
                <a:gd name="connsiteX0" fmla="*/ 0 w 2377306"/>
                <a:gd name="connsiteY0" fmla="*/ 0 h 2675088"/>
                <a:gd name="connsiteX1" fmla="*/ 2377306 w 2377306"/>
                <a:gd name="connsiteY1" fmla="*/ 0 h 2675088"/>
                <a:gd name="connsiteX2" fmla="*/ 2377306 w 2377306"/>
                <a:gd name="connsiteY2" fmla="*/ 2675088 h 2675088"/>
                <a:gd name="connsiteX3" fmla="*/ 0 w 2377306"/>
                <a:gd name="connsiteY3" fmla="*/ 2675088 h 2675088"/>
                <a:gd name="connsiteX4" fmla="*/ 0 w 2377306"/>
                <a:gd name="connsiteY4" fmla="*/ 0 h 267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2675088">
                  <a:moveTo>
                    <a:pt x="0" y="0"/>
                  </a:moveTo>
                  <a:lnTo>
                    <a:pt x="2377306" y="0"/>
                  </a:lnTo>
                  <a:lnTo>
                    <a:pt x="2377306" y="2675088"/>
                  </a:lnTo>
                  <a:lnTo>
                    <a:pt x="0" y="2675088"/>
                  </a:lnTo>
                  <a:lnTo>
                    <a:pt x="0" y="0"/>
                  </a:lnTo>
                  <a:close/>
                </a:path>
              </a:pathLst>
            </a:custGeom>
            <a:solidFill>
              <a:schemeClr val="bg1">
                <a:lumMod val="9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96012" rIns="128016" bIns="144018" numCol="1" spcCol="127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srgbClr val="000000"/>
                  </a:solidFill>
                  <a:effectLst/>
                  <a:uLnTx/>
                  <a:uFillTx/>
                  <a:latin typeface="Arial"/>
                  <a:ea typeface="Arial" panose="020B0604020202020204" pitchFamily="34" charset="0"/>
                  <a:cs typeface="Arial" panose="020B0604020202020204" pitchFamily="34" charset="0"/>
                </a:rPr>
                <a:t>Позволяет оценивать КЖ в дополнение к оценке бремени заболевания для лиц с гемофилией</a:t>
              </a:r>
              <a:r>
                <a:rPr kumimoji="0" lang="en-US" sz="20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a:t>
              </a:r>
            </a:p>
          </p:txBody>
        </p:sp>
        <p:sp>
          <p:nvSpPr>
            <p:cNvPr id="26" name="Freeform: Shape 25">
              <a:extLst>
                <a:ext uri="{FF2B5EF4-FFF2-40B4-BE49-F238E27FC236}">
                  <a16:creationId xmlns:a16="http://schemas.microsoft.com/office/drawing/2014/main" id="{3858BAF8-0513-4E60-84D2-919537169784}"/>
                </a:ext>
              </a:extLst>
            </p:cNvPr>
            <p:cNvSpPr/>
            <p:nvPr/>
          </p:nvSpPr>
          <p:spPr>
            <a:xfrm>
              <a:off x="3590382" y="2626008"/>
              <a:ext cx="2377306" cy="518400"/>
            </a:xfrm>
            <a:custGeom>
              <a:avLst/>
              <a:gdLst>
                <a:gd name="connsiteX0" fmla="*/ 0 w 2377306"/>
                <a:gd name="connsiteY0" fmla="*/ 0 h 518400"/>
                <a:gd name="connsiteX1" fmla="*/ 2377306 w 2377306"/>
                <a:gd name="connsiteY1" fmla="*/ 0 h 518400"/>
                <a:gd name="connsiteX2" fmla="*/ 2377306 w 2377306"/>
                <a:gd name="connsiteY2" fmla="*/ 518400 h 518400"/>
                <a:gd name="connsiteX3" fmla="*/ 0 w 2377306"/>
                <a:gd name="connsiteY3" fmla="*/ 518400 h 518400"/>
                <a:gd name="connsiteX4" fmla="*/ 0 w 2377306"/>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518400">
                  <a:moveTo>
                    <a:pt x="0" y="0"/>
                  </a:moveTo>
                  <a:lnTo>
                    <a:pt x="2377306" y="0"/>
                  </a:lnTo>
                  <a:lnTo>
                    <a:pt x="2377306" y="518400"/>
                  </a:lnTo>
                  <a:lnTo>
                    <a:pt x="0" y="518400"/>
                  </a:lnTo>
                  <a:lnTo>
                    <a:pt x="0" y="0"/>
                  </a:lnTo>
                  <a:close/>
                </a:path>
              </a:pathLst>
            </a:custGeom>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a:ea typeface="+mn-ea"/>
                  <a:cs typeface="+mn-cs"/>
                </a:rPr>
                <a:t>CHO-KLOT</a:t>
              </a:r>
              <a:endParaRPr kumimoji="0" lang="en-CA" sz="2000" b="1" i="0" u="none" strike="noStrike" kern="1200" cap="none" spc="0" normalizeH="0" baseline="0" noProof="0" dirty="0">
                <a:ln>
                  <a:noFill/>
                </a:ln>
                <a:solidFill>
                  <a:prstClr val="white"/>
                </a:solidFill>
                <a:effectLst/>
                <a:uLnTx/>
                <a:uFillTx/>
                <a:latin typeface="Arial"/>
                <a:ea typeface="+mn-ea"/>
                <a:cs typeface="+mn-cs"/>
              </a:endParaRPr>
            </a:p>
          </p:txBody>
        </p:sp>
        <p:sp>
          <p:nvSpPr>
            <p:cNvPr id="27" name="Freeform: Shape 26">
              <a:extLst>
                <a:ext uri="{FF2B5EF4-FFF2-40B4-BE49-F238E27FC236}">
                  <a16:creationId xmlns:a16="http://schemas.microsoft.com/office/drawing/2014/main" id="{8D8F6234-6CDC-4464-8118-D21F84268C6F}"/>
                </a:ext>
              </a:extLst>
            </p:cNvPr>
            <p:cNvSpPr/>
            <p:nvPr/>
          </p:nvSpPr>
          <p:spPr>
            <a:xfrm>
              <a:off x="3590382" y="3144408"/>
              <a:ext cx="2377306" cy="2675088"/>
            </a:xfrm>
            <a:custGeom>
              <a:avLst/>
              <a:gdLst>
                <a:gd name="connsiteX0" fmla="*/ 0 w 2377306"/>
                <a:gd name="connsiteY0" fmla="*/ 0 h 2675088"/>
                <a:gd name="connsiteX1" fmla="*/ 2377306 w 2377306"/>
                <a:gd name="connsiteY1" fmla="*/ 0 h 2675088"/>
                <a:gd name="connsiteX2" fmla="*/ 2377306 w 2377306"/>
                <a:gd name="connsiteY2" fmla="*/ 2675088 h 2675088"/>
                <a:gd name="connsiteX3" fmla="*/ 0 w 2377306"/>
                <a:gd name="connsiteY3" fmla="*/ 2675088 h 2675088"/>
                <a:gd name="connsiteX4" fmla="*/ 0 w 2377306"/>
                <a:gd name="connsiteY4" fmla="*/ 0 h 267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2675088">
                  <a:moveTo>
                    <a:pt x="0" y="0"/>
                  </a:moveTo>
                  <a:lnTo>
                    <a:pt x="2377306" y="0"/>
                  </a:lnTo>
                  <a:lnTo>
                    <a:pt x="2377306" y="2675088"/>
                  </a:lnTo>
                  <a:lnTo>
                    <a:pt x="0" y="2675088"/>
                  </a:lnTo>
                  <a:lnTo>
                    <a:pt x="0" y="0"/>
                  </a:lnTo>
                  <a:close/>
                </a:path>
              </a:pathLst>
            </a:custGeom>
            <a:solidFill>
              <a:schemeClr val="bg1">
                <a:lumMod val="9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96012" rIns="128016" bIns="144018" numCol="1" spcCol="127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Для детей с гемофилией широко используется «Канадский инструмент оценки результатов лечения гемофилии для качества жизни детей» </a:t>
              </a:r>
              <a:endParaRPr kumimoji="0" lang="en-US" sz="18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endParaRPr>
            </a:p>
          </p:txBody>
        </p:sp>
        <p:sp>
          <p:nvSpPr>
            <p:cNvPr id="28" name="Freeform: Shape 27">
              <a:extLst>
                <a:ext uri="{FF2B5EF4-FFF2-40B4-BE49-F238E27FC236}">
                  <a16:creationId xmlns:a16="http://schemas.microsoft.com/office/drawing/2014/main" id="{3A3F7D16-05EA-468C-9504-44CCF7A9256A}"/>
                </a:ext>
              </a:extLst>
            </p:cNvPr>
            <p:cNvSpPr/>
            <p:nvPr/>
          </p:nvSpPr>
          <p:spPr>
            <a:xfrm>
              <a:off x="6300511" y="2626008"/>
              <a:ext cx="2377306" cy="518400"/>
            </a:xfrm>
            <a:custGeom>
              <a:avLst/>
              <a:gdLst>
                <a:gd name="connsiteX0" fmla="*/ 0 w 2377306"/>
                <a:gd name="connsiteY0" fmla="*/ 0 h 518400"/>
                <a:gd name="connsiteX1" fmla="*/ 2377306 w 2377306"/>
                <a:gd name="connsiteY1" fmla="*/ 0 h 518400"/>
                <a:gd name="connsiteX2" fmla="*/ 2377306 w 2377306"/>
                <a:gd name="connsiteY2" fmla="*/ 518400 h 518400"/>
                <a:gd name="connsiteX3" fmla="*/ 0 w 2377306"/>
                <a:gd name="connsiteY3" fmla="*/ 518400 h 518400"/>
                <a:gd name="connsiteX4" fmla="*/ 0 w 2377306"/>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518400">
                  <a:moveTo>
                    <a:pt x="0" y="0"/>
                  </a:moveTo>
                  <a:lnTo>
                    <a:pt x="2377306" y="0"/>
                  </a:lnTo>
                  <a:lnTo>
                    <a:pt x="2377306" y="518400"/>
                  </a:lnTo>
                  <a:lnTo>
                    <a:pt x="0" y="518400"/>
                  </a:lnTo>
                  <a:lnTo>
                    <a:pt x="0" y="0"/>
                  </a:lnTo>
                  <a:close/>
                </a:path>
              </a:pathLst>
            </a:custGeom>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a:ea typeface="+mn-ea"/>
                  <a:cs typeface="+mn-cs"/>
                </a:rPr>
                <a:t>HAEMO-QoL-A</a:t>
              </a:r>
              <a:endParaRPr kumimoji="0" lang="en-CA" sz="2000" b="1" i="0" u="none" strike="noStrike" kern="1200" cap="none" spc="0" normalizeH="0" baseline="0" noProof="0" dirty="0">
                <a:ln>
                  <a:noFill/>
                </a:ln>
                <a:solidFill>
                  <a:prstClr val="white"/>
                </a:solidFill>
                <a:effectLst/>
                <a:uLnTx/>
                <a:uFillTx/>
                <a:latin typeface="Arial"/>
                <a:ea typeface="+mn-ea"/>
                <a:cs typeface="+mn-cs"/>
              </a:endParaRPr>
            </a:p>
          </p:txBody>
        </p:sp>
        <p:sp>
          <p:nvSpPr>
            <p:cNvPr id="29" name="Freeform: Shape 28">
              <a:extLst>
                <a:ext uri="{FF2B5EF4-FFF2-40B4-BE49-F238E27FC236}">
                  <a16:creationId xmlns:a16="http://schemas.microsoft.com/office/drawing/2014/main" id="{A05B1227-B66C-4DCF-B053-CB9458F6105C}"/>
                </a:ext>
              </a:extLst>
            </p:cNvPr>
            <p:cNvSpPr/>
            <p:nvPr/>
          </p:nvSpPr>
          <p:spPr>
            <a:xfrm>
              <a:off x="6300511" y="3144408"/>
              <a:ext cx="2377306" cy="2675088"/>
            </a:xfrm>
            <a:custGeom>
              <a:avLst/>
              <a:gdLst>
                <a:gd name="connsiteX0" fmla="*/ 0 w 2377306"/>
                <a:gd name="connsiteY0" fmla="*/ 0 h 2675088"/>
                <a:gd name="connsiteX1" fmla="*/ 2377306 w 2377306"/>
                <a:gd name="connsiteY1" fmla="*/ 0 h 2675088"/>
                <a:gd name="connsiteX2" fmla="*/ 2377306 w 2377306"/>
                <a:gd name="connsiteY2" fmla="*/ 2675088 h 2675088"/>
                <a:gd name="connsiteX3" fmla="*/ 0 w 2377306"/>
                <a:gd name="connsiteY3" fmla="*/ 2675088 h 2675088"/>
                <a:gd name="connsiteX4" fmla="*/ 0 w 2377306"/>
                <a:gd name="connsiteY4" fmla="*/ 0 h 267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2675088">
                  <a:moveTo>
                    <a:pt x="0" y="0"/>
                  </a:moveTo>
                  <a:lnTo>
                    <a:pt x="2377306" y="0"/>
                  </a:lnTo>
                  <a:lnTo>
                    <a:pt x="2377306" y="2675088"/>
                  </a:lnTo>
                  <a:lnTo>
                    <a:pt x="0" y="2675088"/>
                  </a:lnTo>
                  <a:lnTo>
                    <a:pt x="0" y="0"/>
                  </a:lnTo>
                  <a:close/>
                </a:path>
              </a:pathLst>
            </a:custGeom>
            <a:solidFill>
              <a:schemeClr val="bg1">
                <a:lumMod val="9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96012" rIns="128016" bIns="144018" numCol="1" spcCol="127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000000"/>
                  </a:solidFill>
                  <a:effectLst/>
                  <a:uLnTx/>
                  <a:uFillTx/>
                  <a:latin typeface="Arial"/>
                  <a:ea typeface="Arial" panose="020B0604020202020204" pitchFamily="34" charset="0"/>
                  <a:cs typeface="Arial" panose="020B0604020202020204" pitchFamily="34" charset="0"/>
                </a:rPr>
                <a:t>Для взрослых пациентов с гемофилией широко используются опросник по качеству жизни взрослых пациентов с гемофилией</a:t>
              </a:r>
              <a:r>
                <a:rPr kumimoji="0" lang="ru-RU" sz="1800" b="0" i="0" u="none" strike="noStrike" kern="1200" cap="none" spc="10" normalizeH="0" baseline="0" noProof="0" dirty="0">
                  <a:ln>
                    <a:noFill/>
                  </a:ln>
                  <a:solidFill>
                    <a:srgbClr val="000000"/>
                  </a:solidFill>
                  <a:effectLst/>
                  <a:uLnTx/>
                  <a:uFillTx/>
                  <a:latin typeface="Arial"/>
                  <a:ea typeface="Arial" panose="020B0604020202020204" pitchFamily="34" charset="0"/>
                  <a:cs typeface="Arial" panose="020B0604020202020204" pitchFamily="34" charset="0"/>
                </a:rPr>
                <a:t> </a:t>
              </a:r>
              <a:r>
                <a:rPr kumimoji="0" lang="ru-RU" sz="1800" b="0" i="0" u="none" strike="noStrike" kern="1200" cap="none" spc="0" normalizeH="0" baseline="0" noProof="0" dirty="0">
                  <a:ln>
                    <a:noFill/>
                  </a:ln>
                  <a:solidFill>
                    <a:srgbClr val="000000"/>
                  </a:solidFill>
                  <a:effectLst/>
                  <a:uLnTx/>
                  <a:uFillTx/>
                  <a:latin typeface="Arial"/>
                  <a:ea typeface="Arial" panose="020B0604020202020204" pitchFamily="34" charset="0"/>
                  <a:cs typeface="Arial" panose="020B0604020202020204" pitchFamily="34" charset="0"/>
                </a:rPr>
                <a:t>(</a:t>
              </a:r>
              <a:r>
                <a:rPr kumimoji="0" lang="en-CA" sz="1800" b="0" i="0" u="none" strike="noStrike" kern="1200" cap="none" spc="0" normalizeH="0" baseline="0" noProof="0" dirty="0">
                  <a:ln>
                    <a:noFill/>
                  </a:ln>
                  <a:solidFill>
                    <a:srgbClr val="000000"/>
                  </a:solidFill>
                  <a:effectLst/>
                  <a:uLnTx/>
                  <a:uFillTx/>
                  <a:latin typeface="Arial"/>
                  <a:ea typeface="Arial" panose="020B0604020202020204" pitchFamily="34" charset="0"/>
                  <a:cs typeface="Arial" panose="020B0604020202020204" pitchFamily="34" charset="0"/>
                </a:rPr>
                <a:t>HAEMO</a:t>
              </a:r>
              <a:r>
                <a:rPr kumimoji="0" lang="ru-RU" sz="1800" b="0" i="0" u="none" strike="noStrike" kern="1200" cap="none" spc="0" normalizeH="0" baseline="0" noProof="0" dirty="0">
                  <a:ln>
                    <a:noFill/>
                  </a:ln>
                  <a:solidFill>
                    <a:srgbClr val="000000"/>
                  </a:solidFill>
                  <a:effectLst/>
                  <a:uLnTx/>
                  <a:uFillTx/>
                  <a:latin typeface="Arial"/>
                  <a:ea typeface="Arial" panose="020B0604020202020204" pitchFamily="34" charset="0"/>
                  <a:cs typeface="Arial" panose="020B0604020202020204" pitchFamily="34" charset="0"/>
                </a:rPr>
                <a:t>-</a:t>
              </a:r>
              <a:r>
                <a:rPr kumimoji="0" lang="en-CA" sz="1800" b="0" i="0" u="none" strike="noStrike" kern="1200" cap="none" spc="0" normalizeH="0" baseline="0" noProof="0" dirty="0">
                  <a:ln>
                    <a:noFill/>
                  </a:ln>
                  <a:solidFill>
                    <a:srgbClr val="000000"/>
                  </a:solidFill>
                  <a:effectLst/>
                  <a:uLnTx/>
                  <a:uFillTx/>
                  <a:latin typeface="Arial"/>
                  <a:ea typeface="Arial" panose="020B0604020202020204" pitchFamily="34" charset="0"/>
                  <a:cs typeface="Arial" panose="020B0604020202020204" pitchFamily="34" charset="0"/>
                </a:rPr>
                <a:t>QoL</a:t>
              </a:r>
              <a:r>
                <a:rPr kumimoji="0" lang="ru-RU" sz="1800" b="0" i="0" u="none" strike="noStrike" kern="1200" cap="none" spc="0" normalizeH="0" baseline="0" noProof="0" dirty="0">
                  <a:ln>
                    <a:noFill/>
                  </a:ln>
                  <a:solidFill>
                    <a:srgbClr val="000000"/>
                  </a:solidFill>
                  <a:effectLst/>
                  <a:uLnTx/>
                  <a:uFillTx/>
                  <a:latin typeface="Arial"/>
                  <a:ea typeface="Arial" panose="020B0604020202020204" pitchFamily="34" charset="0"/>
                  <a:cs typeface="Arial" panose="020B0604020202020204" pitchFamily="34" charset="0"/>
                </a:rPr>
                <a:t>-</a:t>
              </a:r>
              <a:r>
                <a:rPr kumimoji="0" lang="en-CA" sz="1800" b="0" i="0" u="none" strike="noStrike" kern="1200" cap="none" spc="0" normalizeH="0" baseline="0" noProof="0" dirty="0">
                  <a:ln>
                    <a:noFill/>
                  </a:ln>
                  <a:solidFill>
                    <a:srgbClr val="000000"/>
                  </a:solidFill>
                  <a:effectLst/>
                  <a:uLnTx/>
                  <a:uFillTx/>
                  <a:latin typeface="Arial"/>
                  <a:ea typeface="Arial" panose="020B0604020202020204" pitchFamily="34" charset="0"/>
                  <a:cs typeface="Arial" panose="020B0604020202020204" pitchFamily="34" charset="0"/>
                </a:rPr>
                <a:t>A</a:t>
              </a:r>
              <a:r>
                <a:rPr kumimoji="0" lang="ru-RU" sz="1800" b="0" i="0" u="none" strike="noStrike" kern="1200" cap="none" spc="0" normalizeH="0" baseline="0" noProof="0" dirty="0">
                  <a:ln>
                    <a:noFill/>
                  </a:ln>
                  <a:solidFill>
                    <a:srgbClr val="000000"/>
                  </a:solidFill>
                  <a:effectLst/>
                  <a:uLnTx/>
                  <a:uFillTx/>
                  <a:latin typeface="Arial"/>
                  <a:ea typeface="Arial" panose="020B0604020202020204" pitchFamily="34" charset="0"/>
                  <a:cs typeface="Arial" panose="020B0604020202020204" pitchFamily="34" charset="0"/>
                </a:rPr>
                <a:t>). </a:t>
              </a:r>
              <a:endParaRPr kumimoji="0" lang="en-US" sz="20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endParaRPr>
            </a:p>
          </p:txBody>
        </p:sp>
      </p:grpSp>
      <p:sp>
        <p:nvSpPr>
          <p:cNvPr id="12" name="TextBox 11">
            <a:extLst>
              <a:ext uri="{FF2B5EF4-FFF2-40B4-BE49-F238E27FC236}">
                <a16:creationId xmlns:a16="http://schemas.microsoft.com/office/drawing/2014/main" id="{C1D58531-03CE-474E-8883-069751B5B095}"/>
              </a:ext>
            </a:extLst>
          </p:cNvPr>
          <p:cNvSpPr txBox="1"/>
          <p:nvPr/>
        </p:nvSpPr>
        <p:spPr>
          <a:xfrm>
            <a:off x="828151" y="6536118"/>
            <a:ext cx="6094324"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prstClr val="black"/>
                </a:solidFill>
                <a:effectLst/>
                <a:uLnTx/>
                <a:uFillTx/>
                <a:latin typeface="Arial"/>
                <a:ea typeface="+mn-ea"/>
                <a:cs typeface="+mn-cs"/>
              </a:rPr>
              <a:t>PROBE, </a:t>
            </a:r>
            <a:r>
              <a:rPr kumimoji="0" lang="ru-RU" sz="900" b="0" i="0" u="none" strike="noStrike" kern="1200" cap="none" spc="0" normalizeH="0" baseline="0" noProof="0" dirty="0">
                <a:ln>
                  <a:noFill/>
                </a:ln>
                <a:solidFill>
                  <a:prstClr val="black"/>
                </a:solidFill>
                <a:effectLst/>
                <a:uLnTx/>
                <a:uFillTx/>
                <a:latin typeface="Arial"/>
                <a:ea typeface="+mn-ea"/>
                <a:cs typeface="+mn-cs"/>
              </a:rPr>
              <a:t>Опросник оценки пациентами результатов лечения, бремени и опыта</a:t>
            </a:r>
            <a:r>
              <a:rPr kumimoji="0" lang="en-CA" sz="900" b="0" i="0" u="none" strike="noStrike" kern="1200" cap="none" spc="0" normalizeH="0" baseline="0" noProof="0" dirty="0">
                <a:ln>
                  <a:noFill/>
                </a:ln>
                <a:solidFill>
                  <a:prstClr val="black"/>
                </a:solidFill>
                <a:effectLst/>
                <a:uLnTx/>
                <a:uFillTx/>
                <a:latin typeface="Arial"/>
                <a:ea typeface="+mn-ea"/>
                <a:cs typeface="+mn-cs"/>
              </a:rPr>
              <a:t>; </a:t>
            </a:r>
            <a:r>
              <a:rPr kumimoji="0" lang="ru-RU" sz="900" b="0" i="0" u="none" strike="noStrike" kern="1200" cap="none" spc="0" normalizeH="0" baseline="0" noProof="0" dirty="0">
                <a:ln>
                  <a:noFill/>
                </a:ln>
                <a:solidFill>
                  <a:prstClr val="black"/>
                </a:solidFill>
                <a:effectLst/>
                <a:uLnTx/>
                <a:uFillTx/>
                <a:latin typeface="Arial"/>
                <a:ea typeface="+mn-ea"/>
                <a:cs typeface="+mn-cs"/>
              </a:rPr>
              <a:t>КЖ</a:t>
            </a:r>
            <a:r>
              <a:rPr kumimoji="0" lang="en-CA" sz="900" b="0" i="0" u="none" strike="noStrike" kern="1200" cap="none" spc="0" normalizeH="0" baseline="0" noProof="0" dirty="0">
                <a:ln>
                  <a:noFill/>
                </a:ln>
                <a:solidFill>
                  <a:prstClr val="black"/>
                </a:solidFill>
                <a:effectLst/>
                <a:uLnTx/>
                <a:uFillTx/>
                <a:latin typeface="Arial"/>
                <a:ea typeface="+mn-ea"/>
                <a:cs typeface="+mn-cs"/>
              </a:rPr>
              <a:t>, </a:t>
            </a:r>
            <a:r>
              <a:rPr kumimoji="0" lang="ru-RU" sz="900" b="0" i="0" u="none" strike="noStrike" kern="1200" cap="none" spc="0" normalizeH="0" baseline="0" noProof="0" dirty="0">
                <a:ln>
                  <a:noFill/>
                </a:ln>
                <a:solidFill>
                  <a:prstClr val="black"/>
                </a:solidFill>
                <a:effectLst/>
                <a:uLnTx/>
                <a:uFillTx/>
                <a:latin typeface="Arial"/>
                <a:ea typeface="+mn-ea"/>
                <a:cs typeface="+mn-cs"/>
              </a:rPr>
              <a:t>качество жизни</a:t>
            </a:r>
            <a:r>
              <a:rPr kumimoji="0" lang="en-CA" sz="900" b="0" i="0" u="none" strike="noStrike" kern="1200" cap="none" spc="0" normalizeH="0" baseline="0" noProof="0" dirty="0">
                <a:ln>
                  <a:noFill/>
                </a:ln>
                <a:solidFill>
                  <a:prstClr val="black"/>
                </a:solidFill>
                <a:effectLst/>
                <a:uLnTx/>
                <a:uFillTx/>
                <a:latin typeface="Arial"/>
                <a:ea typeface="+mn-ea"/>
                <a:cs typeface="+mn-cs"/>
              </a:rPr>
              <a:t>. </a:t>
            </a:r>
          </a:p>
        </p:txBody>
      </p:sp>
    </p:spTree>
    <p:extLst>
      <p:ext uri="{BB962C8B-B14F-4D97-AF65-F5344CB8AC3E}">
        <p14:creationId xmlns:p14="http://schemas.microsoft.com/office/powerpoint/2010/main" val="979328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70D48-FAAB-4E10-B235-E68EBEC3AB5F}"/>
              </a:ext>
            </a:extLst>
          </p:cNvPr>
          <p:cNvSpPr>
            <a:spLocks noGrp="1"/>
          </p:cNvSpPr>
          <p:nvPr>
            <p:ph type="title"/>
          </p:nvPr>
        </p:nvSpPr>
        <p:spPr>
          <a:xfrm>
            <a:off x="838199" y="225425"/>
            <a:ext cx="10515599" cy="1090079"/>
          </a:xfrm>
        </p:spPr>
        <p:txBody>
          <a:bodyPr>
            <a:normAutofit/>
          </a:bodyPr>
          <a:lstStyle/>
          <a:p>
            <a:r>
              <a:rPr lang="ru-RU" dirty="0"/>
              <a:t>Результаты, сообщаемые пациентами </a:t>
            </a:r>
            <a:endParaRPr lang="en-CA" dirty="0"/>
          </a:p>
        </p:txBody>
      </p:sp>
      <p:sp>
        <p:nvSpPr>
          <p:cNvPr id="3" name="Content Placeholder 2">
            <a:extLst>
              <a:ext uri="{FF2B5EF4-FFF2-40B4-BE49-F238E27FC236}">
                <a16:creationId xmlns:a16="http://schemas.microsoft.com/office/drawing/2014/main" id="{18E21AC2-7656-4572-8A1F-36041E1059B5}"/>
              </a:ext>
            </a:extLst>
          </p:cNvPr>
          <p:cNvSpPr>
            <a:spLocks noGrp="1"/>
          </p:cNvSpPr>
          <p:nvPr>
            <p:ph idx="1"/>
          </p:nvPr>
        </p:nvSpPr>
        <p:spPr>
          <a:xfrm>
            <a:off x="838200" y="1562100"/>
            <a:ext cx="10515600" cy="4614863"/>
          </a:xfrm>
        </p:spPr>
        <p:txBody>
          <a:bodyPr/>
          <a:lstStyle/>
          <a:p>
            <a:r>
              <a:rPr lang="ru-RU" dirty="0"/>
              <a:t>РСП представляют собой отчёт о состоянии здоровья пациента, исходящий непосредственно от пациента</a:t>
            </a:r>
          </a:p>
          <a:p>
            <a:r>
              <a:rPr lang="ru-RU" dirty="0"/>
              <a:t>Они объединяют в себе как одномерные, так и многомерные способы оценки симптомов, HRQoL/КЖОСЗ, состояние здоровья, приверженность лечению, удовлетворённость лечением и другие параметры</a:t>
            </a:r>
            <a:endParaRPr lang="en-CA" dirty="0"/>
          </a:p>
          <a:p>
            <a:endParaRPr lang="en-CA" dirty="0"/>
          </a:p>
          <a:p>
            <a:endParaRPr lang="en-CA" dirty="0"/>
          </a:p>
        </p:txBody>
      </p:sp>
      <p:sp>
        <p:nvSpPr>
          <p:cNvPr id="4" name="Text Placeholder 3">
            <a:extLst>
              <a:ext uri="{FF2B5EF4-FFF2-40B4-BE49-F238E27FC236}">
                <a16:creationId xmlns:a16="http://schemas.microsoft.com/office/drawing/2014/main" id="{4B71E1D2-09F3-4AF5-9237-591878F516CE}"/>
              </a:ext>
            </a:extLst>
          </p:cNvPr>
          <p:cNvSpPr>
            <a:spLocks noGrp="1"/>
          </p:cNvSpPr>
          <p:nvPr>
            <p:ph type="body" sz="quarter" idx="13"/>
          </p:nvPr>
        </p:nvSpPr>
        <p:spPr>
          <a:xfrm>
            <a:off x="838201" y="6356351"/>
            <a:ext cx="9925050" cy="365125"/>
          </a:xfrm>
        </p:spPr>
        <p:txBody>
          <a:bodyPr/>
          <a:lstStyle/>
          <a:p>
            <a:r>
              <a:rPr lang="en-CA" dirty="0"/>
              <a:t>HRQoL, </a:t>
            </a:r>
            <a:r>
              <a:rPr lang="ru-RU" dirty="0"/>
              <a:t>качество жизни, обусловленное состоянием здоровья</a:t>
            </a:r>
            <a:r>
              <a:rPr lang="en-CA" dirty="0"/>
              <a:t>; </a:t>
            </a:r>
            <a:r>
              <a:rPr lang="ru-RU" dirty="0"/>
              <a:t>РСП</a:t>
            </a:r>
            <a:r>
              <a:rPr lang="en-CA" dirty="0"/>
              <a:t>, </a:t>
            </a:r>
            <a:r>
              <a:rPr lang="ru-RU" dirty="0"/>
              <a:t>результаты, сообщаемые пациентами </a:t>
            </a:r>
            <a:r>
              <a:rPr lang="en-CA" dirty="0"/>
              <a:t>.</a:t>
            </a:r>
          </a:p>
        </p:txBody>
      </p:sp>
    </p:spTree>
    <p:extLst>
      <p:ext uri="{BB962C8B-B14F-4D97-AF65-F5344CB8AC3E}">
        <p14:creationId xmlns:p14="http://schemas.microsoft.com/office/powerpoint/2010/main" val="2933034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1D6C1-DA59-4362-B71C-AAE5FF9178D4}"/>
              </a:ext>
            </a:extLst>
          </p:cNvPr>
          <p:cNvSpPr>
            <a:spLocks noGrp="1"/>
          </p:cNvSpPr>
          <p:nvPr>
            <p:ph type="ctrTitle"/>
          </p:nvPr>
        </p:nvSpPr>
        <p:spPr>
          <a:xfrm>
            <a:off x="1219200" y="1122363"/>
            <a:ext cx="9802368" cy="2387600"/>
          </a:xfrm>
        </p:spPr>
        <p:txBody>
          <a:bodyPr>
            <a:normAutofit/>
          </a:bodyPr>
          <a:lstStyle/>
          <a:p>
            <a:r>
              <a:rPr lang="ru-RU" sz="4400" dirty="0">
                <a:solidFill>
                  <a:schemeClr val="accent1"/>
                </a:solidFill>
              </a:rPr>
              <a:t>Глава 11: Оценка результатов </a:t>
            </a:r>
          </a:p>
        </p:txBody>
      </p:sp>
      <p:sp>
        <p:nvSpPr>
          <p:cNvPr id="7" name="Subtitle 6">
            <a:extLst>
              <a:ext uri="{FF2B5EF4-FFF2-40B4-BE49-F238E27FC236}">
                <a16:creationId xmlns:a16="http://schemas.microsoft.com/office/drawing/2014/main" id="{E822838A-ED31-4E08-BF0C-6FEDAB5B81B3}"/>
              </a:ext>
            </a:extLst>
          </p:cNvPr>
          <p:cNvSpPr>
            <a:spLocks noGrp="1"/>
          </p:cNvSpPr>
          <p:nvPr>
            <p:ph type="subTitle" idx="1"/>
          </p:nvPr>
        </p:nvSpPr>
        <p:spPr/>
        <p:txBody>
          <a:bodyPr/>
          <a:lstStyle/>
          <a:p>
            <a:r>
              <a:rPr lang="ru-RU" sz="3000" b="1" dirty="0"/>
              <a:t>Доктор Прадип М. Пуннус</a:t>
            </a:r>
          </a:p>
          <a:p>
            <a:r>
              <a:rPr lang="ru-RU" sz="2000" dirty="0"/>
              <a:t>Профессор кафедры ортопедии, </a:t>
            </a:r>
            <a:br>
              <a:rPr lang="ru-RU" sz="2000" dirty="0"/>
            </a:br>
            <a:r>
              <a:rPr lang="ru-RU" sz="2000" dirty="0"/>
              <a:t>Христианский медицинский колледж, </a:t>
            </a:r>
            <a:br>
              <a:rPr lang="ru-RU" sz="2000" dirty="0"/>
            </a:br>
            <a:r>
              <a:rPr lang="ru-RU" sz="2000" dirty="0"/>
              <a:t>Веллуру, Индия</a:t>
            </a:r>
            <a:endParaRPr lang="en-CA" sz="2000" dirty="0"/>
          </a:p>
          <a:p>
            <a:endParaRPr lang="en-CA" dirty="0"/>
          </a:p>
        </p:txBody>
      </p:sp>
    </p:spTree>
    <p:extLst>
      <p:ext uri="{BB962C8B-B14F-4D97-AF65-F5344CB8AC3E}">
        <p14:creationId xmlns:p14="http://schemas.microsoft.com/office/powerpoint/2010/main" val="2999102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F96F68B-F4B7-2148-8840-739930C0618B}"/>
              </a:ext>
            </a:extLst>
          </p:cNvPr>
          <p:cNvSpPr txBox="1"/>
          <p:nvPr/>
        </p:nvSpPr>
        <p:spPr>
          <a:xfrm>
            <a:off x="10692581" y="5737123"/>
            <a:ext cx="1327354" cy="94389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Title 1">
            <a:extLst>
              <a:ext uri="{FF2B5EF4-FFF2-40B4-BE49-F238E27FC236}">
                <a16:creationId xmlns:a16="http://schemas.microsoft.com/office/drawing/2014/main" id="{EC173178-93AF-49AC-B58C-F841C25D7E1B}"/>
              </a:ext>
            </a:extLst>
          </p:cNvPr>
          <p:cNvSpPr>
            <a:spLocks noGrp="1"/>
          </p:cNvSpPr>
          <p:nvPr>
            <p:ph type="title"/>
          </p:nvPr>
        </p:nvSpPr>
        <p:spPr>
          <a:xfrm>
            <a:off x="838199" y="225425"/>
            <a:ext cx="10515599" cy="1090079"/>
          </a:xfrm>
        </p:spPr>
        <p:txBody>
          <a:bodyPr>
            <a:normAutofit/>
          </a:bodyPr>
          <a:lstStyle/>
          <a:p>
            <a:r>
              <a:rPr lang="ru-RU" dirty="0"/>
              <a:t>Рекомендации</a:t>
            </a:r>
            <a:endParaRPr lang="en-CA" dirty="0"/>
          </a:p>
        </p:txBody>
      </p:sp>
      <p:sp>
        <p:nvSpPr>
          <p:cNvPr id="2" name="Content Placeholder 1">
            <a:extLst>
              <a:ext uri="{FF2B5EF4-FFF2-40B4-BE49-F238E27FC236}">
                <a16:creationId xmlns:a16="http://schemas.microsoft.com/office/drawing/2014/main" id="{E115E2C8-3E38-4017-916B-0930DF35893D}"/>
              </a:ext>
            </a:extLst>
          </p:cNvPr>
          <p:cNvSpPr>
            <a:spLocks noGrp="1"/>
          </p:cNvSpPr>
          <p:nvPr>
            <p:ph idx="1"/>
          </p:nvPr>
        </p:nvSpPr>
        <p:spPr>
          <a:xfrm>
            <a:off x="838201" y="1213459"/>
            <a:ext cx="10515600" cy="2319809"/>
          </a:xfrm>
        </p:spPr>
        <p:txBody>
          <a:bodyPr>
            <a:normAutofit fontScale="85000" lnSpcReduction="20000"/>
          </a:bodyPr>
          <a:lstStyle/>
          <a:p>
            <a:pPr marL="0" indent="0">
              <a:buNone/>
            </a:pPr>
            <a:r>
              <a:rPr lang="ru-RU" b="1" dirty="0">
                <a:solidFill>
                  <a:srgbClr val="008BB0"/>
                </a:solidFill>
              </a:rPr>
              <a:t>Рекомендация 11.7.1</a:t>
            </a:r>
            <a:endParaRPr lang="ru-RU" dirty="0"/>
          </a:p>
          <a:p>
            <a:pPr marL="0" indent="0">
              <a:buNone/>
            </a:pPr>
            <a:r>
              <a:rPr lang="ru-RU" dirty="0"/>
              <a:t>ВФГ рекомендует </a:t>
            </a:r>
            <a:r>
              <a:rPr lang="ru-RU" b="1" dirty="0"/>
              <a:t>проводить оценку и документирование состояния опорно-двигательного аппарата и общего здоровья каждого пациента как минимум ежегодно. </a:t>
            </a:r>
            <a:r>
              <a:rPr lang="ru-RU" dirty="0"/>
              <a:t>Это должно включать оценку структур и функций организма, уровней видов активности, участия и  качества жизни, обусловленного состоянием здоровья, в соответствии с «Международной классификацией функционирования, ограничений жизнедеятельности и здоровья Всемирной организации здравоохранения (WHO ICF -  МКФ ВОЗ)», насколько возможно, в правильном клиническом контексте.</a:t>
            </a:r>
            <a:br>
              <a:rPr lang="ru-RU" dirty="0"/>
            </a:br>
            <a:endParaRPr lang="en-CA" dirty="0"/>
          </a:p>
        </p:txBody>
      </p:sp>
      <p:sp>
        <p:nvSpPr>
          <p:cNvPr id="3" name="Text Placeholder 2">
            <a:extLst>
              <a:ext uri="{FF2B5EF4-FFF2-40B4-BE49-F238E27FC236}">
                <a16:creationId xmlns:a16="http://schemas.microsoft.com/office/drawing/2014/main" id="{714EC95F-5997-4166-9088-9A6F0087A137}"/>
              </a:ext>
            </a:extLst>
          </p:cNvPr>
          <p:cNvSpPr>
            <a:spLocks noGrp="1"/>
          </p:cNvSpPr>
          <p:nvPr>
            <p:ph type="body" sz="quarter" idx="13"/>
          </p:nvPr>
        </p:nvSpPr>
        <p:spPr>
          <a:xfrm>
            <a:off x="838201" y="6356351"/>
            <a:ext cx="9925050" cy="365125"/>
          </a:xfrm>
        </p:spPr>
        <p:txBody>
          <a:bodyPr/>
          <a:lstStyle/>
          <a:p>
            <a:r>
              <a:rPr lang="en-CA" dirty="0"/>
              <a:t>HRQoL, </a:t>
            </a:r>
            <a:r>
              <a:rPr lang="ru-RU" sz="900" i="0" u="none" strike="noStrike" baseline="0" dirty="0"/>
              <a:t>качество жизни, обусловленное состоянием здоровья</a:t>
            </a:r>
            <a:r>
              <a:rPr lang="en-CA" dirty="0"/>
              <a:t>.</a:t>
            </a:r>
          </a:p>
        </p:txBody>
      </p:sp>
      <p:sp>
        <p:nvSpPr>
          <p:cNvPr id="11" name="Content Placeholder 2">
            <a:extLst>
              <a:ext uri="{FF2B5EF4-FFF2-40B4-BE49-F238E27FC236}">
                <a16:creationId xmlns:a16="http://schemas.microsoft.com/office/drawing/2014/main" id="{CDD814D3-492D-45BC-8D8D-D369A29B1C00}"/>
              </a:ext>
            </a:extLst>
          </p:cNvPr>
          <p:cNvSpPr txBox="1">
            <a:spLocks/>
          </p:cNvSpPr>
          <p:nvPr/>
        </p:nvSpPr>
        <p:spPr>
          <a:xfrm>
            <a:off x="838201" y="3246387"/>
            <a:ext cx="10515600" cy="3109964"/>
          </a:xfrm>
          <a:prstGeom prst="roundRect">
            <a:avLst>
              <a:gd name="adj" fmla="val 9847"/>
            </a:avLst>
          </a:prstGeom>
          <a:ln w="38100">
            <a:solidFill>
              <a:schemeClr val="accent1"/>
            </a:solidFill>
          </a:ln>
        </p:spPr>
        <p:txBody>
          <a:bodyPr vert="horz" lIns="274320" tIns="45720" rIns="274320" bIns="45720" numCol="2" spcCol="22860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642566"/>
              </a:buClr>
              <a:buSzTx/>
              <a:buFont typeface="Arial" panose="020B0604020202020204" pitchFamily="34" charset="0"/>
              <a:buNone/>
              <a:tabLst/>
              <a:defRPr/>
            </a:pPr>
            <a:r>
              <a:rPr kumimoji="0" lang="ru-RU" sz="1400" b="1" i="0" u="none" strike="noStrike" kern="1200" cap="none" spc="0" normalizeH="0" baseline="0" noProof="0" dirty="0">
                <a:ln>
                  <a:noFill/>
                </a:ln>
                <a:solidFill>
                  <a:srgbClr val="008BB0"/>
                </a:solidFill>
                <a:effectLst/>
                <a:uLnTx/>
                <a:uFillTx/>
                <a:latin typeface="Arial"/>
                <a:ea typeface="+mn-ea"/>
                <a:cs typeface="+mn-cs"/>
              </a:rPr>
              <a:t>ПРИМЕЧАНИЕ: </a:t>
            </a:r>
            <a:r>
              <a:rPr kumimoji="0" lang="ru-RU" sz="1400" b="0" i="0" u="none" strike="noStrike" kern="1200" cap="none" spc="0" normalizeH="0" baseline="0" noProof="0" dirty="0">
                <a:ln>
                  <a:noFill/>
                </a:ln>
                <a:solidFill>
                  <a:prstClr val="black"/>
                </a:solidFill>
                <a:effectLst/>
                <a:uLnTx/>
                <a:uFillTx/>
                <a:latin typeface="Arial"/>
                <a:ea typeface="+mn-ea"/>
                <a:cs typeface="+mn-cs"/>
              </a:rPr>
              <a:t>Необходимо максимально использовать стандартные определения и валидированные инструменты, включая нижеследующие:</a:t>
            </a: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a:p>
            <a:pPr marL="228600" marR="0" lvl="0" indent="-228600" algn="l" defTabSz="914400" rtl="0" eaLnBrk="1" fontAlgn="auto" latinLnBrk="0" hangingPunct="1">
              <a:lnSpc>
                <a:spcPct val="100000"/>
              </a:lnSpc>
              <a:spcBef>
                <a:spcPts val="600"/>
              </a:spcBef>
              <a:spcAft>
                <a:spcPts val="0"/>
              </a:spcAft>
              <a:buClr>
                <a:srgbClr val="642566"/>
              </a:buClr>
              <a:buSzTx/>
              <a:buFont typeface="Arial" panose="020B0604020202020204" pitchFamily="34" charset="0"/>
              <a:buChar char="•"/>
              <a:tabLst/>
              <a:defRPr/>
            </a:pPr>
            <a:r>
              <a:rPr kumimoji="0" lang="ru-RU" sz="1400" b="0" i="0" u="none" strike="noStrike" kern="1200" cap="none" spc="0" normalizeH="0" baseline="0" noProof="0" dirty="0">
                <a:ln>
                  <a:noFill/>
                </a:ln>
                <a:solidFill>
                  <a:prstClr val="black"/>
                </a:solidFill>
                <a:effectLst/>
                <a:uLnTx/>
                <a:uFillTx/>
                <a:latin typeface="Arial"/>
                <a:ea typeface="+mn-ea"/>
                <a:cs typeface="+mn-cs"/>
              </a:rPr>
              <a:t>По структурам и функциям организма клиническая оценка состояния суставов выполняется (как правило) с использованием «Шкалы оценки состояния суставов при гемофилии (ШОСС)», как у детей, так и у подростков.</a:t>
            </a:r>
            <a:r>
              <a:rPr kumimoji="0" lang="en-US" sz="1400" b="0" i="0" u="none" strike="noStrike" kern="1200" cap="none" spc="0" normalizeH="0" baseline="0" noProof="0" dirty="0">
                <a:ln>
                  <a:noFill/>
                </a:ln>
                <a:solidFill>
                  <a:prstClr val="black"/>
                </a:solidFill>
                <a:effectLst/>
                <a:uLnTx/>
                <a:uFillTx/>
                <a:latin typeface="Arial"/>
                <a:ea typeface="+mn-ea"/>
                <a:cs typeface="+mn-cs"/>
              </a:rPr>
              <a:t> </a:t>
            </a:r>
            <a:endParaRPr kumimoji="0" lang="ru-RU" sz="1400" b="0" i="0" u="none" strike="noStrike" kern="1200" cap="none" spc="0" normalizeH="0" baseline="0" noProof="0" dirty="0">
              <a:ln>
                <a:noFill/>
              </a:ln>
              <a:solidFill>
                <a:prstClr val="black"/>
              </a:solidFill>
              <a:effectLst/>
              <a:uLnTx/>
              <a:uFillTx/>
              <a:latin typeface="Arial"/>
              <a:ea typeface="+mn-ea"/>
              <a:cs typeface="+mn-cs"/>
            </a:endParaRPr>
          </a:p>
          <a:p>
            <a:pPr marL="228600" marR="0" lvl="0" indent="-228600" algn="l" defTabSz="914400" rtl="0" eaLnBrk="1" fontAlgn="auto" latinLnBrk="0" hangingPunct="1">
              <a:lnSpc>
                <a:spcPct val="100000"/>
              </a:lnSpc>
              <a:spcBef>
                <a:spcPts val="600"/>
              </a:spcBef>
              <a:spcAft>
                <a:spcPts val="0"/>
              </a:spcAft>
              <a:buClr>
                <a:srgbClr val="642566"/>
              </a:buClr>
              <a:buSzTx/>
              <a:buFont typeface="Arial" panose="020B0604020202020204" pitchFamily="34" charset="0"/>
              <a:buChar char="•"/>
              <a:tabLst/>
              <a:defRPr/>
            </a:pPr>
            <a:r>
              <a:rPr kumimoji="0" lang="ru-RU" sz="1400" b="0" i="0" u="none" strike="noStrike" kern="1200" cap="none" spc="0" normalizeH="0" baseline="0" noProof="0" dirty="0">
                <a:ln>
                  <a:noFill/>
                </a:ln>
                <a:solidFill>
                  <a:prstClr val="black"/>
                </a:solidFill>
                <a:effectLst/>
                <a:uLnTx/>
                <a:uFillTx/>
                <a:latin typeface="Arial"/>
                <a:ea typeface="+mn-ea"/>
                <a:cs typeface="+mn-cs"/>
              </a:rPr>
              <a:t>В том же домене ранние структурные изменения суставов лучше оценивать с помощью ультразвука (УЗИ) либо магнитно-резонансной томографии (МРТ).  Поздние костно-хрящевые изменения можно оценить, используя обычные рентгенограммы.</a:t>
            </a:r>
          </a:p>
          <a:p>
            <a:pPr marL="228600" marR="0" lvl="0" indent="-228600" algn="l" defTabSz="914400" rtl="0" eaLnBrk="1" fontAlgn="auto" latinLnBrk="0" hangingPunct="1">
              <a:lnSpc>
                <a:spcPct val="100000"/>
              </a:lnSpc>
              <a:spcBef>
                <a:spcPts val="600"/>
              </a:spcBef>
              <a:spcAft>
                <a:spcPts val="0"/>
              </a:spcAft>
              <a:buClr>
                <a:srgbClr val="642566"/>
              </a:buClr>
              <a:buSzTx/>
              <a:buFont typeface="Arial" panose="020B0604020202020204" pitchFamily="34" charset="0"/>
              <a:buChar char="•"/>
              <a:tabLst/>
              <a:defRPr/>
            </a:pPr>
            <a:r>
              <a:rPr kumimoji="0" lang="ru-RU" sz="1400" b="0" i="0" u="none" strike="noStrike" kern="1200" cap="none" spc="0" normalizeH="0" baseline="0" noProof="0" dirty="0">
                <a:ln>
                  <a:noFill/>
                </a:ln>
                <a:solidFill>
                  <a:prstClr val="black"/>
                </a:solidFill>
                <a:effectLst/>
                <a:uLnTx/>
                <a:uFillTx/>
                <a:latin typeface="Arial"/>
                <a:ea typeface="+mn-ea"/>
                <a:cs typeface="+mn-cs"/>
              </a:rPr>
              <a:t>Уровни функциональной активности следует оценивать, используя наиболее подходящий метод, доступный для конкретного пациента, включая «Список видов активности при гемофилии (HAL)», «Список видов активности при гемофилии для детей (PedHAL)», либо «Шкалу функциональной независимости при гемофилии (FISH)».</a:t>
            </a:r>
          </a:p>
          <a:p>
            <a:pPr marL="228600" marR="0" lvl="0" indent="-228600" algn="l" defTabSz="914400" rtl="0" eaLnBrk="1" fontAlgn="auto" latinLnBrk="0" hangingPunct="1">
              <a:lnSpc>
                <a:spcPct val="100000"/>
              </a:lnSpc>
              <a:spcBef>
                <a:spcPts val="600"/>
              </a:spcBef>
              <a:spcAft>
                <a:spcPts val="0"/>
              </a:spcAft>
              <a:buClr>
                <a:srgbClr val="642566"/>
              </a:buClr>
              <a:buSzTx/>
              <a:buFont typeface="Arial" panose="020B0604020202020204" pitchFamily="34" charset="0"/>
              <a:buChar char="•"/>
              <a:tabLst/>
              <a:defRPr/>
            </a:pPr>
            <a:r>
              <a:rPr kumimoji="0" lang="ru-RU" sz="1400" b="0" i="0" u="none" strike="noStrike" kern="1200" cap="none" spc="0" normalizeH="0" baseline="0" noProof="0" dirty="0">
                <a:ln>
                  <a:noFill/>
                </a:ln>
                <a:solidFill>
                  <a:prstClr val="black"/>
                </a:solidFill>
                <a:effectLst/>
                <a:uLnTx/>
                <a:uFillTx/>
                <a:latin typeface="Arial"/>
                <a:ea typeface="+mn-ea"/>
                <a:cs typeface="+mn-cs"/>
              </a:rPr>
              <a:t>HRQoL (КЖОСЗ, качество жизни, обусловленное состоянием здоровья) – это важный аспект измерения результатов лечения, который может быть оценен как с помощью стандартных, так и с помощью специфических для заболевания инструментов, однако делать это можно только в комбинации с другими доменами МКФ ВОЗ.</a:t>
            </a: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345499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0D8D382-E712-FE48-9A73-445260867441}"/>
              </a:ext>
            </a:extLst>
          </p:cNvPr>
          <p:cNvSpPr txBox="1"/>
          <p:nvPr/>
        </p:nvSpPr>
        <p:spPr>
          <a:xfrm>
            <a:off x="10692581" y="5737123"/>
            <a:ext cx="1327354" cy="94389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A90160B4-7E82-49E4-A7DE-AAAC7584FA4A}"/>
              </a:ext>
            </a:extLst>
          </p:cNvPr>
          <p:cNvSpPr/>
          <p:nvPr/>
        </p:nvSpPr>
        <p:spPr>
          <a:xfrm>
            <a:off x="822960" y="1371600"/>
            <a:ext cx="10515600" cy="4899026"/>
          </a:xfrm>
          <a:prstGeom prst="rect">
            <a:avLst/>
          </a:prstGeom>
          <a:ln>
            <a:noFill/>
          </a:ln>
        </p:spPr>
      </p:sp>
      <p:sp>
        <p:nvSpPr>
          <p:cNvPr id="2" name="Title 1">
            <a:extLst>
              <a:ext uri="{FF2B5EF4-FFF2-40B4-BE49-F238E27FC236}">
                <a16:creationId xmlns:a16="http://schemas.microsoft.com/office/drawing/2014/main" id="{4C245F72-C859-4B47-BCC7-E7953398F600}"/>
              </a:ext>
            </a:extLst>
          </p:cNvPr>
          <p:cNvSpPr>
            <a:spLocks noGrp="1"/>
          </p:cNvSpPr>
          <p:nvPr>
            <p:ph type="title"/>
          </p:nvPr>
        </p:nvSpPr>
        <p:spPr>
          <a:xfrm>
            <a:off x="489098" y="225425"/>
            <a:ext cx="11185451" cy="1090079"/>
          </a:xfrm>
        </p:spPr>
        <p:txBody>
          <a:bodyPr>
            <a:normAutofit fontScale="90000"/>
          </a:bodyPr>
          <a:lstStyle/>
          <a:p>
            <a:r>
              <a:rPr lang="ru-RU" sz="3400" dirty="0"/>
              <a:t>Базовый набор средств измерения для использования в клинической практике либо исследованиях</a:t>
            </a:r>
            <a:endParaRPr lang="en-CA" sz="3400" dirty="0"/>
          </a:p>
        </p:txBody>
      </p:sp>
      <p:sp>
        <p:nvSpPr>
          <p:cNvPr id="10" name="Content Placeholder 9">
            <a:extLst>
              <a:ext uri="{FF2B5EF4-FFF2-40B4-BE49-F238E27FC236}">
                <a16:creationId xmlns:a16="http://schemas.microsoft.com/office/drawing/2014/main" id="{CBDA076C-0B1E-478F-A479-0FE6C705B09A}"/>
              </a:ext>
            </a:extLst>
          </p:cNvPr>
          <p:cNvSpPr>
            <a:spLocks noGrp="1"/>
          </p:cNvSpPr>
          <p:nvPr>
            <p:ph idx="1"/>
          </p:nvPr>
        </p:nvSpPr>
        <p:spPr/>
        <p:txBody>
          <a:bodyPr>
            <a:normAutofit/>
          </a:bodyPr>
          <a:lstStyle/>
          <a:p>
            <a:r>
              <a:rPr lang="ru-RU" sz="2000" dirty="0"/>
              <a:t>Для реализации потенциала системы здравоохранения, ориентированной на создаваемую ценность, необходимо содействовать применению стандартизованных инструментов оценки результатов.</a:t>
            </a:r>
            <a:endParaRPr lang="en-US" sz="2000" dirty="0"/>
          </a:p>
          <a:p>
            <a:r>
              <a:rPr lang="ru-RU" sz="2000" dirty="0">
                <a:solidFill>
                  <a:srgbClr val="000000"/>
                </a:solidFill>
                <a:effectLst/>
                <a:ea typeface="Arial" panose="020B0604020202020204" pitchFamily="34" charset="0"/>
                <a:cs typeface="Arial" panose="020B0604020202020204" pitchFamily="34" charset="0"/>
              </a:rPr>
              <a:t>«Всемирный регистр коагулопатий ВФГ» предоставляет центрам лечения гемофилии платформу для сбора унифицированных и стандартизованных данных о пациентах и результатах лечения по всему миру, что, в свою очередь, позволит направлять клиническую практику </a:t>
            </a:r>
            <a:r>
              <a:rPr lang="ru-RU" sz="1800" dirty="0">
                <a:solidFill>
                  <a:srgbClr val="000000"/>
                </a:solidFill>
                <a:effectLst/>
                <a:latin typeface="Times New Roman" panose="02020603050405020304" pitchFamily="18" charset="0"/>
                <a:ea typeface="Arial" panose="020B0604020202020204" pitchFamily="34" charset="0"/>
                <a:cs typeface="Arial" panose="020B0604020202020204" pitchFamily="34" charset="0"/>
              </a:rPr>
              <a:t> </a:t>
            </a:r>
          </a:p>
          <a:p>
            <a:pPr lvl="1"/>
            <a:r>
              <a:rPr lang="ru-RU" sz="1800" spc="100" dirty="0">
                <a:solidFill>
                  <a:srgbClr val="000000"/>
                </a:solidFill>
                <a:effectLst/>
                <a:latin typeface="Times New Roman" panose="02020603050405020304" pitchFamily="18" charset="0"/>
                <a:ea typeface="Arial" panose="020B0604020202020204" pitchFamily="34" charset="0"/>
                <a:cs typeface="Arial" panose="020B0604020202020204" pitchFamily="34" charset="0"/>
              </a:rPr>
              <a:t> </a:t>
            </a:r>
            <a:r>
              <a:rPr lang="en-US" sz="2000" dirty="0">
                <a:hlinkClick r:id="rId3"/>
              </a:rPr>
              <a:t>http://www.wfh.org/en/our-work-research-data/world-bleeding-disorders-registry</a:t>
            </a:r>
            <a:endParaRPr lang="en-US" sz="2000" dirty="0"/>
          </a:p>
          <a:p>
            <a:endParaRPr lang="en-US" sz="2000" dirty="0"/>
          </a:p>
          <a:p>
            <a:r>
              <a:rPr lang="ru-RU" sz="2000" dirty="0"/>
              <a:t>Подборку инструментов для оценки результатов можно найти на веб-странице «Сборник инструментов оценки» ВФГ </a:t>
            </a:r>
          </a:p>
          <a:p>
            <a:pPr lvl="1"/>
            <a:r>
              <a:rPr lang="en-US" sz="2000" dirty="0">
                <a:hlinkClick r:id="rId4"/>
              </a:rPr>
              <a:t>http://elearning.wfh.org/resource/compendium-of-assessment-tools/</a:t>
            </a:r>
            <a:r>
              <a:rPr lang="en-US" sz="2000" dirty="0"/>
              <a:t> </a:t>
            </a:r>
          </a:p>
          <a:p>
            <a:endParaRPr lang="en-CA" sz="2000" dirty="0"/>
          </a:p>
        </p:txBody>
      </p:sp>
      <p:sp>
        <p:nvSpPr>
          <p:cNvPr id="11" name="Text Placeholder 10">
            <a:extLst>
              <a:ext uri="{FF2B5EF4-FFF2-40B4-BE49-F238E27FC236}">
                <a16:creationId xmlns:a16="http://schemas.microsoft.com/office/drawing/2014/main" id="{111EFCFF-CE0C-4778-B9FD-5EA5503939FE}"/>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517070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73FA3-901D-4EDE-A458-ED43DECDFF52}"/>
              </a:ext>
            </a:extLst>
          </p:cNvPr>
          <p:cNvSpPr>
            <a:spLocks noGrp="1"/>
          </p:cNvSpPr>
          <p:nvPr>
            <p:ph type="title"/>
          </p:nvPr>
        </p:nvSpPr>
        <p:spPr>
          <a:xfrm>
            <a:off x="838199" y="225425"/>
            <a:ext cx="10515599" cy="1090079"/>
          </a:xfrm>
        </p:spPr>
        <p:txBody>
          <a:bodyPr>
            <a:normAutofit/>
          </a:bodyPr>
          <a:lstStyle/>
          <a:p>
            <a:r>
              <a:rPr lang="ru-RU" dirty="0"/>
              <a:t>Заключение</a:t>
            </a:r>
            <a:endParaRPr lang="en-CA" dirty="0"/>
          </a:p>
        </p:txBody>
      </p:sp>
      <p:sp>
        <p:nvSpPr>
          <p:cNvPr id="7" name="Content Placeholder 6">
            <a:extLst>
              <a:ext uri="{FF2B5EF4-FFF2-40B4-BE49-F238E27FC236}">
                <a16:creationId xmlns:a16="http://schemas.microsoft.com/office/drawing/2014/main" id="{856B4D39-D0FE-461A-93F5-E2E55EC0415E}"/>
              </a:ext>
            </a:extLst>
          </p:cNvPr>
          <p:cNvSpPr>
            <a:spLocks noGrp="1"/>
          </p:cNvSpPr>
          <p:nvPr>
            <p:ph idx="1"/>
          </p:nvPr>
        </p:nvSpPr>
        <p:spPr>
          <a:xfrm>
            <a:off x="838200" y="1562100"/>
            <a:ext cx="10515600" cy="4614863"/>
          </a:xfrm>
        </p:spPr>
        <p:txBody>
          <a:bodyPr>
            <a:normAutofit/>
          </a:bodyPr>
          <a:lstStyle/>
          <a:p>
            <a:r>
              <a:rPr lang="ru-RU" dirty="0"/>
              <a:t>Объективные доказательные данные о краткосрочных и долговременных результатах режимов лечения необходимы для оптимизации лечения и принятия экономически обоснованных клинических решений.</a:t>
            </a:r>
            <a:endParaRPr lang="en-CA" dirty="0"/>
          </a:p>
          <a:p>
            <a:r>
              <a:rPr lang="ru-RU" dirty="0"/>
              <a:t>Как общие, так и связанные с гемофилией инструменты оценки дают возможность оценить природу физических недомоганий и функциональных ограничений, а также их воздействия на жизнь людей с гемофилией и членов их семей.</a:t>
            </a:r>
            <a:r>
              <a:rPr lang="en-CA" dirty="0"/>
              <a:t> </a:t>
            </a:r>
            <a:endParaRPr lang="ru-RU" dirty="0"/>
          </a:p>
          <a:p>
            <a:r>
              <a:rPr lang="ru-RU" dirty="0"/>
              <a:t>Рост использования этих инструментов позволит стандартизировать оценку и даст возможность сравнения данных между пациентами и когортами.</a:t>
            </a:r>
            <a:endParaRPr lang="en-CA" dirty="0"/>
          </a:p>
        </p:txBody>
      </p:sp>
    </p:spTree>
    <p:extLst>
      <p:ext uri="{BB962C8B-B14F-4D97-AF65-F5344CB8AC3E}">
        <p14:creationId xmlns:p14="http://schemas.microsoft.com/office/powerpoint/2010/main" val="21413791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63A6E-C584-499C-8520-F180DB23C60D}"/>
              </a:ext>
            </a:extLst>
          </p:cNvPr>
          <p:cNvSpPr>
            <a:spLocks noGrp="1"/>
          </p:cNvSpPr>
          <p:nvPr>
            <p:ph type="title"/>
          </p:nvPr>
        </p:nvSpPr>
        <p:spPr>
          <a:xfrm>
            <a:off x="838201" y="2267211"/>
            <a:ext cx="10515599" cy="1435893"/>
          </a:xfrm>
        </p:spPr>
        <p:txBody>
          <a:bodyPr>
            <a:normAutofit fontScale="90000"/>
          </a:bodyPr>
          <a:lstStyle/>
          <a:p>
            <a:pPr algn="ctr">
              <a:lnSpc>
                <a:spcPct val="100000"/>
              </a:lnSpc>
            </a:pPr>
            <a:r>
              <a:rPr lang="ru-RU" dirty="0"/>
              <a:t>Благодарим организацию «Гемофилия-Альянс» за поддержку в создании этой презентации. </a:t>
            </a:r>
            <a:endParaRPr lang="en-US" b="1" dirty="0">
              <a:latin typeface="Arial" panose="020B0604020202020204" pitchFamily="34" charset="0"/>
              <a:cs typeface="Arial" panose="020B0604020202020204" pitchFamily="34" charset="0"/>
            </a:endParaRPr>
          </a:p>
        </p:txBody>
      </p:sp>
      <p:pic>
        <p:nvPicPr>
          <p:cNvPr id="5" name="Content Placeholder 4" descr="A picture containing logo&#10;&#10;Description automatically generated">
            <a:extLst>
              <a:ext uri="{FF2B5EF4-FFF2-40B4-BE49-F238E27FC236}">
                <a16:creationId xmlns:a16="http://schemas.microsoft.com/office/drawing/2014/main" id="{490F289A-D8AB-4BFD-B8AD-37B762158981}"/>
              </a:ext>
            </a:extLst>
          </p:cNvPr>
          <p:cNvPicPr>
            <a:picLocks noGrp="1" noChangeAspect="1"/>
          </p:cNvPicPr>
          <p:nvPr>
            <p:ph idx="4294967295"/>
          </p:nvPr>
        </p:nvPicPr>
        <p:blipFill>
          <a:blip r:embed="rId3"/>
          <a:stretch>
            <a:fillRect/>
          </a:stretch>
        </p:blipFill>
        <p:spPr>
          <a:xfrm>
            <a:off x="4371179" y="3478213"/>
            <a:ext cx="3449638" cy="2012950"/>
          </a:xfrm>
        </p:spPr>
      </p:pic>
    </p:spTree>
    <p:extLst>
      <p:ext uri="{BB962C8B-B14F-4D97-AF65-F5344CB8AC3E}">
        <p14:creationId xmlns:p14="http://schemas.microsoft.com/office/powerpoint/2010/main" val="2684240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ru-RU" sz="3400" dirty="0"/>
              <a:t>Публикуемые сведения</a:t>
            </a:r>
            <a:r>
              <a:rPr lang="en-CA" sz="3400" dirty="0"/>
              <a:t>: </a:t>
            </a:r>
            <a:r>
              <a:rPr lang="ru-RU" sz="3600" dirty="0"/>
              <a:t>Прадип М. Пуннус</a:t>
            </a:r>
            <a:endParaRPr lang="en-CA" sz="3400" dirty="0"/>
          </a:p>
        </p:txBody>
      </p:sp>
      <p:sp>
        <p:nvSpPr>
          <p:cNvPr id="4" name="Content Placeholder 3">
            <a:extLst>
              <a:ext uri="{FF2B5EF4-FFF2-40B4-BE49-F238E27FC236}">
                <a16:creationId xmlns:a16="http://schemas.microsoft.com/office/drawing/2014/main" id="{C55858BC-2D61-48DA-A122-960D0296B4FA}"/>
              </a:ext>
            </a:extLst>
          </p:cNvPr>
          <p:cNvSpPr>
            <a:spLocks noGrp="1"/>
          </p:cNvSpPr>
          <p:nvPr>
            <p:ph idx="1"/>
          </p:nvPr>
        </p:nvSpPr>
        <p:spPr/>
        <p:txBody>
          <a:bodyPr>
            <a:normAutofit/>
          </a:bodyPr>
          <a:lstStyle/>
          <a:p>
            <a:r>
              <a:rPr lang="ru-RU" dirty="0"/>
              <a:t>Отсутствует необходимость декларировать </a:t>
            </a:r>
            <a:r>
              <a:rPr lang="ru-RU" sz="2000" dirty="0"/>
              <a:t>конфликт интересов</a:t>
            </a:r>
            <a:endParaRPr lang="en-CA" sz="2000" dirty="0"/>
          </a:p>
        </p:txBody>
      </p:sp>
    </p:spTree>
    <p:extLst>
      <p:ext uri="{BB962C8B-B14F-4D97-AF65-F5344CB8AC3E}">
        <p14:creationId xmlns:p14="http://schemas.microsoft.com/office/powerpoint/2010/main" val="488959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05B9-B8F3-4BAD-B33E-CE66B088923A}"/>
              </a:ext>
            </a:extLst>
          </p:cNvPr>
          <p:cNvSpPr>
            <a:spLocks noGrp="1"/>
          </p:cNvSpPr>
          <p:nvPr>
            <p:ph type="title"/>
          </p:nvPr>
        </p:nvSpPr>
        <p:spPr/>
        <p:txBody>
          <a:bodyPr>
            <a:normAutofit/>
          </a:bodyPr>
          <a:lstStyle/>
          <a:p>
            <a:pPr>
              <a:lnSpc>
                <a:spcPct val="100000"/>
              </a:lnSpc>
            </a:pPr>
            <a:r>
              <a:rPr lang="ru-RU" sz="3400" dirty="0"/>
              <a:t>Авторы</a:t>
            </a:r>
            <a:endParaRPr lang="en-CA" sz="3400" dirty="0"/>
          </a:p>
        </p:txBody>
      </p:sp>
      <p:sp>
        <p:nvSpPr>
          <p:cNvPr id="3" name="Content Placeholder 2">
            <a:extLst>
              <a:ext uri="{FF2B5EF4-FFF2-40B4-BE49-F238E27FC236}">
                <a16:creationId xmlns:a16="http://schemas.microsoft.com/office/drawing/2014/main" id="{F789659E-9710-4E06-92A3-1FF234E667F7}"/>
              </a:ext>
            </a:extLst>
          </p:cNvPr>
          <p:cNvSpPr>
            <a:spLocks noGrp="1"/>
          </p:cNvSpPr>
          <p:nvPr>
            <p:ph idx="1"/>
          </p:nvPr>
        </p:nvSpPr>
        <p:spPr/>
        <p:txBody>
          <a:bodyPr>
            <a:noAutofit/>
          </a:bodyPr>
          <a:lstStyle/>
          <a:p>
            <a:r>
              <a:rPr lang="ru-RU" b="1" dirty="0"/>
              <a:t>Прадип М. Пуннус </a:t>
            </a:r>
          </a:p>
          <a:p>
            <a:r>
              <a:rPr lang="ru-RU" b="1" dirty="0"/>
              <a:t>Брайан М. Фельдман </a:t>
            </a:r>
          </a:p>
          <a:p>
            <a:r>
              <a:rPr lang="ru-RU" b="1" dirty="0"/>
              <a:t>Пит де Клейн </a:t>
            </a:r>
          </a:p>
          <a:p>
            <a:r>
              <a:rPr lang="ru-RU" b="1" dirty="0"/>
              <a:t>Мануэль А. Баарслаг </a:t>
            </a:r>
            <a:r>
              <a:rPr lang="en-CA" sz="2000" b="1" dirty="0"/>
              <a:t>(</a:t>
            </a:r>
            <a:r>
              <a:rPr lang="ru-RU" sz="2000" b="1" dirty="0"/>
              <a:t>ЛСГ</a:t>
            </a:r>
            <a:r>
              <a:rPr lang="en-CA" sz="2000" b="1" dirty="0"/>
              <a:t>)</a:t>
            </a:r>
          </a:p>
          <a:p>
            <a:r>
              <a:rPr lang="ru-RU" b="1" dirty="0"/>
              <a:t>Радослав Казмарек </a:t>
            </a:r>
          </a:p>
          <a:p>
            <a:r>
              <a:rPr lang="ru-RU" b="1" dirty="0"/>
              <a:t>Джонни Махлангу </a:t>
            </a:r>
          </a:p>
          <a:p>
            <a:r>
              <a:rPr lang="ru-RU" b="1" dirty="0"/>
              <a:t>Маргарет В. Рагни </a:t>
            </a:r>
          </a:p>
          <a:p>
            <a:r>
              <a:rPr lang="ru-RU" b="1" dirty="0"/>
              <a:t>Гленн Ф. Пиэрс </a:t>
            </a:r>
          </a:p>
          <a:p>
            <a:r>
              <a:rPr lang="ru-RU" b="1" dirty="0"/>
              <a:t>Алок Шривастава</a:t>
            </a:r>
            <a:endParaRPr lang="en-CA" sz="2000" b="1" dirty="0"/>
          </a:p>
        </p:txBody>
      </p:sp>
      <p:sp>
        <p:nvSpPr>
          <p:cNvPr id="7" name="Text Placeholder 7">
            <a:extLst>
              <a:ext uri="{FF2B5EF4-FFF2-40B4-BE49-F238E27FC236}">
                <a16:creationId xmlns:a16="http://schemas.microsoft.com/office/drawing/2014/main" id="{CE520323-6DBA-4341-A965-6EDD74885736}"/>
              </a:ext>
            </a:extLst>
          </p:cNvPr>
          <p:cNvSpPr>
            <a:spLocks noGrp="1"/>
          </p:cNvSpPr>
          <p:nvPr>
            <p:ph type="body" sz="quarter" idx="13"/>
          </p:nvPr>
        </p:nvSpPr>
        <p:spPr>
          <a:xfrm>
            <a:off x="838201" y="6356351"/>
            <a:ext cx="9925050" cy="365125"/>
          </a:xfrm>
        </p:spPr>
        <p:txBody>
          <a:bodyPr/>
          <a:lstStyle/>
          <a:p>
            <a:r>
              <a:rPr lang="ru-RU" dirty="0"/>
              <a:t>ЛСГ</a:t>
            </a:r>
            <a:r>
              <a:rPr lang="en-US" dirty="0"/>
              <a:t>, </a:t>
            </a:r>
            <a:r>
              <a:rPr lang="ru-RU" dirty="0"/>
              <a:t>лицо с гемофилией</a:t>
            </a:r>
            <a:endParaRPr lang="en-CA" dirty="0"/>
          </a:p>
        </p:txBody>
      </p:sp>
      <p:pic>
        <p:nvPicPr>
          <p:cNvPr id="4" name="Рисунок 3"/>
          <p:cNvPicPr>
            <a:picLocks noChangeAspect="1"/>
          </p:cNvPicPr>
          <p:nvPr/>
        </p:nvPicPr>
        <p:blipFill>
          <a:blip r:embed="rId3"/>
          <a:stretch>
            <a:fillRect/>
          </a:stretch>
        </p:blipFill>
        <p:spPr>
          <a:xfrm>
            <a:off x="4699585" y="1494892"/>
            <a:ext cx="7492415" cy="3263385"/>
          </a:xfrm>
          <a:prstGeom prst="rect">
            <a:avLst/>
          </a:prstGeom>
        </p:spPr>
      </p:pic>
    </p:spTree>
    <p:extLst>
      <p:ext uri="{BB962C8B-B14F-4D97-AF65-F5344CB8AC3E}">
        <p14:creationId xmlns:p14="http://schemas.microsoft.com/office/powerpoint/2010/main" val="853490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842CB-7429-466F-B24C-DEB01887FE12}"/>
              </a:ext>
            </a:extLst>
          </p:cNvPr>
          <p:cNvSpPr>
            <a:spLocks noGrp="1"/>
          </p:cNvSpPr>
          <p:nvPr>
            <p:ph type="title"/>
          </p:nvPr>
        </p:nvSpPr>
        <p:spPr>
          <a:xfrm>
            <a:off x="838199" y="225425"/>
            <a:ext cx="10515599" cy="1090079"/>
          </a:xfrm>
        </p:spPr>
        <p:txBody>
          <a:bodyPr>
            <a:normAutofit/>
          </a:bodyPr>
          <a:lstStyle/>
          <a:p>
            <a:r>
              <a:rPr lang="en-CA" dirty="0"/>
              <a:t>Введение</a:t>
            </a:r>
          </a:p>
        </p:txBody>
      </p:sp>
      <p:sp>
        <p:nvSpPr>
          <p:cNvPr id="4" name="Content Placeholder 3">
            <a:extLst>
              <a:ext uri="{FF2B5EF4-FFF2-40B4-BE49-F238E27FC236}">
                <a16:creationId xmlns:a16="http://schemas.microsoft.com/office/drawing/2014/main" id="{7A138064-6451-47F2-9559-D88FAE1BFBF2}"/>
              </a:ext>
            </a:extLst>
          </p:cNvPr>
          <p:cNvSpPr>
            <a:spLocks noGrp="1"/>
          </p:cNvSpPr>
          <p:nvPr>
            <p:ph idx="1"/>
          </p:nvPr>
        </p:nvSpPr>
        <p:spPr>
          <a:xfrm>
            <a:off x="838199" y="1315504"/>
            <a:ext cx="10515600" cy="4614863"/>
          </a:xfrm>
        </p:spPr>
        <p:txBody>
          <a:bodyPr>
            <a:noAutofit/>
          </a:bodyPr>
          <a:lstStyle/>
          <a:p>
            <a:pPr marL="0" indent="0">
              <a:spcBef>
                <a:spcPts val="600"/>
              </a:spcBef>
              <a:buNone/>
            </a:pPr>
            <a:r>
              <a:rPr lang="ru-RU" b="1" dirty="0"/>
              <a:t>Результат/исход</a:t>
            </a:r>
            <a:r>
              <a:rPr lang="ru-RU" dirty="0"/>
              <a:t> – это </a:t>
            </a:r>
            <a:r>
              <a:rPr lang="ru-RU" b="1" dirty="0"/>
              <a:t>состояние пациента, вызванное заболеванием или медицинским вмешательством</a:t>
            </a:r>
            <a:r>
              <a:rPr lang="ru-RU" dirty="0"/>
              <a:t>. Он устанавливается методами клинической оценки, включая использование:</a:t>
            </a:r>
            <a:endParaRPr lang="en-CA" dirty="0"/>
          </a:p>
          <a:p>
            <a:pPr>
              <a:spcBef>
                <a:spcPts val="600"/>
              </a:spcBef>
            </a:pPr>
            <a:r>
              <a:rPr lang="ru-RU" dirty="0"/>
              <a:t>Инструментов оценки общего и связанного с заболеванием качества жизни</a:t>
            </a:r>
            <a:endParaRPr lang="en-CA" dirty="0"/>
          </a:p>
          <a:p>
            <a:pPr>
              <a:spcBef>
                <a:spcPts val="600"/>
              </a:spcBef>
            </a:pPr>
            <a:r>
              <a:rPr lang="ru-RU" dirty="0"/>
              <a:t>Результатов, сообщаемых пациентами </a:t>
            </a:r>
          </a:p>
          <a:p>
            <a:pPr>
              <a:spcBef>
                <a:spcPts val="600"/>
              </a:spcBef>
            </a:pPr>
            <a:r>
              <a:rPr lang="ru-RU" dirty="0"/>
              <a:t>Лабораторных анализов </a:t>
            </a:r>
          </a:p>
          <a:p>
            <a:pPr>
              <a:spcBef>
                <a:spcPts val="600"/>
              </a:spcBef>
            </a:pPr>
            <a:r>
              <a:rPr lang="ru-RU" dirty="0"/>
              <a:t>Визуализирующих методов исследования.</a:t>
            </a:r>
            <a:r>
              <a:rPr lang="en-CA" dirty="0"/>
              <a:t> </a:t>
            </a:r>
          </a:p>
          <a:p>
            <a:pPr marL="0" indent="0">
              <a:spcBef>
                <a:spcPts val="600"/>
              </a:spcBef>
              <a:buNone/>
            </a:pPr>
            <a:endParaRPr lang="en-CA" dirty="0"/>
          </a:p>
          <a:p>
            <a:pPr marL="0" indent="0">
              <a:spcBef>
                <a:spcPts val="600"/>
              </a:spcBef>
              <a:buNone/>
            </a:pPr>
            <a:r>
              <a:rPr lang="ru-RU" dirty="0"/>
              <a:t>Инструменты оценки результатов при гемофилии измеряют многие параметры, включая:</a:t>
            </a:r>
          </a:p>
          <a:p>
            <a:pPr marL="0" indent="0">
              <a:spcBef>
                <a:spcPts val="600"/>
              </a:spcBef>
            </a:pPr>
            <a:r>
              <a:rPr lang="ru-RU" dirty="0"/>
              <a:t>  Активность и участие </a:t>
            </a:r>
          </a:p>
          <a:p>
            <a:pPr>
              <a:spcBef>
                <a:spcPts val="600"/>
              </a:spcBef>
            </a:pPr>
            <a:r>
              <a:rPr lang="ru-RU" dirty="0"/>
              <a:t>Строение и функции организма </a:t>
            </a:r>
          </a:p>
          <a:p>
            <a:pPr>
              <a:spcBef>
                <a:spcPts val="600"/>
              </a:spcBef>
            </a:pPr>
            <a:r>
              <a:rPr lang="ru-RU" dirty="0"/>
              <a:t>Бремя заболевания </a:t>
            </a:r>
          </a:p>
          <a:p>
            <a:pPr>
              <a:spcBef>
                <a:spcPts val="600"/>
              </a:spcBef>
            </a:pPr>
            <a:r>
              <a:rPr lang="ru-RU" dirty="0"/>
              <a:t>Состояние здоровья</a:t>
            </a:r>
            <a:endParaRPr lang="en-CA" dirty="0"/>
          </a:p>
        </p:txBody>
      </p:sp>
    </p:spTree>
    <p:extLst>
      <p:ext uri="{BB962C8B-B14F-4D97-AF65-F5344CB8AC3E}">
        <p14:creationId xmlns:p14="http://schemas.microsoft.com/office/powerpoint/2010/main" val="4236838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842CB-7429-466F-B24C-DEB01887FE12}"/>
              </a:ext>
            </a:extLst>
          </p:cNvPr>
          <p:cNvSpPr>
            <a:spLocks noGrp="1"/>
          </p:cNvSpPr>
          <p:nvPr>
            <p:ph type="title"/>
          </p:nvPr>
        </p:nvSpPr>
        <p:spPr>
          <a:xfrm>
            <a:off x="838199" y="225425"/>
            <a:ext cx="10515599" cy="1090079"/>
          </a:xfrm>
        </p:spPr>
        <p:txBody>
          <a:bodyPr>
            <a:normAutofit/>
          </a:bodyPr>
          <a:lstStyle/>
          <a:p>
            <a:r>
              <a:rPr lang="ru-RU" dirty="0"/>
              <a:t>Задачи оценки результатов </a:t>
            </a:r>
          </a:p>
        </p:txBody>
      </p:sp>
      <p:sp>
        <p:nvSpPr>
          <p:cNvPr id="4" name="Content Placeholder 3">
            <a:extLst>
              <a:ext uri="{FF2B5EF4-FFF2-40B4-BE49-F238E27FC236}">
                <a16:creationId xmlns:a16="http://schemas.microsoft.com/office/drawing/2014/main" id="{7A138064-6451-47F2-9559-D88FAE1BFBF2}"/>
              </a:ext>
            </a:extLst>
          </p:cNvPr>
          <p:cNvSpPr>
            <a:spLocks noGrp="1"/>
          </p:cNvSpPr>
          <p:nvPr>
            <p:ph idx="1"/>
          </p:nvPr>
        </p:nvSpPr>
        <p:spPr>
          <a:xfrm>
            <a:off x="838200" y="1562100"/>
            <a:ext cx="10515600" cy="4614863"/>
          </a:xfrm>
        </p:spPr>
        <p:txBody>
          <a:bodyPr>
            <a:normAutofit/>
          </a:bodyPr>
          <a:lstStyle/>
          <a:p>
            <a:pPr marL="0" indent="0">
              <a:buNone/>
            </a:pPr>
            <a:r>
              <a:rPr lang="ru-RU" b="1" dirty="0"/>
              <a:t>Задачи</a:t>
            </a:r>
            <a:r>
              <a:rPr lang="ru-RU" dirty="0"/>
              <a:t> оценки результатов заключаются в</a:t>
            </a:r>
            <a:r>
              <a:rPr lang="en-CA" dirty="0"/>
              <a:t>:</a:t>
            </a:r>
          </a:p>
          <a:p>
            <a:r>
              <a:rPr lang="ru-RU" dirty="0"/>
              <a:t>Наблюдении за ходом заболевания пациента</a:t>
            </a:r>
            <a:endParaRPr lang="en-CA" dirty="0"/>
          </a:p>
          <a:p>
            <a:r>
              <a:rPr lang="ru-RU" dirty="0"/>
              <a:t>Получении информации, нужной для определения тактики рутинного лечения </a:t>
            </a:r>
          </a:p>
          <a:p>
            <a:r>
              <a:rPr lang="ru-RU" dirty="0"/>
              <a:t>Измерении ответа на терапию </a:t>
            </a:r>
          </a:p>
          <a:p>
            <a:r>
              <a:rPr lang="ru-RU" dirty="0"/>
              <a:t>Определении необходимости изменения терапии </a:t>
            </a:r>
          </a:p>
          <a:p>
            <a:r>
              <a:rPr lang="ru-RU" dirty="0"/>
              <a:t>Количественной оценке здоровья группы пациентов </a:t>
            </a:r>
          </a:p>
          <a:p>
            <a:r>
              <a:rPr lang="ru-RU" dirty="0"/>
              <a:t>Измерении качества медицинской помощи </a:t>
            </a:r>
          </a:p>
          <a:p>
            <a:r>
              <a:rPr lang="ru-RU" dirty="0"/>
              <a:t>Обосновании получения ресурсов</a:t>
            </a:r>
            <a:endParaRPr lang="en-CA" dirty="0"/>
          </a:p>
          <a:p>
            <a:endParaRPr lang="en-CA" dirty="0"/>
          </a:p>
        </p:txBody>
      </p:sp>
    </p:spTree>
    <p:extLst>
      <p:ext uri="{BB962C8B-B14F-4D97-AF65-F5344CB8AC3E}">
        <p14:creationId xmlns:p14="http://schemas.microsoft.com/office/powerpoint/2010/main" val="1367465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C67C3-3D6A-46E5-A11A-DF7C7247E56B}"/>
              </a:ext>
            </a:extLst>
          </p:cNvPr>
          <p:cNvSpPr>
            <a:spLocks noGrp="1"/>
          </p:cNvSpPr>
          <p:nvPr>
            <p:ph type="title"/>
          </p:nvPr>
        </p:nvSpPr>
        <p:spPr/>
        <p:txBody>
          <a:bodyPr>
            <a:noAutofit/>
          </a:bodyPr>
          <a:lstStyle/>
          <a:p>
            <a:pPr>
              <a:lnSpc>
                <a:spcPct val="100000"/>
              </a:lnSpc>
            </a:pPr>
            <a:r>
              <a:rPr lang="ru-RU" sz="3400" b="1" dirty="0">
                <a:latin typeface="Arial" panose="020B0604020202020204" pitchFamily="34" charset="0"/>
                <a:cs typeface="Arial" panose="020B0604020202020204" pitchFamily="34" charset="0"/>
              </a:rPr>
              <a:t>Оценка результатов</a:t>
            </a:r>
            <a:br>
              <a:rPr lang="en-CA" sz="3400" b="1" dirty="0">
                <a:latin typeface="Arial" panose="020B0604020202020204" pitchFamily="34" charset="0"/>
                <a:cs typeface="Arial" panose="020B0604020202020204" pitchFamily="34" charset="0"/>
              </a:rPr>
            </a:br>
            <a:r>
              <a:rPr lang="ru-RU" sz="3400" b="1" dirty="0">
                <a:latin typeface="Arial" panose="020B0604020202020204" pitchFamily="34" charset="0"/>
                <a:cs typeface="Arial" panose="020B0604020202020204" pitchFamily="34" charset="0"/>
              </a:rPr>
              <a:t>Два основных аспекта</a:t>
            </a:r>
            <a:endParaRPr lang="en-CA" sz="3400" b="1" dirty="0">
              <a:latin typeface="Arial" panose="020B0604020202020204" pitchFamily="34" charset="0"/>
              <a:cs typeface="Arial" panose="020B0604020202020204" pitchFamily="34" charset="0"/>
            </a:endParaRPr>
          </a:p>
        </p:txBody>
      </p:sp>
      <p:sp>
        <p:nvSpPr>
          <p:cNvPr id="4" name="Rounded Rectangle 3">
            <a:extLst>
              <a:ext uri="{FF2B5EF4-FFF2-40B4-BE49-F238E27FC236}">
                <a16:creationId xmlns:a16="http://schemas.microsoft.com/office/drawing/2014/main" id="{49112B81-8EDF-4AEB-AAED-9A187CEF9BCA}"/>
              </a:ext>
            </a:extLst>
          </p:cNvPr>
          <p:cNvSpPr/>
          <p:nvPr/>
        </p:nvSpPr>
        <p:spPr>
          <a:xfrm>
            <a:off x="1189604" y="1896824"/>
            <a:ext cx="4515869" cy="9144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Результаты, относящиеся к заболеванию </a:t>
            </a: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ru-RU" sz="2000" b="0" i="0" u="none" strike="noStrike" kern="1200" cap="none" spc="0" normalizeH="0" baseline="0" noProof="0" dirty="0">
                <a:ln>
                  <a:noFill/>
                </a:ln>
                <a:solidFill>
                  <a:prstClr val="white"/>
                </a:solidFill>
                <a:effectLst/>
                <a:uLnTx/>
                <a:uFillTx/>
                <a:latin typeface="Arial"/>
                <a:ea typeface="+mn-ea"/>
                <a:cs typeface="+mn-cs"/>
              </a:rPr>
              <a:t>эффективность гемостатической терапии</a:t>
            </a:r>
            <a:endParaRPr kumimoji="0" lang="en-CA"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ounded Rectangle 4">
            <a:extLst>
              <a:ext uri="{FF2B5EF4-FFF2-40B4-BE49-F238E27FC236}">
                <a16:creationId xmlns:a16="http://schemas.microsoft.com/office/drawing/2014/main" id="{33D3BFA8-6AC5-40B4-B040-5C64FECB9759}"/>
              </a:ext>
            </a:extLst>
          </p:cNvPr>
          <p:cNvSpPr/>
          <p:nvPr/>
        </p:nvSpPr>
        <p:spPr>
          <a:xfrm>
            <a:off x="6486525" y="1896824"/>
            <a:ext cx="4515868" cy="9144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Результаты, относящиеся к лечению </a:t>
            </a: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за чем следует наблюдать</a:t>
            </a:r>
            <a:endParaRPr kumimoji="0" lang="en-CA"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109DEC75-790D-4418-A19F-7A70ACA4D07B}"/>
              </a:ext>
            </a:extLst>
          </p:cNvPr>
          <p:cNvSpPr txBox="1"/>
          <p:nvPr/>
        </p:nvSpPr>
        <p:spPr>
          <a:xfrm>
            <a:off x="1189604" y="3487190"/>
            <a:ext cx="4500000" cy="2145268"/>
          </a:xfrm>
          <a:prstGeom prst="roundRect">
            <a:avLst/>
          </a:prstGeom>
          <a:noFill/>
          <a:ln w="28575">
            <a:solidFill>
              <a:schemeClr val="accent1"/>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642566"/>
              </a:buClr>
              <a:buSzTx/>
              <a:buFont typeface="Arial" panose="020B0604020202020204" pitchFamily="34" charset="0"/>
              <a:buChar char="•"/>
              <a:tabLst/>
              <a:defRPr/>
            </a:pPr>
            <a:r>
              <a:rPr kumimoji="0" lang="ru-RU" sz="2000" b="0" i="0" u="none" strike="noStrike" kern="1200" cap="none" spc="0" normalizeH="0" baseline="0" noProof="0" dirty="0">
                <a:ln>
                  <a:noFill/>
                </a:ln>
                <a:solidFill>
                  <a:prstClr val="black"/>
                </a:solidFill>
                <a:effectLst/>
                <a:uLnTx/>
                <a:uFillTx/>
                <a:latin typeface="Arial"/>
                <a:ea typeface="+mn-ea"/>
                <a:cs typeface="+mn-cs"/>
              </a:rPr>
              <a:t>Ч</a:t>
            </a:r>
            <a:r>
              <a:rPr kumimoji="0" lang="en-CA" sz="2000" b="0" i="0" u="none" strike="noStrike" kern="1200" cap="none" spc="0" normalizeH="0" baseline="0" noProof="0" dirty="0">
                <a:ln>
                  <a:noFill/>
                </a:ln>
                <a:solidFill>
                  <a:prstClr val="black"/>
                </a:solidFill>
                <a:effectLst/>
                <a:uLnTx/>
                <a:uFillTx/>
                <a:latin typeface="Arial"/>
                <a:ea typeface="+mn-ea"/>
                <a:cs typeface="+mn-cs"/>
              </a:rPr>
              <a:t>а</a:t>
            </a:r>
            <a:r>
              <a:rPr kumimoji="0" lang="ru-RU" sz="2000" b="0" i="0" u="none" strike="noStrike" kern="1200" cap="none" spc="0" normalizeH="0" baseline="0" noProof="0" dirty="0">
                <a:ln>
                  <a:noFill/>
                </a:ln>
                <a:solidFill>
                  <a:prstClr val="black"/>
                </a:solidFill>
                <a:effectLst/>
                <a:uLnTx/>
                <a:uFillTx/>
                <a:latin typeface="Arial"/>
                <a:ea typeface="+mn-ea"/>
                <a:cs typeface="+mn-cs"/>
              </a:rPr>
              <a:t>стота кровотечений </a:t>
            </a:r>
          </a:p>
          <a:p>
            <a:pPr marL="285750" marR="0" lvl="0" indent="-285750" algn="l" defTabSz="914400" rtl="0" eaLnBrk="1" fontAlgn="auto" latinLnBrk="0" hangingPunct="1">
              <a:lnSpc>
                <a:spcPct val="100000"/>
              </a:lnSpc>
              <a:spcBef>
                <a:spcPts val="0"/>
              </a:spcBef>
              <a:spcAft>
                <a:spcPts val="0"/>
              </a:spcAft>
              <a:buClr>
                <a:srgbClr val="642566"/>
              </a:buClr>
              <a:buSzTx/>
              <a:buFont typeface="Arial" panose="020B0604020202020204" pitchFamily="34" charset="0"/>
              <a:buChar char="•"/>
              <a:tabLst/>
              <a:defRPr/>
            </a:pPr>
            <a:r>
              <a:rPr kumimoji="0" lang="ru-RU"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Боль</a:t>
            </a:r>
            <a:endParaRPr kumimoji="0" lang="en-C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642566"/>
              </a:buClr>
              <a:buSzTx/>
              <a:buFont typeface="Arial" panose="020B0604020202020204" pitchFamily="34" charset="0"/>
              <a:buChar char="•"/>
              <a:tabLst/>
              <a:defRPr/>
            </a:pPr>
            <a:r>
              <a:rPr kumimoji="0" lang="ru-RU" sz="2000" b="0" i="0" u="none" strike="noStrike" kern="1200" cap="none" spc="0" normalizeH="0" baseline="0" noProof="0" dirty="0">
                <a:ln>
                  <a:noFill/>
                </a:ln>
                <a:solidFill>
                  <a:prstClr val="black"/>
                </a:solidFill>
                <a:effectLst/>
                <a:uLnTx/>
                <a:uFillTx/>
                <a:latin typeface="Arial"/>
                <a:ea typeface="+mn-ea"/>
                <a:cs typeface="+mn-cs"/>
              </a:rPr>
              <a:t>Воздействие кровотечений на опорно-двигательный аппарат</a:t>
            </a:r>
          </a:p>
          <a:p>
            <a:pPr marL="285750" marR="0" lvl="0" indent="-285750" algn="l" defTabSz="914400" rtl="0" eaLnBrk="1" fontAlgn="auto" latinLnBrk="0" hangingPunct="1">
              <a:lnSpc>
                <a:spcPct val="100000"/>
              </a:lnSpc>
              <a:spcBef>
                <a:spcPts val="0"/>
              </a:spcBef>
              <a:spcAft>
                <a:spcPts val="0"/>
              </a:spcAft>
              <a:buClr>
                <a:srgbClr val="642566"/>
              </a:buClr>
              <a:buSzTx/>
              <a:buFont typeface="Arial" panose="020B0604020202020204" pitchFamily="34" charset="0"/>
              <a:buChar char="•"/>
              <a:tabLst/>
              <a:defRPr/>
            </a:pPr>
            <a:r>
              <a:rPr kumimoji="0" lang="ru-RU"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Качество жизни</a:t>
            </a:r>
          </a:p>
          <a:p>
            <a:pPr marL="285750" marR="0" lvl="0" indent="-285750" algn="l" defTabSz="914400" rtl="0" eaLnBrk="1" fontAlgn="auto" latinLnBrk="0" hangingPunct="1">
              <a:lnSpc>
                <a:spcPct val="100000"/>
              </a:lnSpc>
              <a:spcBef>
                <a:spcPts val="0"/>
              </a:spcBef>
              <a:spcAft>
                <a:spcPts val="0"/>
              </a:spcAft>
              <a:buClr>
                <a:srgbClr val="642566"/>
              </a:buClr>
              <a:buSzTx/>
              <a:buFont typeface="Arial" panose="020B0604020202020204" pitchFamily="34" charset="0"/>
              <a:buChar char="•"/>
              <a:tabLst/>
              <a:defRPr/>
            </a:pPr>
            <a:endParaRPr kumimoji="0" lang="en-C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Arrow: Down 6">
            <a:extLst>
              <a:ext uri="{FF2B5EF4-FFF2-40B4-BE49-F238E27FC236}">
                <a16:creationId xmlns:a16="http://schemas.microsoft.com/office/drawing/2014/main" id="{8C542193-59C0-4B87-84C4-14B72A8E6788}"/>
              </a:ext>
            </a:extLst>
          </p:cNvPr>
          <p:cNvSpPr/>
          <p:nvPr/>
        </p:nvSpPr>
        <p:spPr>
          <a:xfrm>
            <a:off x="3265546" y="2914905"/>
            <a:ext cx="363985" cy="42612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TextBox 7">
            <a:extLst>
              <a:ext uri="{FF2B5EF4-FFF2-40B4-BE49-F238E27FC236}">
                <a16:creationId xmlns:a16="http://schemas.microsoft.com/office/drawing/2014/main" id="{81A5AD26-C880-41E6-95ED-E28E7A588BCA}"/>
              </a:ext>
            </a:extLst>
          </p:cNvPr>
          <p:cNvSpPr txBox="1"/>
          <p:nvPr/>
        </p:nvSpPr>
        <p:spPr>
          <a:xfrm>
            <a:off x="6494458" y="3487190"/>
            <a:ext cx="4859339" cy="1804749"/>
          </a:xfrm>
          <a:prstGeom prst="roundRect">
            <a:avLst/>
          </a:prstGeom>
          <a:noFill/>
          <a:ln w="28575">
            <a:solidFill>
              <a:schemeClr val="accent1"/>
            </a:solidFill>
          </a:ln>
        </p:spPr>
        <p:txBody>
          <a:bodyPr wrap="square" rtlCol="0">
            <a:spAutoFit/>
          </a:bodyPr>
          <a:lstStyle>
            <a:defPPr>
              <a:defRPr lang="en-US"/>
            </a:defPPr>
            <a:lvl1pPr marL="285750" indent="-285750">
              <a:buFont typeface="Arial" panose="020B0604020202020204" pitchFamily="34" charset="0"/>
              <a:buChar char="•"/>
              <a:defRPr>
                <a:latin typeface="Arial" panose="020B0604020202020204" pitchFamily="34" charset="0"/>
                <a:cs typeface="Arial" panose="020B0604020202020204" pitchFamily="34" charset="0"/>
              </a:defRPr>
            </a:lvl1pPr>
          </a:lstStyle>
          <a:p>
            <a:pPr marL="285750" marR="0" lvl="0" indent="-285750" algn="l" defTabSz="914400" rtl="0" eaLnBrk="1" fontAlgn="auto" latinLnBrk="0" hangingPunct="1">
              <a:lnSpc>
                <a:spcPct val="100000"/>
              </a:lnSpc>
              <a:spcBef>
                <a:spcPts val="0"/>
              </a:spcBef>
              <a:spcAft>
                <a:spcPts val="0"/>
              </a:spcAft>
              <a:buClr>
                <a:srgbClr val="642566"/>
              </a:buClr>
              <a:buSzTx/>
              <a:buFont typeface="Arial" panose="020B0604020202020204" pitchFamily="34" charset="0"/>
              <a:buChar char="•"/>
              <a:tabLst/>
              <a:defRPr/>
            </a:pPr>
            <a:r>
              <a:rPr kumimoji="0" lang="ru-RU"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Развитие ингибиторов</a:t>
            </a:r>
            <a:endParaRPr kumimoji="0" lang="en-C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642566"/>
              </a:buClr>
              <a:buSzTx/>
              <a:buFont typeface="Arial" panose="020B0604020202020204" pitchFamily="34" charset="0"/>
              <a:buChar char="•"/>
              <a:tabLst/>
              <a:defRPr/>
            </a:pPr>
            <a:r>
              <a:rPr kumimoji="0" lang="ru-RU"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Тромбоз</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642566"/>
              </a:buClr>
              <a:buSzTx/>
              <a:buFont typeface="Arial" panose="020B0604020202020204" pitchFamily="34" charset="0"/>
              <a:buChar char="•"/>
              <a:tabLst/>
              <a:defRPr/>
            </a:pPr>
            <a:r>
              <a:rPr kumimoji="0" lang="ru-RU"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Аллергические/анафилактические реакции</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Arrow: Down 8">
            <a:extLst>
              <a:ext uri="{FF2B5EF4-FFF2-40B4-BE49-F238E27FC236}">
                <a16:creationId xmlns:a16="http://schemas.microsoft.com/office/drawing/2014/main" id="{FF61B6C8-88F2-44D5-AB93-DC6816784948}"/>
              </a:ext>
            </a:extLst>
          </p:cNvPr>
          <p:cNvSpPr/>
          <p:nvPr/>
        </p:nvSpPr>
        <p:spPr>
          <a:xfrm>
            <a:off x="8562467" y="2936143"/>
            <a:ext cx="363985" cy="42612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883216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D40D6-7A67-49B0-921E-28749E9F4B8F}"/>
              </a:ext>
            </a:extLst>
          </p:cNvPr>
          <p:cNvSpPr>
            <a:spLocks noGrp="1"/>
          </p:cNvSpPr>
          <p:nvPr>
            <p:ph type="title"/>
          </p:nvPr>
        </p:nvSpPr>
        <p:spPr/>
        <p:txBody>
          <a:bodyPr>
            <a:noAutofit/>
          </a:bodyPr>
          <a:lstStyle/>
          <a:p>
            <a:pPr>
              <a:lnSpc>
                <a:spcPct val="100000"/>
              </a:lnSpc>
            </a:pPr>
            <a:r>
              <a:rPr lang="ru-RU" dirty="0">
                <a:latin typeface="Arial" panose="020B0604020202020204" pitchFamily="34" charset="0"/>
                <a:cs typeface="Arial" panose="020B0604020202020204" pitchFamily="34" charset="0"/>
              </a:rPr>
              <a:t>Результаты</a:t>
            </a:r>
            <a:br>
              <a:rPr lang="en-CA" sz="3400" dirty="0">
                <a:latin typeface="Arial" panose="020B0604020202020204" pitchFamily="34" charset="0"/>
                <a:cs typeface="Arial" panose="020B0604020202020204" pitchFamily="34" charset="0"/>
              </a:rPr>
            </a:br>
            <a:r>
              <a:rPr lang="ru-RU" dirty="0"/>
              <a:t>Частота кровотечений</a:t>
            </a:r>
            <a:endParaRPr lang="en-CA" sz="3400" b="1"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749B2F9-7424-40C7-B242-112E339D6564}"/>
              </a:ext>
            </a:extLst>
          </p:cNvPr>
          <p:cNvSpPr>
            <a:spLocks noGrp="1"/>
          </p:cNvSpPr>
          <p:nvPr>
            <p:ph idx="1"/>
          </p:nvPr>
        </p:nvSpPr>
        <p:spPr>
          <a:xfrm>
            <a:off x="838200" y="1562101"/>
            <a:ext cx="10515600" cy="901700"/>
          </a:xfrm>
        </p:spPr>
        <p:txBody>
          <a:bodyPr>
            <a:normAutofit fontScale="92500" lnSpcReduction="10000"/>
          </a:bodyPr>
          <a:lstStyle/>
          <a:p>
            <a:pPr lvl="0"/>
            <a:r>
              <a:rPr lang="ru-RU" dirty="0"/>
              <a:t>Частота кровотечений– это </a:t>
            </a:r>
            <a:r>
              <a:rPr lang="ru-RU" b="1" dirty="0"/>
              <a:t>самый важный показатель эффективности гемостатической терапии </a:t>
            </a:r>
            <a:r>
              <a:rPr lang="ru-RU" dirty="0"/>
              <a:t>и </a:t>
            </a:r>
            <a:r>
              <a:rPr lang="ru-RU" b="1" dirty="0"/>
              <a:t>лучший суррогатный предиктор </a:t>
            </a:r>
            <a:r>
              <a:rPr lang="ru-RU" dirty="0"/>
              <a:t>долгосрочных результатов для опорно-двигательного аппарата.</a:t>
            </a:r>
          </a:p>
          <a:p>
            <a:endParaRPr lang="en-CA" sz="2000" dirty="0"/>
          </a:p>
        </p:txBody>
      </p:sp>
      <p:sp>
        <p:nvSpPr>
          <p:cNvPr id="5" name="Text Placeholder 4">
            <a:extLst>
              <a:ext uri="{FF2B5EF4-FFF2-40B4-BE49-F238E27FC236}">
                <a16:creationId xmlns:a16="http://schemas.microsoft.com/office/drawing/2014/main" id="{A561E7E7-8E55-4FC0-8AB1-B3A348F94EC5}"/>
              </a:ext>
            </a:extLst>
          </p:cNvPr>
          <p:cNvSpPr>
            <a:spLocks noGrp="1"/>
          </p:cNvSpPr>
          <p:nvPr>
            <p:ph type="body" sz="quarter" idx="13"/>
          </p:nvPr>
        </p:nvSpPr>
        <p:spPr/>
        <p:txBody>
          <a:bodyPr/>
          <a:lstStyle/>
          <a:p>
            <a:endParaRPr lang="en-CA" dirty="0"/>
          </a:p>
        </p:txBody>
      </p:sp>
      <p:graphicFrame>
        <p:nvGraphicFramePr>
          <p:cNvPr id="15" name="Table 15">
            <a:extLst>
              <a:ext uri="{FF2B5EF4-FFF2-40B4-BE49-F238E27FC236}">
                <a16:creationId xmlns:a16="http://schemas.microsoft.com/office/drawing/2014/main" id="{5D9A53B7-530A-4860-8A2F-81828A3B50BC}"/>
              </a:ext>
            </a:extLst>
          </p:cNvPr>
          <p:cNvGraphicFramePr>
            <a:graphicFrameLocks noGrp="1"/>
          </p:cNvGraphicFramePr>
          <p:nvPr/>
        </p:nvGraphicFramePr>
        <p:xfrm>
          <a:off x="838199" y="2715486"/>
          <a:ext cx="10575713" cy="2745513"/>
        </p:xfrm>
        <a:graphic>
          <a:graphicData uri="http://schemas.openxmlformats.org/drawingml/2006/table">
            <a:tbl>
              <a:tblPr firstRow="1" bandRow="1">
                <a:tableStyleId>{3B4B98B0-60AC-42C2-AFA5-B58CD77FA1E5}</a:tableStyleId>
              </a:tblPr>
              <a:tblGrid>
                <a:gridCol w="2103409">
                  <a:extLst>
                    <a:ext uri="{9D8B030D-6E8A-4147-A177-3AD203B41FA5}">
                      <a16:colId xmlns:a16="http://schemas.microsoft.com/office/drawing/2014/main" val="2048170916"/>
                    </a:ext>
                  </a:extLst>
                </a:gridCol>
                <a:gridCol w="8472304">
                  <a:extLst>
                    <a:ext uri="{9D8B030D-6E8A-4147-A177-3AD203B41FA5}">
                      <a16:colId xmlns:a16="http://schemas.microsoft.com/office/drawing/2014/main" val="126621766"/>
                    </a:ext>
                  </a:extLst>
                </a:gridCol>
              </a:tblGrid>
              <a:tr h="1551812">
                <a:tc>
                  <a:txBody>
                    <a:bodyPr/>
                    <a:lstStyle/>
                    <a:p>
                      <a:r>
                        <a:rPr lang="ru-RU" sz="1800" b="1" dirty="0">
                          <a:solidFill>
                            <a:srgbClr val="008BB0"/>
                          </a:solidFill>
                        </a:rPr>
                        <a:t>Внутри-суставное кровотечение </a:t>
                      </a:r>
                      <a:endParaRPr lang="en-CA" sz="1800" b="1" dirty="0">
                        <a:solidFill>
                          <a:srgbClr val="008BB0"/>
                        </a:solidFill>
                      </a:endParaRPr>
                    </a:p>
                  </a:txBody>
                  <a:tcPr anchor="ctr"/>
                </a:tc>
                <a:tc>
                  <a:txBody>
                    <a:bodyPr/>
                    <a:lstStyle/>
                    <a:p>
                      <a:pPr marL="0" marR="0" lvl="1" indent="0" algn="l" defTabSz="666750" rtl="0" eaLnBrk="1" fontAlgn="auto" latinLnBrk="0" hangingPunct="1">
                        <a:lnSpc>
                          <a:spcPct val="100000"/>
                        </a:lnSpc>
                        <a:spcBef>
                          <a:spcPct val="0"/>
                        </a:spcBef>
                        <a:spcAft>
                          <a:spcPts val="0"/>
                        </a:spcAft>
                        <a:buClrTx/>
                        <a:buSzTx/>
                        <a:buFontTx/>
                        <a:buNone/>
                        <a:tabLst/>
                        <a:defRPr/>
                      </a:pPr>
                      <a:r>
                        <a:rPr lang="ru-RU" sz="1800" b="1" kern="1200" dirty="0">
                          <a:solidFill>
                            <a:schemeClr val="tx1"/>
                          </a:solidFill>
                          <a:latin typeface="+mn-lt"/>
                          <a:ea typeface="+mn-ea"/>
                          <a:cs typeface="+mn-cs"/>
                        </a:rPr>
                        <a:t>Непривычное ощущение “ауры” в суставе, </a:t>
                      </a:r>
                      <a:r>
                        <a:rPr lang="ru-RU" sz="1800" b="0" kern="1200" dirty="0">
                          <a:solidFill>
                            <a:schemeClr val="tx1"/>
                          </a:solidFill>
                          <a:latin typeface="+mn-lt"/>
                          <a:ea typeface="+mn-ea"/>
                          <a:cs typeface="+mn-cs"/>
                        </a:rPr>
                        <a:t>в сочетании с любым из нижеперечисленного: увеличивающееся опухание сустава или растущее ощущение потепления кожи в месте над суставом; нарастающая боль; прогрессирующее уменьшение амплитуды движения конечности или трудности в работе конечности по сравнению с исходным состоянием.</a:t>
                      </a:r>
                    </a:p>
                  </a:txBody>
                  <a:tcPr anchor="ctr"/>
                </a:tc>
                <a:extLst>
                  <a:ext uri="{0D108BD9-81ED-4DB2-BD59-A6C34878D82A}">
                    <a16:rowId xmlns:a16="http://schemas.microsoft.com/office/drawing/2014/main" val="1677254693"/>
                  </a:ext>
                </a:extLst>
              </a:tr>
              <a:tr h="1193701">
                <a:tc>
                  <a:txBody>
                    <a:bodyPr/>
                    <a:lstStyle/>
                    <a:p>
                      <a:r>
                        <a:rPr lang="ru-RU" sz="2000" b="1" dirty="0">
                          <a:solidFill>
                            <a:srgbClr val="008BB0"/>
                          </a:solidFill>
                        </a:rPr>
                        <a:t>Мышечное кровотечение </a:t>
                      </a:r>
                      <a:endParaRPr lang="en-US" sz="2000" b="1" dirty="0">
                        <a:solidFill>
                          <a:srgbClr val="008BB0"/>
                        </a:solidFill>
                      </a:endParaRPr>
                    </a:p>
                  </a:txBody>
                  <a:tcPr anchor="ctr"/>
                </a:tc>
                <a:tc>
                  <a:txBody>
                    <a:bodyPr/>
                    <a:lstStyle/>
                    <a:p>
                      <a:pPr marL="0" lvl="1" algn="l" defTabSz="666750">
                        <a:lnSpc>
                          <a:spcPct val="100000"/>
                        </a:lnSpc>
                        <a:spcBef>
                          <a:spcPct val="0"/>
                        </a:spcBef>
                        <a:spcAft>
                          <a:spcPts val="0"/>
                        </a:spcAft>
                      </a:pPr>
                      <a:r>
                        <a:rPr lang="ru-RU" sz="1800" b="1" kern="1200" dirty="0">
                          <a:solidFill>
                            <a:schemeClr val="tx1"/>
                          </a:solidFill>
                          <a:latin typeface="+mn-lt"/>
                          <a:ea typeface="+mn-ea"/>
                          <a:cs typeface="+mn-cs"/>
                        </a:rPr>
                        <a:t>Случай кровоизлияния в мышцу</a:t>
                      </a:r>
                      <a:r>
                        <a:rPr lang="ru-RU" sz="1800" kern="1200" dirty="0">
                          <a:solidFill>
                            <a:schemeClr val="tx1"/>
                          </a:solidFill>
                          <a:latin typeface="+mn-lt"/>
                          <a:ea typeface="+mn-ea"/>
                          <a:cs typeface="+mn-cs"/>
                        </a:rPr>
                        <a:t>, определённый клинически и/или при помощи визуализирующих методов исследования, обычно сопровождающийся болью и/или распуханием и снижением подвижности по сравнению с обычным состоянием</a:t>
                      </a:r>
                      <a:endParaRPr lang="en-CA" sz="2000" kern="12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500195412"/>
                  </a:ext>
                </a:extLst>
              </a:tr>
            </a:tbl>
          </a:graphicData>
        </a:graphic>
      </p:graphicFrame>
    </p:spTree>
    <p:extLst>
      <p:ext uri="{BB962C8B-B14F-4D97-AF65-F5344CB8AC3E}">
        <p14:creationId xmlns:p14="http://schemas.microsoft.com/office/powerpoint/2010/main" val="2356250037"/>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000000"/>
      </a:dk2>
      <a:lt2>
        <a:srgbClr val="FFFFFF"/>
      </a:lt2>
      <a:accent1>
        <a:srgbClr val="008BB0"/>
      </a:accent1>
      <a:accent2>
        <a:srgbClr val="719500"/>
      </a:accent2>
      <a:accent3>
        <a:srgbClr val="642566"/>
      </a:accent3>
      <a:accent4>
        <a:srgbClr val="FBD913"/>
      </a:accent4>
      <a:accent5>
        <a:srgbClr val="E60D2E"/>
      </a:accent5>
      <a:accent6>
        <a:srgbClr val="C41230"/>
      </a:accent6>
      <a:hlink>
        <a:srgbClr val="000000"/>
      </a:hlink>
      <a:folHlink>
        <a:srgbClr val="000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FH">
  <a:themeElements>
    <a:clrScheme name="Custom 1">
      <a:dk1>
        <a:sysClr val="windowText" lastClr="000000"/>
      </a:dk1>
      <a:lt1>
        <a:sysClr val="window" lastClr="FFFFFF"/>
      </a:lt1>
      <a:dk2>
        <a:srgbClr val="000000"/>
      </a:dk2>
      <a:lt2>
        <a:srgbClr val="FFFFFF"/>
      </a:lt2>
      <a:accent1>
        <a:srgbClr val="008BB0"/>
      </a:accent1>
      <a:accent2>
        <a:srgbClr val="719500"/>
      </a:accent2>
      <a:accent3>
        <a:srgbClr val="642566"/>
      </a:accent3>
      <a:accent4>
        <a:srgbClr val="FBD913"/>
      </a:accent4>
      <a:accent5>
        <a:srgbClr val="E60D2E"/>
      </a:accent5>
      <a:accent6>
        <a:srgbClr val="C41230"/>
      </a:accent6>
      <a:hlink>
        <a:srgbClr val="000000"/>
      </a:hlink>
      <a:folHlink>
        <a:srgbClr val="000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4300</Words>
  <Application>Microsoft Office PowerPoint</Application>
  <PresentationFormat>Widescreen</PresentationFormat>
  <Paragraphs>291</Paragraphs>
  <Slides>33</Slides>
  <Notes>33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33</vt:i4>
      </vt:variant>
    </vt:vector>
  </HeadingPairs>
  <TitlesOfParts>
    <vt:vector size="38" baseType="lpstr">
      <vt:lpstr>Arial</vt:lpstr>
      <vt:lpstr>Calibri</vt:lpstr>
      <vt:lpstr>Times New Roman</vt:lpstr>
      <vt:lpstr>1_Office Theme</vt:lpstr>
      <vt:lpstr>WFH</vt:lpstr>
      <vt:lpstr>PowerPoint Presentation</vt:lpstr>
      <vt:lpstr>Руководство ВФГ по лечению гемофилии</vt:lpstr>
      <vt:lpstr>Глава 11: Оценка результатов </vt:lpstr>
      <vt:lpstr>Публикуемые сведения: Прадип М. Пуннус</vt:lpstr>
      <vt:lpstr>Авторы</vt:lpstr>
      <vt:lpstr>Введение</vt:lpstr>
      <vt:lpstr>Задачи оценки результатов </vt:lpstr>
      <vt:lpstr>Оценка результатов Два основных аспекта</vt:lpstr>
      <vt:lpstr>Результаты Частота кровотечений</vt:lpstr>
      <vt:lpstr>Результаты Частота кровотечений</vt:lpstr>
      <vt:lpstr>Двадцать лет назад тяжесть суставной артропатии оценивалась по:</vt:lpstr>
      <vt:lpstr>Видео - мальчик ползает</vt:lpstr>
      <vt:lpstr>Видео - мальчик ходит</vt:lpstr>
      <vt:lpstr>Инструменты оценки результатов Модель МКФ</vt:lpstr>
      <vt:lpstr>Инструменты оценки результатов  Структура и функции организма </vt:lpstr>
      <vt:lpstr>Инструменты оценки результатов  Структура и функции организма</vt:lpstr>
      <vt:lpstr>Рекомендованные измерения  Структура и функции организма</vt:lpstr>
      <vt:lpstr>Инструменты оценки результатов  Структура и функции организма</vt:lpstr>
      <vt:lpstr>PowerPoint Presentation</vt:lpstr>
      <vt:lpstr>Видео – движение локтя</vt:lpstr>
      <vt:lpstr>Инструменты оценки результатов  Шкалы активности и участия</vt:lpstr>
      <vt:lpstr>Инструменты оценки результатов  Шкалы активности и участия</vt:lpstr>
      <vt:lpstr>Инструменты оценки результатов  Шкалы активности и участия</vt:lpstr>
      <vt:lpstr>Клинический сценарий:</vt:lpstr>
      <vt:lpstr>Модель МКФ Факторы среды и личностные факторы</vt:lpstr>
      <vt:lpstr>Экономические факторы, требующие рассмотрения</vt:lpstr>
      <vt:lpstr>Качество жизни, обусловленное состоянием здоровья</vt:lpstr>
      <vt:lpstr>Качество жизни, обусловленное состоянием здоровья</vt:lpstr>
      <vt:lpstr>Результаты, сообщаемые пациентами </vt:lpstr>
      <vt:lpstr>Рекомендации</vt:lpstr>
      <vt:lpstr>Базовый набор средств измерения для использования в клинической практике либо исследованиях</vt:lpstr>
      <vt:lpstr>Заключение</vt:lpstr>
      <vt:lpstr>Благодарим организацию «Гемофилия-Альянс» за поддержку в создании этой презентации.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Chadwick</dc:creator>
  <cp:lastModifiedBy>Julia Chadwick</cp:lastModifiedBy>
  <cp:revision>2</cp:revision>
  <dcterms:created xsi:type="dcterms:W3CDTF">2022-05-30T13:26:53Z</dcterms:created>
  <dcterms:modified xsi:type="dcterms:W3CDTF">2022-05-30T13:51:37Z</dcterms:modified>
</cp:coreProperties>
</file>