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49"/>
  </p:notesMasterIdLst>
  <p:handoutMasterIdLst>
    <p:handoutMasterId r:id="rId50"/>
  </p:handoutMasterIdLst>
  <p:sldIdLst>
    <p:sldId id="2968" r:id="rId5"/>
    <p:sldId id="2969" r:id="rId6"/>
    <p:sldId id="2971" r:id="rId7"/>
    <p:sldId id="2970" r:id="rId8"/>
    <p:sldId id="2919" r:id="rId9"/>
    <p:sldId id="2967" r:id="rId10"/>
    <p:sldId id="2913" r:id="rId11"/>
    <p:sldId id="2929" r:id="rId12"/>
    <p:sldId id="2930" r:id="rId13"/>
    <p:sldId id="2931" r:id="rId14"/>
    <p:sldId id="2934" r:id="rId15"/>
    <p:sldId id="2935" r:id="rId16"/>
    <p:sldId id="2936" r:id="rId17"/>
    <p:sldId id="2937" r:id="rId18"/>
    <p:sldId id="2938" r:id="rId19"/>
    <p:sldId id="2965" r:id="rId20"/>
    <p:sldId id="2966" r:id="rId21"/>
    <p:sldId id="2939" r:id="rId22"/>
    <p:sldId id="2940" r:id="rId23"/>
    <p:sldId id="2951" r:id="rId24"/>
    <p:sldId id="2952" r:id="rId25"/>
    <p:sldId id="2945" r:id="rId26"/>
    <p:sldId id="2949" r:id="rId27"/>
    <p:sldId id="2980" r:id="rId28"/>
    <p:sldId id="2981" r:id="rId29"/>
    <p:sldId id="2950" r:id="rId30"/>
    <p:sldId id="2982" r:id="rId31"/>
    <p:sldId id="2977" r:id="rId32"/>
    <p:sldId id="2954" r:id="rId33"/>
    <p:sldId id="2983" r:id="rId34"/>
    <p:sldId id="2955" r:id="rId35"/>
    <p:sldId id="2957" r:id="rId36"/>
    <p:sldId id="2958" r:id="rId37"/>
    <p:sldId id="2973" r:id="rId38"/>
    <p:sldId id="2960" r:id="rId39"/>
    <p:sldId id="2974" r:id="rId40"/>
    <p:sldId id="2961" r:id="rId41"/>
    <p:sldId id="2962" r:id="rId42"/>
    <p:sldId id="2975" r:id="rId43"/>
    <p:sldId id="2963" r:id="rId44"/>
    <p:sldId id="2964" r:id="rId45"/>
    <p:sldId id="2976" r:id="rId46"/>
    <p:sldId id="2959" r:id="rId47"/>
    <p:sldId id="276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6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Karine Igartua, Dr" initials="KID" lastIdx="1" clrIdx="1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3" name="OM" initials="OM" lastIdx="0" clrIdx="2">
    <p:extLst>
      <p:ext uri="{19B8F6BF-5375-455C-9EA6-DF929625EA0E}">
        <p15:presenceInfo xmlns:p15="http://schemas.microsoft.com/office/powerpoint/2012/main" userId="dd9c651af0e8d4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30672" autoAdjust="0"/>
  </p:normalViewPr>
  <p:slideViewPr>
    <p:cSldViewPr snapToGrid="0" snapToObjects="1">
      <p:cViewPr varScale="1">
        <p:scale>
          <a:sx n="16" d="100"/>
          <a:sy n="16" d="100"/>
        </p:scale>
        <p:origin x="2352" y="24"/>
      </p:cViewPr>
      <p:guideLst/>
    </p:cSldViewPr>
  </p:slideViewPr>
  <p:outlineViewPr>
    <p:cViewPr>
      <p:scale>
        <a:sx n="33" d="100"/>
        <a:sy n="33" d="100"/>
      </p:scale>
      <p:origin x="0" y="-414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adwick" userId="bd1ae82f-124b-4de6-bc22-d4eddcd0bf4b" providerId="ADAL" clId="{70581591-6FE9-4B42-9FD8-BBF1E794C431}"/>
    <pc:docChg chg="undo custSel modSld">
      <pc:chgData name="Julia Chadwick" userId="bd1ae82f-124b-4de6-bc22-d4eddcd0bf4b" providerId="ADAL" clId="{70581591-6FE9-4B42-9FD8-BBF1E794C431}" dt="2022-05-19T15:56:15.866" v="92" actId="20577"/>
      <pc:docMkLst>
        <pc:docMk/>
      </pc:docMkLst>
      <pc:sldChg chg="delSp mod delAnim modNotesTx">
        <pc:chgData name="Julia Chadwick" userId="bd1ae82f-124b-4de6-bc22-d4eddcd0bf4b" providerId="ADAL" clId="{70581591-6FE9-4B42-9FD8-BBF1E794C431}" dt="2022-05-19T15:56:15.866" v="92" actId="20577"/>
        <pc:sldMkLst>
          <pc:docMk/>
          <pc:sldMk cId="1906394692" sldId="2764"/>
        </pc:sldMkLst>
        <pc:picChg chg="del">
          <ac:chgData name="Julia Chadwick" userId="bd1ae82f-124b-4de6-bc22-d4eddcd0bf4b" providerId="ADAL" clId="{70581591-6FE9-4B42-9FD8-BBF1E794C431}" dt="2022-05-17T19:31:39.394" v="45" actId="478"/>
          <ac:picMkLst>
            <pc:docMk/>
            <pc:sldMk cId="1906394692" sldId="2764"/>
            <ac:picMk id="3" creationId="{21AE41B3-1F14-4CF9-93CA-2419B4457F98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7.655" v="51" actId="20577"/>
        <pc:sldMkLst>
          <pc:docMk/>
          <pc:sldMk cId="1019625782" sldId="2913"/>
        </pc:sldMkLst>
        <pc:picChg chg="del">
          <ac:chgData name="Julia Chadwick" userId="bd1ae82f-124b-4de6-bc22-d4eddcd0bf4b" providerId="ADAL" clId="{70581591-6FE9-4B42-9FD8-BBF1E794C431}" dt="2022-05-17T19:29:14.657" v="6" actId="478"/>
          <ac:picMkLst>
            <pc:docMk/>
            <pc:sldMk cId="1019625782" sldId="2913"/>
            <ac:picMk id="5" creationId="{6E09E258-7E52-4E2A-8819-20780EF0F8FC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5.040" v="49" actId="20577"/>
        <pc:sldMkLst>
          <pc:docMk/>
          <pc:sldMk cId="4127387078" sldId="2919"/>
        </pc:sldMkLst>
        <pc:picChg chg="del">
          <ac:chgData name="Julia Chadwick" userId="bd1ae82f-124b-4de6-bc22-d4eddcd0bf4b" providerId="ADAL" clId="{70581591-6FE9-4B42-9FD8-BBF1E794C431}" dt="2022-05-17T19:29:11.636" v="4" actId="478"/>
          <ac:picMkLst>
            <pc:docMk/>
            <pc:sldMk cId="4127387078" sldId="2919"/>
            <ac:picMk id="7" creationId="{0374651C-56A4-449C-8A31-D9DDC5163DE1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9.239" v="52" actId="20577"/>
        <pc:sldMkLst>
          <pc:docMk/>
          <pc:sldMk cId="1553789718" sldId="2929"/>
        </pc:sldMkLst>
        <pc:picChg chg="del">
          <ac:chgData name="Julia Chadwick" userId="bd1ae82f-124b-4de6-bc22-d4eddcd0bf4b" providerId="ADAL" clId="{70581591-6FE9-4B42-9FD8-BBF1E794C431}" dt="2022-05-17T19:29:17.801" v="7" actId="478"/>
          <ac:picMkLst>
            <pc:docMk/>
            <pc:sldMk cId="1553789718" sldId="2929"/>
            <ac:picMk id="5" creationId="{6E6D741F-CE63-4C06-93B8-2034A1764739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0.491" v="53" actId="20577"/>
        <pc:sldMkLst>
          <pc:docMk/>
          <pc:sldMk cId="1859241632" sldId="2930"/>
        </pc:sldMkLst>
        <pc:picChg chg="del">
          <ac:chgData name="Julia Chadwick" userId="bd1ae82f-124b-4de6-bc22-d4eddcd0bf4b" providerId="ADAL" clId="{70581591-6FE9-4B42-9FD8-BBF1E794C431}" dt="2022-05-17T19:29:19.113" v="8" actId="478"/>
          <ac:picMkLst>
            <pc:docMk/>
            <pc:sldMk cId="1859241632" sldId="2930"/>
            <ac:picMk id="5" creationId="{370B203F-4DD5-4FFD-BB50-BF59E0CB018A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1.531" v="54" actId="20577"/>
        <pc:sldMkLst>
          <pc:docMk/>
          <pc:sldMk cId="2818205808" sldId="2931"/>
        </pc:sldMkLst>
        <pc:picChg chg="del">
          <ac:chgData name="Julia Chadwick" userId="bd1ae82f-124b-4de6-bc22-d4eddcd0bf4b" providerId="ADAL" clId="{70581591-6FE9-4B42-9FD8-BBF1E794C431}" dt="2022-05-17T19:29:20.989" v="9" actId="478"/>
          <ac:picMkLst>
            <pc:docMk/>
            <pc:sldMk cId="2818205808" sldId="2931"/>
            <ac:picMk id="6" creationId="{79B0449B-82D8-407C-8770-CA0126775D60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3.224" v="55" actId="20577"/>
        <pc:sldMkLst>
          <pc:docMk/>
          <pc:sldMk cId="361205638" sldId="2934"/>
        </pc:sldMkLst>
        <pc:picChg chg="del">
          <ac:chgData name="Julia Chadwick" userId="bd1ae82f-124b-4de6-bc22-d4eddcd0bf4b" providerId="ADAL" clId="{70581591-6FE9-4B42-9FD8-BBF1E794C431}" dt="2022-05-17T19:29:22.039" v="10" actId="478"/>
          <ac:picMkLst>
            <pc:docMk/>
            <pc:sldMk cId="361205638" sldId="2934"/>
            <ac:picMk id="6" creationId="{440E0739-65F3-42CA-AE42-41B2457F81DD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4.329" v="56" actId="20577"/>
        <pc:sldMkLst>
          <pc:docMk/>
          <pc:sldMk cId="447377944" sldId="2935"/>
        </pc:sldMkLst>
        <pc:picChg chg="del">
          <ac:chgData name="Julia Chadwick" userId="bd1ae82f-124b-4de6-bc22-d4eddcd0bf4b" providerId="ADAL" clId="{70581591-6FE9-4B42-9FD8-BBF1E794C431}" dt="2022-05-17T19:29:24.183" v="11" actId="478"/>
          <ac:picMkLst>
            <pc:docMk/>
            <pc:sldMk cId="447377944" sldId="2935"/>
            <ac:picMk id="5" creationId="{247F48F1-A456-4E16-B4A4-4CE70FFACC2B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6.099" v="57" actId="20577"/>
        <pc:sldMkLst>
          <pc:docMk/>
          <pc:sldMk cId="2642387123" sldId="2936"/>
        </pc:sldMkLst>
        <pc:picChg chg="del">
          <ac:chgData name="Julia Chadwick" userId="bd1ae82f-124b-4de6-bc22-d4eddcd0bf4b" providerId="ADAL" clId="{70581591-6FE9-4B42-9FD8-BBF1E794C431}" dt="2022-05-17T19:29:25.635" v="12" actId="478"/>
          <ac:picMkLst>
            <pc:docMk/>
            <pc:sldMk cId="2642387123" sldId="2936"/>
            <ac:picMk id="4" creationId="{A96E5E23-34A2-4329-AF64-5A67A2588E4C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7.282" v="58" actId="20577"/>
        <pc:sldMkLst>
          <pc:docMk/>
          <pc:sldMk cId="4184198665" sldId="2937"/>
        </pc:sldMkLst>
        <pc:picChg chg="del">
          <ac:chgData name="Julia Chadwick" userId="bd1ae82f-124b-4de6-bc22-d4eddcd0bf4b" providerId="ADAL" clId="{70581591-6FE9-4B42-9FD8-BBF1E794C431}" dt="2022-05-17T19:29:29.039" v="13" actId="478"/>
          <ac:picMkLst>
            <pc:docMk/>
            <pc:sldMk cId="4184198665" sldId="2937"/>
            <ac:picMk id="5" creationId="{29DA3307-B5D4-4855-80AA-F0A27F0AFBEA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29.223" v="59" actId="20577"/>
        <pc:sldMkLst>
          <pc:docMk/>
          <pc:sldMk cId="1099532608" sldId="2938"/>
        </pc:sldMkLst>
        <pc:picChg chg="del">
          <ac:chgData name="Julia Chadwick" userId="bd1ae82f-124b-4de6-bc22-d4eddcd0bf4b" providerId="ADAL" clId="{70581591-6FE9-4B42-9FD8-BBF1E794C431}" dt="2022-05-17T19:29:31.908" v="14" actId="478"/>
          <ac:picMkLst>
            <pc:docMk/>
            <pc:sldMk cId="1099532608" sldId="2938"/>
            <ac:picMk id="4" creationId="{97B12403-0BEB-44B1-97F0-066CFFB3C161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3.004" v="62" actId="20577"/>
        <pc:sldMkLst>
          <pc:docMk/>
          <pc:sldMk cId="3717562154" sldId="2939"/>
        </pc:sldMkLst>
        <pc:picChg chg="del">
          <ac:chgData name="Julia Chadwick" userId="bd1ae82f-124b-4de6-bc22-d4eddcd0bf4b" providerId="ADAL" clId="{70581591-6FE9-4B42-9FD8-BBF1E794C431}" dt="2022-05-17T19:29:41.729" v="17" actId="478"/>
          <ac:picMkLst>
            <pc:docMk/>
            <pc:sldMk cId="3717562154" sldId="2939"/>
            <ac:picMk id="4" creationId="{81B0A50B-0A3F-8C33-9227-7941A2ECE245}"/>
          </ac:picMkLst>
        </pc:picChg>
      </pc:sldChg>
      <pc:sldChg chg="addSp delSp modSp mod delAnim modNotesTx">
        <pc:chgData name="Julia Chadwick" userId="bd1ae82f-124b-4de6-bc22-d4eddcd0bf4b" providerId="ADAL" clId="{70581591-6FE9-4B42-9FD8-BBF1E794C431}" dt="2022-05-19T15:55:34.424" v="63" actId="20577"/>
        <pc:sldMkLst>
          <pc:docMk/>
          <pc:sldMk cId="630988581" sldId="2940"/>
        </pc:sldMkLst>
        <pc:spChg chg="add del">
          <ac:chgData name="Julia Chadwick" userId="bd1ae82f-124b-4de6-bc22-d4eddcd0bf4b" providerId="ADAL" clId="{70581591-6FE9-4B42-9FD8-BBF1E794C431}" dt="2022-05-17T19:29:44.441" v="19" actId="478"/>
          <ac:spMkLst>
            <pc:docMk/>
            <pc:sldMk cId="630988581" sldId="2940"/>
            <ac:spMk id="3" creationId="{0AE6A6BD-1422-4C7A-88E3-B4D62A8D1899}"/>
          </ac:spMkLst>
        </pc:spChg>
        <pc:spChg chg="add del mod">
          <ac:chgData name="Julia Chadwick" userId="bd1ae82f-124b-4de6-bc22-d4eddcd0bf4b" providerId="ADAL" clId="{70581591-6FE9-4B42-9FD8-BBF1E794C431}" dt="2022-05-17T19:29:44.441" v="19" actId="478"/>
          <ac:spMkLst>
            <pc:docMk/>
            <pc:sldMk cId="630988581" sldId="2940"/>
            <ac:spMk id="6" creationId="{45732551-EDB2-AF73-7D66-E76E112652D3}"/>
          </ac:spMkLst>
        </pc:spChg>
        <pc:picChg chg="del">
          <ac:chgData name="Julia Chadwick" userId="bd1ae82f-124b-4de6-bc22-d4eddcd0bf4b" providerId="ADAL" clId="{70581591-6FE9-4B42-9FD8-BBF1E794C431}" dt="2022-05-17T19:29:46.081" v="20" actId="478"/>
          <ac:picMkLst>
            <pc:docMk/>
            <pc:sldMk cId="630988581" sldId="2940"/>
            <ac:picMk id="4" creationId="{116D3F2C-D265-F0F2-55B3-F4073C5F023C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9.667" v="66" actId="20577"/>
        <pc:sldMkLst>
          <pc:docMk/>
          <pc:sldMk cId="3756433667" sldId="2945"/>
        </pc:sldMkLst>
        <pc:picChg chg="del">
          <ac:chgData name="Julia Chadwick" userId="bd1ae82f-124b-4de6-bc22-d4eddcd0bf4b" providerId="ADAL" clId="{70581591-6FE9-4B42-9FD8-BBF1E794C431}" dt="2022-05-17T19:30:10.825" v="23" actId="478"/>
          <ac:picMkLst>
            <pc:docMk/>
            <pc:sldMk cId="3756433667" sldId="2945"/>
            <ac:picMk id="5" creationId="{F0F1E855-FF0C-362E-CC4F-51B1308F29C6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1.940" v="67" actId="20577"/>
        <pc:sldMkLst>
          <pc:docMk/>
          <pc:sldMk cId="3113301619" sldId="2949"/>
        </pc:sldMkLst>
        <pc:picChg chg="del">
          <ac:chgData name="Julia Chadwick" userId="bd1ae82f-124b-4de6-bc22-d4eddcd0bf4b" providerId="ADAL" clId="{70581591-6FE9-4B42-9FD8-BBF1E794C431}" dt="2022-05-17T19:30:12.743" v="24" actId="478"/>
          <ac:picMkLst>
            <pc:docMk/>
            <pc:sldMk cId="3113301619" sldId="2949"/>
            <ac:picMk id="5" creationId="{9F6CEEFD-C700-49B7-A8E5-DB3627EEB874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6.101" v="70" actId="20577"/>
        <pc:sldMkLst>
          <pc:docMk/>
          <pc:sldMk cId="2634304150" sldId="2950"/>
        </pc:sldMkLst>
        <pc:picChg chg="del">
          <ac:chgData name="Julia Chadwick" userId="bd1ae82f-124b-4de6-bc22-d4eddcd0bf4b" providerId="ADAL" clId="{70581591-6FE9-4B42-9FD8-BBF1E794C431}" dt="2022-05-17T19:30:27.697" v="27" actId="478"/>
          <ac:picMkLst>
            <pc:docMk/>
            <pc:sldMk cId="2634304150" sldId="2950"/>
            <ac:picMk id="4" creationId="{8606BE8C-8C66-4D4D-A829-D3FD7EE0A642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6.528" v="64" actId="20577"/>
        <pc:sldMkLst>
          <pc:docMk/>
          <pc:sldMk cId="104789094" sldId="2951"/>
        </pc:sldMkLst>
        <pc:picChg chg="del">
          <ac:chgData name="Julia Chadwick" userId="bd1ae82f-124b-4de6-bc22-d4eddcd0bf4b" providerId="ADAL" clId="{70581591-6FE9-4B42-9FD8-BBF1E794C431}" dt="2022-05-17T19:30:05.803" v="21" actId="478"/>
          <ac:picMkLst>
            <pc:docMk/>
            <pc:sldMk cId="104789094" sldId="2951"/>
            <ac:picMk id="4" creationId="{3CAA30F2-3784-3176-D749-B3686D6DB302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8.402" v="65" actId="20577"/>
        <pc:sldMkLst>
          <pc:docMk/>
          <pc:sldMk cId="925878267" sldId="2952"/>
        </pc:sldMkLst>
        <pc:picChg chg="del">
          <ac:chgData name="Julia Chadwick" userId="bd1ae82f-124b-4de6-bc22-d4eddcd0bf4b" providerId="ADAL" clId="{70581591-6FE9-4B42-9FD8-BBF1E794C431}" dt="2022-05-17T19:30:09.102" v="22" actId="478"/>
          <ac:picMkLst>
            <pc:docMk/>
            <pc:sldMk cId="925878267" sldId="2952"/>
            <ac:picMk id="4" creationId="{FE69F89D-EB21-5A5C-FC08-9BAA0C265A2B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0.226" v="73" actId="20577"/>
        <pc:sldMkLst>
          <pc:docMk/>
          <pc:sldMk cId="1730047877" sldId="2954"/>
        </pc:sldMkLst>
        <pc:picChg chg="del">
          <ac:chgData name="Julia Chadwick" userId="bd1ae82f-124b-4de6-bc22-d4eddcd0bf4b" providerId="ADAL" clId="{70581591-6FE9-4B42-9FD8-BBF1E794C431}" dt="2022-05-17T19:30:38.174" v="30" actId="478"/>
          <ac:picMkLst>
            <pc:docMk/>
            <pc:sldMk cId="1730047877" sldId="2954"/>
            <ac:picMk id="6" creationId="{1E56B6E4-8E49-4CEA-9354-B36611992DAC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2.832" v="75" actId="20577"/>
        <pc:sldMkLst>
          <pc:docMk/>
          <pc:sldMk cId="3344997653" sldId="2955"/>
        </pc:sldMkLst>
        <pc:picChg chg="del">
          <ac:chgData name="Julia Chadwick" userId="bd1ae82f-124b-4de6-bc22-d4eddcd0bf4b" providerId="ADAL" clId="{70581591-6FE9-4B42-9FD8-BBF1E794C431}" dt="2022-05-17T19:30:42.208" v="32" actId="478"/>
          <ac:picMkLst>
            <pc:docMk/>
            <pc:sldMk cId="3344997653" sldId="2955"/>
            <ac:picMk id="4" creationId="{9B0B7FE7-1EF1-47BC-9B27-75CEB834DDA1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7.141" v="76" actId="20577"/>
        <pc:sldMkLst>
          <pc:docMk/>
          <pc:sldMk cId="899563958" sldId="2957"/>
        </pc:sldMkLst>
        <pc:picChg chg="del">
          <ac:chgData name="Julia Chadwick" userId="bd1ae82f-124b-4de6-bc22-d4eddcd0bf4b" providerId="ADAL" clId="{70581591-6FE9-4B42-9FD8-BBF1E794C431}" dt="2022-05-17T19:30:44.984" v="33" actId="478"/>
          <ac:picMkLst>
            <pc:docMk/>
            <pc:sldMk cId="899563958" sldId="2957"/>
            <ac:picMk id="5" creationId="{9EAC85FF-9EE0-4059-81B2-7D2651E0D869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8.635" v="77" actId="20577"/>
        <pc:sldMkLst>
          <pc:docMk/>
          <pc:sldMk cId="3065814215" sldId="2958"/>
        </pc:sldMkLst>
        <pc:picChg chg="del">
          <ac:chgData name="Julia Chadwick" userId="bd1ae82f-124b-4de6-bc22-d4eddcd0bf4b" providerId="ADAL" clId="{70581591-6FE9-4B42-9FD8-BBF1E794C431}" dt="2022-05-17T19:30:47.437" v="34" actId="478"/>
          <ac:picMkLst>
            <pc:docMk/>
            <pc:sldMk cId="3065814215" sldId="2958"/>
            <ac:picMk id="5" creationId="{56827812-5306-4C25-B0BB-2B3D302EF826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13.148" v="91" actId="20577"/>
        <pc:sldMkLst>
          <pc:docMk/>
          <pc:sldMk cId="2983785799" sldId="2959"/>
        </pc:sldMkLst>
        <pc:picChg chg="del">
          <ac:chgData name="Julia Chadwick" userId="bd1ae82f-124b-4de6-bc22-d4eddcd0bf4b" providerId="ADAL" clId="{70581591-6FE9-4B42-9FD8-BBF1E794C431}" dt="2022-05-17T19:31:36.597" v="44" actId="478"/>
          <ac:picMkLst>
            <pc:docMk/>
            <pc:sldMk cId="2983785799" sldId="2959"/>
            <ac:picMk id="4" creationId="{ECFCCCF3-3C39-45B7-BF88-E315792C56B9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0.958" v="79" actId="20577"/>
        <pc:sldMkLst>
          <pc:docMk/>
          <pc:sldMk cId="1636126434" sldId="2960"/>
        </pc:sldMkLst>
        <pc:picChg chg="del">
          <ac:chgData name="Julia Chadwick" userId="bd1ae82f-124b-4de6-bc22-d4eddcd0bf4b" providerId="ADAL" clId="{70581591-6FE9-4B42-9FD8-BBF1E794C431}" dt="2022-05-17T19:30:51.175" v="36" actId="478"/>
          <ac:picMkLst>
            <pc:docMk/>
            <pc:sldMk cId="1636126434" sldId="2960"/>
            <ac:picMk id="4" creationId="{254FB5C7-5E72-4C90-9B24-CD9E4ECBD58E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3.595" v="81" actId="20577"/>
        <pc:sldMkLst>
          <pc:docMk/>
          <pc:sldMk cId="2282782724" sldId="2961"/>
        </pc:sldMkLst>
        <pc:picChg chg="del">
          <ac:chgData name="Julia Chadwick" userId="bd1ae82f-124b-4de6-bc22-d4eddcd0bf4b" providerId="ADAL" clId="{70581591-6FE9-4B42-9FD8-BBF1E794C431}" dt="2022-05-17T19:31:02.880" v="38" actId="478"/>
          <ac:picMkLst>
            <pc:docMk/>
            <pc:sldMk cId="2282782724" sldId="2961"/>
            <ac:picMk id="4" creationId="{0010D6CC-B7B0-4E25-88DC-50E697E70884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5.580" v="86" actId="20577"/>
        <pc:sldMkLst>
          <pc:docMk/>
          <pc:sldMk cId="2585244664" sldId="2962"/>
        </pc:sldMkLst>
        <pc:picChg chg="del">
          <ac:chgData name="Julia Chadwick" userId="bd1ae82f-124b-4de6-bc22-d4eddcd0bf4b" providerId="ADAL" clId="{70581591-6FE9-4B42-9FD8-BBF1E794C431}" dt="2022-05-17T19:31:10.264" v="39" actId="478"/>
          <ac:picMkLst>
            <pc:docMk/>
            <pc:sldMk cId="2585244664" sldId="2962"/>
            <ac:picMk id="5" creationId="{D3E6AB61-1798-41A6-A205-5DD9A1EFFF80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8.175" v="88" actId="20577"/>
        <pc:sldMkLst>
          <pc:docMk/>
          <pc:sldMk cId="3429987781" sldId="2963"/>
        </pc:sldMkLst>
        <pc:picChg chg="del">
          <ac:chgData name="Julia Chadwick" userId="bd1ae82f-124b-4de6-bc22-d4eddcd0bf4b" providerId="ADAL" clId="{70581591-6FE9-4B42-9FD8-BBF1E794C431}" dt="2022-05-17T19:31:26.883" v="41" actId="478"/>
          <ac:picMkLst>
            <pc:docMk/>
            <pc:sldMk cId="3429987781" sldId="2963"/>
            <ac:picMk id="4" creationId="{D19C7E9B-B87D-4391-A37E-16B6937CB65A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9.208" v="89" actId="20577"/>
        <pc:sldMkLst>
          <pc:docMk/>
          <pc:sldMk cId="3689938693" sldId="2964"/>
        </pc:sldMkLst>
        <pc:picChg chg="del">
          <ac:chgData name="Julia Chadwick" userId="bd1ae82f-124b-4de6-bc22-d4eddcd0bf4b" providerId="ADAL" clId="{70581591-6FE9-4B42-9FD8-BBF1E794C431}" dt="2022-05-17T19:31:30.376" v="42" actId="478"/>
          <ac:picMkLst>
            <pc:docMk/>
            <pc:sldMk cId="3689938693" sldId="2964"/>
            <ac:picMk id="4" creationId="{B209EBEC-38AE-4DD3-88A3-E991F913A9FD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0.314" v="60" actId="20577"/>
        <pc:sldMkLst>
          <pc:docMk/>
          <pc:sldMk cId="2110676287" sldId="2965"/>
        </pc:sldMkLst>
        <pc:picChg chg="del">
          <ac:chgData name="Julia Chadwick" userId="bd1ae82f-124b-4de6-bc22-d4eddcd0bf4b" providerId="ADAL" clId="{70581591-6FE9-4B42-9FD8-BBF1E794C431}" dt="2022-05-17T19:29:35.701" v="15" actId="478"/>
          <ac:picMkLst>
            <pc:docMk/>
            <pc:sldMk cId="2110676287" sldId="2965"/>
            <ac:picMk id="4" creationId="{B15CA83C-8248-4B34-A4D4-C1D544B81991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31.817" v="61" actId="20577"/>
        <pc:sldMkLst>
          <pc:docMk/>
          <pc:sldMk cId="238344263" sldId="2966"/>
        </pc:sldMkLst>
        <pc:picChg chg="del">
          <ac:chgData name="Julia Chadwick" userId="bd1ae82f-124b-4de6-bc22-d4eddcd0bf4b" providerId="ADAL" clId="{70581591-6FE9-4B42-9FD8-BBF1E794C431}" dt="2022-05-17T19:29:40.081" v="16" actId="478"/>
          <ac:picMkLst>
            <pc:docMk/>
            <pc:sldMk cId="238344263" sldId="2966"/>
            <ac:picMk id="4" creationId="{F1275F8C-5737-48A6-B92D-D2CEDE8F6C08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6.570" v="50" actId="20577"/>
        <pc:sldMkLst>
          <pc:docMk/>
          <pc:sldMk cId="3007356562" sldId="2967"/>
        </pc:sldMkLst>
        <pc:picChg chg="del">
          <ac:chgData name="Julia Chadwick" userId="bd1ae82f-124b-4de6-bc22-d4eddcd0bf4b" providerId="ADAL" clId="{70581591-6FE9-4B42-9FD8-BBF1E794C431}" dt="2022-05-17T19:29:13.183" v="5" actId="478"/>
          <ac:picMkLst>
            <pc:docMk/>
            <pc:sldMk cId="3007356562" sldId="2967"/>
            <ac:picMk id="5" creationId="{217EEBE7-63E8-491A-8869-08FEDD07F62B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07.903" v="46" actId="20577"/>
        <pc:sldMkLst>
          <pc:docMk/>
          <pc:sldMk cId="1712149938" sldId="2968"/>
        </pc:sldMkLst>
        <pc:picChg chg="del">
          <ac:chgData name="Julia Chadwick" userId="bd1ae82f-124b-4de6-bc22-d4eddcd0bf4b" providerId="ADAL" clId="{70581591-6FE9-4B42-9FD8-BBF1E794C431}" dt="2022-05-17T19:29:04.028" v="0" actId="478"/>
          <ac:picMkLst>
            <pc:docMk/>
            <pc:sldMk cId="1712149938" sldId="2968"/>
            <ac:picMk id="5" creationId="{14547EFF-DA1A-4072-918D-E4D855583C51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1.713" v="47" actId="20577"/>
        <pc:sldMkLst>
          <pc:docMk/>
          <pc:sldMk cId="164979236" sldId="2969"/>
        </pc:sldMkLst>
        <pc:picChg chg="del">
          <ac:chgData name="Julia Chadwick" userId="bd1ae82f-124b-4de6-bc22-d4eddcd0bf4b" providerId="ADAL" clId="{70581591-6FE9-4B42-9FD8-BBF1E794C431}" dt="2022-05-17T19:29:06.986" v="1" actId="478"/>
          <ac:picMkLst>
            <pc:docMk/>
            <pc:sldMk cId="164979236" sldId="2969"/>
            <ac:picMk id="6" creationId="{033ECF0D-2356-499D-8F03-2A2231E0BEBB}"/>
          </ac:picMkLst>
        </pc:picChg>
      </pc:sldChg>
      <pc:sldChg chg="delSp mod delAnim">
        <pc:chgData name="Julia Chadwick" userId="bd1ae82f-124b-4de6-bc22-d4eddcd0bf4b" providerId="ADAL" clId="{70581591-6FE9-4B42-9FD8-BBF1E794C431}" dt="2022-05-17T19:29:10.171" v="3" actId="478"/>
        <pc:sldMkLst>
          <pc:docMk/>
          <pc:sldMk cId="488959842" sldId="2970"/>
        </pc:sldMkLst>
        <pc:picChg chg="del">
          <ac:chgData name="Julia Chadwick" userId="bd1ae82f-124b-4de6-bc22-d4eddcd0bf4b" providerId="ADAL" clId="{70581591-6FE9-4B42-9FD8-BBF1E794C431}" dt="2022-05-17T19:29:10.171" v="3" actId="478"/>
          <ac:picMkLst>
            <pc:docMk/>
            <pc:sldMk cId="488959842" sldId="2970"/>
            <ac:picMk id="6" creationId="{849AEA80-3F0C-4EE0-A6CB-19F4867080D7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12.764" v="48" actId="20577"/>
        <pc:sldMkLst>
          <pc:docMk/>
          <pc:sldMk cId="57500080" sldId="2971"/>
        </pc:sldMkLst>
        <pc:picChg chg="del">
          <ac:chgData name="Julia Chadwick" userId="bd1ae82f-124b-4de6-bc22-d4eddcd0bf4b" providerId="ADAL" clId="{70581591-6FE9-4B42-9FD8-BBF1E794C431}" dt="2022-05-17T19:29:08.468" v="2" actId="478"/>
          <ac:picMkLst>
            <pc:docMk/>
            <pc:sldMk cId="57500080" sldId="2971"/>
            <ac:picMk id="5" creationId="{ADA9416C-D9C3-40D6-B609-8C0B86F47774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9.786" v="78" actId="20577"/>
        <pc:sldMkLst>
          <pc:docMk/>
          <pc:sldMk cId="3869729628" sldId="2973"/>
        </pc:sldMkLst>
        <pc:picChg chg="del">
          <ac:chgData name="Julia Chadwick" userId="bd1ae82f-124b-4de6-bc22-d4eddcd0bf4b" providerId="ADAL" clId="{70581591-6FE9-4B42-9FD8-BBF1E794C431}" dt="2022-05-17T19:30:49.359" v="35" actId="478"/>
          <ac:picMkLst>
            <pc:docMk/>
            <pc:sldMk cId="3869729628" sldId="2973"/>
            <ac:picMk id="4" creationId="{3808F239-2571-4ED4-BCF1-9AC8A17E315C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2.539" v="80" actId="20577"/>
        <pc:sldMkLst>
          <pc:docMk/>
          <pc:sldMk cId="481047185" sldId="2974"/>
        </pc:sldMkLst>
        <pc:picChg chg="del">
          <ac:chgData name="Julia Chadwick" userId="bd1ae82f-124b-4de6-bc22-d4eddcd0bf4b" providerId="ADAL" clId="{70581591-6FE9-4B42-9FD8-BBF1E794C431}" dt="2022-05-17T19:30:56.220" v="37" actId="478"/>
          <ac:picMkLst>
            <pc:docMk/>
            <pc:sldMk cId="481047185" sldId="2974"/>
            <ac:picMk id="5" creationId="{90670577-DC7B-4E8D-8923-AABB7F315A36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07.073" v="87" actId="20577"/>
        <pc:sldMkLst>
          <pc:docMk/>
          <pc:sldMk cId="840294399" sldId="2975"/>
        </pc:sldMkLst>
        <pc:picChg chg="del">
          <ac:chgData name="Julia Chadwick" userId="bd1ae82f-124b-4de6-bc22-d4eddcd0bf4b" providerId="ADAL" clId="{70581591-6FE9-4B42-9FD8-BBF1E794C431}" dt="2022-05-17T19:31:13.804" v="40" actId="478"/>
          <ac:picMkLst>
            <pc:docMk/>
            <pc:sldMk cId="840294399" sldId="2975"/>
            <ac:picMk id="5" creationId="{E2872CE1-6992-4A57-82F8-4A27DD2A820A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6:10.680" v="90" actId="20577"/>
        <pc:sldMkLst>
          <pc:docMk/>
          <pc:sldMk cId="463850312" sldId="2976"/>
        </pc:sldMkLst>
        <pc:picChg chg="del">
          <ac:chgData name="Julia Chadwick" userId="bd1ae82f-124b-4de6-bc22-d4eddcd0bf4b" providerId="ADAL" clId="{70581591-6FE9-4B42-9FD8-BBF1E794C431}" dt="2022-05-17T19:31:33.989" v="43" actId="478"/>
          <ac:picMkLst>
            <pc:docMk/>
            <pc:sldMk cId="463850312" sldId="2976"/>
            <ac:picMk id="5" creationId="{887C10D4-2F58-4BA9-82DE-701B30A12089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8.907" v="72" actId="20577"/>
        <pc:sldMkLst>
          <pc:docMk/>
          <pc:sldMk cId="546845969" sldId="2977"/>
        </pc:sldMkLst>
        <pc:picChg chg="del">
          <ac:chgData name="Julia Chadwick" userId="bd1ae82f-124b-4de6-bc22-d4eddcd0bf4b" providerId="ADAL" clId="{70581591-6FE9-4B42-9FD8-BBF1E794C431}" dt="2022-05-17T19:30:33.511" v="29" actId="478"/>
          <ac:picMkLst>
            <pc:docMk/>
            <pc:sldMk cId="546845969" sldId="2977"/>
            <ac:picMk id="6" creationId="{7B9353C3-1659-4C9D-B5B8-8D949D40ACD5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3.243" v="68" actId="20577"/>
        <pc:sldMkLst>
          <pc:docMk/>
          <pc:sldMk cId="3768558429" sldId="2980"/>
        </pc:sldMkLst>
        <pc:picChg chg="del">
          <ac:chgData name="Julia Chadwick" userId="bd1ae82f-124b-4de6-bc22-d4eddcd0bf4b" providerId="ADAL" clId="{70581591-6FE9-4B42-9FD8-BBF1E794C431}" dt="2022-05-17T19:30:17.609" v="25" actId="478"/>
          <ac:picMkLst>
            <pc:docMk/>
            <pc:sldMk cId="3768558429" sldId="2980"/>
            <ac:picMk id="2" creationId="{103DF72E-975A-45D7-8D46-BFFDD1B0A05F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4.476" v="69" actId="20577"/>
        <pc:sldMkLst>
          <pc:docMk/>
          <pc:sldMk cId="2718029140" sldId="2981"/>
        </pc:sldMkLst>
        <pc:picChg chg="del">
          <ac:chgData name="Julia Chadwick" userId="bd1ae82f-124b-4de6-bc22-d4eddcd0bf4b" providerId="ADAL" clId="{70581591-6FE9-4B42-9FD8-BBF1E794C431}" dt="2022-05-17T19:30:23.035" v="26" actId="478"/>
          <ac:picMkLst>
            <pc:docMk/>
            <pc:sldMk cId="2718029140" sldId="2981"/>
            <ac:picMk id="2" creationId="{7B629C98-E2B7-42F7-80A6-CDE2B33B59ED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47.667" v="71" actId="20577"/>
        <pc:sldMkLst>
          <pc:docMk/>
          <pc:sldMk cId="1296481124" sldId="2982"/>
        </pc:sldMkLst>
        <pc:picChg chg="del">
          <ac:chgData name="Julia Chadwick" userId="bd1ae82f-124b-4de6-bc22-d4eddcd0bf4b" providerId="ADAL" clId="{70581591-6FE9-4B42-9FD8-BBF1E794C431}" dt="2022-05-17T19:30:31.383" v="28" actId="478"/>
          <ac:picMkLst>
            <pc:docMk/>
            <pc:sldMk cId="1296481124" sldId="2982"/>
            <ac:picMk id="4" creationId="{37DC93D5-2393-4809-A9FD-6A63207A491B}"/>
          </ac:picMkLst>
        </pc:picChg>
      </pc:sldChg>
      <pc:sldChg chg="delSp mod delAnim modNotesTx">
        <pc:chgData name="Julia Chadwick" userId="bd1ae82f-124b-4de6-bc22-d4eddcd0bf4b" providerId="ADAL" clId="{70581591-6FE9-4B42-9FD8-BBF1E794C431}" dt="2022-05-19T15:55:51.796" v="74" actId="20577"/>
        <pc:sldMkLst>
          <pc:docMk/>
          <pc:sldMk cId="2183489933" sldId="2983"/>
        </pc:sldMkLst>
        <pc:picChg chg="del">
          <ac:chgData name="Julia Chadwick" userId="bd1ae82f-124b-4de6-bc22-d4eddcd0bf4b" providerId="ADAL" clId="{70581591-6FE9-4B42-9FD8-BBF1E794C431}" dt="2022-05-17T19:30:40.288" v="31" actId="478"/>
          <ac:picMkLst>
            <pc:docMk/>
            <pc:sldMk cId="2183489933" sldId="2983"/>
            <ac:picMk id="4" creationId="{74DAC341-0A6D-447B-89B8-8D96FCAC283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F35C37-D651-4A91-94E6-09AF186CD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0A19F-734F-47E9-8398-07FEE84718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8E75-3782-4829-B6C4-5C3F6E17BF3F}" type="datetimeFigureOut">
              <a:rPr lang="en-CA" smtClean="0"/>
              <a:t>2022-05-19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A5E2-BF44-460F-BCC2-024BFB7E1A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A8D8C-E067-44FA-A967-C7F676B0E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F0053-82FB-4F36-8109-D49696C3CE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10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BD38F-9864-47F5-B866-587756436510}" type="datetimeFigureOut">
              <a:rPr lang="en-CA" smtClean="0"/>
              <a:t>2022-05-19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CE48-BBE6-4F6B-B025-041E5A99350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85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690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64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04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87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437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27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723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3938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78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232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64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95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447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7467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030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8880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253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300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6342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342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981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607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654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8952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8951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46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99132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679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4002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987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230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237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C2BFD-7DF5-43F3-B370-424F643A013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439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329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468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58905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5331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904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971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08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3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570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191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24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276C467-B1B5-48BF-859F-C41555A9A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79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B8BEE-6040-45E6-9678-47BBCD8C516C}"/>
              </a:ext>
            </a:extLst>
          </p:cNvPr>
          <p:cNvSpPr txBox="1"/>
          <p:nvPr userDrawn="1"/>
        </p:nvSpPr>
        <p:spPr>
          <a:xfrm>
            <a:off x="0" y="5800469"/>
            <a:ext cx="12192000" cy="954107"/>
          </a:xfrm>
          <a:prstGeom prst="rect">
            <a:avLst/>
          </a:prstGeom>
          <a:solidFill>
            <a:srgbClr val="4363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Руководство ВФГ по лечению гемофилии. 3</a:t>
            </a:r>
            <a:r>
              <a:rPr lang="ru-RU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-е издание</a:t>
            </a:r>
          </a:p>
          <a:p>
            <a:endParaRPr lang="es-ES" sz="2800" b="1" i="0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9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7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CB87F9-AB75-1C41-A436-61396F00B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7246"/>
          <a:stretch/>
        </p:blipFill>
        <p:spPr>
          <a:xfrm>
            <a:off x="0" y="5983357"/>
            <a:ext cx="12192000" cy="87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9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72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8732-66C3-AF47-99DC-2B6DA4C694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57" r:id="rId5"/>
    <p:sldLayoutId id="2147483649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214438"/>
            <a:ext cx="11811000" cy="2387600"/>
          </a:xfrm>
        </p:spPr>
        <p:txBody>
          <a:bodyPr>
            <a:normAutofit/>
          </a:bodyPr>
          <a:lstStyle/>
          <a:p>
            <a:r>
              <a:rPr lang="ru-RU" noProof="0" dirty="0"/>
              <a:t>Руководство по лечению гемофилии для всех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noProof="0" dirty="0"/>
              <a:t>Новая инициатива Всемирной федерации гемофилии</a:t>
            </a:r>
          </a:p>
        </p:txBody>
      </p:sp>
    </p:spTree>
    <p:extLst>
      <p:ext uri="{BB962C8B-B14F-4D97-AF65-F5344CB8AC3E}">
        <p14:creationId xmlns:p14="http://schemas.microsoft.com/office/powerpoint/2010/main" val="17121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Симптомы кровоточивости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7508"/>
            <a:ext cx="10829544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Наиболее часто встречаются следующие проявления:</a:t>
            </a:r>
          </a:p>
          <a:p>
            <a:pPr lvl="1"/>
            <a:r>
              <a:rPr lang="ru-RU" noProof="0" dirty="0"/>
              <a:t>меноррагия  </a:t>
            </a:r>
          </a:p>
          <a:p>
            <a:pPr lvl="1"/>
            <a:r>
              <a:rPr lang="ru-RU" noProof="0" dirty="0"/>
              <a:t>дисменорея  </a:t>
            </a:r>
          </a:p>
          <a:p>
            <a:pPr lvl="1"/>
            <a:r>
              <a:rPr lang="ru-RU" noProof="0" dirty="0"/>
              <a:t>послеродовые кровотечения</a:t>
            </a:r>
          </a:p>
          <a:p>
            <a:pPr lvl="1"/>
            <a:r>
              <a:rPr lang="ru-RU" noProof="0" dirty="0"/>
              <a:t>перименопаузальные кровотечения </a:t>
            </a:r>
          </a:p>
          <a:p>
            <a:pPr lvl="1"/>
            <a:r>
              <a:rPr lang="ru-RU" noProof="0" dirty="0"/>
              <a:t>аномальные неспровоцированные кровотечения, а также после травмы или после медицинского вмешательства </a:t>
            </a:r>
          </a:p>
          <a:p>
            <a:r>
              <a:rPr lang="ru-RU" noProof="0" dirty="0"/>
              <a:t>Гормональная терапия помогает лечить обильные менструальные кровотечения. Используются лекарственные формы для перорального, подкожного или трансдермального применения, имеющие в своем составе эстроген/прогестерон/прогестин, а также содержащие левоноргестрел ВМС или антифибринолитики.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AA226-2B96-41DE-A1DC-7C51D6F4F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ru-RU" sz="1100" noProof="0" dirty="0"/>
              <a:t>ВМС - внутриматочные спирали </a:t>
            </a:r>
          </a:p>
        </p:txBody>
      </p:sp>
    </p:spTree>
    <p:extLst>
      <p:ext uri="{BB962C8B-B14F-4D97-AF65-F5344CB8AC3E}">
        <p14:creationId xmlns:p14="http://schemas.microsoft.com/office/powerpoint/2010/main" val="281820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Планирование беременности и дородовой медицинской помощи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774680" cy="46148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b="1" u="none" strike="noStrike" baseline="0" noProof="0" dirty="0"/>
              <a:t>Во время беременности:</a:t>
            </a:r>
          </a:p>
          <a:p>
            <a:pPr lvl="1">
              <a:spcBef>
                <a:spcPts val="1000"/>
              </a:spcBef>
            </a:pPr>
            <a:r>
              <a:rPr lang="ru-RU" sz="2000" b="0" i="0" u="none" strike="noStrike" baseline="0" noProof="0" dirty="0"/>
              <a:t>Уровни FVIII у носительниц могут существенно вырасти вплоть до полной нормализации на поздних сроках.  </a:t>
            </a:r>
          </a:p>
          <a:p>
            <a:pPr lvl="1">
              <a:spcBef>
                <a:spcPts val="1000"/>
              </a:spcBef>
            </a:pPr>
            <a:r>
              <a:rPr lang="ru-RU" sz="2000" b="0" i="0" u="none" strike="noStrike" baseline="0" noProof="0" dirty="0"/>
              <a:t>Уровни FIX, как правило, существенно не меняются.</a:t>
            </a:r>
          </a:p>
          <a:p>
            <a:pPr lvl="1">
              <a:spcBef>
                <a:spcPts val="1000"/>
              </a:spcBef>
            </a:pPr>
            <a:r>
              <a:rPr lang="ru-RU" sz="2000" b="0" i="0" u="none" strike="noStrike" baseline="0" noProof="0" dirty="0"/>
              <a:t>Даже при уровнях факторов в третьем триместре выше 50 МЕ/дл носительницы могут испытывать аномальные кровотечения во время родов.</a:t>
            </a:r>
          </a:p>
          <a:p>
            <a:pPr lvl="1">
              <a:spcBef>
                <a:spcPts val="1000"/>
              </a:spcBef>
            </a:pPr>
            <a:endParaRPr lang="en-CA" sz="2000" noProof="0" dirty="0"/>
          </a:p>
          <a:p>
            <a:pPr marL="0" indent="0">
              <a:spcBef>
                <a:spcPts val="1000"/>
              </a:spcBef>
              <a:buNone/>
            </a:pPr>
            <a:r>
              <a:rPr lang="ru-RU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9.2.5</a:t>
            </a:r>
            <a:r>
              <a:rPr lang="ru-RU" noProof="0" dirty="0"/>
              <a:t> </a:t>
            </a:r>
            <a:br>
              <a:rPr lang="ru-RU" noProof="0" dirty="0"/>
            </a:br>
            <a:r>
              <a:rPr lang="ru-RU" b="1" noProof="0" dirty="0"/>
              <a:t>В третьем триместре беременности</a:t>
            </a:r>
            <a:r>
              <a:rPr lang="ru-RU" noProof="0" dirty="0"/>
              <a:t> </a:t>
            </a:r>
            <a:r>
              <a:rPr lang="ru-RU" b="1" noProof="0" dirty="0"/>
              <a:t>носительницам</a:t>
            </a:r>
            <a:r>
              <a:rPr lang="ru-RU" noProof="0" dirty="0"/>
              <a:t> гемофилии </a:t>
            </a:r>
            <a:r>
              <a:rPr lang="ru-RU" b="1" noProof="0" dirty="0"/>
              <a:t>должен быть проведен анализ уровней активности FVIII/FIX</a:t>
            </a:r>
            <a:r>
              <a:rPr lang="ru-RU" noProof="0" dirty="0"/>
              <a:t> для оценки риска кровотечения во время родов и в послеродовой </a:t>
            </a:r>
            <a:r>
              <a:rPr lang="ru-RU" i="0" u="none" strike="noStrike" baseline="0" noProof="0" dirty="0"/>
              <a:t>период.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EA662-7DED-427C-8460-FD9F1DEAE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20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dirty="0"/>
              <a:t>Роды</a:t>
            </a:r>
            <a:r>
              <a:rPr lang="ru-RU" noProof="0" dirty="0"/>
              <a:t> и родоразрешение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У носительниц гемофилии нет противопоказаний к регионарной (эпидуральной) анестезии при условии, что их коагуляционный скрининг в норме, а уровень соответствующего фактора превышает 50 МЕ/дл или поднят выше 50 МЕ/дл с помощью профилактического лечения.</a:t>
            </a:r>
          </a:p>
          <a:p>
            <a:r>
              <a:rPr lang="ru-RU" noProof="0" dirty="0"/>
              <a:t>При необходимости должна проводиться заместительная терапия фактором для поддержания уровней выше 50 МЕ/дл во время схваток и родоразрешения. Уровень должен поддерживаться в нормальном диапазоне не менее 3-х дней после вагинальных родов и не менее 5 дней после кесарева сечения.</a:t>
            </a:r>
          </a:p>
          <a:p>
            <a:r>
              <a:rPr lang="ru-RU" noProof="0" dirty="0"/>
              <a:t>Рождение младенцев, у которых гемофилия подтверждена или предполагается, должно быть организовано атравматично.</a:t>
            </a:r>
          </a:p>
          <a:p>
            <a:pPr lvl="1"/>
            <a:r>
              <a:rPr lang="ru-RU" noProof="0" dirty="0"/>
              <a:t>Необходимо избегать применения щипцов и вакуум-экстракции при вагинальных родах, равно как и инвазивных процедур в отношении плода.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DBA0EC-6520-49BC-A865-8E3259786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737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3AB6-FE5D-4A0D-BB58-6A86063C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dirty="0"/>
              <a:t>Роды</a:t>
            </a:r>
            <a:r>
              <a:rPr lang="ru-RU" noProof="0" dirty="0"/>
              <a:t> и родоразрешение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9.2.6 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b="1" i="0" u="none" strike="noStrike" baseline="0" noProof="0" dirty="0"/>
              <a:t>Беременные носительницы</a:t>
            </a:r>
            <a:r>
              <a:rPr lang="ru-RU" i="0" u="none" strike="noStrike" baseline="0" noProof="0" dirty="0"/>
              <a:t> гемофилии </a:t>
            </a:r>
            <a:r>
              <a:rPr lang="ru-RU" b="1" i="0" u="none" strike="noStrike" baseline="0" noProof="0" dirty="0"/>
              <a:t>должны рожать в больницах</a:t>
            </a:r>
            <a:r>
              <a:rPr lang="ru-RU" i="0" u="none" strike="noStrike" baseline="0" noProof="0" dirty="0"/>
              <a:t> с доступом к специалистам гемофилического профиля</a:t>
            </a:r>
            <a:r>
              <a:rPr lang="ru-RU" noProof="0" dirty="0"/>
              <a:t>, где смогут оперативно справиться с осложнениями во время </a:t>
            </a:r>
            <a:r>
              <a:rPr lang="ru-RU" dirty="0"/>
              <a:t>родов</a:t>
            </a:r>
            <a:r>
              <a:rPr lang="ru-RU" noProof="0" dirty="0"/>
              <a:t> и при родоразрешении,</a:t>
            </a:r>
            <a:r>
              <a:rPr lang="ru-RU" i="0" u="none" strike="noStrike" baseline="0" noProof="0" dirty="0"/>
              <a:t> обеспечивая безопасность матери и ребенка.</a:t>
            </a:r>
            <a:br>
              <a:rPr lang="ru-RU" i="0" u="none" strike="noStrike" baseline="0" noProof="0" dirty="0"/>
            </a:br>
            <a:endParaRPr lang="ru-RU" i="0" u="none" strike="noStrike" baseline="0" noProof="0" dirty="0"/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9.2.7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b="1" i="0" u="none" strike="noStrike" baseline="0" noProof="0" dirty="0"/>
              <a:t>ВФГ не рекомендует применять инструментальное родовспоможение</a:t>
            </a:r>
            <a:r>
              <a:rPr lang="ru-RU" i="0" u="none" strike="noStrike" baseline="0" noProof="0" dirty="0"/>
              <a:t> у </a:t>
            </a:r>
            <a:r>
              <a:rPr lang="ru-RU" b="1" i="0" u="none" strike="noStrike" baseline="0" noProof="0" dirty="0"/>
              <a:t>беременных носительниц</a:t>
            </a:r>
            <a:r>
              <a:rPr lang="ru-RU" i="0" u="none" strike="noStrike" baseline="0" noProof="0" dirty="0"/>
              <a:t> </a:t>
            </a:r>
            <a:r>
              <a:rPr lang="ru-RU" noProof="0" dirty="0"/>
              <a:t>гемофилии.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F573E-5B18-4E93-8FCE-0A6E9FBF3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238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Послеродовое медицинское обслуживание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0" i="0" u="none" strike="noStrike" baseline="0" noProof="0" dirty="0"/>
              <a:t>После родов у носительниц уровни FVIII и VWF достаточно быстро падают, как правило, возвращаясь к исходным уровням в течение 7-10 дней.</a:t>
            </a:r>
          </a:p>
          <a:p>
            <a:pPr algn="just"/>
            <a:r>
              <a:rPr lang="ru-RU" b="0" i="0" u="none" strike="noStrike" baseline="0" noProof="0" dirty="0"/>
              <a:t>В послеродовой период важно проводить мониторинг уровня факторов из-за повышенного риска первичного и вторичного послеродового кровотечения у носительниц.</a:t>
            </a:r>
          </a:p>
          <a:p>
            <a:pPr algn="just"/>
            <a:r>
              <a:rPr lang="ru-RU" b="0" i="0" u="none" strike="noStrike" baseline="0" noProof="0" dirty="0"/>
              <a:t>В случае возникновения послеродового кровотечения применяется следующее лечение: </a:t>
            </a:r>
          </a:p>
          <a:p>
            <a:pPr lvl="1" algn="just"/>
            <a:r>
              <a:rPr lang="ru-RU" b="0" i="0" u="none" strike="noStrike" baseline="0" noProof="0" dirty="0"/>
              <a:t>заместительная терапия фактором</a:t>
            </a:r>
          </a:p>
          <a:p>
            <a:pPr lvl="1" algn="just"/>
            <a:r>
              <a:rPr lang="ru-RU" b="0" i="0" u="none" strike="noStrike" baseline="0" noProof="0" dirty="0"/>
              <a:t>антифибринолитики  </a:t>
            </a:r>
          </a:p>
          <a:p>
            <a:pPr lvl="1" algn="just"/>
            <a:r>
              <a:rPr lang="ru-RU" b="0" i="0" u="none" strike="noStrike" baseline="0" noProof="0" dirty="0"/>
              <a:t>гормональная терапия</a:t>
            </a:r>
          </a:p>
          <a:p>
            <a:pPr algn="just"/>
            <a:r>
              <a:rPr lang="ru-RU" b="0" i="0" u="none" strike="noStrike" baseline="0" noProof="0" dirty="0"/>
              <a:t>Профилактическую гормональную терапию можно начинать сразу после родов и продолжать в течение одного месяца у носительниц, имеющих повышенный риск кровотечений.</a:t>
            </a:r>
          </a:p>
          <a:p>
            <a:pPr algn="just"/>
            <a:r>
              <a:rPr lang="ru-RU" b="0" i="0" u="none" strike="noStrike" baseline="0" noProof="0" dirty="0"/>
              <a:t>Отсроченные кровотечения возможны вплоть до 35 дней после родов.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2D8A9-B380-49A3-8BE7-A0C553239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173788"/>
            <a:ext cx="9925050" cy="365125"/>
          </a:xfrm>
        </p:spPr>
        <p:txBody>
          <a:bodyPr/>
          <a:lstStyle/>
          <a:p>
            <a:r>
              <a:rPr lang="ru-RU" sz="1400" noProof="0" dirty="0"/>
              <a:t>VWF - фактор Виллебранда</a:t>
            </a:r>
          </a:p>
        </p:txBody>
      </p:sp>
    </p:spTree>
    <p:extLst>
      <p:ext uri="{BB962C8B-B14F-4D97-AF65-F5344CB8AC3E}">
        <p14:creationId xmlns:p14="http://schemas.microsoft.com/office/powerpoint/2010/main" val="418419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7ED5-E766-48DD-9BC0-A78A3C3D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Послеродовое медицинское обслуживание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9.2.8</a:t>
            </a:r>
            <a:r>
              <a:rPr lang="ru-RU" noProof="0" dirty="0"/>
              <a:t> </a:t>
            </a:r>
            <a:br>
              <a:rPr lang="ru-RU" noProof="0" dirty="0"/>
            </a:br>
            <a:r>
              <a:rPr lang="ru-RU" noProof="0" dirty="0"/>
              <a:t>Необходимо </a:t>
            </a:r>
            <a:r>
              <a:rPr lang="ru-RU" b="1" noProof="0" dirty="0"/>
              <a:t>следить</a:t>
            </a:r>
            <a:r>
              <a:rPr lang="ru-RU" noProof="0" dirty="0"/>
              <a:t> </a:t>
            </a:r>
            <a:r>
              <a:rPr lang="ru-RU" b="1" noProof="0" dirty="0"/>
              <a:t>за</a:t>
            </a:r>
            <a:r>
              <a:rPr lang="ru-RU" noProof="0" dirty="0"/>
              <a:t> </a:t>
            </a:r>
            <a:r>
              <a:rPr lang="ru-RU" b="1" noProof="0" dirty="0"/>
              <a:t>появлением первичных и вторичных послеродовых кровотечений</a:t>
            </a:r>
            <a:r>
              <a:rPr lang="ru-RU" noProof="0" dirty="0"/>
              <a:t> у </a:t>
            </a:r>
            <a:r>
              <a:rPr lang="ru-RU" b="1" noProof="0" dirty="0"/>
              <a:t>носительниц</a:t>
            </a:r>
            <a:r>
              <a:rPr lang="ru-RU" noProof="0" dirty="0"/>
              <a:t> гемофилии и при их возникновении проводить надлежащее гемостатическое лечение.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0D25E-E293-4FA7-9A7E-A72E67E66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53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5F26-68C4-EA40-BB91-4161CE49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97584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Клинический случай: носительница гемофилии 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65FB-9A4B-3249-825D-72F0E049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562100"/>
            <a:ext cx="6903720" cy="4614863"/>
          </a:xfrm>
        </p:spPr>
        <p:txBody>
          <a:bodyPr>
            <a:noAutofit/>
          </a:bodyPr>
          <a:lstStyle/>
          <a:p>
            <a:r>
              <a:rPr lang="ru-RU" noProof="0" dirty="0"/>
              <a:t>Бессимптомная носительница гемофилии А, 28 лет, исходный уровень FVIII составляет 31 МЕ/дл </a:t>
            </a:r>
          </a:p>
          <a:p>
            <a:r>
              <a:rPr lang="ru-RU" noProof="0" dirty="0"/>
              <a:t>Первая беременность, 3-й триместр (плод мужского пола)</a:t>
            </a:r>
          </a:p>
          <a:p>
            <a:r>
              <a:rPr lang="ru-RU" noProof="0" dirty="0"/>
              <a:t>Проверен текущий уровень FVIII: 132 М</a:t>
            </a:r>
            <a:r>
              <a:rPr lang="en-US" noProof="0" dirty="0"/>
              <a:t>T</a:t>
            </a:r>
            <a:r>
              <a:rPr lang="ru-RU" noProof="0" dirty="0"/>
              <a:t>/дл; беременность проходит без осложнений</a:t>
            </a:r>
          </a:p>
          <a:p>
            <a:r>
              <a:rPr lang="ru-RU" noProof="0" dirty="0"/>
              <a:t>Было рекомендовано избегать инструментального родовспоможения</a:t>
            </a:r>
          </a:p>
          <a:p>
            <a:r>
              <a:rPr lang="ru-RU" noProof="0" dirty="0"/>
              <a:t>Эпидуральная анестезия разрешена </a:t>
            </a:r>
            <a:br>
              <a:rPr lang="ru-RU" noProof="0" dirty="0"/>
            </a:br>
            <a:r>
              <a:rPr lang="ru-RU" noProof="0" dirty="0"/>
              <a:t>(FVIII &gt; 50 МЕ/дл)</a:t>
            </a:r>
          </a:p>
          <a:p>
            <a:r>
              <a:rPr lang="ru-RU" noProof="0" dirty="0"/>
              <a:t>Обычные вагинальные роды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9CBFAFB-933A-4703-92A9-11B33E7EC18D}"/>
              </a:ext>
            </a:extLst>
          </p:cNvPr>
          <p:cNvSpPr/>
          <p:nvPr/>
        </p:nvSpPr>
        <p:spPr>
          <a:xfrm>
            <a:off x="7716899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действовали в ходе родов?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57D51-8FDD-497A-992A-A7978AD93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067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3942-3E29-4872-B420-62B26940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1058145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Клинический случай: </a:t>
            </a:r>
            <a:r>
              <a:rPr lang="ru-RU" dirty="0"/>
              <a:t>н</a:t>
            </a:r>
            <a:r>
              <a:rPr lang="ru-RU" noProof="0" dirty="0"/>
              <a:t>осительница гемофилии 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65FB-9A4B-3249-825D-72F0E049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757555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noProof="0" dirty="0"/>
              <a:t>Роды: </a:t>
            </a:r>
          </a:p>
          <a:p>
            <a:r>
              <a:rPr lang="ru-RU" noProof="0" dirty="0"/>
              <a:t>Эпидуральная инъекция выполнена без осложнений.</a:t>
            </a:r>
          </a:p>
          <a:p>
            <a:r>
              <a:rPr lang="ru-RU" noProof="0" dirty="0"/>
              <a:t>Неосложненные роды на 39 неделе; с самопроизвольным отходом плаценты; мальчик без гемофилии </a:t>
            </a:r>
          </a:p>
          <a:p>
            <a:pPr lvl="1"/>
            <a:r>
              <a:rPr lang="ru-RU" noProof="0" dirty="0"/>
              <a:t>Первый день после родов: </a:t>
            </a:r>
            <a:r>
              <a:rPr lang="ru-RU" dirty="0"/>
              <a:t>у</a:t>
            </a:r>
            <a:r>
              <a:rPr lang="ru-RU" noProof="0" dirty="0"/>
              <a:t>ровень FVIII - 112%</a:t>
            </a:r>
          </a:p>
          <a:p>
            <a:pPr lvl="1"/>
            <a:r>
              <a:rPr lang="ru-RU" noProof="0" dirty="0"/>
              <a:t>Третий день после родов: уровень активности фактора FVIII составил 53 МЕ/дл; имеются светлые лохии (послеродовые выделения); результаты гинекологического осмотра - в норме</a:t>
            </a:r>
          </a:p>
          <a:p>
            <a:endParaRPr lang="en-CA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441B14-4BA8-4E46-8D30-10B043007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BC4007C-B8B3-49DD-B0F8-8EC47BB64A00}"/>
              </a:ext>
            </a:extLst>
          </p:cNvPr>
          <p:cNvSpPr/>
          <p:nvPr/>
        </p:nvSpPr>
        <p:spPr>
          <a:xfrm>
            <a:off x="7716899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Профилактическая заместительная терапия FVIII (целевой уровень фактора VIII – 100 МЕ/дл) проводилась 10 дней до полного восстановления.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23834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Лабораторная диагностика у новорожденных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1049000" cy="4614863"/>
          </a:xfrm>
        </p:spPr>
        <p:txBody>
          <a:bodyPr>
            <a:normAutofit lnSpcReduction="10000"/>
          </a:bodyPr>
          <a:lstStyle/>
          <a:p>
            <a:r>
              <a:rPr lang="ru-RU" b="0" i="0" u="none" strike="noStrike" baseline="0" noProof="0" dirty="0"/>
              <a:t>Для оценки уровней фактора свертывания следует брать на анализ пуповинную кровь у всех новорожденных мальчиков, матерями которых являются носительницы гемофилии. </a:t>
            </a:r>
          </a:p>
          <a:p>
            <a:r>
              <a:rPr lang="ru-RU" i="0" u="none" strike="noStrike" baseline="0" noProof="0" dirty="0"/>
              <a:t>Обычно у новорожденных и недоношенных младенцев без гемофилии уровни </a:t>
            </a:r>
            <a:r>
              <a:rPr lang="ru-RU" b="1" i="0" u="none" strike="noStrike" baseline="0" noProof="0" dirty="0"/>
              <a:t>FVIII</a:t>
            </a:r>
            <a:r>
              <a:rPr lang="ru-RU" i="0" u="none" strike="noStrike" baseline="0" noProof="0" dirty="0"/>
              <a:t> при рождении находятся в рамках нормального взрослого диапазона или слегка повышены.</a:t>
            </a:r>
          </a:p>
          <a:p>
            <a:r>
              <a:rPr lang="ru-RU" i="0" u="none" strike="noStrike" baseline="0" noProof="0" dirty="0"/>
              <a:t>Уровни </a:t>
            </a:r>
            <a:r>
              <a:rPr lang="ru-RU" b="1" i="0" u="none" strike="noStrike" baseline="0" noProof="0" dirty="0"/>
              <a:t>FIX </a:t>
            </a:r>
            <a:r>
              <a:rPr lang="ru-RU" i="0" u="none" strike="noStrike" baseline="0" noProof="0" dirty="0"/>
              <a:t>у </a:t>
            </a:r>
            <a:r>
              <a:rPr lang="ru-RU" b="1" i="0" u="none" strike="noStrike" baseline="0" noProof="0" dirty="0"/>
              <a:t>новорожденных без гемофилии</a:t>
            </a:r>
            <a:r>
              <a:rPr lang="ru-RU" i="0" u="none" strike="noStrike" baseline="0" noProof="0" dirty="0"/>
              <a:t> значительно </a:t>
            </a:r>
            <a:r>
              <a:rPr lang="ru-RU" b="1" i="0" u="none" strike="noStrike" baseline="0" noProof="0" dirty="0"/>
              <a:t>ниже</a:t>
            </a:r>
            <a:r>
              <a:rPr lang="ru-RU" i="0" u="none" strike="noStrike" baseline="0" noProof="0" dirty="0"/>
              <a:t> нормальных уровней, а у недоношенных младенцев даже еще ниже.</a:t>
            </a:r>
          </a:p>
          <a:p>
            <a:endParaRPr lang="en-CA" noProof="0" dirty="0"/>
          </a:p>
          <a:p>
            <a:pPr marL="0" indent="0">
              <a:buNone/>
            </a:pPr>
            <a:r>
              <a:rPr lang="ru-RU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9.2.9 </a:t>
            </a:r>
            <a:br>
              <a:rPr lang="ru-RU" sz="20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noProof="0" dirty="0"/>
              <a:t>Младенцам мужского пола</a:t>
            </a:r>
            <a:r>
              <a:rPr lang="ru-RU" noProof="0" dirty="0"/>
              <a:t>, родившимся у установленной или потенциальной </a:t>
            </a:r>
            <a:r>
              <a:rPr lang="ru-RU" b="1" noProof="0" dirty="0"/>
              <a:t>носительницы</a:t>
            </a:r>
            <a:r>
              <a:rPr lang="ru-RU" noProof="0" dirty="0"/>
              <a:t> гемофилии, </a:t>
            </a:r>
            <a:r>
              <a:rPr lang="ru-RU" b="1" noProof="0" dirty="0"/>
              <a:t>необходимо сделать анализ пуповинной крови</a:t>
            </a:r>
            <a:r>
              <a:rPr lang="ru-RU" noProof="0" dirty="0"/>
              <a:t> на </a:t>
            </a:r>
            <a:r>
              <a:rPr lang="ru-RU" b="1" noProof="0" dirty="0"/>
              <a:t>активированное частичное тромбопластиновое время</a:t>
            </a:r>
            <a:r>
              <a:rPr lang="ru-RU" noProof="0" dirty="0"/>
              <a:t> (АЧТВ) или на определение уровней активности факторов.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D8E544-3B54-4D25-802D-1854BA331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756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Носительницы</a:t>
            </a:r>
            <a:br>
              <a:rPr lang="ru-RU" noProof="0" dirty="0"/>
            </a:br>
            <a:r>
              <a:rPr lang="ru-RU" noProof="0" dirty="0"/>
              <a:t>Ведение пациенток с выкидышем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1"/>
            <a:ext cx="10515600" cy="3997452"/>
          </a:xfrm>
        </p:spPr>
        <p:txBody>
          <a:bodyPr>
            <a:normAutofit/>
          </a:bodyPr>
          <a:lstStyle/>
          <a:p>
            <a:r>
              <a:rPr lang="ru-RU" noProof="0" dirty="0"/>
              <a:t>У пациенток с существующей гемостатической аномалией при самопроизвольном аборте хирургическое лечение является предпочтительным. </a:t>
            </a:r>
          </a:p>
          <a:p>
            <a:r>
              <a:rPr lang="ru-RU" noProof="0" dirty="0"/>
              <a:t>В дополнение к надлежащему акушерскому лечению носительницы должны получать адекватное гемостатическое лечение.</a:t>
            </a:r>
          </a:p>
          <a:p>
            <a:r>
              <a:rPr lang="ru-RU" noProof="0" dirty="0"/>
              <a:t>Гемостатическое лечение включает в себя заместительную терапию недостающим фактором свертывания или другие методы лечения согласно протоколам лечения геморрагических осложнений у пациентов с гемофилией.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1D4A1F-1C95-4208-8C44-DEF7739F7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9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8F9E7F2-8A51-944D-9B89-44C4FD5F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742" y="1074891"/>
            <a:ext cx="4042511" cy="5281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8494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noProof="0" dirty="0"/>
              <a:t>Руководство ВФГ по лечению гемофилии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034EDF-B76F-4B8E-8D65-D9000B38F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550" y="6267450"/>
            <a:ext cx="9925050" cy="365125"/>
          </a:xfrm>
        </p:spPr>
        <p:txBody>
          <a:bodyPr/>
          <a:lstStyle/>
          <a:p>
            <a:r>
              <a:rPr lang="ru-RU" sz="900" b="1" i="1" u="none" strike="noStrike" baseline="0" noProof="0" dirty="0"/>
              <a:t>Все рекомендации приняты на основе консенсуса.</a:t>
            </a:r>
          </a:p>
          <a:p>
            <a:r>
              <a:rPr lang="ru-RU" sz="900" noProof="0" dirty="0"/>
              <a:t>Шривастава А. и др. Журнал «Гемофилия». 2020;26(Suppl 6):1–158.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1CE9A-3C4C-41F8-B6DE-D24A08CE0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632" y="923722"/>
            <a:ext cx="4227406" cy="54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Половая сфера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Гемофилические осложнения могут сопровождаться сексуальной дисфункцией, например:</a:t>
            </a:r>
          </a:p>
          <a:p>
            <a:pPr lvl="1"/>
            <a:r>
              <a:rPr lang="ru-RU" noProof="0" dirty="0"/>
              <a:t>отсутствием либидо или импотенцией</a:t>
            </a:r>
          </a:p>
          <a:p>
            <a:pPr lvl="1"/>
            <a:r>
              <a:rPr lang="ru-RU" noProof="0" dirty="0"/>
              <a:t>скованностью в суставах или болью в суставах во время полового акта</a:t>
            </a:r>
          </a:p>
          <a:p>
            <a:r>
              <a:rPr lang="ru-RU" noProof="0" dirty="0"/>
              <a:t>В некоторых случаях может помочь прием лекарств</a:t>
            </a:r>
          </a:p>
          <a:p>
            <a:r>
              <a:rPr lang="ru-RU" noProof="0" dirty="0"/>
              <a:t>Гематоспермия (кровь в эякуляте) не является редкостью у мужчин с гемофилией и иногда может вызывать серьезную озабоченность у них и их партнерш.</a:t>
            </a:r>
          </a:p>
          <a:p>
            <a:endParaRPr lang="en-CA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0C29D9-1E58-432A-81A4-1394F97619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78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554E-7C8F-4991-8B57-9518C9E9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noProof="0" dirty="0"/>
              <a:t>Половая сфера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992"/>
            <a:ext cx="10902696" cy="50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9.6.1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noProof="0" dirty="0"/>
              <a:t>У взрослых пациентов с гемофилией</a:t>
            </a:r>
            <a:r>
              <a:rPr lang="ru-RU" noProof="0" dirty="0"/>
              <a:t> в рамках стандартного медобслуживания следует проводить </a:t>
            </a:r>
            <a:r>
              <a:rPr lang="ru-RU" b="1" noProof="0" dirty="0"/>
              <a:t>оценку проблем сексуального здоровья</a:t>
            </a:r>
            <a:r>
              <a:rPr lang="ru-RU" noProof="0" dirty="0"/>
              <a:t> для решения возможных последствий, возникающих по причине возраста</a:t>
            </a:r>
            <a:r>
              <a:rPr lang="ru-RU" i="0" u="none" strike="noStrike" baseline="0" noProof="0" dirty="0"/>
              <a:t>, кровоизлияний в суставы, суставных болей и скованности, мышечных кровоизлияний (например, в подвздошно-поясничную мышцу),</a:t>
            </a:r>
            <a:r>
              <a:rPr lang="ru-RU" noProof="0" dirty="0"/>
              <a:t> которые иногда могут возникать во время полового акта.</a:t>
            </a:r>
          </a:p>
          <a:p>
            <a:pPr marL="0" indent="0">
              <a:buNone/>
            </a:pP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b="1" i="0" u="none" strike="noStrike" baseline="0" noProof="0" dirty="0">
                <a:solidFill>
                  <a:schemeClr val="accent1"/>
                </a:solidFill>
              </a:rPr>
              <a:t>Рекомендация 9.6.2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i="0" u="none" strike="noStrike" baseline="0" noProof="0" dirty="0"/>
              <a:t>В отношении </a:t>
            </a:r>
            <a:r>
              <a:rPr lang="ru-RU" b="1" i="0" u="none" strike="noStrike" baseline="0" noProof="0" dirty="0"/>
              <a:t>пациентов с гемофилией</a:t>
            </a:r>
            <a:r>
              <a:rPr lang="ru-RU" i="0" u="none" strike="noStrike" baseline="0" noProof="0" dirty="0"/>
              <a:t> и сопутствующими заболеваниями, когда гемофилические осложнения сопровождаются нарушениями половой функции, ВФГ рекомендует</a:t>
            </a:r>
            <a:r>
              <a:rPr lang="ru-RU" b="1" i="0" u="none" strike="noStrike" baseline="0" noProof="0" dirty="0"/>
              <a:t>, </a:t>
            </a:r>
            <a:r>
              <a:rPr lang="ru-RU" noProof="0" dirty="0"/>
              <a:t>чтобы медицинские работники в центрах лечения гемофилии </a:t>
            </a:r>
            <a:r>
              <a:rPr lang="ru-RU" b="1" i="0" u="none" strike="noStrike" baseline="0" noProof="0" dirty="0"/>
              <a:t>комплексно и последовательно применяли многоаспектный психосоциальный подход, включающий открытый разговор о половой сфере и качестве жизни.</a:t>
            </a:r>
          </a:p>
        </p:txBody>
      </p:sp>
    </p:spTree>
    <p:extLst>
      <p:ext uri="{BB962C8B-B14F-4D97-AF65-F5344CB8AC3E}">
        <p14:creationId xmlns:p14="http://schemas.microsoft.com/office/powerpoint/2010/main" val="9258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7" y="225425"/>
            <a:ext cx="11448288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Хирургические операции и инвазивные процедуры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792968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Вопрос о лечении с помощью КФС или других гемостатических препаратов следует рассмотреть до проведения инвазивных диагностических процедур.</a:t>
            </a:r>
          </a:p>
          <a:p>
            <a:r>
              <a:rPr lang="ru-RU" noProof="0" dirty="0"/>
              <a:t>Десмопрессин может подойти для гемостатической помощи при хирургических вмешательствах и прочих инвазивных процедурах у пациентов с легкой гемофилией А.</a:t>
            </a:r>
          </a:p>
          <a:p>
            <a:r>
              <a:rPr lang="ru-RU" noProof="0" dirty="0"/>
              <a:t>При отсутствии КФС или препаратов шунтирующего действия необходима адекватная поддержка компонентами плазмы со стороны банка крови.</a:t>
            </a:r>
          </a:p>
          <a:p>
            <a:endParaRPr lang="en-CA" noProof="0" dirty="0"/>
          </a:p>
          <a:p>
            <a:pPr marL="0" indent="0">
              <a:buNone/>
            </a:pPr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59480-17AC-44DA-B965-EE3964BAD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267450"/>
            <a:ext cx="9925050" cy="365125"/>
          </a:xfrm>
        </p:spPr>
        <p:txBody>
          <a:bodyPr/>
          <a:lstStyle/>
          <a:p>
            <a:r>
              <a:rPr lang="ru-RU" sz="1400" noProof="0" dirty="0"/>
              <a:t>КФС - концентрат фактора свертывания; ДДАВП - десмопрессин</a:t>
            </a:r>
          </a:p>
        </p:txBody>
      </p:sp>
    </p:spTree>
    <p:extLst>
      <p:ext uri="{BB962C8B-B14F-4D97-AF65-F5344CB8AC3E}">
        <p14:creationId xmlns:p14="http://schemas.microsoft.com/office/powerpoint/2010/main" val="375643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7B57-0B35-41F0-AC1C-15CF2E02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225425"/>
            <a:ext cx="11475720" cy="1090079"/>
          </a:xfrm>
        </p:spPr>
        <p:txBody>
          <a:bodyPr/>
          <a:lstStyle/>
          <a:p>
            <a:r>
              <a:rPr lang="ru-RU" b="1" noProof="0" dirty="0"/>
              <a:t>Хирургические операции и инвазивные процедуры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7712"/>
            <a:ext cx="10515600" cy="461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9.5.3</a:t>
            </a:r>
            <a:r>
              <a:rPr lang="ru-RU" noProof="0" dirty="0"/>
              <a:t> </a:t>
            </a:r>
            <a:br>
              <a:rPr lang="ru-RU" noProof="0" dirty="0"/>
            </a:br>
            <a:r>
              <a:rPr lang="ru-RU" u="none" strike="noStrike" baseline="0" noProof="0" dirty="0"/>
              <a:t>При </a:t>
            </a:r>
            <a:r>
              <a:rPr lang="ru-RU" b="1" u="none" strike="noStrike" baseline="0" noProof="0" dirty="0"/>
              <a:t>показаниях к хирургической операции пациентам с гемофилией должно предоставляться достаточное количество концентратов факторов свертывания</a:t>
            </a:r>
            <a:r>
              <a:rPr lang="ru-RU" u="none" strike="noStrike" baseline="0" noProof="0" dirty="0"/>
              <a:t> как во время самой операции</a:t>
            </a:r>
            <a:r>
              <a:rPr lang="ru-RU" noProof="0" dirty="0"/>
              <a:t>, так и для поддержания адекватного прикрытия после операции в течение периода, </a:t>
            </a:r>
            <a:r>
              <a:rPr lang="ru-RU" u="none" strike="noStrike" baseline="0" noProof="0" dirty="0"/>
              <a:t>необходимого для восстановления и/или реабилитации.</a:t>
            </a:r>
          </a:p>
          <a:p>
            <a:pPr marL="0" indent="0">
              <a:buNone/>
            </a:pPr>
            <a:br>
              <a:rPr lang="ru-RU" b="1" noProof="0" dirty="0">
                <a:solidFill>
                  <a:schemeClr val="accent1"/>
                </a:solidFill>
              </a:rPr>
            </a:br>
            <a:endParaRPr lang="ru-RU" b="1" noProof="0" dirty="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A7E34-B261-4A4F-B005-620D2F791D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noProof="0" dirty="0"/>
              <a:t>ДДАВП - десмопрессин</a:t>
            </a:r>
          </a:p>
        </p:txBody>
      </p:sp>
    </p:spTree>
    <p:extLst>
      <p:ext uri="{BB962C8B-B14F-4D97-AF65-F5344CB8AC3E}">
        <p14:creationId xmlns:p14="http://schemas.microsoft.com/office/powerpoint/2010/main" val="311330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67C0E4-DC48-4BD5-8284-13683DC60D54}"/>
              </a:ext>
            </a:extLst>
          </p:cNvPr>
          <p:cNvSpPr txBox="1"/>
          <p:nvPr/>
        </p:nvSpPr>
        <p:spPr>
          <a:xfrm>
            <a:off x="261257" y="819781"/>
            <a:ext cx="1181252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b="1" dirty="0">
                <a:solidFill>
                  <a:schemeClr val="accent1"/>
                </a:solidFill>
              </a:rPr>
              <a:t>Рекомендация 9.5.5</a:t>
            </a:r>
            <a:br>
              <a:rPr lang="ru-RU" sz="2000" dirty="0"/>
            </a:br>
            <a:r>
              <a:rPr lang="ru-RU" sz="2000" u="none" strike="noStrike" baseline="0" dirty="0"/>
              <a:t>При </a:t>
            </a:r>
            <a:r>
              <a:rPr lang="ru-RU" sz="2000" b="1" u="none" strike="noStrike" baseline="0" dirty="0"/>
              <a:t>проведении хирургических операций у пациентов с легкой гемофилией А</a:t>
            </a:r>
            <a:r>
              <a:rPr lang="ru-RU" sz="2000" u="none" strike="noStrike" baseline="0" dirty="0"/>
              <a:t> ВФГ рекомендует </a:t>
            </a:r>
            <a:r>
              <a:rPr lang="ru-RU" sz="2000" b="1" u="none" strike="noStrike" baseline="0" dirty="0"/>
              <a:t>десмопрессин в качестве гемостатического средства</a:t>
            </a:r>
            <a:r>
              <a:rPr lang="ru-RU" sz="2000" u="none" strike="noStrike" baseline="0" dirty="0"/>
              <a:t>, если пациент демонстрирует хороший терапевтический ответ на пробу десмопрессина </a:t>
            </a:r>
            <a:r>
              <a:rPr lang="ru-RU" sz="2000" b="1" u="none" strike="noStrike" baseline="0" dirty="0"/>
              <a:t>перед операцией</a:t>
            </a:r>
            <a:r>
              <a:rPr lang="ru-RU" sz="2000" u="none" strike="noStrike" baseline="0" dirty="0"/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CA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indent="0" algn="l">
              <a:spcBef>
                <a:spcPts val="300"/>
              </a:spcBef>
              <a:buNone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ПРИМЕЧАНИЕ: </a:t>
            </a:r>
            <a:r>
              <a:rPr lang="ru-RU" sz="2000" i="0" u="none" strike="noStrike" baseline="0" dirty="0"/>
              <a:t>Десмопрессин не рекомендуется для поддержания гемостаза во время хирургической операции у пациентов с легкой гемофилией А при неудовлетворительном ответе на десмопрессин (касательно подъема уровней активности FVIII в плазме) или при наличии у них противопоказаний к десмопрессину (например, серьезные сердечно-сосудистые заболевания).</a:t>
            </a:r>
          </a:p>
          <a:p>
            <a:pPr indent="0" algn="l">
              <a:spcBef>
                <a:spcPts val="300"/>
              </a:spcBef>
              <a:buNone/>
            </a:pPr>
            <a:endParaRPr lang="en-CA" sz="105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indent="0" algn="l">
              <a:spcBef>
                <a:spcPts val="300"/>
              </a:spcBef>
              <a:buNone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ПРИМЕЧАНИЕ: </a:t>
            </a:r>
            <a:r>
              <a:rPr lang="ru-RU" sz="2000" i="0" u="none" strike="noStrike" baseline="0" dirty="0"/>
              <a:t>Из-за риска тахифилаксии десмопрессин нельзя давать дольше 3-5 дней, за исключением случаев, когда возможен тщательный мониторинг пациента и его перевод на концентрат фактора свертывания при возникновении тахифилаксии. По этой причине, если ожидаемая продолжительность лечения превышает 3-5 дней (например, после большой хирургической операции), медработники с самого начала могут решить совсем не использовать десмопрессин. </a:t>
            </a:r>
            <a:br>
              <a:rPr lang="ru-RU" sz="2000" i="0" u="none" strike="noStrike" baseline="0" dirty="0"/>
            </a:br>
            <a:endParaRPr lang="ru-RU" sz="1400" i="0" u="none" strike="noStrike" baseline="0" dirty="0"/>
          </a:p>
          <a:p>
            <a:pPr indent="0" algn="l">
              <a:spcBef>
                <a:spcPts val="300"/>
              </a:spcBef>
              <a:buNone/>
            </a:pPr>
            <a:r>
              <a:rPr lang="ru-RU" sz="1400" i="0" u="none" strike="noStrike" baseline="0" dirty="0"/>
              <a:t>... продолжение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5EEBC8-3CCC-4603-BDF0-284CCF3974C8}"/>
              </a:ext>
            </a:extLst>
          </p:cNvPr>
          <p:cNvSpPr txBox="1">
            <a:spLocks/>
          </p:cNvSpPr>
          <p:nvPr/>
        </p:nvSpPr>
        <p:spPr>
          <a:xfrm>
            <a:off x="261257" y="198576"/>
            <a:ext cx="11734800" cy="6337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500" dirty="0"/>
              <a:t>Хирургические операции и инвазивные процедуры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E19BAA-C354-4CE9-B5B2-94877D46FCFE}"/>
              </a:ext>
            </a:extLst>
          </p:cNvPr>
          <p:cNvSpPr/>
          <p:nvPr/>
        </p:nvSpPr>
        <p:spPr>
          <a:xfrm>
            <a:off x="195943" y="2428367"/>
            <a:ext cx="11800114" cy="35277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FC2ED3-7AF0-4BD2-B50F-9333E82994CC}"/>
              </a:ext>
            </a:extLst>
          </p:cNvPr>
          <p:cNvSpPr txBox="1">
            <a:spLocks/>
          </p:cNvSpPr>
          <p:nvPr/>
        </p:nvSpPr>
        <p:spPr>
          <a:xfrm>
            <a:off x="598715" y="6285317"/>
            <a:ext cx="992505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ru-RU" sz="900" dirty="0"/>
              <a:t>ДДАВП - десмопрессин</a:t>
            </a:r>
          </a:p>
        </p:txBody>
      </p:sp>
    </p:spTree>
    <p:extLst>
      <p:ext uri="{BB962C8B-B14F-4D97-AF65-F5344CB8AC3E}">
        <p14:creationId xmlns:p14="http://schemas.microsoft.com/office/powerpoint/2010/main" val="376855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67C0E4-DC48-4BD5-8284-13683DC60D54}"/>
              </a:ext>
            </a:extLst>
          </p:cNvPr>
          <p:cNvSpPr txBox="1"/>
          <p:nvPr/>
        </p:nvSpPr>
        <p:spPr>
          <a:xfrm>
            <a:off x="841248" y="1404257"/>
            <a:ext cx="11011766" cy="359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</a:rPr>
              <a:t>Рекомендация 9.5.5 (продолжение)</a:t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CA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ПРИМЕЧАНИЕ:</a:t>
            </a:r>
            <a:r>
              <a:rPr lang="ru-RU" sz="2000" i="0" u="none" strike="noStrike" baseline="0" dirty="0"/>
              <a:t> Десмопрессин является препаратом первого выбора для пациентов с легкой гемофилией А, позволяя избегать расходов на КФС и экспозиции концентратов FVIII, а, следовательно, и потенциального риска развития ингибитора, который растет по мере увеличения количества дней введения.</a:t>
            </a:r>
          </a:p>
          <a:p>
            <a:pPr marL="0" indent="0">
              <a:spcBef>
                <a:spcPts val="300"/>
              </a:spcBef>
              <a:buNone/>
            </a:pPr>
            <a:endParaRPr lang="en-US" sz="2000" i="0" u="none" strike="noStrike" baseline="0" dirty="0"/>
          </a:p>
          <a:p>
            <a:pPr marL="0" indent="0" algn="l">
              <a:spcBef>
                <a:spcPts val="300"/>
              </a:spcBef>
              <a:buNone/>
            </a:pPr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ПРИМЕЧАНИЕ: </a:t>
            </a:r>
            <a:r>
              <a:rPr lang="ru-RU" sz="2000" i="0" u="none" strike="noStrike" baseline="0" dirty="0"/>
              <a:t>Учитывая потребность в тщательном мониторинге, таких пациентов должна вести команда опытных гематологических специалистов.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5EEBC8-3CCC-4603-BDF0-284CCF3974C8}"/>
              </a:ext>
            </a:extLst>
          </p:cNvPr>
          <p:cNvSpPr txBox="1">
            <a:spLocks/>
          </p:cNvSpPr>
          <p:nvPr/>
        </p:nvSpPr>
        <p:spPr>
          <a:xfrm>
            <a:off x="338986" y="225425"/>
            <a:ext cx="11689727" cy="1090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500" dirty="0"/>
              <a:t>Хирургические операции и инвазивные процедуры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E19BAA-C354-4CE9-B5B2-94877D46FCFE}"/>
              </a:ext>
            </a:extLst>
          </p:cNvPr>
          <p:cNvSpPr/>
          <p:nvPr/>
        </p:nvSpPr>
        <p:spPr>
          <a:xfrm>
            <a:off x="613063" y="2648810"/>
            <a:ext cx="11305309" cy="28049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FC2ED3-7AF0-4BD2-B50F-9333E82994CC}"/>
              </a:ext>
            </a:extLst>
          </p:cNvPr>
          <p:cNvSpPr txBox="1">
            <a:spLocks/>
          </p:cNvSpPr>
          <p:nvPr/>
        </p:nvSpPr>
        <p:spPr>
          <a:xfrm>
            <a:off x="838201" y="6397915"/>
            <a:ext cx="992505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ru-RU" sz="900" dirty="0"/>
              <a:t>КФС - концентрат фактора свертывания; ДДАВП - десмопрессин</a:t>
            </a:r>
          </a:p>
        </p:txBody>
      </p:sp>
    </p:spTree>
    <p:extLst>
      <p:ext uri="{BB962C8B-B14F-4D97-AF65-F5344CB8AC3E}">
        <p14:creationId xmlns:p14="http://schemas.microsoft.com/office/powerpoint/2010/main" val="2718029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DD40-1DD2-4C48-B7D1-F04BA70A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5425"/>
            <a:ext cx="11767457" cy="1090079"/>
          </a:xfrm>
        </p:spPr>
        <p:txBody>
          <a:bodyPr/>
          <a:lstStyle/>
          <a:p>
            <a:r>
              <a:rPr lang="ru-RU" b="1" noProof="0" dirty="0"/>
              <a:t>Хирургические операции и инвазивные процедуры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6" y="1121568"/>
            <a:ext cx="11451770" cy="508076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CA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Рекомендация 9.5.8</a:t>
            </a:r>
            <a:br>
              <a:rPr lang="ru-RU" i="0" strike="noStrike" noProof="0" dirty="0"/>
            </a:br>
            <a:r>
              <a:rPr lang="ru-RU" i="0" strike="noStrike" noProof="0" dirty="0"/>
              <a:t>ВФГ </a:t>
            </a:r>
            <a:r>
              <a:rPr lang="ru-RU" b="1" i="0" strike="noStrike" noProof="0" dirty="0"/>
              <a:t>высказывается против нейроаксиальной анестезии при проведении хирургических операций у пациентов с гемофилией</a:t>
            </a:r>
            <a:r>
              <a:rPr lang="ru-RU" i="0" strike="noStrike" noProof="0" dirty="0"/>
              <a:t>.</a:t>
            </a:r>
            <a:r>
              <a:rPr lang="ru-RU" i="0" u="none" strike="noStrike" baseline="0" noProof="0" dirty="0"/>
              <a:t> Если нейроаксиальная анестезия необходима, то выполнять ее нужно исключительно под адекватным прикрытием фактором свертывания, поскольку не установлено, насколько нейроаксиальные процедуры безопасны для пациентов с гемофилией.</a:t>
            </a:r>
          </a:p>
          <a:p>
            <a:pPr marL="0" indent="0">
              <a:lnSpc>
                <a:spcPct val="110000"/>
              </a:lnSpc>
              <a:buNone/>
            </a:pPr>
            <a:endParaRPr lang="en-CA" i="0" u="none" strike="noStrike" baseline="0" noProof="0" dirty="0"/>
          </a:p>
          <a:p>
            <a:pPr marL="0" indent="0" algn="l">
              <a:lnSpc>
                <a:spcPct val="110000"/>
              </a:lnSpc>
              <a:buNone/>
            </a:pPr>
            <a:r>
              <a:rPr lang="ru-RU" b="1" i="0" u="none" strike="noStrike" baseline="0" noProof="0" dirty="0">
                <a:solidFill>
                  <a:schemeClr val="accent1"/>
                </a:solidFill>
              </a:rPr>
              <a:t>ПРИМЕЧАНИЕ: </a:t>
            </a:r>
            <a:r>
              <a:rPr lang="ru-RU" i="0" u="none" strike="noStrike" baseline="0" noProof="0" dirty="0"/>
              <a:t>Следует отметить, что в некоторых центрах нейроаксиальная анестезия допустима после восстановления гемостаза у пациента с гемофилией, в то время как в других центрах эта процедура не рекомендуется, и предпочтение отдается общей анестезии.</a:t>
            </a:r>
          </a:p>
          <a:p>
            <a:pPr marL="0" indent="0" algn="l">
              <a:lnSpc>
                <a:spcPct val="110000"/>
              </a:lnSpc>
              <a:buNone/>
            </a:pPr>
            <a:br>
              <a:rPr lang="ru-RU" i="0" u="none" strike="noStrike" baseline="0" noProof="0" dirty="0"/>
            </a:br>
            <a:endParaRPr lang="ru-RU" i="0" u="none" strike="noStrike" baseline="0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21D512-84AE-46B9-9E71-3E15BB09031D}"/>
              </a:ext>
            </a:extLst>
          </p:cNvPr>
          <p:cNvSpPr txBox="1">
            <a:spLocks/>
          </p:cNvSpPr>
          <p:nvPr/>
        </p:nvSpPr>
        <p:spPr>
          <a:xfrm>
            <a:off x="370115" y="4343400"/>
            <a:ext cx="11451769" cy="1673164"/>
          </a:xfrm>
          <a:prstGeom prst="roundRect">
            <a:avLst>
              <a:gd name="adj" fmla="val 9847"/>
            </a:avLst>
          </a:prstGeom>
          <a:ln w="38100">
            <a:solidFill>
              <a:schemeClr val="accent1"/>
            </a:solidFill>
          </a:ln>
        </p:spPr>
        <p:txBody>
          <a:bodyPr vert="horz" lIns="274320" tIns="45720" rIns="27432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0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DD40-1DD2-4C48-B7D1-F04BA70A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25425"/>
            <a:ext cx="11397343" cy="1090079"/>
          </a:xfrm>
        </p:spPr>
        <p:txBody>
          <a:bodyPr/>
          <a:lstStyle/>
          <a:p>
            <a:r>
              <a:rPr lang="ru-RU" b="1" noProof="0" dirty="0"/>
              <a:t>Хирургические операции и инвазивные процедуры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7828"/>
            <a:ext cx="10674921" cy="46148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CA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Рекомендация 9.5.10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i="0" u="none" strike="noStrike" baseline="0" noProof="0" dirty="0"/>
              <a:t>ВФГ высказывается </a:t>
            </a:r>
            <a:r>
              <a:rPr lang="ru-RU" b="1" i="0" u="none" strike="noStrike" baseline="0" noProof="0" dirty="0"/>
              <a:t>против применения концентрата протромбинового комплекса</a:t>
            </a:r>
            <a:r>
              <a:rPr lang="ru-RU" i="0" u="none" strike="noStrike" baseline="0" noProof="0" dirty="0"/>
              <a:t> </a:t>
            </a:r>
            <a:r>
              <a:rPr lang="ru-RU" b="1" i="0" u="none" strike="noStrike" baseline="0" noProof="0" dirty="0"/>
              <a:t>(КПК)</a:t>
            </a:r>
            <a:r>
              <a:rPr lang="ru-RU" i="0" u="none" strike="noStrike" baseline="0" noProof="0" dirty="0"/>
              <a:t> при необходимости интенсивной заместительной терапии у хирургических </a:t>
            </a:r>
            <a:r>
              <a:rPr lang="ru-RU" b="1" i="0" u="none" strike="noStrike" baseline="0" noProof="0" dirty="0"/>
              <a:t>пациентов с гемофилией В</a:t>
            </a:r>
            <a:r>
              <a:rPr lang="ru-RU" i="0" u="none" strike="noStrike" baseline="0" noProof="0" dirty="0"/>
              <a:t>. Это объясняется риском накопления факторов свертывания II, VII и X, что может быть связано с повышенным риском тромботических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296481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D507F2-0446-DE42-A303-A4085763C62A}"/>
              </a:ext>
            </a:extLst>
          </p:cNvPr>
          <p:cNvSpPr txBox="1"/>
          <p:nvPr/>
        </p:nvSpPr>
        <p:spPr>
          <a:xfrm>
            <a:off x="10417386" y="6070318"/>
            <a:ext cx="1699647" cy="5720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E96A38-AB9E-445E-84D2-D3DC4CAD4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32465"/>
              </p:ext>
            </p:extLst>
          </p:nvPr>
        </p:nvGraphicFramePr>
        <p:xfrm>
          <a:off x="155730" y="772968"/>
          <a:ext cx="11880540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6287">
                  <a:extLst>
                    <a:ext uri="{9D8B030D-6E8A-4147-A177-3AD203B41FA5}">
                      <a16:colId xmlns:a16="http://schemas.microsoft.com/office/drawing/2014/main" val="2432647298"/>
                    </a:ext>
                  </a:extLst>
                </a:gridCol>
                <a:gridCol w="10454253">
                  <a:extLst>
                    <a:ext uri="{9D8B030D-6E8A-4147-A177-3AD203B41FA5}">
                      <a16:colId xmlns:a16="http://schemas.microsoft.com/office/drawing/2014/main" val="1095309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  <a:t>Отлично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642566"/>
                        </a:buClr>
                        <a:buFontTx/>
                        <a:buNone/>
                      </a:pP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Кровопотеря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во время и после операции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аналогична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кровопотере (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до 10%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) у пациентов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без гемофилии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Нет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необходимости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в дополнительных дозах FVIII/FIX/шунтирующих препаратов;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И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Потребовавшиеся переливания компонентов крови аналогичны тем, что выполняются пациентам без гемофилии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  <a:t>Хорошо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642566"/>
                        </a:buClr>
                        <a:buFontTx/>
                        <a:buNone/>
                      </a:pPr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Кровопотеря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во время и/или после операции </a:t>
                      </a:r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немного выше той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, что ожидается у пациентов без гемофилии (на 10% - 25% выше ожидаемой), однако разница оценивается как клинически незначительная.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Нет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необходимости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в дополнительных дозах FVIII/FIX/шунтирующих препаратов;</a:t>
                      </a:r>
                      <a:r>
                        <a:rPr lang="ru-RU" sz="160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u="none" strike="noStrike" baseline="0" noProof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Потребовавшиеся переливания компонентов крови аналогичны тем, что выполняются пациентам без гемофилии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61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  <a:t>Удовлетво-</a:t>
                      </a:r>
                      <a:b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</a:br>
                      <a: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  <a:t>рительно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Кровопотеря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во время и/или после операции </a:t>
                      </a:r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выше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той, что ожидается у пациентов без гемофилии (на 25%-50%); требуется дополнительное лечение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Необходимы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дополнительные дозы FVIII/FIX/шунтирующих препаратов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ИЛИ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Требуется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повышенное переливание компонентов крови (до 2-кратного повышения) 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по сравнению с предполагавшимся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57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8BB0"/>
                          </a:solidFill>
                          <a:latin typeface="+mj-lt"/>
                        </a:rPr>
                        <a:t>Неудовлетворительно/Отсутствует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Значительная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кровопотеря</a:t>
                      </a:r>
                      <a:r>
                        <a:rPr lang="ru-RU" sz="1600" u="none" strike="noStrike" dirty="0"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во время и/или после операции существенно выше той, что ожидается у пациентов без гемофилии (&gt;50%); требует вмешательства и не объясняется никакими другими хирургическими/медицинскими проблемами, кроме гемофилии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Неожиданная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гипотензия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или незапланированный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перевод пациента в ПИТ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 в связи с кровотечением 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ИЛИ</a:t>
                      </a:r>
                    </a:p>
                    <a:p>
                      <a:pPr marL="342900" indent="-34290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Значительное увеличение потребовавшихся переливаний компонентов крови (&gt;2-кратного) </a:t>
                      </a:r>
                      <a:r>
                        <a:rPr lang="ru-RU" sz="1600" u="none" strike="noStrike" baseline="0" dirty="0">
                          <a:solidFill>
                            <a:schemeClr val="dk1"/>
                          </a:solidFill>
                          <a:latin typeface="+mj-lt"/>
                          <a:cs typeface="Calibri" panose="020F0502020204030204" pitchFamily="34" charset="0"/>
                        </a:rPr>
                        <a:t>по сравнению с предполагавшимся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856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EC1DA8-6E82-4032-8FDD-BECCDF30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5" y="161025"/>
            <a:ext cx="12096465" cy="586372"/>
          </a:xfrm>
        </p:spPr>
        <p:txBody>
          <a:bodyPr>
            <a:noAutofit/>
          </a:bodyPr>
          <a:lstStyle/>
          <a:p>
            <a:r>
              <a:rPr lang="ru-RU" sz="2500" noProof="0" dirty="0"/>
              <a:t>Определение адекватности гемостаза для хирургических вмешательств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CCE59-D695-49B0-83AD-05CF708D3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62651"/>
            <a:ext cx="9925050" cy="225142"/>
          </a:xfrm>
        </p:spPr>
        <p:txBody>
          <a:bodyPr/>
          <a:lstStyle/>
          <a:p>
            <a:r>
              <a:rPr lang="ru-RU" sz="1200" noProof="0" dirty="0"/>
              <a:t>ПИТ - палата интенсивной 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54684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6"/>
            <a:ext cx="10515599" cy="724954"/>
          </a:xfrm>
        </p:spPr>
        <p:txBody>
          <a:bodyPr>
            <a:normAutofit/>
          </a:bodyPr>
          <a:lstStyle/>
          <a:p>
            <a:r>
              <a:rPr lang="ru-RU" sz="3600" b="1" noProof="0" dirty="0"/>
              <a:t>Психосоциальные вопросы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1" y="950380"/>
            <a:ext cx="11818961" cy="540597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i="0" u="none" strike="noStrike" baseline="0" noProof="0" dirty="0"/>
              <a:t>Тяжелая гемофилия связана с серьезной психологической и экономической нагрузкой, которую испытывают люди с гемофилией и ухаживающие за ними лица.</a:t>
            </a:r>
          </a:p>
          <a:p>
            <a:pPr algn="just"/>
            <a:r>
              <a:rPr lang="ru-RU" b="0" i="0" u="none" strike="noStrike" baseline="0" noProof="0" dirty="0"/>
              <a:t>В основные обязанности социального работника центра лечения гемофилии входит следующее:</a:t>
            </a:r>
          </a:p>
          <a:p>
            <a:pPr lvl="1" algn="just">
              <a:spcBef>
                <a:spcPts val="300"/>
              </a:spcBef>
            </a:pPr>
            <a:r>
              <a:rPr lang="ru-RU" b="0" i="0" u="none" strike="noStrike" baseline="0" noProof="0" dirty="0"/>
              <a:t>Предоставлять максимально возможный объем информации обо всех сферах лечения и жизни с гемофилией</a:t>
            </a:r>
          </a:p>
          <a:p>
            <a:pPr lvl="1" algn="just">
              <a:spcBef>
                <a:spcPts val="300"/>
              </a:spcBef>
            </a:pPr>
            <a:r>
              <a:rPr lang="ru-RU" noProof="0" dirty="0"/>
              <a:t>Предоставлять психосоциальную поддержку и консультации пациентам и членам их семьи </a:t>
            </a:r>
          </a:p>
          <a:p>
            <a:pPr lvl="1" algn="just">
              <a:spcBef>
                <a:spcPts val="300"/>
              </a:spcBef>
            </a:pPr>
            <a:r>
              <a:rPr lang="ru-RU" b="0" i="0" u="none" strike="noStrike" baseline="0" noProof="0" dirty="0"/>
              <a:t>Оценивать соблюдение режима лечения (приверженность) и поднимать связанные с этим вопросы</a:t>
            </a:r>
          </a:p>
          <a:p>
            <a:pPr lvl="1" algn="just">
              <a:spcBef>
                <a:spcPts val="300"/>
              </a:spcBef>
            </a:pPr>
            <a:r>
              <a:rPr lang="ru-RU" noProof="0" dirty="0"/>
              <a:t>Поощрять выстраивание пациентами и членами их семей поддерживающих социальных связей; обсуждать проблемы, связанные с психическим здоровьем, например, депрессию и тревожность, а также сложности, связанные с учебой или отсутствием работы</a:t>
            </a:r>
          </a:p>
          <a:p>
            <a:pPr lvl="1" algn="just">
              <a:spcBef>
                <a:spcPts val="300"/>
              </a:spcBef>
            </a:pPr>
            <a:r>
              <a:rPr lang="ru-RU" b="0" i="0" u="none" strike="noStrike" baseline="0" noProof="0" dirty="0"/>
              <a:t>Сотрудничать с пациентской организацией для ведения образовательной работы с пациентами, их семьями и медработниками, а также для адвокации в поддержку медицинской помощи при гемофилии</a:t>
            </a:r>
          </a:p>
          <a:p>
            <a:pPr lvl="1" algn="just">
              <a:spcBef>
                <a:spcPts val="300"/>
              </a:spcBef>
            </a:pPr>
            <a:r>
              <a:rPr lang="ru-RU" b="0" i="0" u="none" strike="noStrike" baseline="0" noProof="0" dirty="0"/>
              <a:t>Мотивировать пациентов на участие в плодотворной и приносящей удовлетворение деятельности дома и на работе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CDA56-B6BD-4DA4-BB56-0F0DC6481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173788"/>
            <a:ext cx="9925050" cy="365125"/>
          </a:xfrm>
        </p:spPr>
        <p:txBody>
          <a:bodyPr/>
          <a:lstStyle/>
          <a:p>
            <a:r>
              <a:rPr lang="ru-RU" sz="1200" noProof="0" dirty="0"/>
              <a:t>ЦЛГ - центр лечения гемофилии</a:t>
            </a:r>
          </a:p>
        </p:txBody>
      </p:sp>
    </p:spTree>
    <p:extLst>
      <p:ext uri="{BB962C8B-B14F-4D97-AF65-F5344CB8AC3E}">
        <p14:creationId xmlns:p14="http://schemas.microsoft.com/office/powerpoint/2010/main" val="173004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noProof="0" dirty="0">
                <a:solidFill>
                  <a:schemeClr val="accent1"/>
                </a:solidFill>
              </a:rPr>
              <a:t>Глава 9. Отдельные аспекты лечения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B26C8F8C-D339-4B34-B1A7-D7B827BC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>
            <a:normAutofit/>
          </a:bodyPr>
          <a:lstStyle/>
          <a:p>
            <a:r>
              <a:rPr lang="ru-RU" sz="3000" b="1" noProof="0" dirty="0"/>
              <a:t>Ежи Виндига, кандидат наук, врач</a:t>
            </a:r>
            <a:br>
              <a:rPr lang="en-US" sz="3000" b="1" noProof="0" dirty="0"/>
            </a:br>
            <a:r>
              <a:rPr lang="ru-RU" noProof="0" dirty="0"/>
              <a:t>Отделение гемостатических нарушений и терапии</a:t>
            </a:r>
            <a:br>
              <a:rPr lang="en-US" noProof="0" dirty="0"/>
            </a:br>
            <a:r>
              <a:rPr lang="ru-RU" noProof="0" dirty="0"/>
              <a:t>Институт гематологии и трансфузиологии</a:t>
            </a:r>
            <a:br>
              <a:rPr lang="en-US" noProof="0" dirty="0"/>
            </a:br>
            <a:r>
              <a:rPr lang="ru-RU" noProof="0" dirty="0"/>
              <a:t>Варшава, Польша</a:t>
            </a:r>
          </a:p>
        </p:txBody>
      </p:sp>
    </p:spTree>
    <p:extLst>
      <p:ext uri="{BB962C8B-B14F-4D97-AF65-F5344CB8AC3E}">
        <p14:creationId xmlns:p14="http://schemas.microsoft.com/office/powerpoint/2010/main" val="5750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E91E-BC8C-411C-850A-55C15BF5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noProof="0" dirty="0"/>
              <a:t>Психосоциальные вопросы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173708"/>
            <a:ext cx="11559654" cy="43809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9.7.1</a:t>
            </a:r>
            <a:b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В рамках комплексного лечения гемофилии ВФГ рекомендует </a:t>
            </a:r>
            <a:r>
              <a:rPr lang="ru-RU" b="1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оказание психологической и социальной поддержки</a:t>
            </a:r>
            <a: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 пациентам с тяжелой гемофилией; в случае отсутствия психологов или социальных работников следует задействовать в оказании помощи местные учреждения здравоохранения. </a:t>
            </a:r>
            <a:b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i="0" u="none" strike="noStrike" baseline="0" noProof="0" dirty="0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b="1" i="0" u="none" strike="noStrike" baseline="0" noProof="0" dirty="0">
                <a:solidFill>
                  <a:schemeClr val="accent1"/>
                </a:solidFill>
                <a:cs typeface="Arial" panose="020B0604020202020204" pitchFamily="34" charset="0"/>
              </a:rPr>
              <a:t>Рекомендация 9.7.2</a:t>
            </a:r>
            <a:b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ВФГ рекомендует, чтобы центры лечения гемофилии помогали пациентам и их семьям с объединением или </a:t>
            </a:r>
            <a:r>
              <a:rPr lang="ru-RU" b="1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вхождением в группы/круг социальной поддержки</a:t>
            </a:r>
            <a:r>
              <a:rPr lang="ru-RU" i="0" u="none" strike="noStrike" baseline="0" noProof="0" dirty="0">
                <a:solidFill>
                  <a:srgbClr val="000000"/>
                </a:solidFill>
                <a:cs typeface="Arial" panose="020B0604020202020204" pitchFamily="34" charset="0"/>
              </a:rPr>
              <a:t> и приветствовали их участие в работе своей пациентской организации. </a:t>
            </a:r>
            <a:r>
              <a:rPr lang="ru-RU" i="0" u="none" strike="noStrike" baseline="0" noProof="0" dirty="0">
                <a:solidFill>
                  <a:srgbClr val="FFFFFF"/>
                </a:solidFill>
                <a:cs typeface="Arial" panose="020B0604020202020204" pitchFamily="34" charset="0"/>
              </a:rPr>
              <a:t>КР</a:t>
            </a:r>
            <a:br>
              <a:rPr lang="ru-RU" i="0" u="none" strike="noStrike" baseline="0" noProof="0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ru-RU" i="0" u="none" strike="noStrike" baseline="0" noProof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89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E91E-BC8C-411C-850A-55C15BF5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noProof="0" dirty="0"/>
              <a:t>Психосоциальные вопросы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315504"/>
            <a:ext cx="11368585" cy="3611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i="0" u="none" strike="noStrike" baseline="0" noProof="0" dirty="0">
                <a:solidFill>
                  <a:schemeClr val="accent1"/>
                </a:solidFill>
                <a:cs typeface="Arial" panose="020B0604020202020204" pitchFamily="34" charset="0"/>
              </a:rPr>
              <a:t>Рекомендация 9.7.3</a:t>
            </a:r>
            <a:r>
              <a:rPr lang="ru-RU" i="0" u="none" strike="noStrike" baseline="0" noProof="0" dirty="0">
                <a:cs typeface="Arial" panose="020B0604020202020204" pitchFamily="34" charset="0"/>
              </a:rPr>
              <a:t> </a:t>
            </a:r>
            <a:br>
              <a:rPr lang="ru-RU" i="0" u="none" strike="noStrike" baseline="0" noProof="0" dirty="0">
                <a:cs typeface="Arial" panose="020B0604020202020204" pitchFamily="34" charset="0"/>
              </a:rPr>
            </a:br>
            <a:r>
              <a:rPr lang="ru-RU" i="0" u="none" strike="noStrike" baseline="0" noProof="0" dirty="0">
                <a:cs typeface="Arial" panose="020B0604020202020204" pitchFamily="34" charset="0"/>
              </a:rPr>
              <a:t>ВФГ рекомендует, чтобы пациентам с гемофилией в центрах лечения гемофилии и в пациентских организациях были предложены соответствующие программы, помогающие благополучно справляться с возрастными изменениями при старении организма. Для этого необходимо оценивать возрастные изменения у пациентов, проводить оценку и предупреждение сопутствующих заболеваний и функциональных нарушений, когнитивных и эмоциональных способностей, выявлять депрессию и направлять на лечение, а также усиливать социальные связи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3344997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5" y="225425"/>
            <a:ext cx="11573302" cy="1039411"/>
          </a:xfrm>
        </p:spPr>
        <p:txBody>
          <a:bodyPr>
            <a:normAutofit/>
          </a:bodyPr>
          <a:lstStyle/>
          <a:p>
            <a:r>
              <a:rPr lang="ru-RU" sz="3300" b="1" noProof="0" dirty="0"/>
              <a:t>Сопутствующие заболевания</a:t>
            </a:r>
            <a:br>
              <a:rPr lang="ru-RU" sz="3300" b="1" noProof="0" dirty="0"/>
            </a:br>
            <a:r>
              <a:rPr lang="ru-RU" sz="3300" b="1" noProof="0" dirty="0"/>
              <a:t>Рак/злокачественные новообразования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2053-80A7-456C-8665-5F6109EF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4" y="1264836"/>
            <a:ext cx="11818961" cy="50704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Среди пожилых пациентов с гемофилией выше уровень распространения связанных с вирусами злокачественных опухолей, вызванных инфицированием ВИЧ и ВГС.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Уровень смертности от рака среди лиц с гемофилией практически такой же, что и среди населения в целом.</a:t>
            </a:r>
          </a:p>
          <a:p>
            <a:pPr marL="0" indent="0">
              <a:buNone/>
            </a:pPr>
            <a:r>
              <a:rPr lang="ru-RU" b="1" noProof="0" dirty="0">
                <a:solidFill>
                  <a:srgbClr val="008BB0"/>
                </a:solidFill>
              </a:rPr>
              <a:t>Рекомендация </a:t>
            </a:r>
            <a:r>
              <a:rPr lang="ru-RU" sz="2000" b="1" noProof="0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9.8.3 </a:t>
            </a:r>
            <a:br>
              <a:rPr lang="ru-RU" sz="2000" b="1" noProof="0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noProof="0" dirty="0"/>
              <a:t>Если у пациентов с гемофилией химиотерапия или радиотерапия сопровождается </a:t>
            </a:r>
            <a:r>
              <a:rPr lang="ru-RU" b="1" noProof="0" dirty="0"/>
              <a:t>тяжелой и длительной тромбоцитопенией</a:t>
            </a:r>
            <a:r>
              <a:rPr lang="ru-RU" noProof="0" dirty="0"/>
              <a:t>, ВФГ рекомендует </a:t>
            </a:r>
            <a:r>
              <a:rPr lang="ru-RU" b="1" noProof="0" dirty="0"/>
              <a:t>непрерывную профилактическую заместительную терапию</a:t>
            </a:r>
            <a:r>
              <a:rPr lang="ru-RU" noProof="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noProof="0" dirty="0">
                <a:solidFill>
                  <a:srgbClr val="008BB0"/>
                </a:solidFill>
              </a:rPr>
              <a:t>Рекомендация </a:t>
            </a:r>
            <a:r>
              <a:rPr lang="ru-RU" sz="2000" b="1" i="0" u="none" strike="noStrike" baseline="0" noProof="0" dirty="0">
                <a:solidFill>
                  <a:srgbClr val="008B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9.8.5</a:t>
            </a:r>
            <a:br>
              <a:rPr lang="ru-RU" sz="2000" b="1" i="0" u="none" strike="noStrike" baseline="0" noProof="0" dirty="0">
                <a:solidFill>
                  <a:srgbClr val="008B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пациентов с неингибиторной гемофилией и раковым диагнозом ВФГ рекомендует принимать решения о профилактике венозной тромбоэмболии на основе </a:t>
            </a:r>
            <a:r>
              <a:rPr lang="ru-RU" sz="2000" b="1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индивидуальной оценки риска кровотечения и тромбообразования у конкретного пациента</a:t>
            </a:r>
            <a:r>
              <a:rPr lang="ru-RU" sz="200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sz="2000" b="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Применение такой профилактики у пациентов, получающих концентраты фактора, требует строгого контроля, чтобы удерживать уровни фактора ниже диапазона, в котором появляется риск развития ВТЭ</a:t>
            </a:r>
            <a:r>
              <a:rPr lang="ru-RU" sz="2000" b="1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B366C-835F-4A5F-8401-6CADF13A1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121" y="6263944"/>
            <a:ext cx="7364103" cy="365125"/>
          </a:xfrm>
        </p:spPr>
        <p:txBody>
          <a:bodyPr/>
          <a:lstStyle/>
          <a:p>
            <a:r>
              <a:rPr lang="ru-RU" sz="1200" noProof="0" dirty="0"/>
              <a:t>ВИЧ - вирус иммунодефицита человека; ВГС - вирус гепатита С; ВТЭ - венозная тромбоэмболия</a:t>
            </a:r>
            <a:r>
              <a:rPr lang="ru-RU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563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EDB8-2BC7-4ACC-B480-C1B860DF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225425"/>
            <a:ext cx="11436824" cy="1090079"/>
          </a:xfrm>
        </p:spPr>
        <p:txBody>
          <a:bodyPr/>
          <a:lstStyle/>
          <a:p>
            <a:r>
              <a:rPr lang="ru-RU" noProof="0" dirty="0"/>
              <a:t>Сопутствующие заболевания</a:t>
            </a:r>
            <a:br>
              <a:rPr lang="ru-RU" noProof="0" dirty="0"/>
            </a:br>
            <a:r>
              <a:rPr lang="ru-RU" noProof="0" dirty="0"/>
              <a:t>Фибрилляция предсердий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0028-0FF0-46D3-B9DC-167F2F45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62100"/>
            <a:ext cx="11668836" cy="46148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noProof="0" dirty="0"/>
              <a:t>Нет оснований полагать, что у пациентов с гемофилией и фибрилляцией предсердий существует защита от тромбоэмболических осложнений.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b="1" noProof="0" dirty="0">
              <a:solidFill>
                <a:srgbClr val="008BB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noProof="0" dirty="0">
                <a:solidFill>
                  <a:srgbClr val="008BB0"/>
                </a:solidFill>
                <a:cs typeface="Arial" panose="020B0604020202020204" pitchFamily="34" charset="0"/>
              </a:rPr>
              <a:t>Рекомендация 9.8.7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noProof="0" dirty="0">
                <a:cs typeface="Arial" panose="020B0604020202020204" pitchFamily="34" charset="0"/>
              </a:rPr>
              <a:t>ВФГ рекомендует оказывать клиническую помощь</a:t>
            </a:r>
            <a:r>
              <a:rPr lang="ru-RU" sz="2000" b="1" noProof="0" dirty="0">
                <a:cs typeface="Arial" panose="020B0604020202020204" pitchFamily="34" charset="0"/>
              </a:rPr>
              <a:t> пациентам с тяжелой или среднетяжелой гемофилией и фибрилляцией предсердий</a:t>
            </a:r>
            <a:r>
              <a:rPr lang="ru-RU" sz="2000" noProof="0" dirty="0">
                <a:cs typeface="Arial" panose="020B0604020202020204" pitchFamily="34" charset="0"/>
              </a:rPr>
              <a:t>, учитывая исходные уровни FVIII/FIX и риск инсульта через соотнесение риска инсульта у конкретного пациента (рассчитывается по шкале CHA2DS2-- VASc) </a:t>
            </a:r>
            <a:r>
              <a:rPr lang="ru-RU" sz="2000" b="1" noProof="0" dirty="0">
                <a:cs typeface="Arial" panose="020B0604020202020204" pitchFamily="34" charset="0"/>
              </a:rPr>
              <a:t>с оценкой риска кровотечения</a:t>
            </a:r>
            <a:r>
              <a:rPr lang="ru-RU" sz="2000" noProof="0" dirty="0">
                <a:cs typeface="Arial" panose="020B0604020202020204" pitchFamily="34" charset="0"/>
              </a:rPr>
              <a:t> из-за проводимого антикоагулянтного лечения</a:t>
            </a:r>
            <a:r>
              <a:rPr lang="ru-RU" sz="2000" b="0" noProof="0" dirty="0">
                <a:cs typeface="Arial" panose="020B0604020202020204" pitchFamily="34" charset="0"/>
              </a:rPr>
              <a:t>. При этом от антикоагулянтной терапии воздерживаются, если риск инсульта признается ниже риска кровотечения.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b="1" noProof="0" dirty="0">
              <a:solidFill>
                <a:srgbClr val="008BB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noProof="0" dirty="0">
                <a:solidFill>
                  <a:srgbClr val="008BB0"/>
                </a:solidFill>
                <a:cs typeface="Arial" panose="020B0604020202020204" pitchFamily="34" charset="0"/>
              </a:rPr>
              <a:t>Рекомендация 9.8.10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noProof="0" dirty="0">
                <a:cs typeface="Arial" panose="020B0604020202020204" pitchFamily="34" charset="0"/>
              </a:rPr>
              <a:t>Пациентам с </a:t>
            </a:r>
            <a:r>
              <a:rPr lang="ru-RU" sz="2000" b="1" noProof="0" dirty="0">
                <a:cs typeface="Arial" panose="020B0604020202020204" pitchFamily="34" charset="0"/>
              </a:rPr>
              <a:t>ингибиторной гемофилией антитромботическая терапия</a:t>
            </a:r>
            <a:r>
              <a:rPr lang="ru-RU" sz="2000" noProof="0" dirty="0">
                <a:cs typeface="Arial" panose="020B0604020202020204" pitchFamily="34" charset="0"/>
              </a:rPr>
              <a:t>, как правило</a:t>
            </a:r>
            <a:r>
              <a:rPr lang="ru-RU" sz="2000" b="1" noProof="0" dirty="0">
                <a:cs typeface="Arial" panose="020B0604020202020204" pitchFamily="34" charset="0"/>
              </a:rPr>
              <a:t>, противопоказана.</a:t>
            </a:r>
          </a:p>
          <a:p>
            <a:pPr>
              <a:spcBef>
                <a:spcPts val="0"/>
              </a:spcBef>
            </a:pPr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8C296-49E3-4137-B61D-70C6CC16A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81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EDB8-2BC7-4ACC-B480-C1B860DF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/>
              <a:t>Сопутствующие заболевания </a:t>
            </a:r>
            <a:br>
              <a:rPr lang="ru-RU" noProof="0" dirty="0"/>
            </a:br>
            <a:r>
              <a:rPr lang="ru-RU" noProof="0" dirty="0"/>
              <a:t>Венозная тромбоэмболия/тромбоз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0028-0FF0-46D3-B9DC-167F2F45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562100"/>
            <a:ext cx="11464119" cy="43064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Считается, что пациенты с гемофилией защищены от  ВТЭ.</a:t>
            </a:r>
            <a:br>
              <a:rPr lang="ru-RU" sz="2000" b="1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000" b="1" i="0" u="none" strike="noStrike" baseline="0" noProof="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noProof="0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9.8.11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хирургического вмешательства 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с гемофилией, имеющих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высокий риск возникновения венозной тромбоэмболии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(например, при крупной ортопедической хирургической операции, крупной операции на органах брюшной полости в онкологии или при длительной иммобилизации после операции), ВФГ рекомендует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оценивать индивидуальный риск возникновения ВТЭ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noProof="0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9.8.14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У пациентов с гемофилией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без ингибиторов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ВФГ </a:t>
            </a:r>
            <a:r>
              <a:rPr lang="ru-RU" sz="2000" b="0" noProof="0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 использовать профилактические дозы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антикоагулянтов</a:t>
            </a:r>
            <a:r>
              <a:rPr lang="ru-RU" sz="2000" b="0" noProof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только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обеспечения </a:t>
            </a:r>
            <a:r>
              <a:rPr lang="ru-RU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гемостатического контроля</a:t>
            </a:r>
            <a:r>
              <a:rPr lang="ru-RU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с помощью адекватной заместительной </a:t>
            </a:r>
            <a:r>
              <a:rPr lang="ru-RU" sz="2000" b="0" noProof="0" dirty="0">
                <a:latin typeface="Arial" panose="020B0604020202020204" pitchFamily="34" charset="0"/>
                <a:cs typeface="Arial" panose="020B0604020202020204" pitchFamily="34" charset="0"/>
              </a:rPr>
              <a:t>терапии.</a:t>
            </a:r>
          </a:p>
          <a:p>
            <a:pPr>
              <a:spcBef>
                <a:spcPts val="0"/>
              </a:spcBef>
            </a:pPr>
            <a:endParaRPr lang="en-CA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E1EB57-A65C-4097-8731-D6EA315B9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767" y="6084887"/>
            <a:ext cx="9925050" cy="365125"/>
          </a:xfrm>
        </p:spPr>
        <p:txBody>
          <a:bodyPr/>
          <a:lstStyle/>
          <a:p>
            <a:r>
              <a:rPr lang="ru-RU" sz="1200" noProof="0" dirty="0"/>
              <a:t>ВТЭ - венозная тромбоэмболия. </a:t>
            </a:r>
          </a:p>
        </p:txBody>
      </p:sp>
    </p:spTree>
    <p:extLst>
      <p:ext uri="{BB962C8B-B14F-4D97-AF65-F5344CB8AC3E}">
        <p14:creationId xmlns:p14="http://schemas.microsoft.com/office/powerpoint/2010/main" val="3869729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9AB8-6FA7-4477-8BCF-7E239D68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225425"/>
            <a:ext cx="10971661" cy="1090079"/>
          </a:xfrm>
        </p:spPr>
        <p:txBody>
          <a:bodyPr/>
          <a:lstStyle/>
          <a:p>
            <a:r>
              <a:rPr lang="ru-RU" noProof="0" dirty="0"/>
              <a:t>Сопутствующие заболевания </a:t>
            </a:r>
            <a:br>
              <a:rPr lang="ru-RU" noProof="0" dirty="0"/>
            </a:br>
            <a:r>
              <a:rPr lang="ru-RU" noProof="0" dirty="0"/>
              <a:t>Метаболический синдром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DCD-1E92-4624-8061-A8C0A7D6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62100"/>
            <a:ext cx="10971663" cy="4614863"/>
          </a:xfrm>
        </p:spPr>
        <p:txBody>
          <a:bodyPr>
            <a:noAutofit/>
          </a:bodyPr>
          <a:lstStyle/>
          <a:p>
            <a:r>
              <a:rPr lang="ru-RU" noProof="0" dirty="0"/>
              <a:t>Избыточный вес оказывает существенное воздействие на объем движения в суставах нижних конечностей, на их функциональные возможности, а также на суставную боль.</a:t>
            </a:r>
          </a:p>
          <a:p>
            <a:r>
              <a:rPr lang="ru-RU" noProof="0" dirty="0"/>
              <a:t>У пациентов с гемофилией, страдающих ожирением, затруднен венозный доступ.</a:t>
            </a:r>
            <a:br>
              <a:rPr lang="ru-RU" noProof="0" dirty="0"/>
            </a:br>
            <a:endParaRPr lang="ru-RU" noProof="0" dirty="0"/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9.8.17</a:t>
            </a:r>
            <a:r>
              <a:rPr lang="ru-RU" noProof="0" dirty="0"/>
              <a:t> </a:t>
            </a:r>
            <a:br>
              <a:rPr lang="ru-RU" noProof="0" dirty="0"/>
            </a:br>
            <a:r>
              <a:rPr lang="ru-RU" b="1" noProof="0" dirty="0"/>
              <a:t>Пациентов с гемофилией</a:t>
            </a:r>
            <a:r>
              <a:rPr lang="ru-RU" noProof="0" dirty="0"/>
              <a:t> и </a:t>
            </a:r>
            <a:r>
              <a:rPr lang="ru-RU" b="1" noProof="0" dirty="0"/>
              <a:t>избыточным весом или ожирением</a:t>
            </a:r>
            <a:r>
              <a:rPr lang="ru-RU" noProof="0" dirty="0"/>
              <a:t> следует </a:t>
            </a:r>
            <a:r>
              <a:rPr lang="ru-RU" b="1" noProof="0" dirty="0"/>
              <a:t>направлять за получением рекомендаций по питанию и/или по контролю за весом</a:t>
            </a:r>
            <a:r>
              <a:rPr lang="ru-RU" noProof="0" dirty="0"/>
              <a:t>.</a:t>
            </a:r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9.8.18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b="1" noProof="0" dirty="0"/>
              <a:t>Пациентам с гемофилией и ожирением</a:t>
            </a:r>
            <a:r>
              <a:rPr lang="ru-RU" noProof="0" dirty="0"/>
              <a:t> </a:t>
            </a:r>
            <a:r>
              <a:rPr lang="ru-RU" b="1" noProof="0" dirty="0"/>
              <a:t>заместительная терапия факторами</a:t>
            </a:r>
            <a:r>
              <a:rPr lang="ru-RU" noProof="0" dirty="0"/>
              <a:t> </a:t>
            </a:r>
            <a:r>
              <a:rPr lang="ru-RU" b="1" noProof="0" dirty="0"/>
              <a:t>FVIII или FIX</a:t>
            </a:r>
            <a:r>
              <a:rPr lang="ru-RU" noProof="0" dirty="0"/>
              <a:t> должна проводиться </a:t>
            </a:r>
            <a:r>
              <a:rPr lang="ru-RU" b="1" noProof="0" dirty="0"/>
              <a:t>на основе безжировой массы тела</a:t>
            </a:r>
            <a:r>
              <a:rPr lang="ru-RU" noProof="0" dirty="0"/>
              <a:t> после оценки индивидуальной фармакокинетики.</a:t>
            </a:r>
          </a:p>
          <a:p>
            <a:endParaRPr lang="en-CA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FEDD0E-AF0C-4C42-984E-77EA14F82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6126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9AB8-6FA7-4477-8BCF-7E239D68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1" y="225425"/>
            <a:ext cx="10985308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 </a:t>
            </a:r>
            <a:br>
              <a:rPr lang="ru-RU" noProof="0" dirty="0"/>
            </a:br>
            <a:r>
              <a:rPr lang="ru-RU" noProof="0" dirty="0"/>
              <a:t>Сахарный диабет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DCD-1E92-4624-8061-A8C0A7D6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1562100"/>
            <a:ext cx="10985308" cy="4614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Назначенный для лечения инсулин следует вводить подкожно, не вызывая кровотечений, и без необходимости в заместительной терапии фактором.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noProof="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Повышенный вес/ИМТ у пациента является одним из основных факторов риска развития сахарного диабета, атеросклероза, сердечно-сосудистых заболеваний и дальнейшего повреждения суставов с артропатией.</a:t>
            </a:r>
          </a:p>
          <a:p>
            <a:pPr marL="0" indent="0">
              <a:buNone/>
            </a:pPr>
            <a:r>
              <a:rPr lang="ru-RU" b="1" noProof="0" dirty="0">
                <a:solidFill>
                  <a:srgbClr val="008BB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Рекомендация 9.8.20</a:t>
            </a:r>
            <a:r>
              <a:rPr lang="ru-RU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ru-RU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b="1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лечении диабета у пациентов с гемофилией</a:t>
            </a:r>
            <a:r>
              <a:rPr lang="ru-RU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должны применяться те же стратегии, что и у всего населения. Назначенный для </a:t>
            </a:r>
            <a:r>
              <a:rPr lang="ru-RU" b="1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лечения инсулин</a:t>
            </a:r>
            <a:r>
              <a:rPr lang="ru-RU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вводить подкожно</a:t>
            </a:r>
            <a:r>
              <a:rPr lang="ru-RU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что не вызывает кровотечений и не требует заместительной терапии фактором.</a:t>
            </a:r>
          </a:p>
          <a:p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8C7CA-C5A4-4043-AD6A-1C5E1C0E5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77" y="6131483"/>
            <a:ext cx="5589893" cy="458787"/>
          </a:xfrm>
        </p:spPr>
        <p:txBody>
          <a:bodyPr/>
          <a:lstStyle/>
          <a:p>
            <a:r>
              <a:rPr lang="ru-RU" sz="1200" noProof="0" dirty="0"/>
              <a:t>ИМТ - индекс массы тела</a:t>
            </a:r>
            <a:r>
              <a:rPr lang="ru-RU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047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C1C6-B80B-4FE5-BA8C-DB9B2FE8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225425"/>
            <a:ext cx="1086247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</a:t>
            </a:r>
            <a:br>
              <a:rPr lang="ru-RU" noProof="0" dirty="0"/>
            </a:br>
            <a:r>
              <a:rPr lang="ru-RU" noProof="0" dirty="0"/>
              <a:t>Заболевания почек и остеопороз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25819-286B-48E2-B671-52F2F98E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562101"/>
            <a:ext cx="11423176" cy="3705936"/>
          </a:xfrm>
        </p:spPr>
        <p:txBody>
          <a:bodyPr>
            <a:normAutofit/>
          </a:bodyPr>
          <a:lstStyle/>
          <a:p>
            <a:r>
              <a:rPr lang="ru-RU" b="1" noProof="0" dirty="0"/>
              <a:t>По сравнению с общей популяцией у лиц с гемофилией отмечается повышенная частота заболеваний почек.</a:t>
            </a:r>
          </a:p>
          <a:p>
            <a:pPr lvl="1"/>
            <a:r>
              <a:rPr lang="ru-RU" noProof="0" dirty="0"/>
              <a:t>Выбор между перитонеальным диализом и гемодиализом у пациентов, нуждающихся в заместительной почечной терапии, зависит от индивидуальных особенностей пациента.</a:t>
            </a:r>
            <a:br>
              <a:rPr lang="ru-RU" noProof="0" dirty="0"/>
            </a:br>
            <a:endParaRPr lang="ru-RU" noProof="0" dirty="0"/>
          </a:p>
          <a:p>
            <a:r>
              <a:rPr lang="ru-RU" b="1" noProof="0" dirty="0"/>
              <a:t>Было выявлено, что минеральная плотность костной ткани у лиц с гемофилией ниже.</a:t>
            </a:r>
          </a:p>
          <a:p>
            <a:pPr lvl="1"/>
            <a:r>
              <a:rPr lang="ru-RU" noProof="0" dirty="0"/>
              <a:t>Пищевые добавки с кальцием и витамином Д или бисфосфонаты следует рассмотреть для пациентов с выявленной остеопенией.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35334-1DF3-407A-A382-97C77317E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782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C955-2876-4A0E-8D85-BEDAB20F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9" y="225425"/>
            <a:ext cx="10794240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 </a:t>
            </a:r>
            <a:br>
              <a:rPr lang="ru-RU" noProof="0" dirty="0"/>
            </a:br>
            <a:r>
              <a:rPr lang="ru-RU" noProof="0" dirty="0"/>
              <a:t>Дегенеративное заболевание суставов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1BBF-7EEE-4ED5-9442-D6BFD40E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9" y="1562100"/>
            <a:ext cx="11300345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Разрушение суставов прогрессирует почти с линейной зависимостью от возраста у пациентов со среднетяжелой и тяжелой гемофилией.</a:t>
            </a:r>
            <a:br>
              <a:rPr lang="ru-RU" b="1" noProof="0" dirty="0"/>
            </a:br>
            <a:endParaRPr lang="ru-RU" b="1" noProof="0" dirty="0"/>
          </a:p>
          <a:p>
            <a:pPr marL="0" indent="0">
              <a:buNone/>
            </a:pPr>
            <a:r>
              <a:rPr lang="ru-RU" b="1" i="0" u="none" strike="noStrike" baseline="0" noProof="0" dirty="0">
                <a:solidFill>
                  <a:srgbClr val="008BB0"/>
                </a:solidFill>
                <a:ea typeface="+mn-ea"/>
                <a:cs typeface="Arial" panose="020B0604020202020204" pitchFamily="34" charset="0"/>
              </a:rPr>
              <a:t>Рекомендация 9.8.21</a:t>
            </a:r>
            <a:br>
              <a:rPr lang="ru-RU" i="0" u="none" strike="noStrike" baseline="0" noProof="0" dirty="0">
                <a:ea typeface="+mn-ea"/>
                <a:cs typeface="Arial" panose="020B0604020202020204" pitchFamily="34" charset="0"/>
              </a:rPr>
            </a:br>
            <a:r>
              <a:rPr lang="ru-RU" b="1" i="0" u="none" strike="noStrike" baseline="0" noProof="0" dirty="0">
                <a:ea typeface="+mn-ea"/>
                <a:cs typeface="Arial" panose="020B0604020202020204" pitchFamily="34" charset="0"/>
              </a:rPr>
              <a:t>У всех пациентов с гемофилией следует поощрять регулярные занятия физической активностью</a:t>
            </a:r>
            <a:r>
              <a:rPr lang="ru-RU" i="0" u="none" strike="noStrike" baseline="0" noProof="0" dirty="0">
                <a:ea typeface="+mn-ea"/>
                <a:cs typeface="Arial" panose="020B0604020202020204" pitchFamily="34" charset="0"/>
              </a:rPr>
              <a:t> и адекватное потребление кальция и витамина Д.</a:t>
            </a:r>
            <a:br>
              <a:rPr lang="ru-RU" b="0" i="0" u="none" strike="noStrike" baseline="0" noProof="0" dirty="0">
                <a:solidFill>
                  <a:schemeClr val="dk1"/>
                </a:solidFill>
                <a:ea typeface="+mn-ea"/>
                <a:cs typeface="Arial" panose="020B0604020202020204" pitchFamily="34" charset="0"/>
              </a:rPr>
            </a:br>
            <a:endParaRPr lang="ru-RU" b="0" i="0" u="none" strike="noStrike" baseline="0" noProof="0" dirty="0">
              <a:solidFill>
                <a:schemeClr val="dk1"/>
              </a:solidFill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0" u="none" strike="noStrike" baseline="0" noProof="0" dirty="0">
                <a:solidFill>
                  <a:srgbClr val="008BB0"/>
                </a:solidFill>
                <a:ea typeface="+mn-ea"/>
                <a:cs typeface="Arial" panose="020B0604020202020204" pitchFamily="34" charset="0"/>
              </a:rPr>
              <a:t>Рекомендация 9.8.22</a:t>
            </a:r>
            <a:br>
              <a:rPr lang="ru-RU" b="1" i="0" u="none" strike="noStrike" baseline="0" noProof="0" dirty="0">
                <a:solidFill>
                  <a:srgbClr val="008BB0"/>
                </a:solidFill>
                <a:ea typeface="+mn-ea"/>
                <a:cs typeface="Arial" panose="020B0604020202020204" pitchFamily="34" charset="0"/>
              </a:rPr>
            </a:br>
            <a:r>
              <a:rPr lang="ru-RU" b="1" i="0" u="none" strike="noStrike" baseline="0" noProof="0" dirty="0">
                <a:ea typeface="+mn-ea"/>
                <a:cs typeface="Arial" panose="020B0604020202020204" pitchFamily="34" charset="0"/>
              </a:rPr>
              <a:t>Пациентам с гемофилией при остеопорозе</a:t>
            </a:r>
            <a:r>
              <a:rPr lang="ru-RU" i="0" u="none" strike="noStrike" baseline="0" noProof="0" dirty="0">
                <a:ea typeface="+mn-ea"/>
                <a:cs typeface="Arial" panose="020B0604020202020204" pitchFamily="34" charset="0"/>
              </a:rPr>
              <a:t>, низкотравматичных переломах или повышенном риске переломов </a:t>
            </a:r>
            <a:r>
              <a:rPr lang="ru-RU" b="1" i="0" u="none" strike="noStrike" baseline="0" noProof="0" dirty="0">
                <a:ea typeface="+mn-ea"/>
                <a:cs typeface="Arial" panose="020B0604020202020204" pitchFamily="34" charset="0"/>
              </a:rPr>
              <a:t>показано лечение индивидуально подобранными противоостеопоротическими препаратами</a:t>
            </a:r>
            <a:r>
              <a:rPr lang="ru-RU" i="0" u="none" strike="noStrike" baseline="0" noProof="0" dirty="0"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D1B28-2B44-4FC7-842A-94410BB25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24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C955-2876-4A0E-8D85-BEDAB20F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225425"/>
            <a:ext cx="11273050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 </a:t>
            </a:r>
            <a:br>
              <a:rPr lang="ru-RU" noProof="0" dirty="0"/>
            </a:br>
            <a:r>
              <a:rPr lang="ru-RU" noProof="0" dirty="0"/>
              <a:t>Гипертензия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1BBF-7EEE-4ED5-9442-D6BFD40E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562100"/>
            <a:ext cx="11627892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У ЛсГ повышено среднее артериальное давление и в два раза больше шансов развития гипертензии.</a:t>
            </a:r>
          </a:p>
          <a:p>
            <a:r>
              <a:rPr lang="ru-RU" noProof="0" dirty="0"/>
              <a:t>При гипертензии пациенты с гемофилией должны получать соответствующее лечение и проходить регулярную проверку давления.</a:t>
            </a:r>
          </a:p>
          <a:p>
            <a:endParaRPr lang="en-CA" noProof="0" dirty="0"/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9.9.3 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noProof="0" dirty="0"/>
              <a:t>ВФГ </a:t>
            </a:r>
            <a:r>
              <a:rPr lang="ru-RU" b="1" noProof="0" dirty="0"/>
              <a:t>рекомендует</a:t>
            </a:r>
            <a:r>
              <a:rPr lang="ru-RU" noProof="0" dirty="0"/>
              <a:t>, чтобы всем пациентам с гемофилией в рамках стандартного лечения </a:t>
            </a:r>
            <a:r>
              <a:rPr lang="ru-RU" b="1" noProof="0" dirty="0"/>
              <a:t>регулярно проводилось измерение артериального давления</a:t>
            </a:r>
            <a:r>
              <a:rPr lang="ru-RU" noProof="0" dirty="0"/>
              <a:t>.</a:t>
            </a:r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9.9.4</a:t>
            </a:r>
            <a:br>
              <a:rPr lang="ru-RU" noProof="0" dirty="0"/>
            </a:br>
            <a:r>
              <a:rPr lang="ru-RU" noProof="0" dirty="0"/>
              <a:t>Для пациентов с гемофилией ВФГ рекомендует применять </a:t>
            </a:r>
            <a:r>
              <a:rPr lang="ru-RU" b="1" noProof="0" dirty="0"/>
              <a:t>те</a:t>
            </a:r>
            <a:r>
              <a:rPr lang="ru-RU" noProof="0" dirty="0"/>
              <a:t> </a:t>
            </a:r>
            <a:r>
              <a:rPr lang="ru-RU" b="1" noProof="0" dirty="0"/>
              <a:t>же методы лечения артериальной гипертензии</a:t>
            </a:r>
            <a:r>
              <a:rPr lang="ru-RU" noProof="0" dirty="0"/>
              <a:t>, что и для </a:t>
            </a:r>
            <a:r>
              <a:rPr lang="ru-RU" b="1" noProof="0" dirty="0"/>
              <a:t>общей популяции.</a:t>
            </a:r>
          </a:p>
          <a:p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FEBC-8046-4950-9184-7B82BDDD8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724" y="6176963"/>
            <a:ext cx="9925050" cy="365125"/>
          </a:xfrm>
        </p:spPr>
        <p:txBody>
          <a:bodyPr/>
          <a:lstStyle/>
          <a:p>
            <a:r>
              <a:rPr lang="ru-RU" sz="1200" noProof="0" dirty="0"/>
              <a:t>ЛсГ - лицо с гемофилией</a:t>
            </a:r>
          </a:p>
        </p:txBody>
      </p:sp>
    </p:spTree>
    <p:extLst>
      <p:ext uri="{BB962C8B-B14F-4D97-AF65-F5344CB8AC3E}">
        <p14:creationId xmlns:p14="http://schemas.microsoft.com/office/powerpoint/2010/main" val="84029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/>
              <a:t>Раскрытие потенциальных конфликтов интересов: </a:t>
            </a:r>
            <a:r>
              <a:rPr lang="ru-RU" dirty="0"/>
              <a:t>Ежи </a:t>
            </a:r>
            <a:r>
              <a:rPr lang="ru-RU" noProof="0" dirty="0"/>
              <a:t>Виндига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A32C6-AA40-4C03-919C-C48FF5C2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noProof="0" dirty="0">
                <a:solidFill>
                  <a:srgbClr val="008BB0"/>
                </a:solidFill>
              </a:rPr>
              <a:t>Гранты/поддержка в проведении исследований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0" u="none" strike="noStrike" baseline="0" noProof="0" dirty="0"/>
              <a:t>Компании: Alnylam Pharmaceuticals Baxalta, Novo Nordisk, Octapharma, Rigel Pharmaceuticals, Roche, Shire/Takeda и Sobi </a:t>
            </a:r>
          </a:p>
          <a:p>
            <a:pPr marL="0" indent="0" algn="l">
              <a:buNone/>
            </a:pPr>
            <a:r>
              <a:rPr lang="ru-RU" sz="2000" b="1" noProof="0" dirty="0">
                <a:solidFill>
                  <a:srgbClr val="008BB0"/>
                </a:solidFill>
              </a:rPr>
              <a:t>Спонсорские лекции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u="none" strike="noStrike" baseline="0" noProof="0" dirty="0"/>
              <a:t>Компании: Alexion, Baxalta, CSL Behring, Ferring Pharmaceuticals, Novo Nordisk, Octapharma, Roche, Sanofi/Genzyme, Shire/ Takeda, Siemens, Sobi и Werfen</a:t>
            </a:r>
          </a:p>
          <a:p>
            <a:pPr marL="0" indent="0" algn="l">
              <a:buNone/>
            </a:pPr>
            <a:endParaRPr lang="en-CA" sz="2000" b="0" i="0" u="none" strike="noStrike" baseline="0" noProof="0" dirty="0">
              <a:solidFill>
                <a:srgbClr val="FFFFFF"/>
              </a:solidFill>
              <a:latin typeface="+mj-lt"/>
            </a:endParaRPr>
          </a:p>
          <a:p>
            <a:endParaRPr lang="en-CA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0F74E-489B-4C48-B92C-4D91B3A9A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8959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2C7E-F1FA-4A1C-96DD-44EF8F9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225426"/>
            <a:ext cx="11423176" cy="880044"/>
          </a:xfrm>
        </p:spPr>
        <p:txBody>
          <a:bodyPr>
            <a:normAutofit fontScale="90000"/>
          </a:bodyPr>
          <a:lstStyle/>
          <a:p>
            <a:r>
              <a:rPr lang="ru-RU" sz="3300" noProof="0" dirty="0"/>
              <a:t>Сопутствующие заболевания</a:t>
            </a:r>
            <a:br>
              <a:rPr lang="ru-RU" sz="3300" noProof="0" dirty="0"/>
            </a:br>
            <a:r>
              <a:rPr lang="ru-RU" sz="3300" noProof="0" dirty="0"/>
              <a:t>Атеросклеротическая болезнь сердца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DC30-C2E4-4157-840B-632070973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2" y="1105470"/>
            <a:ext cx="11982735" cy="50496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noProof="0" dirty="0"/>
              <a:t>Уровни смертности от сердечно-сосудистых заболеваний среди пациентов с гемофилией ниже.  </a:t>
            </a:r>
          </a:p>
          <a:p>
            <a:pPr>
              <a:spcBef>
                <a:spcPts val="0"/>
              </a:spcBef>
            </a:pPr>
            <a:r>
              <a:rPr lang="ru-RU" noProof="0" dirty="0"/>
              <a:t>У лиц с тяжелой, среднетяжёлой и легкой гемофилией может развиться ишемическая болезнь сердца c явной клинической картиной.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9.9.8</a:t>
            </a:r>
            <a:br>
              <a:rPr lang="ru-RU" noProof="0" dirty="0"/>
            </a:br>
            <a:r>
              <a:rPr lang="ru-RU" noProof="0" dirty="0"/>
              <a:t>У пациентов с гемофилией и высокореагирующими ингибиторами ВФГ </a:t>
            </a:r>
            <a:r>
              <a:rPr lang="ru-RU" b="1" noProof="0" dirty="0"/>
              <a:t>рекомендует ограничивать применение антитромботических средств</a:t>
            </a:r>
            <a:r>
              <a:rPr lang="ru-RU" noProof="0" dirty="0"/>
              <a:t>, </a:t>
            </a:r>
            <a:r>
              <a:rPr lang="ru-RU" b="1" noProof="0" dirty="0"/>
              <a:t>назначая их только тем</a:t>
            </a:r>
            <a:r>
              <a:rPr lang="ru-RU" noProof="0" dirty="0"/>
              <a:t> </a:t>
            </a:r>
            <a:r>
              <a:rPr lang="ru-RU" b="1" noProof="0" dirty="0"/>
              <a:t>пациентам, у кого риск нелеченого тромбоза превышает риск осложнений при кровотечении.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9.9.9</a:t>
            </a:r>
            <a:br>
              <a:rPr lang="ru-RU" noProof="0" dirty="0"/>
            </a:br>
            <a:r>
              <a:rPr lang="ru-RU" noProof="0" dirty="0"/>
              <a:t>Учитывая весьма ограниченное количество данных, опубликованных по антитромботической терапии у пациентов с гемофилией, ВФГ рекомендует тщательно оценивать риск кровотечений и образования тромбов у конкретного пациента.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9.9.12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noProof="0" dirty="0"/>
              <a:t>Учитывая ограниченность опубликованных данных о пациентах с гемофилией и инфарктом миокарда с подъёмом ST-сегмента, которым не подходит раннее чрескожное коронарное вмешательство, ВФГ рекомендует тщательно оценивать риск кровотечений и степень тяжести кардиологического заболевания у конкретного пациента.</a:t>
            </a:r>
          </a:p>
          <a:p>
            <a:pPr>
              <a:spcBef>
                <a:spcPts val="0"/>
              </a:spcBef>
            </a:pPr>
            <a:endParaRPr lang="en-CA" noProof="0" dirty="0"/>
          </a:p>
          <a:p>
            <a:pPr>
              <a:spcBef>
                <a:spcPts val="0"/>
              </a:spcBef>
            </a:pPr>
            <a:endParaRPr lang="en-CA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367D5A-3B3E-499B-A3AA-55884EE87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998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4649-0F5A-40C3-84A5-1468AF32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225425"/>
            <a:ext cx="10958013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</a:t>
            </a:r>
            <a:br>
              <a:rPr lang="ru-RU" noProof="0" dirty="0"/>
            </a:br>
            <a:r>
              <a:rPr lang="ru-RU" noProof="0" dirty="0"/>
              <a:t>Гиперхолестеринемия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BBA8-E088-47C4-A453-104E8BEC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562100"/>
            <a:ext cx="10958015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Сообщается, что средние уровни холестерина у пациентов с гемофилией ниже, чем в общей популяции.</a:t>
            </a:r>
          </a:p>
          <a:p>
            <a:r>
              <a:rPr lang="ru-RU" noProof="0" dirty="0"/>
              <a:t>При высоких уровнях холестерина показано лечение.</a:t>
            </a:r>
          </a:p>
          <a:p>
            <a:endParaRPr lang="en-CA" noProof="0" dirty="0"/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9.9.14</a:t>
            </a:r>
            <a:br>
              <a:rPr lang="ru-RU" b="1" noProof="0" dirty="0">
                <a:solidFill>
                  <a:schemeClr val="accent1"/>
                </a:solidFill>
              </a:rPr>
            </a:br>
            <a:r>
              <a:rPr lang="ru-RU" noProof="0" dirty="0"/>
              <a:t>У пациентов с гемофилией лечение гиперхолестеринемии должно быть </a:t>
            </a:r>
            <a:r>
              <a:rPr lang="ru-RU" b="1" noProof="0" dirty="0"/>
              <a:t>таким же, как и в общей</a:t>
            </a:r>
            <a:r>
              <a:rPr lang="ru-RU" noProof="0" dirty="0"/>
              <a:t> </a:t>
            </a:r>
            <a:r>
              <a:rPr lang="ru-RU" b="1" noProof="0" dirty="0"/>
              <a:t>популяции.</a:t>
            </a:r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689938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4649-0F5A-40C3-84A5-1468AF32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225425"/>
            <a:ext cx="10958013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Сопутствующие заболевания</a:t>
            </a:r>
            <a:br>
              <a:rPr lang="ru-RU" noProof="0" dirty="0"/>
            </a:br>
            <a:r>
              <a:rPr lang="ru-RU" noProof="0" dirty="0"/>
              <a:t>Психосоциальные аспекты старения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BBA8-E088-47C4-A453-104E8BEC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59" y="1562100"/>
            <a:ext cx="11586949" cy="4614863"/>
          </a:xfrm>
        </p:spPr>
        <p:txBody>
          <a:bodyPr>
            <a:normAutofit/>
          </a:bodyPr>
          <a:lstStyle/>
          <a:p>
            <a:r>
              <a:rPr lang="ru-RU" noProof="0" dirty="0"/>
              <a:t>У пожилых пациентов с гемофилией болезненная, инвалидизирующая артропатия может повлиять на КЖ и привести к потере самостоятельности.</a:t>
            </a:r>
          </a:p>
          <a:p>
            <a:r>
              <a:rPr lang="ru-RU" noProof="0" dirty="0"/>
              <a:t>Активная психосоциальная поддержка должна обеспечиваться социальным работником, медсестрой гемофилического профиля, лечащим врачом и/или психологом.</a:t>
            </a:r>
          </a:p>
          <a:p>
            <a:endParaRPr lang="en-CA" noProof="0" dirty="0"/>
          </a:p>
          <a:p>
            <a:pPr marL="0" indent="0">
              <a:buNone/>
            </a:pPr>
            <a:r>
              <a:rPr lang="ru-RU" b="1" noProof="0" dirty="0">
                <a:solidFill>
                  <a:schemeClr val="accent1"/>
                </a:solidFill>
              </a:rPr>
              <a:t>Рекомендация 9.9.15</a:t>
            </a:r>
            <a:br>
              <a:rPr lang="ru-RU" noProof="0" dirty="0"/>
            </a:br>
            <a:r>
              <a:rPr lang="ru-RU" noProof="0" dirty="0"/>
              <a:t>В связи с тем, что </a:t>
            </a:r>
            <a:r>
              <a:rPr lang="ru-RU" b="1" noProof="0" dirty="0"/>
              <a:t>взрослые пациенты с гемофилией</a:t>
            </a:r>
            <a:r>
              <a:rPr lang="ru-RU" noProof="0" dirty="0"/>
              <a:t> по мере старения могут переживать многочисленные изменения личного и социального плана, ВФГ рекомендует </a:t>
            </a:r>
            <a:r>
              <a:rPr lang="ru-RU" b="1" noProof="0" dirty="0"/>
              <a:t>активно проводить психосоциальную оценку</a:t>
            </a:r>
            <a:r>
              <a:rPr lang="ru-RU" noProof="0" dirty="0"/>
              <a:t> пациентов </a:t>
            </a:r>
            <a:r>
              <a:rPr lang="ru-RU" b="1" noProof="0" dirty="0"/>
              <a:t>и оказывать им поддержку</a:t>
            </a:r>
            <a:r>
              <a:rPr lang="ru-RU" noProof="0" dirty="0"/>
              <a:t> при появлении у них различных нужд.</a:t>
            </a:r>
          </a:p>
          <a:p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E0C5-887B-4CE5-BECB-A9E0748A9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179" y="6176964"/>
            <a:ext cx="5941325" cy="246596"/>
          </a:xfrm>
        </p:spPr>
        <p:txBody>
          <a:bodyPr/>
          <a:lstStyle/>
          <a:p>
            <a:r>
              <a:rPr lang="ru-RU" sz="1200" noProof="0" dirty="0"/>
              <a:t>КЖ - качество жизни</a:t>
            </a:r>
            <a:r>
              <a:rPr lang="ru-RU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850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9097-9BFF-4FC7-B08F-A4E290DB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 noProof="0" dirty="0"/>
              <a:t>Выводы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AE050-602F-4AF5-8B05-5774CC5C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315505"/>
            <a:ext cx="11491415" cy="4307374"/>
          </a:xfrm>
        </p:spPr>
        <p:txBody>
          <a:bodyPr>
            <a:noAutofit/>
          </a:bodyPr>
          <a:lstStyle/>
          <a:p>
            <a:r>
              <a:rPr lang="ru-RU" noProof="0" dirty="0"/>
              <a:t>Для лучшего понимания безопасности антитромботической терапии у  пациентов на эмицизумабе с гемофилией А, осложненной ингибиторами к фактору VIII, необходимы дополнительные исследования.</a:t>
            </a:r>
          </a:p>
          <a:p>
            <a:r>
              <a:rPr lang="ru-RU" noProof="0" dirty="0"/>
              <a:t>В настоящее время нет научно обоснованного консенсуса о том, как лечить ВТЭ у пациентов с гемофилией.</a:t>
            </a:r>
          </a:p>
          <a:p>
            <a:r>
              <a:rPr lang="ru-RU" noProof="0" dirty="0"/>
              <a:t>Об уровне распространения сахарного диабета у лиц с гемофилией известно мало.</a:t>
            </a:r>
          </a:p>
          <a:p>
            <a:r>
              <a:rPr lang="ru-RU" noProof="0" dirty="0"/>
              <a:t>Вторичная профилактика снижает частоту кровотечений, однако ее эффективность в улучшении ортопедической функции не была четко установлена. </a:t>
            </a:r>
          </a:p>
          <a:p>
            <a:r>
              <a:rPr lang="ru-RU" noProof="0" dirty="0"/>
              <a:t>Причины повышенной распространенности гипертензии у пациентов с гемофилией остаются неясными.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38A93F-5C7D-4727-B913-9BC1B1079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190" y="6042074"/>
            <a:ext cx="5248700" cy="590264"/>
          </a:xfrm>
        </p:spPr>
        <p:txBody>
          <a:bodyPr/>
          <a:lstStyle/>
          <a:p>
            <a:r>
              <a:rPr lang="ru-RU" sz="1200" noProof="0" dirty="0"/>
              <a:t>ЛсГ - лицо с гемофилией; ВТЭ - венозная тромбоэмболия. </a:t>
            </a:r>
          </a:p>
        </p:txBody>
      </p:sp>
    </p:spTree>
    <p:extLst>
      <p:ext uri="{BB962C8B-B14F-4D97-AF65-F5344CB8AC3E}">
        <p14:creationId xmlns:p14="http://schemas.microsoft.com/office/powerpoint/2010/main" val="2983785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48878"/>
            <a:ext cx="10515599" cy="10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noProof="0" dirty="0"/>
              <a:t>Благодарим организацию «Гемофилия-Альянс» за поддержку в создании данной презентации.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0792E-5A34-4315-AAC0-90F1A54CCC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71179" y="3396427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190639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 noProof="0" dirty="0"/>
              <a:t>Авторы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92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/>
              <a:t>Ежи </a:t>
            </a:r>
            <a:r>
              <a:rPr lang="ru-RU" b="1" noProof="0" dirty="0"/>
              <a:t>Виндига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Джерард Долан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Кейт Кейр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Джонни Махлангу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Рича Моэн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Маргарет В. Рагни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Абдельазиз Аль Шариф, ЛсГ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Лиза Бэгли, РЛсГ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Р. Сатьянараянан, ЛсГ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Гленн Ф. Пиэрс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noProof="0" dirty="0"/>
              <a:t>Алок Шривастава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7DFD8D-CDF3-4308-8084-84DC7E183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noProof="0" dirty="0"/>
              <a:t>ЛсГ - лицо с гемофилией; РЛсГ - родитель лица с гемофилией.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91D40-F0DB-41DF-A21D-31D36BA3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27" y="1384300"/>
            <a:ext cx="6607801" cy="44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8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A7FB8-E25B-4CD2-B4EB-D2F9067E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noProof="0" dirty="0"/>
              <a:t>Введение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91B30E-1ADA-4D6E-902F-155024CD7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b="1" i="0" u="none" strike="noStrike" baseline="0" noProof="0" dirty="0"/>
              <a:t>Носительницы</a:t>
            </a:r>
            <a:r>
              <a:rPr lang="ru-RU" b="0" i="0" u="none" strike="noStrike" baseline="0" noProof="0" dirty="0"/>
              <a:t> </a:t>
            </a:r>
            <a:r>
              <a:rPr lang="ru-RU" b="0" i="0" u="none" strike="noStrike" baseline="0" noProof="0" dirty="0">
                <a:solidFill>
                  <a:srgbClr val="008BB0"/>
                </a:solidFill>
              </a:rPr>
              <a:t>[9 рекомендаций]</a:t>
            </a:r>
          </a:p>
          <a:p>
            <a:r>
              <a:rPr lang="ru-RU" noProof="0" dirty="0"/>
              <a:t>Обрезание </a:t>
            </a:r>
            <a:r>
              <a:rPr lang="ru-RU" noProof="0" dirty="0">
                <a:solidFill>
                  <a:srgbClr val="008BB0"/>
                </a:solidFill>
              </a:rPr>
              <a:t>[9 рекомендаций]</a:t>
            </a:r>
          </a:p>
          <a:p>
            <a:r>
              <a:rPr lang="ru-RU" noProof="0" dirty="0"/>
              <a:t>Вакцинация </a:t>
            </a:r>
            <a:r>
              <a:rPr lang="ru-RU" noProof="0" dirty="0">
                <a:solidFill>
                  <a:srgbClr val="008BB0"/>
                </a:solidFill>
              </a:rPr>
              <a:t>[3 рекомендаций]</a:t>
            </a:r>
          </a:p>
          <a:p>
            <a:r>
              <a:rPr lang="ru-RU" noProof="0" dirty="0"/>
              <a:t>Хирургические операции и инвазивные процедуры </a:t>
            </a:r>
            <a:r>
              <a:rPr lang="ru-RU" noProof="0" dirty="0">
                <a:solidFill>
                  <a:srgbClr val="008BB0"/>
                </a:solidFill>
              </a:rPr>
              <a:t>[12 рекомендаций]</a:t>
            </a:r>
          </a:p>
          <a:p>
            <a:r>
              <a:rPr lang="ru-RU" b="1" noProof="0" dirty="0"/>
              <a:t>Половая сфера</a:t>
            </a:r>
            <a:r>
              <a:rPr lang="ru-RU" noProof="0" dirty="0"/>
              <a:t> </a:t>
            </a:r>
            <a:r>
              <a:rPr lang="ru-RU" noProof="0" dirty="0">
                <a:solidFill>
                  <a:srgbClr val="008BB0"/>
                </a:solidFill>
              </a:rPr>
              <a:t>[2 рекомендаций]</a:t>
            </a:r>
          </a:p>
          <a:p>
            <a:r>
              <a:rPr lang="ru-RU" b="1" noProof="0" dirty="0"/>
              <a:t>Психосоциальные вопросы </a:t>
            </a:r>
            <a:r>
              <a:rPr lang="ru-RU" noProof="0" dirty="0">
                <a:solidFill>
                  <a:srgbClr val="008BB0"/>
                </a:solidFill>
              </a:rPr>
              <a:t>[3 рекомендаций]</a:t>
            </a:r>
          </a:p>
          <a:p>
            <a:r>
              <a:rPr lang="ru-RU" b="1" noProof="0" dirty="0"/>
              <a:t>Сопутствующие заболевания</a:t>
            </a:r>
            <a:r>
              <a:rPr lang="ru-RU" noProof="0" dirty="0"/>
              <a:t> </a:t>
            </a:r>
            <a:r>
              <a:rPr lang="ru-RU" noProof="0" dirty="0">
                <a:solidFill>
                  <a:srgbClr val="008BB0"/>
                </a:solidFill>
              </a:rPr>
              <a:t>[20 рекомендаций]</a:t>
            </a:r>
          </a:p>
          <a:p>
            <a:r>
              <a:rPr lang="ru-RU" b="1" noProof="0" dirty="0"/>
              <a:t>Медицинские аспекты старения </a:t>
            </a:r>
            <a:r>
              <a:rPr lang="ru-RU" noProof="0" dirty="0">
                <a:solidFill>
                  <a:srgbClr val="008BB0"/>
                </a:solidFill>
              </a:rPr>
              <a:t>[15 рекомендаций]</a:t>
            </a:r>
          </a:p>
          <a:p>
            <a:pPr algn="l"/>
            <a:endParaRPr lang="en-CA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BD5A-630E-45F4-B2DC-4DD736CEF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35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noProof="0" dirty="0"/>
              <a:t>Носительницы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975848" cy="4614863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b="0" i="0" u="none" strike="noStrike" baseline="0" noProof="0" dirty="0"/>
              <a:t>Тяжелыми формами гемофилии, как правило, болеют мужчины, а женщин традиционно определяют как «носительниц»; зачастую симптомы у них не проявляются.</a:t>
            </a:r>
          </a:p>
          <a:p>
            <a:pPr algn="l">
              <a:spcAft>
                <a:spcPts val="600"/>
              </a:spcAft>
            </a:pPr>
            <a:r>
              <a:rPr lang="ru-RU" b="0" i="0" u="none" strike="noStrike" baseline="0" noProof="0" dirty="0"/>
              <a:t>У определенного процента носительниц уровень активности фактора VIII или IX является низким, что может вызвать легкую, среднетяжелую или даже тяжелую гемофилию.</a:t>
            </a:r>
          </a:p>
          <a:p>
            <a:pPr algn="l">
              <a:spcAft>
                <a:spcPts val="600"/>
              </a:spcAft>
            </a:pPr>
            <a:r>
              <a:rPr lang="ru-RU" b="0" i="0" u="none" strike="noStrike" baseline="0" noProof="0" dirty="0"/>
              <a:t>При наличии симптомов женщинам может быть поставлен диагноз «гемофилия». </a:t>
            </a:r>
          </a:p>
          <a:p>
            <a:pPr algn="l">
              <a:spcAft>
                <a:spcPts val="600"/>
              </a:spcAft>
            </a:pPr>
            <a:r>
              <a:rPr lang="ru-RU" b="0" i="0" u="none" strike="noStrike" baseline="0" noProof="0" dirty="0"/>
              <a:t>Носительницы, демонстрирующие тенденцию к кровотечениям выше, чем можно было предполагать на основании их уровня фактора, так же как и мужчины могут иметь второй коагуляционный дефект, например, вариацию гена фактора Виллебранда (VWF) или наследственный дефект тромбоцитов.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B9A0F-F8D6-40D8-8195-94EE46D06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082" y="6176963"/>
            <a:ext cx="9925050" cy="365125"/>
          </a:xfrm>
        </p:spPr>
        <p:txBody>
          <a:bodyPr/>
          <a:lstStyle/>
          <a:p>
            <a:r>
              <a:rPr lang="ru-RU" sz="1400" noProof="0" dirty="0"/>
              <a:t>VWF - фактор  Виллебранда</a:t>
            </a:r>
          </a:p>
        </p:txBody>
      </p:sp>
    </p:spTree>
    <p:extLst>
      <p:ext uri="{BB962C8B-B14F-4D97-AF65-F5344CB8AC3E}">
        <p14:creationId xmlns:p14="http://schemas.microsoft.com/office/powerpoint/2010/main" val="101962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6111-8868-4A6B-BC76-36D67A87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Носительницы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548A-92C1-4F32-9F4C-3A8D492B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baseline="0" noProof="0" dirty="0">
                <a:solidFill>
                  <a:srgbClr val="008BB0"/>
                </a:solidFill>
              </a:rPr>
              <a:t>Рекомендация 9.2.1</a:t>
            </a:r>
            <a:br>
              <a:rPr lang="ru-RU" b="1" dirty="0">
                <a:solidFill>
                  <a:srgbClr val="008BB0"/>
                </a:solidFill>
              </a:rPr>
            </a:br>
            <a:r>
              <a:rPr lang="ru-RU" b="1" i="0" u="none" strike="noStrike" baseline="0" noProof="0" dirty="0"/>
              <a:t>Носительниц</a:t>
            </a:r>
            <a:r>
              <a:rPr lang="ru-RU" i="0" u="none" strike="noStrike" baseline="0" noProof="0" dirty="0"/>
              <a:t> гемофилии необходимо </a:t>
            </a:r>
            <a:r>
              <a:rPr lang="ru-RU" b="1" i="0" u="none" strike="noStrike" baseline="0" noProof="0" dirty="0"/>
              <a:t>поставить на учет</a:t>
            </a:r>
            <a:r>
              <a:rPr lang="ru-RU" i="0" u="none" strike="noStrike" baseline="0" noProof="0" dirty="0"/>
              <a:t> в </a:t>
            </a:r>
            <a:r>
              <a:rPr lang="ru-RU" b="1" i="0" u="none" strike="noStrike" baseline="0" noProof="0" dirty="0"/>
              <a:t>центре лечения гемофилии</a:t>
            </a:r>
            <a:r>
              <a:rPr lang="ru-RU" i="0" u="none" strike="noStrike" baseline="0" noProof="0" dirty="0"/>
              <a:t> вне зависимости от их уровня фактора</a:t>
            </a:r>
            <a:r>
              <a:rPr lang="ru-RU" b="1" i="0" u="none" strike="noStrike" baseline="0" noProof="0" dirty="0"/>
              <a:t>.</a:t>
            </a:r>
          </a:p>
          <a:p>
            <a:pPr marL="0" indent="0">
              <a:buNone/>
            </a:pPr>
            <a:endParaRPr lang="en-CA" b="1" noProof="0" dirty="0">
              <a:solidFill>
                <a:srgbClr val="008BB0"/>
              </a:solidFill>
            </a:endParaRPr>
          </a:p>
          <a:p>
            <a:pPr marL="0" indent="0">
              <a:buNone/>
            </a:pPr>
            <a:r>
              <a:rPr lang="ru-RU" b="1" noProof="0" dirty="0">
                <a:solidFill>
                  <a:srgbClr val="008BB0"/>
                </a:solidFill>
              </a:rPr>
              <a:t>Рекомендация 9.2.2</a:t>
            </a:r>
            <a:br>
              <a:rPr lang="ru-RU" b="1" noProof="0" dirty="0">
                <a:solidFill>
                  <a:srgbClr val="008BB0"/>
                </a:solidFill>
              </a:rPr>
            </a:br>
            <a:r>
              <a:rPr lang="ru-RU" b="1" noProof="0" dirty="0"/>
              <a:t>Носительницы</a:t>
            </a:r>
            <a:r>
              <a:rPr lang="ru-RU" noProof="0" dirty="0"/>
              <a:t> гемофилии </a:t>
            </a:r>
            <a:r>
              <a:rPr lang="ru-RU" b="1" noProof="0" dirty="0"/>
              <a:t>с низкими уровнями фактора </a:t>
            </a:r>
            <a:r>
              <a:rPr lang="ru-RU" noProof="0" dirty="0"/>
              <a:t>должны </a:t>
            </a:r>
            <a:r>
              <a:rPr lang="ru-RU" b="1" noProof="0" dirty="0"/>
              <a:t>получать лечение</a:t>
            </a:r>
            <a:r>
              <a:rPr lang="ru-RU" noProof="0" dirty="0"/>
              <a:t> и наблюдаться </a:t>
            </a:r>
            <a:r>
              <a:rPr lang="ru-RU" b="1" noProof="0" dirty="0"/>
              <a:t>так же, как и мужчины с гемофилией.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20EDF-4B0F-4676-808F-80F85ED75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7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04-5317-464F-B9C4-5946ADB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noProof="0" dirty="0"/>
              <a:t>Носительницы</a:t>
            </a:r>
            <a:br>
              <a:rPr lang="ru-RU" b="1" noProof="0" dirty="0"/>
            </a:br>
            <a:r>
              <a:rPr lang="ru-RU" b="1" noProof="0" dirty="0"/>
              <a:t>Определение уровня фактора у носительниц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A6BD-1422-4C7A-88E3-B4D62A8D1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0" u="none" strike="noStrike" baseline="0" noProof="0" dirty="0"/>
              <a:t>Всем родственницам лица с гемофилией должны быть измерены уровни фактора.</a:t>
            </a:r>
          </a:p>
          <a:p>
            <a:pPr marL="0" indent="0" algn="l">
              <a:buNone/>
            </a:pPr>
            <a:endParaRPr lang="en-CA" b="1" noProof="0" dirty="0"/>
          </a:p>
          <a:p>
            <a:pPr marL="0" indent="0" algn="l">
              <a:buNone/>
            </a:pPr>
            <a:r>
              <a:rPr lang="ru-RU" b="1" noProof="0" dirty="0">
                <a:solidFill>
                  <a:srgbClr val="008BB0"/>
                </a:solidFill>
              </a:rPr>
              <a:t>Рекомендация 9.2.3</a:t>
            </a:r>
            <a:r>
              <a:rPr lang="ru-RU" i="0" u="none" strike="noStrike" baseline="0" noProof="0" dirty="0"/>
              <a:t> </a:t>
            </a:r>
            <a:br>
              <a:rPr lang="ru-RU" i="0" u="none" strike="noStrike" baseline="0" noProof="0" dirty="0"/>
            </a:br>
            <a:r>
              <a:rPr lang="ru-RU" i="0" u="none" strike="noStrike" baseline="0" noProof="0" dirty="0"/>
              <a:t>У всех потенциальных и облигатных </a:t>
            </a:r>
            <a:r>
              <a:rPr lang="ru-RU" b="1" i="0" u="none" strike="noStrike" baseline="0" noProof="0" dirty="0"/>
              <a:t>носительниц гемофилии должен быть определен уровень FVIII/FIX</a:t>
            </a:r>
            <a:r>
              <a:rPr lang="ru-RU" i="0" u="none" strike="noStrike" baseline="0" noProof="0" dirty="0"/>
              <a:t> с целью установления исходного уровня </a:t>
            </a:r>
            <a:r>
              <a:rPr lang="ru-RU" b="1" i="0" u="none" strike="noStrike" baseline="0" noProof="0" dirty="0"/>
              <a:t>перед масштабными процедурами</a:t>
            </a:r>
            <a:r>
              <a:rPr lang="ru-RU" i="0" u="none" strike="noStrike" baseline="0" noProof="0" dirty="0"/>
              <a:t>, операциями или беременностью.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7A870-86D0-4C64-9776-13F50E52A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9241632"/>
      </p:ext>
    </p:extLst>
  </p:cSld>
  <p:clrMapOvr>
    <a:masterClrMapping/>
  </p:clrMapOvr>
</p:sld>
</file>

<file path=ppt/theme/theme1.xml><?xml version="1.0" encoding="utf-8"?>
<a:theme xmlns:a="http://schemas.openxmlformats.org/drawingml/2006/main" name="WFH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5" ma:contentTypeDescription="Create a new document." ma:contentTypeScope="" ma:versionID="c48d82d920dd5d25eb55ab3bdd59624f">
  <xsd:schema xmlns:xsd="http://www.w3.org/2001/XMLSchema" xmlns:xs="http://www.w3.org/2001/XMLSchema" xmlns:p="http://schemas.microsoft.com/office/2006/metadata/properties" xmlns:ns1="http://schemas.microsoft.com/sharepoint/v3" xmlns:ns2="902d07f0-7c98-4576-84da-3dac784571f8" xmlns:ns3="026d5d3f-5486-42e2-99f8-af2f5497c969" targetNamespace="http://schemas.microsoft.com/office/2006/metadata/properties" ma:root="true" ma:fieldsID="06525fe47db88cc34f43507aadba564f" ns1:_="" ns2:_="" ns3:_="">
    <xsd:import namespace="http://schemas.microsoft.com/sharepoint/v3"/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10ACF0-1C2D-45D9-A84B-4FA2D295D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BAC776-4A06-4869-AA0D-95DA42F6E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2d07f0-7c98-4576-84da-3dac784571f8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3356D-7D76-44CA-99FD-E39A28CDFED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026d5d3f-5486-42e2-99f8-af2f5497c969"/>
    <ds:schemaRef ds:uri="902d07f0-7c98-4576-84da-3dac784571f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5762</TotalTime>
  <Words>3615</Words>
  <Application>Microsoft Office PowerPoint</Application>
  <PresentationFormat>Widescreen</PresentationFormat>
  <Paragraphs>306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WFH</vt:lpstr>
      <vt:lpstr>Руководство по лечению гемофилии для всех</vt:lpstr>
      <vt:lpstr>Руководство ВФГ по лечению гемофилии</vt:lpstr>
      <vt:lpstr>Глава 9. Отдельные аспекты лечения</vt:lpstr>
      <vt:lpstr>Раскрытие потенциальных конфликтов интересов: Ежи Виндига</vt:lpstr>
      <vt:lpstr>Авторы</vt:lpstr>
      <vt:lpstr>Введение </vt:lpstr>
      <vt:lpstr>Носительницы</vt:lpstr>
      <vt:lpstr>Носительницы</vt:lpstr>
      <vt:lpstr>Носительницы Определение уровня фактора у носительниц</vt:lpstr>
      <vt:lpstr>Носительницы Симптомы кровоточивости</vt:lpstr>
      <vt:lpstr>Носительницы Планирование беременности и дородовой медицинской помощи</vt:lpstr>
      <vt:lpstr>Носительницы Роды и родоразрешение</vt:lpstr>
      <vt:lpstr>Носительницы Роды и родоразрешение</vt:lpstr>
      <vt:lpstr>Носительницы Послеродовое медицинское обслуживание</vt:lpstr>
      <vt:lpstr>Носительницы Послеродовое медицинское обслуживание</vt:lpstr>
      <vt:lpstr>Клинический случай: носительница гемофилии А</vt:lpstr>
      <vt:lpstr>Клинический случай: носительница гемофилии А</vt:lpstr>
      <vt:lpstr>Носительницы Лабораторная диагностика у новорожденных</vt:lpstr>
      <vt:lpstr>Носительницы Ведение пациенток с выкидышем</vt:lpstr>
      <vt:lpstr>Половая сфера</vt:lpstr>
      <vt:lpstr>Половая сфера</vt:lpstr>
      <vt:lpstr>Хирургические операции и инвазивные процедуры</vt:lpstr>
      <vt:lpstr>Хирургические операции и инвазивные процедуры</vt:lpstr>
      <vt:lpstr>PowerPoint Presentation</vt:lpstr>
      <vt:lpstr>PowerPoint Presentation</vt:lpstr>
      <vt:lpstr>Хирургические операции и инвазивные процедуры</vt:lpstr>
      <vt:lpstr>Хирургические операции и инвазивные процедуры</vt:lpstr>
      <vt:lpstr>Определение адекватности гемостаза для хирургических вмешательств</vt:lpstr>
      <vt:lpstr>Психосоциальные вопросы</vt:lpstr>
      <vt:lpstr>Психосоциальные вопросы</vt:lpstr>
      <vt:lpstr>Психосоциальные вопросы</vt:lpstr>
      <vt:lpstr>Сопутствующие заболевания Рак/злокачественные новообразования</vt:lpstr>
      <vt:lpstr>Сопутствующие заболевания Фибрилляция предсердий</vt:lpstr>
      <vt:lpstr>Сопутствующие заболевания  Венозная тромбоэмболия/тромбоз</vt:lpstr>
      <vt:lpstr>Сопутствующие заболевания  Метаболический синдром</vt:lpstr>
      <vt:lpstr>Сопутствующие заболевания  Сахарный диабет</vt:lpstr>
      <vt:lpstr>Сопутствующие заболевания Заболевания почек и остеопороз</vt:lpstr>
      <vt:lpstr>Сопутствующие заболевания  Дегенеративное заболевание суставов</vt:lpstr>
      <vt:lpstr>Сопутствующие заболевания  Гипертензия</vt:lpstr>
      <vt:lpstr>Сопутствующие заболевания Атеросклеротическая болезнь сердца</vt:lpstr>
      <vt:lpstr>Сопутствующие заболевания Гиперхолестеринемия</vt:lpstr>
      <vt:lpstr>Сопутствующие заболевания Психосоциальные аспекты старения</vt:lpstr>
      <vt:lpstr>Выводы</vt:lpstr>
      <vt:lpstr>Благодарим организацию «Гемофилия-Альянс» за поддержку в создании данной презентации.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meisner</dc:creator>
  <cp:lastModifiedBy>Julia Chadwick</cp:lastModifiedBy>
  <cp:revision>296</cp:revision>
  <dcterms:created xsi:type="dcterms:W3CDTF">2020-11-05T21:15:52Z</dcterms:created>
  <dcterms:modified xsi:type="dcterms:W3CDTF">2022-05-19T15:56:17Z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  <property fmtid="{D5CDD505-2E9C-101B-9397-08002B2CF9AE}" pid="3" name="Order">
    <vt:r8>457400</vt:r8>
  </property>
</Properties>
</file>