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30"/>
  </p:notesMasterIdLst>
  <p:sldIdLst>
    <p:sldId id="6504" r:id="rId5"/>
    <p:sldId id="6505" r:id="rId6"/>
    <p:sldId id="6506" r:id="rId7"/>
    <p:sldId id="6507" r:id="rId8"/>
    <p:sldId id="6508" r:id="rId9"/>
    <p:sldId id="6503" r:id="rId10"/>
    <p:sldId id="1465" r:id="rId11"/>
    <p:sldId id="1315" r:id="rId12"/>
    <p:sldId id="6498" r:id="rId13"/>
    <p:sldId id="1463" r:id="rId14"/>
    <p:sldId id="1440" r:id="rId15"/>
    <p:sldId id="1459" r:id="rId16"/>
    <p:sldId id="1456" r:id="rId17"/>
    <p:sldId id="1462" r:id="rId18"/>
    <p:sldId id="1464" r:id="rId19"/>
    <p:sldId id="6499" r:id="rId20"/>
    <p:sldId id="1452" r:id="rId21"/>
    <p:sldId id="6500" r:id="rId22"/>
    <p:sldId id="1460" r:id="rId23"/>
    <p:sldId id="6512" r:id="rId24"/>
    <p:sldId id="6501" r:id="rId25"/>
    <p:sldId id="6489" r:id="rId26"/>
    <p:sldId id="6502" r:id="rId27"/>
    <p:sldId id="6496" r:id="rId28"/>
    <p:sldId id="6509" r:id="rId29"/>
  </p:sldIdLst>
  <p:sldSz cx="12192000" cy="6858000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s Boraschi" initials="IB" lastIdx="1" clrIdx="0">
    <p:extLst>
      <p:ext uri="{19B8F6BF-5375-455C-9EA6-DF929625EA0E}">
        <p15:presenceInfo xmlns:p15="http://schemas.microsoft.com/office/powerpoint/2012/main" userId="S::iris.boraschi@livagency.ca::96f62f53-4a1f-410a-b861-d28ffc42d6be" providerId="AD"/>
      </p:ext>
    </p:extLst>
  </p:cmAuthor>
  <p:cmAuthor id="2" name="Julia Chadwick" initials="JC" lastIdx="3" clrIdx="1">
    <p:extLst>
      <p:ext uri="{19B8F6BF-5375-455C-9EA6-DF929625EA0E}">
        <p15:presenceInfo xmlns:p15="http://schemas.microsoft.com/office/powerpoint/2012/main" userId="S::jchadwick@wfh.org::bd1ae82f-124b-4de6-bc22-d4eddcd0bf4b" providerId="AD"/>
      </p:ext>
    </p:extLst>
  </p:cmAuthor>
  <p:cmAuthor id="3" name="Karine Igartua, Dr" initials="KID" lastIdx="1" clrIdx="2">
    <p:extLst>
      <p:ext uri="{19B8F6BF-5375-455C-9EA6-DF929625EA0E}">
        <p15:presenceInfo xmlns:p15="http://schemas.microsoft.com/office/powerpoint/2012/main" userId="S::karine.igartua@mcgill.ca::0db75cb2-a157-489c-977a-76c312e8a9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0"/>
    <a:srgbClr val="E60D2E"/>
    <a:srgbClr val="1979B5"/>
    <a:srgbClr val="7E35B5"/>
    <a:srgbClr val="2B80C5"/>
    <a:srgbClr val="204B7B"/>
    <a:srgbClr val="388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55742" autoAdjust="0"/>
  </p:normalViewPr>
  <p:slideViewPr>
    <p:cSldViewPr snapToGrid="0" snapToObjects="1" showGuides="1">
      <p:cViewPr varScale="1">
        <p:scale>
          <a:sx n="32" d="100"/>
          <a:sy n="32" d="100"/>
        </p:scale>
        <p:origin x="1960" y="3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5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Chadwick" userId="bd1ae82f-124b-4de6-bc22-d4eddcd0bf4b" providerId="ADAL" clId="{BB89E848-4788-42D1-9F34-A956B16B8897}"/>
    <pc:docChg chg="undo custSel modSld">
      <pc:chgData name="Julia Chadwick" userId="bd1ae82f-124b-4de6-bc22-d4eddcd0bf4b" providerId="ADAL" clId="{BB89E848-4788-42D1-9F34-A956B16B8897}" dt="2022-05-19T15:54:36.761" v="52" actId="20577"/>
      <pc:docMkLst>
        <pc:docMk/>
      </pc:docMkLst>
      <pc:sldChg chg="delSp mod delAnim modNotesTx">
        <pc:chgData name="Julia Chadwick" userId="bd1ae82f-124b-4de6-bc22-d4eddcd0bf4b" providerId="ADAL" clId="{BB89E848-4788-42D1-9F34-A956B16B8897}" dt="2022-05-19T15:54:03.577" v="33" actId="20577"/>
        <pc:sldMkLst>
          <pc:docMk/>
          <pc:sldMk cId="2866057875" sldId="1315"/>
        </pc:sldMkLst>
        <pc:picChg chg="del">
          <ac:chgData name="Julia Chadwick" userId="bd1ae82f-124b-4de6-bc22-d4eddcd0bf4b" providerId="ADAL" clId="{BB89E848-4788-42D1-9F34-A956B16B8897}" dt="2022-05-17T19:27:28.956" v="7" actId="478"/>
          <ac:picMkLst>
            <pc:docMk/>
            <pc:sldMk cId="2866057875" sldId="1315"/>
            <ac:picMk id="2" creationId="{43F97B32-50DE-4085-93F9-4F5AB212F2A2}"/>
          </ac:picMkLst>
        </pc:picChg>
      </pc:sldChg>
      <pc:sldChg chg="delSp modSp mod delAnim modNotesTx">
        <pc:chgData name="Julia Chadwick" userId="bd1ae82f-124b-4de6-bc22-d4eddcd0bf4b" providerId="ADAL" clId="{BB89E848-4788-42D1-9F34-A956B16B8897}" dt="2022-05-19T15:54:08.905" v="36" actId="20577"/>
        <pc:sldMkLst>
          <pc:docMk/>
          <pc:sldMk cId="3395088809" sldId="1440"/>
        </pc:sldMkLst>
        <pc:picChg chg="del mod">
          <ac:chgData name="Julia Chadwick" userId="bd1ae82f-124b-4de6-bc22-d4eddcd0bf4b" providerId="ADAL" clId="{BB89E848-4788-42D1-9F34-A956B16B8897}" dt="2022-05-17T19:27:34.678" v="13" actId="478"/>
          <ac:picMkLst>
            <pc:docMk/>
            <pc:sldMk cId="3395088809" sldId="1440"/>
            <ac:picMk id="2" creationId="{296DEC61-7A6B-4107-AFFA-7F8874AEB38D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22.918" v="44" actId="20577"/>
        <pc:sldMkLst>
          <pc:docMk/>
          <pc:sldMk cId="173424430" sldId="1452"/>
        </pc:sldMkLst>
        <pc:picChg chg="del">
          <ac:chgData name="Julia Chadwick" userId="bd1ae82f-124b-4de6-bc22-d4eddcd0bf4b" providerId="ADAL" clId="{BB89E848-4788-42D1-9F34-A956B16B8897}" dt="2022-05-17T19:27:42.086" v="19" actId="478"/>
          <ac:picMkLst>
            <pc:docMk/>
            <pc:sldMk cId="173424430" sldId="1452"/>
            <ac:picMk id="2" creationId="{C5B70E91-2E68-4B80-9887-5F53561582ED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12.338" v="38" actId="20577"/>
        <pc:sldMkLst>
          <pc:docMk/>
          <pc:sldMk cId="4084144222" sldId="1456"/>
        </pc:sldMkLst>
        <pc:picChg chg="del">
          <ac:chgData name="Julia Chadwick" userId="bd1ae82f-124b-4de6-bc22-d4eddcd0bf4b" providerId="ADAL" clId="{BB89E848-4788-42D1-9F34-A956B16B8897}" dt="2022-05-17T19:27:37.216" v="15" actId="478"/>
          <ac:picMkLst>
            <pc:docMk/>
            <pc:sldMk cId="4084144222" sldId="1456"/>
            <ac:picMk id="2" creationId="{AD884EFB-B502-423F-916C-6F7C91E4E2A6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10.487" v="37" actId="20577"/>
        <pc:sldMkLst>
          <pc:docMk/>
          <pc:sldMk cId="3140241595" sldId="1459"/>
        </pc:sldMkLst>
        <pc:picChg chg="del">
          <ac:chgData name="Julia Chadwick" userId="bd1ae82f-124b-4de6-bc22-d4eddcd0bf4b" providerId="ADAL" clId="{BB89E848-4788-42D1-9F34-A956B16B8897}" dt="2022-05-17T19:27:35.973" v="14" actId="478"/>
          <ac:picMkLst>
            <pc:docMk/>
            <pc:sldMk cId="3140241595" sldId="1459"/>
            <ac:picMk id="3" creationId="{2BFC297B-51B7-48EB-B9E9-B8B623359CCE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25.204" v="46" actId="20577"/>
        <pc:sldMkLst>
          <pc:docMk/>
          <pc:sldMk cId="5180049" sldId="1460"/>
        </pc:sldMkLst>
        <pc:picChg chg="del">
          <ac:chgData name="Julia Chadwick" userId="bd1ae82f-124b-4de6-bc22-d4eddcd0bf4b" providerId="ADAL" clId="{BB89E848-4788-42D1-9F34-A956B16B8897}" dt="2022-05-17T19:27:44.442" v="21" actId="478"/>
          <ac:picMkLst>
            <pc:docMk/>
            <pc:sldMk cId="5180049" sldId="1460"/>
            <ac:picMk id="3" creationId="{00072460-0944-47E0-B14F-BED8EF192CEC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13.371" v="39" actId="20577"/>
        <pc:sldMkLst>
          <pc:docMk/>
          <pc:sldMk cId="405848243" sldId="1462"/>
        </pc:sldMkLst>
        <pc:picChg chg="del">
          <ac:chgData name="Julia Chadwick" userId="bd1ae82f-124b-4de6-bc22-d4eddcd0bf4b" providerId="ADAL" clId="{BB89E848-4788-42D1-9F34-A956B16B8897}" dt="2022-05-17T19:27:38.271" v="16" actId="478"/>
          <ac:picMkLst>
            <pc:docMk/>
            <pc:sldMk cId="405848243" sldId="1462"/>
            <ac:picMk id="2" creationId="{2B7CA1D6-B8E6-4E2A-AE3A-13C9C0428380}"/>
          </ac:picMkLst>
        </pc:picChg>
      </pc:sldChg>
      <pc:sldChg chg="addSp delSp modSp mod delAnim modNotesTx">
        <pc:chgData name="Julia Chadwick" userId="bd1ae82f-124b-4de6-bc22-d4eddcd0bf4b" providerId="ADAL" clId="{BB89E848-4788-42D1-9F34-A956B16B8897}" dt="2022-05-19T15:54:07.515" v="35" actId="20577"/>
        <pc:sldMkLst>
          <pc:docMk/>
          <pc:sldMk cId="3536776095" sldId="1463"/>
        </pc:sldMkLst>
        <pc:spChg chg="add del">
          <ac:chgData name="Julia Chadwick" userId="bd1ae82f-124b-4de6-bc22-d4eddcd0bf4b" providerId="ADAL" clId="{BB89E848-4788-42D1-9F34-A956B16B8897}" dt="2022-05-17T19:27:32.342" v="10" actId="478"/>
          <ac:spMkLst>
            <pc:docMk/>
            <pc:sldMk cId="3536776095" sldId="1463"/>
            <ac:spMk id="2" creationId="{C443C9F3-81B3-4BCE-A41A-F45374DE09E7}"/>
          </ac:spMkLst>
        </pc:spChg>
        <pc:spChg chg="add del mod">
          <ac:chgData name="Julia Chadwick" userId="bd1ae82f-124b-4de6-bc22-d4eddcd0bf4b" providerId="ADAL" clId="{BB89E848-4788-42D1-9F34-A956B16B8897}" dt="2022-05-17T19:27:32.342" v="10" actId="478"/>
          <ac:spMkLst>
            <pc:docMk/>
            <pc:sldMk cId="3536776095" sldId="1463"/>
            <ac:spMk id="7" creationId="{81C2269E-6821-4755-FB06-4E4D2B1AB01D}"/>
          </ac:spMkLst>
        </pc:spChg>
        <pc:picChg chg="del">
          <ac:chgData name="Julia Chadwick" userId="bd1ae82f-124b-4de6-bc22-d4eddcd0bf4b" providerId="ADAL" clId="{BB89E848-4788-42D1-9F34-A956B16B8897}" dt="2022-05-17T19:27:33.695" v="11" actId="478"/>
          <ac:picMkLst>
            <pc:docMk/>
            <pc:sldMk cId="3536776095" sldId="1463"/>
            <ac:picMk id="3" creationId="{5D12ADDD-A731-4D00-A618-BB46A0E71C35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15.661" v="42" actId="20577"/>
        <pc:sldMkLst>
          <pc:docMk/>
          <pc:sldMk cId="4008240037" sldId="1464"/>
        </pc:sldMkLst>
        <pc:picChg chg="del">
          <ac:chgData name="Julia Chadwick" userId="bd1ae82f-124b-4de6-bc22-d4eddcd0bf4b" providerId="ADAL" clId="{BB89E848-4788-42D1-9F34-A956B16B8897}" dt="2022-05-17T19:27:39.837" v="17" actId="478"/>
          <ac:picMkLst>
            <pc:docMk/>
            <pc:sldMk cId="4008240037" sldId="1464"/>
            <ac:picMk id="7" creationId="{C4A024AA-9E7F-44D8-8421-EEAC33B2E7C7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02.472" v="32" actId="20577"/>
        <pc:sldMkLst>
          <pc:docMk/>
          <pc:sldMk cId="1842310062" sldId="1465"/>
        </pc:sldMkLst>
        <pc:picChg chg="del">
          <ac:chgData name="Julia Chadwick" userId="bd1ae82f-124b-4de6-bc22-d4eddcd0bf4b" providerId="ADAL" clId="{BB89E848-4788-42D1-9F34-A956B16B8897}" dt="2022-05-17T19:27:27.529" v="6" actId="478"/>
          <ac:picMkLst>
            <pc:docMk/>
            <pc:sldMk cId="1842310062" sldId="1465"/>
            <ac:picMk id="3" creationId="{A3E14E04-9942-471C-9397-B6395E84B03C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28.769" v="49" actId="20577"/>
        <pc:sldMkLst>
          <pc:docMk/>
          <pc:sldMk cId="2031485449" sldId="6489"/>
        </pc:sldMkLst>
        <pc:picChg chg="del">
          <ac:chgData name="Julia Chadwick" userId="bd1ae82f-124b-4de6-bc22-d4eddcd0bf4b" providerId="ADAL" clId="{BB89E848-4788-42D1-9F34-A956B16B8897}" dt="2022-05-17T19:27:48.168" v="24" actId="478"/>
          <ac:picMkLst>
            <pc:docMk/>
            <pc:sldMk cId="2031485449" sldId="6489"/>
            <ac:picMk id="2" creationId="{4825D7C8-8147-459F-AF37-72C54C901442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32.753" v="51" actId="20577"/>
        <pc:sldMkLst>
          <pc:docMk/>
          <pc:sldMk cId="2141379199" sldId="6496"/>
        </pc:sldMkLst>
        <pc:picChg chg="del">
          <ac:chgData name="Julia Chadwick" userId="bd1ae82f-124b-4de6-bc22-d4eddcd0bf4b" providerId="ADAL" clId="{BB89E848-4788-42D1-9F34-A956B16B8897}" dt="2022-05-17T19:27:50.833" v="26" actId="478"/>
          <ac:picMkLst>
            <pc:docMk/>
            <pc:sldMk cId="2141379199" sldId="6496"/>
            <ac:picMk id="6" creationId="{AC82D99E-B953-425E-B181-09305EEEF051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06.273" v="34" actId="20577"/>
        <pc:sldMkLst>
          <pc:docMk/>
          <pc:sldMk cId="2271322074" sldId="6498"/>
        </pc:sldMkLst>
        <pc:picChg chg="del">
          <ac:chgData name="Julia Chadwick" userId="bd1ae82f-124b-4de6-bc22-d4eddcd0bf4b" providerId="ADAL" clId="{BB89E848-4788-42D1-9F34-A956B16B8897}" dt="2022-05-17T19:27:30.105" v="8" actId="478"/>
          <ac:picMkLst>
            <pc:docMk/>
            <pc:sldMk cId="2271322074" sldId="6498"/>
            <ac:picMk id="3" creationId="{783B95AC-2D4E-4960-9F26-474E1A5784A0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21.874" v="43" actId="20577"/>
        <pc:sldMkLst>
          <pc:docMk/>
          <pc:sldMk cId="4197414420" sldId="6499"/>
        </pc:sldMkLst>
        <pc:picChg chg="del">
          <ac:chgData name="Julia Chadwick" userId="bd1ae82f-124b-4de6-bc22-d4eddcd0bf4b" providerId="ADAL" clId="{BB89E848-4788-42D1-9F34-A956B16B8897}" dt="2022-05-17T19:27:40.995" v="18" actId="478"/>
          <ac:picMkLst>
            <pc:docMk/>
            <pc:sldMk cId="4197414420" sldId="6499"/>
            <ac:picMk id="6" creationId="{C14819CE-01F4-4485-8D9C-ED0C3DCECF72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24.174" v="45" actId="20577"/>
        <pc:sldMkLst>
          <pc:docMk/>
          <pc:sldMk cId="1382479407" sldId="6500"/>
        </pc:sldMkLst>
        <pc:picChg chg="del">
          <ac:chgData name="Julia Chadwick" userId="bd1ae82f-124b-4de6-bc22-d4eddcd0bf4b" providerId="ADAL" clId="{BB89E848-4788-42D1-9F34-A956B16B8897}" dt="2022-05-17T19:27:43.147" v="20" actId="478"/>
          <ac:picMkLst>
            <pc:docMk/>
            <pc:sldMk cId="1382479407" sldId="6500"/>
            <ac:picMk id="5" creationId="{72CF9FD6-BE7F-428C-9FEE-7B564733A907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27.651" v="48" actId="20577"/>
        <pc:sldMkLst>
          <pc:docMk/>
          <pc:sldMk cId="130839382" sldId="6501"/>
        </pc:sldMkLst>
        <pc:picChg chg="del">
          <ac:chgData name="Julia Chadwick" userId="bd1ae82f-124b-4de6-bc22-d4eddcd0bf4b" providerId="ADAL" clId="{BB89E848-4788-42D1-9F34-A956B16B8897}" dt="2022-05-17T19:27:47.125" v="23" actId="478"/>
          <ac:picMkLst>
            <pc:docMk/>
            <pc:sldMk cId="130839382" sldId="6501"/>
            <ac:picMk id="2" creationId="{9437CEA3-602E-49A2-87B0-97CED81B14D7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30.935" v="50" actId="20577"/>
        <pc:sldMkLst>
          <pc:docMk/>
          <pc:sldMk cId="2979301807" sldId="6502"/>
        </pc:sldMkLst>
        <pc:picChg chg="del">
          <ac:chgData name="Julia Chadwick" userId="bd1ae82f-124b-4de6-bc22-d4eddcd0bf4b" providerId="ADAL" clId="{BB89E848-4788-42D1-9F34-A956B16B8897}" dt="2022-05-17T19:27:49.505" v="25" actId="478"/>
          <ac:picMkLst>
            <pc:docMk/>
            <pc:sldMk cId="2979301807" sldId="6502"/>
            <ac:picMk id="5" creationId="{40DA3541-C668-4004-AC38-00AB81E9F20D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00.848" v="31" actId="20577"/>
        <pc:sldMkLst>
          <pc:docMk/>
          <pc:sldMk cId="390601704" sldId="6503"/>
        </pc:sldMkLst>
        <pc:picChg chg="del">
          <ac:chgData name="Julia Chadwick" userId="bd1ae82f-124b-4de6-bc22-d4eddcd0bf4b" providerId="ADAL" clId="{BB89E848-4788-42D1-9F34-A956B16B8897}" dt="2022-05-17T19:27:26.124" v="5" actId="478"/>
          <ac:picMkLst>
            <pc:docMk/>
            <pc:sldMk cId="390601704" sldId="6503"/>
            <ac:picMk id="5" creationId="{DCE09C86-7269-442D-AF6B-133C915FF874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3:53.957" v="28" actId="20577"/>
        <pc:sldMkLst>
          <pc:docMk/>
          <pc:sldMk cId="1712149938" sldId="6504"/>
        </pc:sldMkLst>
        <pc:picChg chg="del">
          <ac:chgData name="Julia Chadwick" userId="bd1ae82f-124b-4de6-bc22-d4eddcd0bf4b" providerId="ADAL" clId="{BB89E848-4788-42D1-9F34-A956B16B8897}" dt="2022-05-17T19:27:15.408" v="0" actId="478"/>
          <ac:picMkLst>
            <pc:docMk/>
            <pc:sldMk cId="1712149938" sldId="6504"/>
            <ac:picMk id="5" creationId="{429C10F6-0D7F-47FD-8EE1-97B713F4FCA8}"/>
          </ac:picMkLst>
        </pc:picChg>
      </pc:sldChg>
      <pc:sldChg chg="delSp mod delAnim">
        <pc:chgData name="Julia Chadwick" userId="bd1ae82f-124b-4de6-bc22-d4eddcd0bf4b" providerId="ADAL" clId="{BB89E848-4788-42D1-9F34-A956B16B8897}" dt="2022-05-17T19:27:19.409" v="1" actId="478"/>
        <pc:sldMkLst>
          <pc:docMk/>
          <pc:sldMk cId="164979236" sldId="6505"/>
        </pc:sldMkLst>
        <pc:picChg chg="del">
          <ac:chgData name="Julia Chadwick" userId="bd1ae82f-124b-4de6-bc22-d4eddcd0bf4b" providerId="ADAL" clId="{BB89E848-4788-42D1-9F34-A956B16B8897}" dt="2022-05-17T19:27:19.409" v="1" actId="478"/>
          <ac:picMkLst>
            <pc:docMk/>
            <pc:sldMk cId="164979236" sldId="6505"/>
            <ac:picMk id="7" creationId="{27D2E217-9ACC-4E00-A5F4-BB199E6085C9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3:56.766" v="29" actId="20577"/>
        <pc:sldMkLst>
          <pc:docMk/>
          <pc:sldMk cId="2999102762" sldId="6506"/>
        </pc:sldMkLst>
        <pc:picChg chg="del">
          <ac:chgData name="Julia Chadwick" userId="bd1ae82f-124b-4de6-bc22-d4eddcd0bf4b" providerId="ADAL" clId="{BB89E848-4788-42D1-9F34-A956B16B8897}" dt="2022-05-17T19:27:21.066" v="2" actId="478"/>
          <ac:picMkLst>
            <pc:docMk/>
            <pc:sldMk cId="2999102762" sldId="6506"/>
            <ac:picMk id="3" creationId="{DE5F9712-9FED-4852-93AC-2D469871EEBF}"/>
          </ac:picMkLst>
        </pc:picChg>
      </pc:sldChg>
      <pc:sldChg chg="delSp mod delAnim">
        <pc:chgData name="Julia Chadwick" userId="bd1ae82f-124b-4de6-bc22-d4eddcd0bf4b" providerId="ADAL" clId="{BB89E848-4788-42D1-9F34-A956B16B8897}" dt="2022-05-17T19:27:22.753" v="3" actId="478"/>
        <pc:sldMkLst>
          <pc:docMk/>
          <pc:sldMk cId="488959842" sldId="6507"/>
        </pc:sldMkLst>
        <pc:picChg chg="del">
          <ac:chgData name="Julia Chadwick" userId="bd1ae82f-124b-4de6-bc22-d4eddcd0bf4b" providerId="ADAL" clId="{BB89E848-4788-42D1-9F34-A956B16B8897}" dt="2022-05-17T19:27:22.753" v="3" actId="478"/>
          <ac:picMkLst>
            <pc:docMk/>
            <pc:sldMk cId="488959842" sldId="6507"/>
            <ac:picMk id="3" creationId="{8C12457C-6DD7-4E56-801F-3FF33BC2FE3D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3:59.223" v="30" actId="20577"/>
        <pc:sldMkLst>
          <pc:docMk/>
          <pc:sldMk cId="2459935903" sldId="6508"/>
        </pc:sldMkLst>
        <pc:picChg chg="del">
          <ac:chgData name="Julia Chadwick" userId="bd1ae82f-124b-4de6-bc22-d4eddcd0bf4b" providerId="ADAL" clId="{BB89E848-4788-42D1-9F34-A956B16B8897}" dt="2022-05-17T19:27:24.599" v="4" actId="478"/>
          <ac:picMkLst>
            <pc:docMk/>
            <pc:sldMk cId="2459935903" sldId="6508"/>
            <ac:picMk id="4" creationId="{77276D02-9B7C-40C8-AA5B-2DFD95D73DDC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36.761" v="52" actId="20577"/>
        <pc:sldMkLst>
          <pc:docMk/>
          <pc:sldMk cId="3930086884" sldId="6509"/>
        </pc:sldMkLst>
        <pc:picChg chg="del">
          <ac:chgData name="Julia Chadwick" userId="bd1ae82f-124b-4de6-bc22-d4eddcd0bf4b" providerId="ADAL" clId="{BB89E848-4788-42D1-9F34-A956B16B8897}" dt="2022-05-17T19:27:52.893" v="27" actId="478"/>
          <ac:picMkLst>
            <pc:docMk/>
            <pc:sldMk cId="3930086884" sldId="6509"/>
            <ac:picMk id="4" creationId="{5967EC68-A4E2-4539-834A-546C0B2650D3}"/>
          </ac:picMkLst>
        </pc:picChg>
      </pc:sldChg>
      <pc:sldChg chg="delSp mod delAnim modNotesTx">
        <pc:chgData name="Julia Chadwick" userId="bd1ae82f-124b-4de6-bc22-d4eddcd0bf4b" providerId="ADAL" clId="{BB89E848-4788-42D1-9F34-A956B16B8897}" dt="2022-05-19T15:54:26.479" v="47" actId="20577"/>
        <pc:sldMkLst>
          <pc:docMk/>
          <pc:sldMk cId="1594911920" sldId="6512"/>
        </pc:sldMkLst>
        <pc:picChg chg="del">
          <ac:chgData name="Julia Chadwick" userId="bd1ae82f-124b-4de6-bc22-d4eddcd0bf4b" providerId="ADAL" clId="{BB89E848-4788-42D1-9F34-A956B16B8897}" dt="2022-05-17T19:27:45.979" v="22" actId="478"/>
          <ac:picMkLst>
            <pc:docMk/>
            <pc:sldMk cId="1594911920" sldId="6512"/>
            <ac:picMk id="3" creationId="{FDF215DA-DB2E-4E4B-9B58-5C14DEF539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10" y="2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07ED4EE5-8E6B-448A-80E0-EC76B6928029}" type="datetimeFigureOut">
              <a:rPr lang="en-CA" smtClean="0"/>
              <a:t>2022-05-19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193800"/>
            <a:ext cx="5719762" cy="3217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591545"/>
            <a:ext cx="5492750" cy="3756721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699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10" y="9062176"/>
            <a:ext cx="2975240" cy="478699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04BC5F54-5ECD-4E36-9FD4-E9E69D7207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3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C5F54-5ECD-4E36-9FD4-E9E69D72079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5546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5864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846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8F7BA15A-7FD1-8545-9F7B-05EB3AAF8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2EA08BA7-72CB-A446-863C-B9469C34B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5596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5527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5315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7443">
              <a:defRPr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24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9303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6272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7561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8F7BA15A-7FD1-8545-9F7B-05EB3AAF8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2EA08BA7-72CB-A446-863C-B9469C34B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89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BCE48-BBE6-4F6B-B025-041E5A99350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658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2843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9464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8013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7776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C5F54-5ECD-4E36-9FD4-E9E69D72079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82601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C5F54-5ECD-4E36-9FD4-E9E69D72079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81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C5F54-5ECD-4E36-9FD4-E9E69D72079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5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C2BFD-7DF5-43F3-B370-424F643A013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43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C5F54-5ECD-4E36-9FD4-E9E69D72079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979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C5F54-5ECD-4E36-9FD4-E9E69D72079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696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9271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8F7BA15A-7FD1-8545-9F7B-05EB3AAF8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2EA08BA7-72CB-A446-863C-B9469C34B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008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3BCF8C14-A7E9-B64F-A08B-95C127BBC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9650" y="547688"/>
            <a:ext cx="4856163" cy="2732087"/>
          </a:xfrm>
          <a:ln/>
        </p:spPr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60217ADF-2114-F246-B2EE-DA0D9056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490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42566"/>
              </a:buClr>
              <a:defRPr/>
            </a:lvl1pPr>
            <a:lvl2pPr>
              <a:buClr>
                <a:srgbClr val="642566"/>
              </a:buClr>
              <a:defRPr/>
            </a:lvl2pPr>
            <a:lvl3pPr>
              <a:buClr>
                <a:srgbClr val="642566"/>
              </a:buClr>
              <a:defRPr/>
            </a:lvl3pPr>
            <a:lvl4pPr>
              <a:buClr>
                <a:srgbClr val="642566"/>
              </a:buClr>
              <a:defRPr/>
            </a:lvl4pPr>
            <a:lvl5pPr>
              <a:buClr>
                <a:srgbClr val="6425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14A5-5B67-49A0-A5BA-40050328EF92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60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26463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60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14A5-5B67-49A0-A5BA-40050328EF92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F276C467-B1B5-48BF-859F-C41555A9A4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6356351"/>
            <a:ext cx="9925050" cy="365125"/>
          </a:xfrm>
        </p:spPr>
        <p:txBody>
          <a:bodyPr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/>
            </a:lvl1pPr>
            <a:lvl2pPr marL="45726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36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9944-AC5A-8E4C-8681-EDE8B23A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A4AD7-04FD-6E44-807F-22BA9106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333E1-1FD8-4F8B-9264-CC4E790F7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2914" r="42817"/>
          <a:stretch/>
        </p:blipFill>
        <p:spPr>
          <a:xfrm>
            <a:off x="10125434" y="330666"/>
            <a:ext cx="1887110" cy="9848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3D96F8-1075-4BB0-AED9-A9BA01394870}"/>
              </a:ext>
            </a:extLst>
          </p:cNvPr>
          <p:cNvSpPr txBox="1"/>
          <p:nvPr userDrawn="1"/>
        </p:nvSpPr>
        <p:spPr>
          <a:xfrm>
            <a:off x="0" y="5800469"/>
            <a:ext cx="12192000" cy="954107"/>
          </a:xfrm>
          <a:prstGeom prst="rect">
            <a:avLst/>
          </a:prstGeom>
          <a:solidFill>
            <a:srgbClr val="4363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noProof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Руководство ВФГ по лечению гемофилии. 3</a:t>
            </a:r>
            <a:r>
              <a:rPr lang="ru-RU" sz="28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-е издание</a:t>
            </a:r>
          </a:p>
          <a:p>
            <a:endParaRPr lang="es-ES" sz="2800" b="1" i="0" noProof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0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F3365-1B3B-AE40-897B-3F273547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C2FB9-82F0-7645-AE9C-21EDC14F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C6682-5A17-3349-B2C2-42FD07376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1300" y="6356350"/>
            <a:ext cx="596900" cy="365125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AC8732-66C3-AF47-99DC-2B6DA4C694F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7B1BE-FB9D-4955-AE31-DCA4774DB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22914" r="42817"/>
          <a:stretch/>
        </p:blipFill>
        <p:spPr>
          <a:xfrm>
            <a:off x="10827943" y="6028343"/>
            <a:ext cx="1257027" cy="656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C7A7C-071F-4B63-90CB-BB6650ECC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prstClr val="black"/>
              <a:srgbClr val="008BB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6644"/>
          <a:stretch/>
        </p:blipFill>
        <p:spPr>
          <a:xfrm>
            <a:off x="0" y="6724650"/>
            <a:ext cx="12192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1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3469-532D-4691-87EF-3C3CB476C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/>
              <a:t>Руководство по лечению гемофилии для всех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C183B-16C7-4831-96B4-F20CAE1103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Новая инициатива Всемирной федерации гемофилии</a:t>
            </a:r>
          </a:p>
        </p:txBody>
      </p:sp>
    </p:spTree>
    <p:extLst>
      <p:ext uri="{BB962C8B-B14F-4D97-AF65-F5344CB8AC3E}">
        <p14:creationId xmlns:p14="http://schemas.microsoft.com/office/powerpoint/2010/main" val="171214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C9F3-81B3-4BCE-A41A-F45374DE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15" y="140760"/>
            <a:ext cx="10515599" cy="109007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Гемофилия В и ингибиторы к фактору IX.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 кровотечений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A7AF0-6118-442F-986A-497D04ADF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121568"/>
            <a:ext cx="10937243" cy="5050632"/>
          </a:xfrm>
        </p:spPr>
        <p:txBody>
          <a:bodyPr>
            <a:norm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dirty="0">
                <a:solidFill>
                  <a:srgbClr val="008BB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Рекомендация 8.4.1 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при лечении фактором IX у пациента с гемофилией В возникает анафилаксия, ВФГ рекомендует выполнить скрининг на наличие ингибитора к FIX, поскольку аллергическая реакция может стать первым признаком развития ингибитора.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000" b="0" i="0" u="none" strike="noStrike" kern="1200" baseline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ru-RU" b="1" i="0" u="none" strike="noStrike" dirty="0">
                <a:solidFill>
                  <a:srgbClr val="008BB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Рекомендация 8.4.8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развитии острого кровотечения у пациентов с гемофилией В с высокореагирующими ингибиторами к FIX ВФГ высказывается за предпочтительное использование rFVIIa по сравнению с аКПК, поскольку в состав аКПК входит FIX, и это может вызвать или усугубить аллергическую реакцию.</a:t>
            </a:r>
          </a:p>
          <a:p>
            <a:endParaRPr lang="en-US" alt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44BA0B-35AB-46F9-A6BA-99BB32109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373" y="6173788"/>
            <a:ext cx="9925050" cy="365125"/>
          </a:xfrm>
        </p:spPr>
        <p:txBody>
          <a:bodyPr/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**При использовании препаратов, содержащих фактор FIX, существует риск развития аллергических реакций и нефротического синдрома.</a:t>
            </a:r>
          </a:p>
          <a:p>
            <a:r>
              <a:rPr lang="ru-RU" sz="900" dirty="0"/>
              <a:t>аКПК - активированный концентрат протромбинового комплекса.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7F99CD3-2174-434D-98F1-603D68D36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26261"/>
              </p:ext>
            </p:extLst>
          </p:nvPr>
        </p:nvGraphicFramePr>
        <p:xfrm>
          <a:off x="326571" y="4239586"/>
          <a:ext cx="11538857" cy="1845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671">
                  <a:extLst>
                    <a:ext uri="{9D8B030D-6E8A-4147-A177-3AD203B41FA5}">
                      <a16:colId xmlns:a16="http://schemas.microsoft.com/office/drawing/2014/main" val="115417114"/>
                    </a:ext>
                  </a:extLst>
                </a:gridCol>
                <a:gridCol w="4266850">
                  <a:extLst>
                    <a:ext uri="{9D8B030D-6E8A-4147-A177-3AD203B41FA5}">
                      <a16:colId xmlns:a16="http://schemas.microsoft.com/office/drawing/2014/main" val="3609347040"/>
                    </a:ext>
                  </a:extLst>
                </a:gridCol>
                <a:gridCol w="5571336">
                  <a:extLst>
                    <a:ext uri="{9D8B030D-6E8A-4147-A177-3AD203B41FA5}">
                      <a16:colId xmlns:a16="http://schemas.microsoft.com/office/drawing/2014/main" val="2428270787"/>
                    </a:ext>
                  </a:extLst>
                </a:gridCol>
              </a:tblGrid>
              <a:tr h="58627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Низкореагирующие ингибиторы 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Высокореагирующие ингибиторы 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389649"/>
                  </a:ext>
                </a:extLst>
              </a:tr>
              <a:tr h="586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8BB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Препарат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rFVIIa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аКПК</a:t>
                      </a:r>
                      <a:r>
                        <a:rPr lang="ru-RU" sz="20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278766"/>
                  </a:ext>
                </a:extLst>
              </a:tr>
              <a:tr h="5862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8BB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Мониторинг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прокоагулянтной активности фактора FIX (FIX:C)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Тромбоэластография / генерация тромбина 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01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77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76C90FD1-6CF1-7643-A847-4A782FBC2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r>
              <a:rPr lang="ru-RU"/>
              <a:t>   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3FAF75-82DD-B745-B3C9-01A29242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6682" y="1437214"/>
            <a:ext cx="11168746" cy="46148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После первоначального введения </a:t>
            </a:r>
            <a:r>
              <a:rPr lang="ru-RU" b="1" dirty="0" err="1"/>
              <a:t>КФС</a:t>
            </a:r>
            <a:r>
              <a:rPr lang="ru-RU" b="1" dirty="0"/>
              <a:t>, не реже чем 1 раз в 6-12 месяцев, а затем – ежегодно </a:t>
            </a:r>
            <a:r>
              <a:rPr lang="ru-RU" b="1" dirty="0">
                <a:solidFill>
                  <a:srgbClr val="008BB0"/>
                </a:solidFill>
              </a:rPr>
              <a:t>[8.2.1]</a:t>
            </a:r>
          </a:p>
          <a:p>
            <a:r>
              <a:rPr lang="ru-RU" dirty="0"/>
              <a:t>После интенсивного введения </a:t>
            </a:r>
            <a:r>
              <a:rPr lang="ru-RU" dirty="0" err="1"/>
              <a:t>КФС</a:t>
            </a:r>
            <a:r>
              <a:rPr lang="ru-RU" dirty="0"/>
              <a:t> (например, ежедневное введение дольше 5-ти дней) не позднее 4-х недель после последнего введения</a:t>
            </a:r>
          </a:p>
          <a:p>
            <a:r>
              <a:rPr lang="ru-RU" dirty="0"/>
              <a:t>При рецидивах кровотечений или при кровоизлияниях в суставы-мишени, несмотря на адекватную заместительную терапию </a:t>
            </a:r>
            <a:r>
              <a:rPr lang="ru-RU" dirty="0" err="1"/>
              <a:t>КФС</a:t>
            </a:r>
            <a:endParaRPr lang="ru-RU" dirty="0"/>
          </a:p>
          <a:p>
            <a:r>
              <a:rPr lang="ru-RU" dirty="0"/>
              <a:t>При отсутствии реакции на адекватную заместительную терапию </a:t>
            </a:r>
            <a:r>
              <a:rPr lang="ru-RU" dirty="0" err="1"/>
              <a:t>КФС</a:t>
            </a:r>
            <a:endParaRPr lang="ru-RU" dirty="0"/>
          </a:p>
          <a:p>
            <a:r>
              <a:rPr lang="ru-RU" dirty="0"/>
              <a:t>При восстановлении уровня фактора ниже ожидаемого или при укороченном периоде полувыведения после заместительной терапии </a:t>
            </a:r>
            <a:r>
              <a:rPr lang="ru-RU" dirty="0" err="1"/>
              <a:t>КФС</a:t>
            </a:r>
            <a:endParaRPr lang="ru-RU" dirty="0"/>
          </a:p>
          <a:p>
            <a:r>
              <a:rPr lang="ru-RU" dirty="0"/>
              <a:t>При недостаточном клиническом или лабораторном ответе на заместительную терапию </a:t>
            </a:r>
            <a:r>
              <a:rPr lang="ru-RU" dirty="0" err="1"/>
              <a:t>КФС</a:t>
            </a:r>
            <a:endParaRPr lang="ru-RU" dirty="0"/>
          </a:p>
          <a:p>
            <a:r>
              <a:rPr lang="ru-RU" dirty="0"/>
              <a:t>Перед операцией</a:t>
            </a:r>
          </a:p>
          <a:p>
            <a:r>
              <a:rPr lang="ru-RU" dirty="0"/>
              <a:t>При отсутствии адекватного повышения уровня фактора в ответ на заместительную терапию </a:t>
            </a:r>
            <a:r>
              <a:rPr lang="ru-RU" dirty="0" err="1"/>
              <a:t>КФС</a:t>
            </a:r>
            <a:r>
              <a:rPr lang="ru-RU" dirty="0"/>
              <a:t> после операции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586B27-CD5D-499C-854B-F7A870B05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173788"/>
            <a:ext cx="9925050" cy="365125"/>
          </a:xfrm>
        </p:spPr>
        <p:txBody>
          <a:bodyPr/>
          <a:lstStyle/>
          <a:p>
            <a:r>
              <a:rPr lang="ru-RU"/>
              <a:t>КФС - концентрат фактора свертывания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CB035B-861A-564E-BA86-05611F683431}"/>
              </a:ext>
            </a:extLst>
          </p:cNvPr>
          <p:cNvSpPr/>
          <p:nvPr/>
        </p:nvSpPr>
        <p:spPr>
          <a:xfrm>
            <a:off x="914400" y="228600"/>
            <a:ext cx="1043939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Показания к тестированию на ингибиторы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400" b="1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Таблица 8-1</a:t>
            </a:r>
          </a:p>
        </p:txBody>
      </p:sp>
    </p:spTree>
    <p:extLst>
      <p:ext uri="{BB962C8B-B14F-4D97-AF65-F5344CB8AC3E}">
        <p14:creationId xmlns:p14="http://schemas.microsoft.com/office/powerpoint/2010/main" val="339508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C47D-2B84-4703-A91F-C47DF2E7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r>
              <a:rPr lang="ru-RU"/>
              <a:t>Клинический случай</a:t>
            </a:r>
          </a:p>
        </p:txBody>
      </p:sp>
      <p:sp>
        <p:nvSpPr>
          <p:cNvPr id="7170" name="Content Placeholder 1">
            <a:extLst>
              <a:ext uri="{FF2B5EF4-FFF2-40B4-BE49-F238E27FC236}">
                <a16:creationId xmlns:a16="http://schemas.microsoft.com/office/drawing/2014/main" id="{ADB1D8AF-3C76-5F46-AB36-94BD39ED12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9343" y="1298496"/>
            <a:ext cx="6339840" cy="46148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Кровотечения остановили с помощью рекомбинантного фактора rFVIIa. Вы объясняете концепцию ИИТ родителям ребенка.</a:t>
            </a:r>
          </a:p>
          <a:p>
            <a:pPr lvl="1"/>
            <a:r>
              <a:rPr lang="ru-RU" sz="2000" dirty="0"/>
              <a:t>Они спрашивают о наиболее эффективном подходе для устранения ингибитора и о том, придется ли ставить венозный катетер (порт-систему). </a:t>
            </a:r>
          </a:p>
          <a:p>
            <a:r>
              <a:rPr lang="ru-RU" dirty="0"/>
              <a:t>Недавно они участвовали в саммите по ингибиторам и познакомились с несколькими семьями, у которых есть положительный опыт применения эмицизумаба.</a:t>
            </a:r>
          </a:p>
          <a:p>
            <a:r>
              <a:rPr lang="ru-RU" dirty="0"/>
              <a:t>Если они решат перейти на эмицизумаб, исчезнет ли ингибитор, или же он может «вернуться» через несколько лет?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15EC8C-32E3-43A5-BA13-A3395BCC0A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173788"/>
            <a:ext cx="9925050" cy="365125"/>
          </a:xfrm>
        </p:spPr>
        <p:txBody>
          <a:bodyPr/>
          <a:lstStyle/>
          <a:p>
            <a:r>
              <a:rPr lang="ru-RU" sz="900" dirty="0"/>
              <a:t>Торговое наименование эмицизумаба – «Гемлибра» (</a:t>
            </a:r>
            <a:r>
              <a:rPr lang="ru-RU" sz="900" dirty="0" err="1"/>
              <a:t>Hemlibra</a:t>
            </a:r>
            <a:r>
              <a:rPr lang="ru-RU" sz="900" dirty="0"/>
              <a:t>)®</a:t>
            </a:r>
          </a:p>
          <a:p>
            <a:r>
              <a:rPr lang="ru-RU" dirty="0"/>
              <a:t>ИИТ - индукция иммунной толерантности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684225CC-5184-4ECD-ABF6-336B5C16BCE3}"/>
              </a:ext>
            </a:extLst>
          </p:cNvPr>
          <p:cNvSpPr/>
          <p:nvPr/>
        </p:nvSpPr>
        <p:spPr>
          <a:xfrm>
            <a:off x="7716899" y="1283982"/>
            <a:ext cx="3636899" cy="4127500"/>
          </a:xfrm>
          <a:prstGeom prst="roundRect">
            <a:avLst>
              <a:gd name="adj" fmla="val 5573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indent="0"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ru-RU" sz="20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им лечить кровотечения?</a:t>
            </a:r>
          </a:p>
        </p:txBody>
      </p:sp>
    </p:spTree>
    <p:extLst>
      <p:ext uri="{BB962C8B-B14F-4D97-AF65-F5344CB8AC3E}">
        <p14:creationId xmlns:p14="http://schemas.microsoft.com/office/powerpoint/2010/main" val="314024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3EF334-CA88-2F4E-9FD3-62B082B12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17550"/>
              </p:ext>
            </p:extLst>
          </p:nvPr>
        </p:nvGraphicFramePr>
        <p:xfrm>
          <a:off x="174171" y="1300459"/>
          <a:ext cx="11908972" cy="4139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429">
                  <a:extLst>
                    <a:ext uri="{9D8B030D-6E8A-4147-A177-3AD203B41FA5}">
                      <a16:colId xmlns:a16="http://schemas.microsoft.com/office/drawing/2014/main" val="1027954746"/>
                    </a:ext>
                  </a:extLst>
                </a:gridCol>
                <a:gridCol w="5056384">
                  <a:extLst>
                    <a:ext uri="{9D8B030D-6E8A-4147-A177-3AD203B41FA5}">
                      <a16:colId xmlns:a16="http://schemas.microsoft.com/office/drawing/2014/main" val="1781383903"/>
                    </a:ext>
                  </a:extLst>
                </a:gridCol>
                <a:gridCol w="5274159">
                  <a:extLst>
                    <a:ext uri="{9D8B030D-6E8A-4147-A177-3AD203B41FA5}">
                      <a16:colId xmlns:a16="http://schemas.microsoft.com/office/drawing/2014/main" val="1120528940"/>
                    </a:ext>
                  </a:extLst>
                </a:gridCol>
              </a:tblGrid>
              <a:tr h="708293">
                <a:tc>
                  <a:txBody>
                    <a:bodyPr/>
                    <a:lstStyle/>
                    <a:p>
                      <a:pPr algn="l" rtl="0">
                        <a:lnSpc>
                          <a:spcPct val="90000"/>
                        </a:lnSpc>
                      </a:pPr>
                      <a:endParaRPr lang="en-US" sz="2000" b="1" dirty="0">
                        <a:solidFill>
                          <a:srgbClr val="FF1527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Пациенты с гемофилией А и ингибиторами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Пациенты с гемофилией В и ингибиторами</a:t>
                      </a:r>
                    </a:p>
                  </a:txBody>
                  <a:tcPr marL="121920" marR="121920" marT="60960" marB="6096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496001"/>
                  </a:ext>
                </a:extLst>
              </a:tr>
              <a:tr h="7690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1" dirty="0">
                          <a:solidFill>
                            <a:srgbClr val="008BB0"/>
                          </a:solidFill>
                        </a:rPr>
                        <a:t>Препарат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rFVIII, плазм.FVIII, rFVIIIFc</a:t>
                      </a: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 – уровень успешности 70%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rFIX</a:t>
                      </a: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 – успешность ниже, чем при гемофилии А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206459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1" dirty="0">
                          <a:solidFill>
                            <a:srgbClr val="008BB0"/>
                          </a:solidFill>
                        </a:rPr>
                        <a:t>Доза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rFVIII: 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00 МЕ/кг ежедневно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Высокая доза (как при гемофилии А);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рассмотреть применение иммуносупрессии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65964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1">
                          <a:solidFill>
                            <a:srgbClr val="008BB0"/>
                          </a:solidFill>
                        </a:rPr>
                        <a:t>Успех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Устойчивый отрицательный титр,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восстановление фактора &gt;66%, период полувыведения &gt;6 часов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Устойчивый отрицательный титр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97354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b="1">
                          <a:solidFill>
                            <a:srgbClr val="008BB0"/>
                          </a:solidFill>
                        </a:rPr>
                        <a:t>Неудача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Неспособности добиться толерантности организма за 2-3 года ИИТ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rFIX может усугубить аллергическую реакцию, нефротический синдром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352881"/>
                  </a:ext>
                </a:extLst>
              </a:tr>
            </a:tbl>
          </a:graphicData>
        </a:graphic>
      </p:graphicFrame>
      <p:sp>
        <p:nvSpPr>
          <p:cNvPr id="105473" name="Rectangle 2">
            <a:extLst>
              <a:ext uri="{FF2B5EF4-FFF2-40B4-BE49-F238E27FC236}">
                <a16:creationId xmlns:a16="http://schemas.microsoft.com/office/drawing/2014/main" id="{76C90FD1-6CF1-7643-A847-4A782FBC2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22E0A-58FE-46BD-BDB0-536A9859A9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972" y="6142088"/>
            <a:ext cx="9925050" cy="365125"/>
          </a:xfrm>
        </p:spPr>
        <p:txBody>
          <a:bodyPr/>
          <a:lstStyle/>
          <a:p>
            <a:r>
              <a:rPr lang="ru-RU" dirty="0"/>
              <a:t>*Относительно ИИТ у пациентов с гемофилией В ВФГ не дает конкретных рекомендаций из-за недостаточности данных по ИИТ у пациентов с гемофилией В.</a:t>
            </a:r>
          </a:p>
          <a:p>
            <a:r>
              <a:rPr lang="ru-RU" dirty="0"/>
              <a:t> ГА – гемофилия А; ИИТ - индукция иммунной толерантности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B48EE75D-1853-4725-82B2-6A74751A93CC}"/>
              </a:ext>
            </a:extLst>
          </p:cNvPr>
          <p:cNvSpPr/>
          <p:nvPr/>
        </p:nvSpPr>
        <p:spPr>
          <a:xfrm>
            <a:off x="1671821" y="1296698"/>
            <a:ext cx="5076033" cy="4169331"/>
          </a:xfrm>
          <a:prstGeom prst="roundRect">
            <a:avLst>
              <a:gd name="adj" fmla="val 9609"/>
            </a:avLst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551CCA0-90AD-4309-BBA5-FC6557D947E5}"/>
              </a:ext>
            </a:extLst>
          </p:cNvPr>
          <p:cNvSpPr txBox="1">
            <a:spLocks/>
          </p:cNvSpPr>
          <p:nvPr/>
        </p:nvSpPr>
        <p:spPr>
          <a:xfrm>
            <a:off x="811061" y="232947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Индукция иммунной толерантности (ИИТ)*</a:t>
            </a:r>
          </a:p>
        </p:txBody>
      </p:sp>
    </p:spTree>
    <p:extLst>
      <p:ext uri="{BB962C8B-B14F-4D97-AF65-F5344CB8AC3E}">
        <p14:creationId xmlns:p14="http://schemas.microsoft.com/office/powerpoint/2010/main" val="408414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A51297-DCEC-49F2-9BC4-2C44662A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Индукция иммунной толерантности. Общие рекомендации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3FAF75-82DD-B745-B3C9-01A29242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пациенты с ингибиторами должны попытаться пройти ИИТ </a:t>
            </a:r>
            <a:r>
              <a:rPr lang="ru-RU" b="1" dirty="0">
                <a:solidFill>
                  <a:srgbClr val="008BB0"/>
                </a:solidFill>
              </a:rPr>
              <a:t>[8.3.16]</a:t>
            </a:r>
          </a:p>
          <a:p>
            <a:r>
              <a:rPr lang="ru-RU" dirty="0"/>
              <a:t>Данные о воздействии препаратов c </a:t>
            </a:r>
            <a:r>
              <a:rPr lang="ru-RU" b="1" dirty="0" err="1"/>
              <a:t>УПП</a:t>
            </a:r>
            <a:r>
              <a:rPr lang="ru-RU" dirty="0"/>
              <a:t> ограничены</a:t>
            </a:r>
          </a:p>
          <a:p>
            <a:r>
              <a:rPr lang="ru-RU" dirty="0"/>
              <a:t>После успешной ИИТ следует начинать профилактику фактором </a:t>
            </a:r>
            <a:r>
              <a:rPr lang="ru-RU" b="1" dirty="0"/>
              <a:t>VIII</a:t>
            </a:r>
            <a:r>
              <a:rPr lang="ru-RU" dirty="0"/>
              <a:t> с внимательным мониторингом клинического ответа</a:t>
            </a:r>
          </a:p>
          <a:p>
            <a:r>
              <a:rPr lang="ru-RU" dirty="0"/>
              <a:t>Нефакторные препараты могут уменьшить бремя болезни </a:t>
            </a:r>
            <a:r>
              <a:rPr lang="ru-RU" b="1" dirty="0">
                <a:solidFill>
                  <a:srgbClr val="008BB0"/>
                </a:solidFill>
              </a:rPr>
              <a:t>[8.3.19]</a:t>
            </a:r>
          </a:p>
          <a:p>
            <a:r>
              <a:rPr lang="ru-RU" dirty="0"/>
              <a:t>Использование нефакторных препаратов при ИИТ - это еще неразработанная тема.</a:t>
            </a:r>
          </a:p>
          <a:p>
            <a:endParaRPr lang="en-US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143A02-B581-4277-B447-11B7ECA86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4029" y="6173788"/>
            <a:ext cx="9925050" cy="365125"/>
          </a:xfrm>
        </p:spPr>
        <p:txBody>
          <a:bodyPr/>
          <a:lstStyle/>
          <a:p>
            <a:r>
              <a:rPr lang="ru-RU" sz="900" dirty="0"/>
              <a:t> </a:t>
            </a:r>
            <a:r>
              <a:rPr lang="ru-RU" dirty="0" err="1"/>
              <a:t>УПП</a:t>
            </a:r>
            <a:r>
              <a:rPr lang="ru-RU" dirty="0"/>
              <a:t> - пролонгированный препарат с удлиненным периодом полувыведения; ИИТ- индукция иммунной толерантности.</a:t>
            </a:r>
          </a:p>
        </p:txBody>
      </p:sp>
    </p:spTree>
    <p:extLst>
      <p:ext uri="{BB962C8B-B14F-4D97-AF65-F5344CB8AC3E}">
        <p14:creationId xmlns:p14="http://schemas.microsoft.com/office/powerpoint/2010/main" val="405848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81EF-DF8E-407B-B532-0A2C3BD8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55" y="-13788"/>
            <a:ext cx="10787744" cy="1090079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</a:rPr>
              <a:t>Индукция иммунной толерантности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737DDE-71FC-450C-9B67-5C12097EC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774156"/>
            <a:ext cx="11574270" cy="5582195"/>
          </a:xfrm>
        </p:spPr>
        <p:txBody>
          <a:bodyPr>
            <a:noAutofit/>
          </a:bodyPr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300"/>
              </a:spcAft>
              <a:buNone/>
            </a:pPr>
            <a:r>
              <a:rPr lang="ru-RU" b="1" i="0" u="none" strike="noStrike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Когда нужно начинать ИИТ?</a:t>
            </a:r>
          </a:p>
          <a:p>
            <a:pPr fontAlgn="ctr">
              <a:spcBef>
                <a:spcPts val="0"/>
              </a:spcBef>
              <a:spcAft>
                <a:spcPts val="300"/>
              </a:spcAft>
            </a:pP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ИИТ следует начинать сразу после обнаружения ингибитора вне зависимости от его титра.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300"/>
              </a:spcAft>
              <a:buNone/>
            </a:pPr>
            <a:endParaRPr lang="en-US" sz="1050" i="0" u="none" strike="noStrike" kern="1200" dirty="0">
              <a:effectLst/>
              <a:latin typeface="Arial" panose="020B0604020202020204" pitchFamily="34" charset="0"/>
            </a:endParaRPr>
          </a:p>
          <a:p>
            <a:pPr marL="0" indent="0" font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Какой препарат должен применяться для ИИТ?</a:t>
            </a:r>
          </a:p>
          <a:p>
            <a:pPr fontAlgn="ctr">
              <a:spcBef>
                <a:spcPts val="0"/>
              </a:spcBef>
            </a:pPr>
            <a:r>
              <a:rPr lang="ru-RU" i="0" u="none" strike="noStrike" dirty="0">
                <a:effectLst/>
                <a:latin typeface="Arial" panose="020B0604020202020204" pitchFamily="34" charset="0"/>
              </a:rPr>
              <a:t>Оптимальный режим проведения ИИТ не определен; предпочтительным является режим </a:t>
            </a:r>
            <a:r>
              <a:rPr lang="ru-RU" b="1" i="0" u="none" strike="noStrike" dirty="0" err="1">
                <a:effectLst/>
                <a:latin typeface="Arial" panose="020B0604020202020204" pitchFamily="34" charset="0"/>
              </a:rPr>
              <a:t>rFVIII</a:t>
            </a:r>
            <a:r>
              <a:rPr lang="ru-RU" i="0" u="none" strike="noStrike" dirty="0">
                <a:effectLst/>
                <a:latin typeface="Arial" panose="020B0604020202020204" pitchFamily="34" charset="0"/>
              </a:rPr>
              <a:t> 100 </a:t>
            </a:r>
            <a:r>
              <a:rPr lang="ru-RU" i="0" u="none" strike="noStrike" dirty="0" err="1">
                <a:effectLst/>
                <a:latin typeface="Arial" panose="020B0604020202020204" pitchFamily="34" charset="0"/>
              </a:rPr>
              <a:t>МЕ</a:t>
            </a:r>
            <a:r>
              <a:rPr lang="ru-RU" i="0" u="none" strike="noStrike" dirty="0">
                <a:effectLst/>
                <a:latin typeface="Arial" panose="020B0604020202020204" pitchFamily="34" charset="0"/>
              </a:rPr>
              <a:t>/кг/сутки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300"/>
              </a:spcAft>
              <a:buNone/>
            </a:pPr>
            <a:endParaRPr lang="en-US" sz="1050" b="1" i="0" u="none" strike="noStrike" kern="1200" dirty="0">
              <a:effectLst/>
              <a:latin typeface="Arial" panose="020B0604020202020204" pitchFamily="34" charset="0"/>
            </a:endParaRPr>
          </a:p>
          <a:p>
            <a:pPr marL="0" indent="0" font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Как лечить кровотечения во время ИИТ?</a:t>
            </a:r>
          </a:p>
          <a:p>
            <a:pPr fontAlgn="ctr">
              <a:spcBef>
                <a:spcPts val="0"/>
              </a:spcBef>
            </a:pPr>
            <a:r>
              <a:rPr lang="ru-RU" i="0" u="none" strike="noStrike" dirty="0">
                <a:effectLst/>
                <a:latin typeface="Arial" panose="020B0604020202020204" pitchFamily="34" charset="0"/>
              </a:rPr>
              <a:t>При </a:t>
            </a:r>
            <a:r>
              <a:rPr lang="ru-RU" i="0" u="none" strike="noStrike" dirty="0" err="1">
                <a:effectLst/>
                <a:latin typeface="Arial" panose="020B0604020202020204" pitchFamily="34" charset="0"/>
              </a:rPr>
              <a:t>НР</a:t>
            </a:r>
            <a:r>
              <a:rPr lang="ru-RU" i="0" u="none" strike="noStrike" dirty="0">
                <a:effectLst/>
                <a:latin typeface="Arial" panose="020B0604020202020204" pitchFamily="34" charset="0"/>
              </a:rPr>
              <a:t> для лечения острых кровотечений следует применять </a:t>
            </a:r>
            <a:r>
              <a:rPr lang="ru-RU" b="1" i="0" u="none" strike="noStrike" dirty="0" err="1">
                <a:effectLst/>
                <a:latin typeface="Arial" panose="020B0604020202020204" pitchFamily="34" charset="0"/>
              </a:rPr>
              <a:t>rFVIII</a:t>
            </a:r>
            <a:endParaRPr lang="ru-RU" b="1" i="0" u="none" strike="noStrike" dirty="0">
              <a:effectLst/>
              <a:latin typeface="Arial" panose="020B060402020202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ru-RU" i="0" u="none" strike="noStrike" dirty="0">
                <a:effectLst/>
                <a:latin typeface="Arial" panose="020B0604020202020204" pitchFamily="34" charset="0"/>
              </a:rPr>
              <a:t>При </a:t>
            </a:r>
            <a:r>
              <a:rPr lang="ru-RU" dirty="0" err="1">
                <a:latin typeface="Arial" panose="020B0604020202020204" pitchFamily="34" charset="0"/>
              </a:rPr>
              <a:t>В</a:t>
            </a:r>
            <a:r>
              <a:rPr lang="ru-RU" i="0" u="none" strike="noStrike" dirty="0" err="1">
                <a:effectLst/>
                <a:latin typeface="Arial" panose="020B0604020202020204" pitchFamily="34" charset="0"/>
              </a:rPr>
              <a:t>Р</a:t>
            </a:r>
            <a:r>
              <a:rPr lang="ru-RU" i="0" u="none" strike="noStrike" dirty="0">
                <a:effectLst/>
                <a:latin typeface="Arial" panose="020B0604020202020204" pitchFamily="34" charset="0"/>
              </a:rPr>
              <a:t> рекомендуется применять шунтирующие препараты </a:t>
            </a:r>
            <a:r>
              <a:rPr lang="ru-RU" b="1" i="0" u="none" strike="noStrike" dirty="0">
                <a:effectLst/>
                <a:latin typeface="Arial" panose="020B0604020202020204" pitchFamily="34" charset="0"/>
              </a:rPr>
              <a:t>rFVIIa</a:t>
            </a:r>
            <a:r>
              <a:rPr lang="ru-RU" i="0" u="none" strike="noStrike" dirty="0">
                <a:effectLst/>
                <a:latin typeface="Arial" panose="020B0604020202020204" pitchFamily="34" charset="0"/>
              </a:rPr>
              <a:t> или </a:t>
            </a:r>
            <a:r>
              <a:rPr lang="ru-RU" b="1" i="0" u="none" strike="noStrike" dirty="0">
                <a:effectLst/>
                <a:latin typeface="Arial" panose="020B0604020202020204" pitchFamily="34" charset="0"/>
              </a:rPr>
              <a:t>аКПК*</a:t>
            </a:r>
            <a:r>
              <a:rPr lang="ru-RU" i="0" u="none" strike="noStrike" dirty="0">
                <a:effectLst/>
                <a:latin typeface="Arial" panose="020B0604020202020204" pitchFamily="34" charset="0"/>
              </a:rPr>
              <a:t>; или (при низком титре) фактор </a:t>
            </a:r>
            <a:r>
              <a:rPr lang="ru-RU" b="1" i="0" u="none" strike="noStrike" dirty="0">
                <a:effectLst/>
                <a:latin typeface="Arial" panose="020B0604020202020204" pitchFamily="34" charset="0"/>
              </a:rPr>
              <a:t>FVIII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300"/>
              </a:spcAft>
              <a:buNone/>
            </a:pPr>
            <a:endParaRPr lang="en-US" sz="1050" b="1" i="0" u="none" strike="noStrike" kern="1200" dirty="0">
              <a:effectLst/>
              <a:latin typeface="Arial" panose="020B0604020202020204" pitchFamily="34" charset="0"/>
            </a:endParaRPr>
          </a:p>
          <a:p>
            <a:pPr marL="0" indent="0" font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Как следует лечить пациентов, у которых ИИТ не достигла успеха или которым ИИТ никогда не проводилась? </a:t>
            </a:r>
          </a:p>
          <a:p>
            <a:pPr fontAlgn="ctr">
              <a:spcBef>
                <a:spcPts val="0"/>
              </a:spcBef>
            </a:pPr>
            <a:r>
              <a:rPr lang="ru-RU" i="0" u="none" strike="noStrike" dirty="0">
                <a:effectLst/>
                <a:latin typeface="Arial" panose="020B0604020202020204" pitchFamily="34" charset="0"/>
              </a:rPr>
              <a:t>Рекомендуется: предпочтительнее профилактика </a:t>
            </a:r>
            <a:r>
              <a:rPr lang="ru-RU" b="1" i="0" u="none" strike="noStrike" dirty="0">
                <a:effectLst/>
                <a:latin typeface="Arial" panose="020B0604020202020204" pitchFamily="34" charset="0"/>
              </a:rPr>
              <a:t>эмицизумабом</a:t>
            </a:r>
            <a:r>
              <a:rPr lang="ru-RU" i="0" u="none" strike="noStrike" dirty="0">
                <a:effectLst/>
                <a:latin typeface="Arial" panose="020B0604020202020204" pitchFamily="34" charset="0"/>
              </a:rPr>
              <a:t> чем  rFVIIa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300"/>
              </a:spcAft>
              <a:buNone/>
            </a:pPr>
            <a:endParaRPr lang="en-US" sz="1050" b="1" i="0" u="none" strike="noStrike" kern="1200" dirty="0">
              <a:effectLst/>
              <a:latin typeface="Arial" panose="020B0604020202020204" pitchFamily="34" charset="0"/>
            </a:endParaRPr>
          </a:p>
          <a:p>
            <a:pPr marL="0" indent="0" fontAlgn="ctr">
              <a:spcBef>
                <a:spcPts val="0"/>
              </a:spcBef>
              <a:spcAft>
                <a:spcPts val="300"/>
              </a:spcAft>
              <a:buNone/>
            </a:pP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</a:rPr>
              <a:t>Можно отложить или не проводить ИИТ?</a:t>
            </a:r>
          </a:p>
          <a:p>
            <a:pPr fontAlgn="ctr">
              <a:spcBef>
                <a:spcPts val="0"/>
              </a:spcBef>
            </a:pPr>
            <a:r>
              <a:rPr lang="ru-RU" b="0" i="0" u="none" strike="noStrike" dirty="0">
                <a:effectLst/>
                <a:latin typeface="Arial" panose="020B0604020202020204" pitchFamily="34" charset="0"/>
              </a:rPr>
              <a:t>Неизвестно, можно ли отложить ИИТ или вообще от нее отказаться.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05D1-7952-4912-BAEA-933342A95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0901" y="6140811"/>
            <a:ext cx="9925050" cy="365125"/>
          </a:xfrm>
        </p:spPr>
        <p:txBody>
          <a:bodyPr/>
          <a:lstStyle/>
          <a:p>
            <a:r>
              <a:rPr lang="ru-RU" sz="900" dirty="0"/>
              <a:t> </a:t>
            </a:r>
            <a:r>
              <a:rPr lang="ru-RU" dirty="0"/>
              <a:t>*Во избежание риска </a:t>
            </a:r>
            <a:r>
              <a:rPr lang="ru-RU" dirty="0" err="1"/>
              <a:t>ТМА</a:t>
            </a:r>
            <a:r>
              <a:rPr lang="ru-RU" dirty="0"/>
              <a:t> (тромботической микроангиопатии) следует избегать применения аКПК у пациентов на профилактике эмицизумабом. </a:t>
            </a:r>
          </a:p>
          <a:p>
            <a:r>
              <a:rPr lang="ru-RU" sz="900" dirty="0"/>
              <a:t>аКПК - активированный концентрат протромбинового комплекса; </a:t>
            </a:r>
            <a:r>
              <a:rPr lang="ru-RU" sz="900" dirty="0" err="1"/>
              <a:t>ВР</a:t>
            </a:r>
            <a:r>
              <a:rPr lang="ru-RU" sz="900" dirty="0"/>
              <a:t> – </a:t>
            </a:r>
            <a:r>
              <a:rPr lang="ru-RU" sz="900" dirty="0" err="1"/>
              <a:t>высокореагирующие</a:t>
            </a:r>
            <a:r>
              <a:rPr lang="ru-RU" sz="900" dirty="0"/>
              <a:t>; ИИТ- индукция иммунной толерантности; </a:t>
            </a:r>
            <a:r>
              <a:rPr lang="ru-RU" sz="900" dirty="0" err="1"/>
              <a:t>НР</a:t>
            </a:r>
            <a:r>
              <a:rPr lang="ru-RU" sz="900" dirty="0"/>
              <a:t> - низкореагирующие.</a:t>
            </a:r>
          </a:p>
        </p:txBody>
      </p:sp>
      <p:sp>
        <p:nvSpPr>
          <p:cNvPr id="8" name="Donut 6">
            <a:extLst>
              <a:ext uri="{FF2B5EF4-FFF2-40B4-BE49-F238E27FC236}">
                <a16:creationId xmlns:a16="http://schemas.microsoft.com/office/drawing/2014/main" id="{699A978A-8C41-4B14-89CB-31455EEE3C04}"/>
              </a:ext>
            </a:extLst>
          </p:cNvPr>
          <p:cNvSpPr/>
          <p:nvPr/>
        </p:nvSpPr>
        <p:spPr>
          <a:xfrm>
            <a:off x="410901" y="4212771"/>
            <a:ext cx="11149728" cy="1142999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6">
            <a:extLst>
              <a:ext uri="{FF2B5EF4-FFF2-40B4-BE49-F238E27FC236}">
                <a16:creationId xmlns:a16="http://schemas.microsoft.com/office/drawing/2014/main" id="{1855E1B2-7EB8-4C56-B277-936AC462A95D}"/>
              </a:ext>
            </a:extLst>
          </p:cNvPr>
          <p:cNvSpPr/>
          <p:nvPr/>
        </p:nvSpPr>
        <p:spPr>
          <a:xfrm>
            <a:off x="410901" y="3505200"/>
            <a:ext cx="11149728" cy="580489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8515-D921-4FDF-BF0C-7EABB1AD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1" y="9219"/>
            <a:ext cx="10515599" cy="9977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Лечение кровотечений и эмицизумаб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8BCB9-B0D7-485E-8EB9-019DF71F5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745671"/>
            <a:ext cx="11669485" cy="4076700"/>
          </a:xfrm>
        </p:spPr>
        <p:txBody>
          <a:bodyPr>
            <a:noAutofit/>
          </a:bodyPr>
          <a:lstStyle/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Рекомендация 8.3.17</a:t>
            </a: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Пациентам c гемофилией А и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устойчивыми ингибиторами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у которых индукция иммунной толерантности (ИИТ) не достигла успеха, или которым ИИТ никогда не проводилась, ВФГ рекомендует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профилактику эмицизумабом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качестве предпочтительного терапевтического препарата по сравнению с профилактикой препаратами шунтирующего действия (</a:t>
            </a:r>
            <a:r>
              <a:rPr lang="ru-RU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rFVIIa или аКПК), поскольку эмицизумаб эффективнее предотвращает кровотечения и проще в применении, так как его вводят подкожно с недельной кратностью.</a:t>
            </a: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kern="1200" dirty="0">
              <a:solidFill>
                <a:srgbClr val="008BB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Рекомендация 8.4.10</a:t>
            </a: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 пациентам с гемофилией В ингибиторной формы ВФГ не может дать рекомендаций относительно индукции иммунной толерантности из-за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ограниченного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опыта проведения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ИИТ при гемофилии В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B254B-5908-44F1-A3FE-B369ED637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973" y="6377338"/>
            <a:ext cx="9925050" cy="251278"/>
          </a:xfrm>
        </p:spPr>
        <p:txBody>
          <a:bodyPr/>
          <a:lstStyle/>
          <a:p>
            <a:r>
              <a:rPr lang="ru-RU" sz="900" dirty="0"/>
              <a:t>аКПК - активированный концентрат протромбинового комплекса; ИИТ - индукция иммунной толерантности.</a:t>
            </a:r>
          </a:p>
        </p:txBody>
      </p:sp>
      <p:sp>
        <p:nvSpPr>
          <p:cNvPr id="5" name="Donut 6">
            <a:extLst>
              <a:ext uri="{FF2B5EF4-FFF2-40B4-BE49-F238E27FC236}">
                <a16:creationId xmlns:a16="http://schemas.microsoft.com/office/drawing/2014/main" id="{2143A937-B380-4885-A5DB-6751260B63ED}"/>
              </a:ext>
            </a:extLst>
          </p:cNvPr>
          <p:cNvSpPr/>
          <p:nvPr/>
        </p:nvSpPr>
        <p:spPr>
          <a:xfrm>
            <a:off x="174171" y="4930566"/>
            <a:ext cx="11593284" cy="1435885"/>
          </a:xfrm>
          <a:prstGeom prst="roundRect">
            <a:avLst/>
          </a:prstGeom>
          <a:noFill/>
          <a:ln w="28575">
            <a:solidFill>
              <a:srgbClr val="008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rtl="0" eaLnBrk="1" fontAlgn="t" latinLnBrk="0" hangingPunct="1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800" b="1" i="0" u="none" strike="noStrike" baseline="0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ПРИМЕЧАНИЕ: </a:t>
            </a:r>
            <a:r>
              <a:rPr lang="ru-RU" sz="1800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попытке проведения ИИТ у пациентов с ингибиторной гемофилией В необходимо следовать высокодозным протоколам заместительной терапии аналогично рекомендациям для гемофилии А. При этом необходимо серьезно рассмотреть применение иммуносупрессии. Следует заметить, что при высокодозной ИИТ может увеличиться риск нефротического синдрома.</a:t>
            </a:r>
          </a:p>
        </p:txBody>
      </p:sp>
    </p:spTree>
    <p:extLst>
      <p:ext uri="{BB962C8B-B14F-4D97-AF65-F5344CB8AC3E}">
        <p14:creationId xmlns:p14="http://schemas.microsoft.com/office/powerpoint/2010/main" val="419741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32B83B-47B6-DC45-8FE5-1EAD52E54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52249"/>
              </p:ext>
            </p:extLst>
          </p:nvPr>
        </p:nvGraphicFramePr>
        <p:xfrm>
          <a:off x="522514" y="1280777"/>
          <a:ext cx="11223173" cy="2911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6975">
                  <a:extLst>
                    <a:ext uri="{9D8B030D-6E8A-4147-A177-3AD203B41FA5}">
                      <a16:colId xmlns:a16="http://schemas.microsoft.com/office/drawing/2014/main" val="115417114"/>
                    </a:ext>
                  </a:extLst>
                </a:gridCol>
                <a:gridCol w="4661683">
                  <a:extLst>
                    <a:ext uri="{9D8B030D-6E8A-4147-A177-3AD203B41FA5}">
                      <a16:colId xmlns:a16="http://schemas.microsoft.com/office/drawing/2014/main" val="3609347040"/>
                    </a:ext>
                  </a:extLst>
                </a:gridCol>
                <a:gridCol w="4784515">
                  <a:extLst>
                    <a:ext uri="{9D8B030D-6E8A-4147-A177-3AD203B41FA5}">
                      <a16:colId xmlns:a16="http://schemas.microsoft.com/office/drawing/2014/main" val="2428270787"/>
                    </a:ext>
                  </a:extLst>
                </a:gridCol>
              </a:tblGrid>
              <a:tr h="776145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Пациенты с гемофилией А и ингибиторами на профилактике эмицизумабом</a:t>
                      </a:r>
                    </a:p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</a:t>
                      </a:r>
                    </a:p>
                  </a:txBody>
                  <a:tcPr marL="85005" marR="85005" marT="0" marB="3178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141932"/>
                  </a:ext>
                </a:extLst>
              </a:tr>
              <a:tr h="63649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005" marR="85005" marT="31785" marB="3178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Низкореагирующие ингибиторы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Высокореагирующие ингибиторы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389649"/>
                  </a:ext>
                </a:extLst>
              </a:tr>
              <a:tr h="5845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8BB0"/>
                          </a:solidFill>
                          <a:effectLst/>
                          <a:latin typeface="+mj-lt"/>
                        </a:rPr>
                        <a:t>Препарат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FVIII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Предпочтение 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rFVIIa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перед аКПК из-за риска ТМА*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278766"/>
                  </a:ext>
                </a:extLst>
              </a:tr>
              <a:tr h="8069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8BB0"/>
                          </a:solidFill>
                          <a:effectLst/>
                          <a:latin typeface="+mj-lt"/>
                        </a:rPr>
                        <a:t>Мониторинг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Хромогенный анализ на основе бычьего реагента (бычий FX в наборе реагентов)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Тромбоэластография / генерация тромбина 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201320"/>
                  </a:ext>
                </a:extLst>
              </a:tr>
            </a:tbl>
          </a:graphicData>
        </a:graphic>
      </p:graphicFrame>
      <p:sp>
        <p:nvSpPr>
          <p:cNvPr id="105473" name="Rectangle 2">
            <a:extLst>
              <a:ext uri="{FF2B5EF4-FFF2-40B4-BE49-F238E27FC236}">
                <a16:creationId xmlns:a16="http://schemas.microsoft.com/office/drawing/2014/main" id="{76C90FD1-6CF1-7643-A847-4A782FBC26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156D5A-AEAA-4E70-9719-7F22C255DE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514" y="5778499"/>
            <a:ext cx="10012137" cy="854076"/>
          </a:xfrm>
        </p:spPr>
        <p:txBody>
          <a:bodyPr/>
          <a:lstStyle/>
          <a:p>
            <a:r>
              <a:rPr lang="ru-RU" dirty="0"/>
              <a:t>*</a:t>
            </a:r>
            <a:r>
              <a:rPr lang="ru-RU" dirty="0" err="1"/>
              <a:t>ТМА</a:t>
            </a:r>
            <a:r>
              <a:rPr lang="ru-RU" dirty="0"/>
              <a:t> - тромботическая микроангиопатия, о которой сообщалось у пациентов, получавших аКПК и эмицизумаб. </a:t>
            </a:r>
          </a:p>
          <a:p>
            <a:r>
              <a:rPr lang="ru-RU" dirty="0"/>
              <a:t>Рекомендуется внимательно наблюдать за пациентами с факторами риска развития тромбоза: венозная тромбоэмболия в анамнезе, ожирение, курение, хронические инфекции, воспаление; а также за теми, кто получает rFVIIa и, на первый взгляд, имеет низкие риски.  </a:t>
            </a:r>
          </a:p>
          <a:p>
            <a:r>
              <a:rPr lang="ru-RU" sz="900" dirty="0"/>
              <a:t>аКПК - активированный концентрат протромбинового комплекса.</a:t>
            </a:r>
          </a:p>
          <a:p>
            <a:r>
              <a:rPr lang="ru-RU" dirty="0" err="1"/>
              <a:t>Adamkewicz</a:t>
            </a:r>
            <a:r>
              <a:rPr lang="ru-RU" dirty="0"/>
              <a:t> </a:t>
            </a:r>
            <a:r>
              <a:rPr lang="ru-RU" dirty="0" err="1"/>
              <a:t>JI</a:t>
            </a:r>
            <a:r>
              <a:rPr lang="ru-RU" dirty="0"/>
              <a:t>, </a:t>
            </a:r>
            <a:r>
              <a:rPr lang="ru-RU" dirty="0" err="1"/>
              <a:t>Haemophilia</a:t>
            </a:r>
            <a:r>
              <a:rPr lang="ru-RU" dirty="0"/>
              <a:t> 2017;23:11-17;  </a:t>
            </a:r>
            <a:r>
              <a:rPr lang="ru-RU" dirty="0" err="1"/>
              <a:t>Levy</a:t>
            </a:r>
            <a:r>
              <a:rPr lang="ru-RU" dirty="0"/>
              <a:t> </a:t>
            </a:r>
            <a:r>
              <a:rPr lang="ru-RU" dirty="0" err="1"/>
              <a:t>GG</a:t>
            </a:r>
            <a:r>
              <a:rPr lang="ru-RU" dirty="0"/>
              <a:t>, </a:t>
            </a:r>
            <a:r>
              <a:rPr lang="ru-RU" dirty="0" err="1"/>
              <a:t>JTH</a:t>
            </a:r>
            <a:r>
              <a:rPr lang="ru-RU" dirty="0"/>
              <a:t> 2019;17:1470-77;  </a:t>
            </a:r>
            <a:r>
              <a:rPr lang="ru-RU" dirty="0" err="1"/>
              <a:t>Neufeld</a:t>
            </a:r>
            <a:r>
              <a:rPr lang="ru-RU" dirty="0"/>
              <a:t> </a:t>
            </a:r>
            <a:r>
              <a:rPr lang="ru-RU" dirty="0" err="1"/>
              <a:t>EJ</a:t>
            </a:r>
            <a:r>
              <a:rPr lang="ru-RU" dirty="0"/>
              <a:t>, </a:t>
            </a:r>
            <a:r>
              <a:rPr lang="ru-RU" dirty="0" err="1"/>
              <a:t>Blood</a:t>
            </a:r>
            <a:r>
              <a:rPr lang="ru-RU" dirty="0"/>
              <a:t> </a:t>
            </a:r>
            <a:r>
              <a:rPr lang="ru-RU" dirty="0" err="1"/>
              <a:t>Rev</a:t>
            </a:r>
            <a:r>
              <a:rPr lang="ru-RU" dirty="0"/>
              <a:t> 2015; 29(</a:t>
            </a:r>
            <a:r>
              <a:rPr lang="ru-RU" dirty="0" err="1"/>
              <a:t>Suppl</a:t>
            </a:r>
            <a:r>
              <a:rPr lang="ru-RU" dirty="0"/>
              <a:t> 1): S34-41.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D8F0927-9A9E-4327-9438-91087BAB9A2F}"/>
              </a:ext>
            </a:extLst>
          </p:cNvPr>
          <p:cNvSpPr txBox="1">
            <a:spLocks/>
          </p:cNvSpPr>
          <p:nvPr/>
        </p:nvSpPr>
        <p:spPr>
          <a:xfrm>
            <a:off x="838198" y="225425"/>
            <a:ext cx="10515599" cy="109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rgbClr val="000000"/>
                </a:solidFill>
              </a:rPr>
              <a:t>Лечение кровотечений и эмицизумаб</a:t>
            </a:r>
          </a:p>
        </p:txBody>
      </p:sp>
      <p:sp>
        <p:nvSpPr>
          <p:cNvPr id="9" name="Donut 6">
            <a:extLst>
              <a:ext uri="{FF2B5EF4-FFF2-40B4-BE49-F238E27FC236}">
                <a16:creationId xmlns:a16="http://schemas.microsoft.com/office/drawing/2014/main" id="{C32025DD-AC93-4368-8B03-2034A5BCE56B}"/>
              </a:ext>
            </a:extLst>
          </p:cNvPr>
          <p:cNvSpPr/>
          <p:nvPr/>
        </p:nvSpPr>
        <p:spPr>
          <a:xfrm>
            <a:off x="6665205" y="2104916"/>
            <a:ext cx="5080482" cy="2087242"/>
          </a:xfrm>
          <a:prstGeom prst="roundRect">
            <a:avLst/>
          </a:prstGeom>
          <a:noFill/>
          <a:ln w="28575">
            <a:solidFill>
              <a:srgbClr val="008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CE8B6-5364-4634-8FAB-083F7BC73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8" y="1150389"/>
            <a:ext cx="11190514" cy="5158922"/>
          </a:xfrm>
        </p:spPr>
        <p:txBody>
          <a:bodyPr>
            <a:normAutofit fontScale="92500" lnSpcReduction="10000"/>
          </a:bodyPr>
          <a:lstStyle/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Рекомендация 8.3.2</a:t>
            </a: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лечения острых кровотечений у пациентов с гемофилией А и ингибиторами ВФГ рекомендует применять концентрат FVIII при наличии низкореагирующих ингибиторов и шунтирующий препарат (рекомбинантный фактор VIIa [rFVIIa] или активированный концентрат протромбинового комплекса [аКПК]) при высокореагирующих*.</a:t>
            </a: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kern="1200" baseline="0" dirty="0">
              <a:solidFill>
                <a:srgbClr val="008BB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008BB0"/>
                </a:solidFill>
                <a:latin typeface="Arial" panose="020B0604020202020204" pitchFamily="34" charset="0"/>
              </a:rPr>
              <a:t>ПРИМЕЧАНИЕ: </a:t>
            </a:r>
            <a:r>
              <a:rPr lang="ru-RU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пациентов, получающих эмицизумаб, при использовании концентрата FVIII ВФГ рекомендует использовать хромогенные анализы FVIII на основе бычьего реагента (бычий FX в наборе реагентов) для измерения прокоагулянтной активности фактора VIII в плазме (FVIII:C) и уровней титра ингибитора.</a:t>
            </a: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kern="1200" dirty="0">
              <a:solidFill>
                <a:srgbClr val="008BB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kern="1200" dirty="0">
              <a:solidFill>
                <a:srgbClr val="008BB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Рекомендация 8.3.4</a:t>
            </a:r>
          </a:p>
          <a:p>
            <a:pPr marL="0" indent="0" algn="l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развитии острого кровотечения у пациентов, получающих эмицизумаб и имеющих гемофилию А с высокореагирующими ингибиторами к FVIII, ВФГ высказывается за предпочтительное использование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rFVIIa по сравнению с аКПК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во избежание риска тромботической микроангиопатии.</a:t>
            </a:r>
          </a:p>
          <a:p>
            <a:pPr>
              <a:lnSpc>
                <a:spcPct val="110000"/>
              </a:lnSpc>
            </a:pP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D935E-B7C4-4E61-B248-0017796997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635" y="6388102"/>
            <a:ext cx="9925050" cy="244473"/>
          </a:xfrm>
        </p:spPr>
        <p:txBody>
          <a:bodyPr/>
          <a:lstStyle/>
          <a:p>
            <a:r>
              <a:rPr lang="ru-RU" sz="900" dirty="0"/>
              <a:t>аКПК - активированный концентрат протромбинового комплекса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DD62BE-75E2-46A5-AFD9-4FEA83116FC0}"/>
              </a:ext>
            </a:extLst>
          </p:cNvPr>
          <p:cNvSpPr txBox="1">
            <a:spLocks/>
          </p:cNvSpPr>
          <p:nvPr/>
        </p:nvSpPr>
        <p:spPr>
          <a:xfrm>
            <a:off x="435428" y="2819401"/>
            <a:ext cx="11081658" cy="137160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txBody>
          <a:bodyPr vert="horz" lIns="274320" tIns="45720" rIns="27432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C00A36"/>
              </a:buClr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BE89B4-C908-4039-B85B-4DEDBB18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0000"/>
                </a:solidFill>
              </a:rPr>
              <a:t>Лечение кровотечений и эмицизумаб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9CCCB8-9069-4948-8623-DCD86E607832}"/>
              </a:ext>
            </a:extLst>
          </p:cNvPr>
          <p:cNvSpPr/>
          <p:nvPr/>
        </p:nvSpPr>
        <p:spPr>
          <a:xfrm>
            <a:off x="685799" y="6202463"/>
            <a:ext cx="62592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1400" i="1" dirty="0"/>
              <a:t>*Ознакомьтесь с соответствующими примечаниями в публикации.</a:t>
            </a:r>
          </a:p>
        </p:txBody>
      </p:sp>
    </p:spTree>
    <p:extLst>
      <p:ext uri="{BB962C8B-B14F-4D97-AF65-F5344CB8AC3E}">
        <p14:creationId xmlns:p14="http://schemas.microsoft.com/office/powerpoint/2010/main" val="1382479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E22A3-CCFC-466E-851F-ADC156D9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r>
              <a:rPr lang="ru-RU"/>
              <a:t>Клинический случай 3 </a:t>
            </a:r>
          </a:p>
        </p:txBody>
      </p:sp>
      <p:sp>
        <p:nvSpPr>
          <p:cNvPr id="7170" name="Content Placeholder 1">
            <a:extLst>
              <a:ext uri="{FF2B5EF4-FFF2-40B4-BE49-F238E27FC236}">
                <a16:creationId xmlns:a16="http://schemas.microsoft.com/office/drawing/2014/main" id="{ADB1D8AF-3C76-5F46-AB36-94BD39ED12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15504"/>
            <a:ext cx="6803571" cy="4861459"/>
          </a:xfrm>
        </p:spPr>
        <p:txBody>
          <a:bodyPr>
            <a:normAutofit/>
          </a:bodyPr>
          <a:lstStyle/>
          <a:p>
            <a:r>
              <a:rPr lang="ru-RU" dirty="0"/>
              <a:t>Дядя мальчика по материнской линии: 43 года, тяжелая гемофилия А, в анамнезе - анти-FVIII 5,7 </a:t>
            </a:r>
            <a:r>
              <a:rPr lang="ru-RU" dirty="0" err="1"/>
              <a:t>БЕ</a:t>
            </a:r>
            <a:r>
              <a:rPr lang="ru-RU" dirty="0"/>
              <a:t>. Начал проходить ИИТ 2 года назад (после выявления ингибитора), однако ИИТ не увенчалась успехом. При кровотечениях принимает rFVIIa.</a:t>
            </a:r>
          </a:p>
          <a:p>
            <a:r>
              <a:rPr lang="ru-RU" dirty="0"/>
              <a:t>В правом голеностопном суставе сейчас развился болезненный артрит. Хирург говорит, что нужно выполнять хирургический артродез голеностопного сустава. Лабораторный анализ выявил анти-FVIII на уровне 4,5 </a:t>
            </a:r>
            <a:r>
              <a:rPr lang="ru-RU" dirty="0" err="1"/>
              <a:t>БЕ</a:t>
            </a:r>
            <a:r>
              <a:rPr lang="ru-RU" dirty="0"/>
              <a:t>  </a:t>
            </a:r>
          </a:p>
          <a:p>
            <a:r>
              <a:rPr lang="ru-RU" dirty="0"/>
              <a:t>Он говорит, что племянник недавно начал еженедельную профилактику эмицизумабом, и ему тоже хотелось бы перейти на этот препарат. Однако есть несколько вопросов: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D75FF-F239-40B2-8DED-9E93BB89E5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6240996"/>
            <a:ext cx="9925050" cy="365125"/>
          </a:xfrm>
        </p:spPr>
        <p:txBody>
          <a:bodyPr/>
          <a:lstStyle/>
          <a:p>
            <a:r>
              <a:rPr lang="ru-RU" sz="900" dirty="0" err="1"/>
              <a:t>БЕ</a:t>
            </a:r>
            <a:r>
              <a:rPr lang="ru-RU" sz="900" dirty="0"/>
              <a:t> - единица Бетезда; ИИТ - индукция иммунной толерантности.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76C0C0D7-D364-47A1-AD48-6DA26E354A5E}"/>
              </a:ext>
            </a:extLst>
          </p:cNvPr>
          <p:cNvSpPr/>
          <p:nvPr/>
        </p:nvSpPr>
        <p:spPr>
          <a:xfrm>
            <a:off x="7716899" y="1315504"/>
            <a:ext cx="3636899" cy="4374096"/>
          </a:xfrm>
          <a:prstGeom prst="roundRect">
            <a:avLst>
              <a:gd name="adj" fmla="val 5573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indent="0"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ли он сейчас переходить на эмицизумаб или лучше подождать, чтобы сменить препарат после операции? </a:t>
            </a:r>
          </a:p>
          <a:p>
            <a:pPr marL="0" indent="0"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смены препарата, сможет ли он по-прежнему принимать rFVIIa для лечения кровотечений? </a:t>
            </a:r>
          </a:p>
        </p:txBody>
      </p:sp>
    </p:spTree>
    <p:extLst>
      <p:ext uri="{BB962C8B-B14F-4D97-AF65-F5344CB8AC3E}">
        <p14:creationId xmlns:p14="http://schemas.microsoft.com/office/powerpoint/2010/main" val="518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A7CA-25A6-4E52-AD19-9B794E7D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796"/>
            <a:ext cx="10515599" cy="109007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Руководство ВФГ по лечению гемофилии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472388E-3047-49AB-B12B-97ECFFA68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432" y="6267450"/>
            <a:ext cx="9925050" cy="365125"/>
          </a:xfrm>
        </p:spPr>
        <p:txBody>
          <a:bodyPr/>
          <a:lstStyle/>
          <a:p>
            <a:r>
              <a:rPr lang="ru-RU" sz="900" b="1" i="1" u="none" strike="noStrike" baseline="0"/>
              <a:t>Все рекомендации приняты на основе консенсуса.</a:t>
            </a:r>
          </a:p>
          <a:p>
            <a:r>
              <a:rPr lang="ru-RU" sz="900"/>
              <a:t>Шривастава А. и др. Журнал «Гемофилия». 2020;26(Suppl 6):1–158.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68F96B-1A91-4A5B-A146-6232ED4E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631" y="923722"/>
            <a:ext cx="4300289" cy="55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AD8244DA-3C90-43A6-A9B3-80DCAE22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730"/>
            <a:ext cx="10515599" cy="93093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Хирургические операции и инвазивные процедуры. Общие рекомендации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3FAF75-82DD-B745-B3C9-01A29242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558" y="838200"/>
            <a:ext cx="11112884" cy="5338764"/>
          </a:xfrm>
        </p:spPr>
        <p:txBody>
          <a:bodyPr>
            <a:normAutofit/>
          </a:bodyPr>
          <a:lstStyle/>
          <a:p>
            <a:r>
              <a:rPr lang="ru-RU" dirty="0"/>
              <a:t>Определить: прикрытие фактором, шунтирующий препарат, наблюдение; или непрерывная внутривенная инфузия индивидуально подобранной дозы </a:t>
            </a:r>
          </a:p>
          <a:p>
            <a:r>
              <a:rPr lang="ru-RU" dirty="0"/>
              <a:t>После достижения гемостаза продолжать режим лечения 3-5 дней, затем постепенно снижать на протяжении 1-3 недель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8059B2-9492-40C5-9CB3-D804C3881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6387418"/>
            <a:ext cx="9925050" cy="222705"/>
          </a:xfrm>
        </p:spPr>
        <p:txBody>
          <a:bodyPr/>
          <a:lstStyle/>
          <a:p>
            <a:r>
              <a:rPr lang="ru-RU" sz="900" dirty="0"/>
              <a:t>аКПК - активированный концентрат протромбинового комплекса; </a:t>
            </a:r>
            <a:r>
              <a:rPr lang="ru-RU" sz="900" dirty="0" err="1"/>
              <a:t>ГА+инг</a:t>
            </a:r>
            <a:r>
              <a:rPr lang="ru-RU" sz="900" dirty="0"/>
              <a:t>. - гемофилия А с ингибитором; </a:t>
            </a:r>
            <a:r>
              <a:rPr lang="ru-RU" sz="900" dirty="0" err="1"/>
              <a:t>ГВ+инг</a:t>
            </a:r>
            <a:r>
              <a:rPr lang="ru-RU" sz="900" dirty="0"/>
              <a:t>. - гемофилия В с ингибитором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E360BE-A081-4755-AA94-74C81DBE6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49461"/>
              </p:ext>
            </p:extLst>
          </p:nvPr>
        </p:nvGraphicFramePr>
        <p:xfrm>
          <a:off x="261257" y="2307489"/>
          <a:ext cx="11821886" cy="40700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31750">
                  <a:extLst>
                    <a:ext uri="{9D8B030D-6E8A-4147-A177-3AD203B41FA5}">
                      <a16:colId xmlns:a16="http://schemas.microsoft.com/office/drawing/2014/main" val="3641967529"/>
                    </a:ext>
                  </a:extLst>
                </a:gridCol>
                <a:gridCol w="4520914">
                  <a:extLst>
                    <a:ext uri="{9D8B030D-6E8A-4147-A177-3AD203B41FA5}">
                      <a16:colId xmlns:a16="http://schemas.microsoft.com/office/drawing/2014/main" val="4136948091"/>
                    </a:ext>
                  </a:extLst>
                </a:gridCol>
                <a:gridCol w="4769222">
                  <a:extLst>
                    <a:ext uri="{9D8B030D-6E8A-4147-A177-3AD203B41FA5}">
                      <a16:colId xmlns:a16="http://schemas.microsoft.com/office/drawing/2014/main" val="2125607216"/>
                    </a:ext>
                  </a:extLst>
                </a:gridCol>
              </a:tblGrid>
              <a:tr h="65630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1527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Низкореагирующие ингибиторы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Высокореагирующие ингибиторы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856976381"/>
                  </a:ext>
                </a:extLst>
              </a:tr>
              <a:tr h="691567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008BB0"/>
                          </a:solidFill>
                        </a:rPr>
                        <a:t>ГА+инг., ГВ+инг.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Более высокие и более частые дозы или 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непрерывная внутривенная инфузия индивидуально подобранной дозы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Монотерапия одним шунтирующим препаратом (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rFVIIa или аКПК</a:t>
                      </a: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); при неудаче рассмотреть применение этих препаратов в чередовании.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06860500"/>
                  </a:ext>
                </a:extLst>
              </a:tr>
              <a:tr h="716986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008BB0"/>
                          </a:solidFill>
                        </a:rPr>
                        <a:t>ГА+инг. 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</a:rPr>
                        <a:t>Профилактика эмицизумабом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Для операций рекомендуются препараты 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FVIII</a:t>
                      </a: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При операциях предпочтительнее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rFVIIa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, чем аКПК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53436064"/>
                  </a:ext>
                </a:extLst>
              </a:tr>
              <a:tr h="691567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008BB0"/>
                          </a:solidFill>
                        </a:rPr>
                        <a:t>ГВ+инг. 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</a:rPr>
                        <a:t>Аллергия на фактор IX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Для операций рекомендуется 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rFVIIa</a:t>
                      </a: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Для операций рекомендуется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rFVIIa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55671758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474057-6193-4B57-AA9E-3F50BE4ADAFF}"/>
              </a:ext>
            </a:extLst>
          </p:cNvPr>
          <p:cNvSpPr txBox="1">
            <a:spLocks/>
          </p:cNvSpPr>
          <p:nvPr/>
        </p:nvSpPr>
        <p:spPr>
          <a:xfrm>
            <a:off x="261257" y="2960915"/>
            <a:ext cx="11821886" cy="1654628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txBody>
          <a:bodyPr vert="horz" lIns="274320" tIns="45720" rIns="27432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C00A36"/>
              </a:buClr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11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32D37B81-552D-43B3-85F4-3FCB2D5F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r>
              <a:rPr lang="ru-RU"/>
              <a:t>Хирургические операции и инвазивные процедуры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81D48A-9EAD-48F5-AE14-C39089CCF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Рекомендация 8.3.10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проведении хирургического вмешательства или инвазивной процедуры пациентам с гемофилией А и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низкореагирующими ингибиторами к FVIII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ВФГ предлагает вводить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более высокие и более частые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чем обычно,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дозы FVIII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из-за короткого периода полувыведения FVIII.*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CA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Рекомендация 8.3.11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пациентов с гемофилией А и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высокореагирующими ингибиторами к FVIII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проведении хирургического вмешательства или инвазивной процедуры ВФГ рекомендует терапию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препаратом шунтирующего действия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(rFVIIa или аКПК) по усмотрению лечащего медработника. В случае неудачи монотерапии одним препаратом шунтирующего действия, другим терапевтическим подходом будет последовательное применение этих препаратов, т.е. rFVIIa в чередовании с аКПК. Также ВФГ рекомендует внимательное клиническое наблюдение на предмет возникновения тромбоза.</a:t>
            </a:r>
          </a:p>
          <a:p>
            <a:endParaRPr lang="en-C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67F992-9785-4C3B-92B4-3A1C8C24D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6298344"/>
            <a:ext cx="9925050" cy="222199"/>
          </a:xfrm>
        </p:spPr>
        <p:txBody>
          <a:bodyPr/>
          <a:lstStyle/>
          <a:p>
            <a:r>
              <a:rPr lang="ru-RU"/>
              <a:t>аКПК - активированный концентрат протромбинового комплекса.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7CEDBD-3F38-4AF8-B349-AD9B7C47222B}"/>
              </a:ext>
            </a:extLst>
          </p:cNvPr>
          <p:cNvSpPr/>
          <p:nvPr/>
        </p:nvSpPr>
        <p:spPr>
          <a:xfrm>
            <a:off x="812799" y="5975255"/>
            <a:ext cx="6219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1400" i="1" dirty="0"/>
              <a:t>*Ознакомьтесь с соответствующими примечаниями в публикации.</a:t>
            </a:r>
          </a:p>
        </p:txBody>
      </p:sp>
    </p:spTree>
    <p:extLst>
      <p:ext uri="{BB962C8B-B14F-4D97-AF65-F5344CB8AC3E}">
        <p14:creationId xmlns:p14="http://schemas.microsoft.com/office/powerpoint/2010/main" val="13083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AD8244DA-3C90-43A6-A9B3-80DCAE22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225425"/>
            <a:ext cx="11625943" cy="562223"/>
          </a:xfrm>
        </p:spPr>
        <p:txBody>
          <a:bodyPr>
            <a:normAutofit fontScale="90000"/>
          </a:bodyPr>
          <a:lstStyle/>
          <a:p>
            <a:r>
              <a:rPr lang="ru-RU" dirty="0"/>
              <a:t>Хирургические операции и инвазивные процедуры.</a:t>
            </a:r>
            <a:br>
              <a:rPr lang="ru-RU" dirty="0"/>
            </a:br>
            <a:r>
              <a:rPr lang="ru-RU" dirty="0"/>
              <a:t>Общие рекомендации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3FAF75-82DD-B745-B3C9-01A29242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1257" y="891664"/>
            <a:ext cx="11713029" cy="4614863"/>
          </a:xfrm>
        </p:spPr>
        <p:txBody>
          <a:bodyPr>
            <a:normAutofit/>
          </a:bodyPr>
          <a:lstStyle/>
          <a:p>
            <a:r>
              <a:rPr lang="ru-RU" dirty="0"/>
              <a:t>Определить: прикрытие фактором, шунтирующий препарат, наблюдение; или непрерывная внутривенная инфузия индивидуально подобранной дозы </a:t>
            </a:r>
          </a:p>
          <a:p>
            <a:r>
              <a:rPr lang="ru-RU" dirty="0"/>
              <a:t>После достижения гемостаза продолжать режим лечения 3-5 дней, затем постепенно снижать на протяжении 1-3 недель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8059B2-9492-40C5-9CB3-D804C38819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503970"/>
            <a:ext cx="9925050" cy="182562"/>
          </a:xfrm>
        </p:spPr>
        <p:txBody>
          <a:bodyPr/>
          <a:lstStyle/>
          <a:p>
            <a:r>
              <a:rPr lang="ru-RU" sz="900"/>
              <a:t>аКПК - активированный концентрат протромбинового комплекса; ГА+инг. - гемофилия А с ингибитором; ГВ+инг. - гемофилия В с ингибитором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E360BE-A081-4755-AA94-74C81DBE6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33725"/>
              </p:ext>
            </p:extLst>
          </p:nvPr>
        </p:nvGraphicFramePr>
        <p:xfrm>
          <a:off x="130629" y="2433901"/>
          <a:ext cx="11800114" cy="40700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7087">
                  <a:extLst>
                    <a:ext uri="{9D8B030D-6E8A-4147-A177-3AD203B41FA5}">
                      <a16:colId xmlns:a16="http://schemas.microsoft.com/office/drawing/2014/main" val="3641967529"/>
                    </a:ext>
                  </a:extLst>
                </a:gridCol>
                <a:gridCol w="4512588">
                  <a:extLst>
                    <a:ext uri="{9D8B030D-6E8A-4147-A177-3AD203B41FA5}">
                      <a16:colId xmlns:a16="http://schemas.microsoft.com/office/drawing/2014/main" val="4136948091"/>
                    </a:ext>
                  </a:extLst>
                </a:gridCol>
                <a:gridCol w="4760439">
                  <a:extLst>
                    <a:ext uri="{9D8B030D-6E8A-4147-A177-3AD203B41FA5}">
                      <a16:colId xmlns:a16="http://schemas.microsoft.com/office/drawing/2014/main" val="2125607216"/>
                    </a:ext>
                  </a:extLst>
                </a:gridCol>
              </a:tblGrid>
              <a:tr h="65630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FF1527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Низкореагирующие ингибиторы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Высокореагирующие ингибиторы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856976381"/>
                  </a:ext>
                </a:extLst>
              </a:tr>
              <a:tr h="691567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008BB0"/>
                          </a:solidFill>
                        </a:rPr>
                        <a:t>ГА+инг., ГВ+инг.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Более высокие и более частые дозы или 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непрерывная внутривенная инфузия индивидуально подобранной дозы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Монотерапия одним шунтирующим препаратом (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rFVIIa или аКПК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); при неудаче рассмотреть применение этих препаратов в чередовании.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106860500"/>
                  </a:ext>
                </a:extLst>
              </a:tr>
              <a:tr h="691567">
                <a:tc>
                  <a:txBody>
                    <a:bodyPr/>
                    <a:lstStyle/>
                    <a:p>
                      <a:r>
                        <a:rPr lang="ru-RU" sz="2000" b="1">
                          <a:solidFill>
                            <a:srgbClr val="008BB0"/>
                          </a:solidFill>
                        </a:rPr>
                        <a:t>ГА+инг. </a:t>
                      </a:r>
                      <a:r>
                        <a:rPr lang="ru-RU" sz="2000" b="0">
                          <a:solidFill>
                            <a:schemeClr val="tx1"/>
                          </a:solidFill>
                        </a:rPr>
                        <a:t>Профилактика эмицизумабом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Для операций рекомендуются препараты 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FVIII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При операциях предпочтительнее 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</a:rPr>
                        <a:t>rFVIIa</a:t>
                      </a: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, чем аКПК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53436064"/>
                  </a:ext>
                </a:extLst>
              </a:tr>
              <a:tr h="691567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8BB0"/>
                          </a:solidFill>
                        </a:rPr>
                        <a:t>ГВ+инг</a:t>
                      </a:r>
                      <a:r>
                        <a:rPr lang="ru-RU" sz="2000" b="1" dirty="0">
                          <a:solidFill>
                            <a:srgbClr val="008BB0"/>
                          </a:solidFill>
                        </a:rPr>
                        <a:t>.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Аллергия на фактор IX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Для операций рекомендуется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rFVIIa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Для операций рекомендуется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rFVIIa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55671758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474057-6193-4B57-AA9E-3F50BE4ADAFF}"/>
              </a:ext>
            </a:extLst>
          </p:cNvPr>
          <p:cNvSpPr txBox="1">
            <a:spLocks/>
          </p:cNvSpPr>
          <p:nvPr/>
        </p:nvSpPr>
        <p:spPr>
          <a:xfrm>
            <a:off x="130629" y="4706777"/>
            <a:ext cx="11843657" cy="1019109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txBody>
          <a:bodyPr vert="horz" lIns="274320" tIns="45720" rIns="27432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C00A36"/>
              </a:buClr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8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7AEE160C-06BD-406D-B8DD-2012BDB3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5" y="225425"/>
            <a:ext cx="11745686" cy="623661"/>
          </a:xfrm>
        </p:spPr>
        <p:txBody>
          <a:bodyPr>
            <a:normAutofit/>
          </a:bodyPr>
          <a:lstStyle/>
          <a:p>
            <a:r>
              <a:rPr lang="ru-RU" dirty="0"/>
              <a:t>Хирургические операции и инвазивные процедуры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B7192F-56D7-4451-96BB-AB6C709BF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4" y="849086"/>
            <a:ext cx="11745686" cy="5203371"/>
          </a:xfrm>
        </p:spPr>
        <p:txBody>
          <a:bodyPr>
            <a:no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Рекомендация 8.3.12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крупной операции или инвазивной процедуре у пациентов с ингибиторной гемофилией А, получающих эмицизумаб, при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низкореагирующих ингибиторах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ВФГ рекомендует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использование препарата с содержанием FVIII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пациентов с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высокореагирующими ингибиторами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ВФГ высказывается за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предпочтительное применение rFVIIa по сравнению с аКПК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 причине риска тромботической </a:t>
            </a:r>
            <a:r>
              <a:rPr lang="ru-RU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микроангиопатии. ВФГ не дает рекомендаций по конкретной дозе, частоте или продолжительности терапии в связи с недостаточностью данных.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kern="1200" baseline="0" dirty="0">
              <a:solidFill>
                <a:srgbClr val="008BB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baseline="0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ПРИМЕЧАНИЕ:</a:t>
            </a:r>
            <a:r>
              <a:rPr lang="ru-RU" b="0" i="0" u="none" strike="noStrike" baseline="0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Особую осторожность следует проявлять при использовании rFVIIa у пациентов, получающих эмицизумаб, при наличии у них факторов риска возникновения тромбоза (например, венозная тромбоэмболия в анамнезе, ожирение, курение, хроническая инфекция, воспаление) из-за риска острого ИМбпST и легочной эмболии.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b="1" i="0" u="none" strike="noStrike" kern="1200" dirty="0">
              <a:solidFill>
                <a:srgbClr val="008BB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Рекомендация 8.4.12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проведении хирургического вмешательства у пациентов с гемофилией В и ингибиторами к FIX ВФГ высказывается за 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предпочтительное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использование</a:t>
            </a:r>
            <a:r>
              <a:rPr lang="ru-RU" b="1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rFVIIa по сравнению с аКПК,</a:t>
            </a:r>
            <a:r>
              <a:rPr lang="ru-RU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поскольку аКПК содержит FIX и может вызвать аллергическую реакцию или усугубить ее.</a:t>
            </a: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5A399-9B60-440B-ABB7-E23D33EC5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1" y="6218240"/>
            <a:ext cx="9925050" cy="276224"/>
          </a:xfrm>
        </p:spPr>
        <p:txBody>
          <a:bodyPr/>
          <a:lstStyle/>
          <a:p>
            <a:r>
              <a:rPr lang="ru-RU" dirty="0"/>
              <a:t>аКПК - активированный концентрат протромбинового комплекса.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38A829-C1B9-489E-9BD1-81F0B1FB399E}"/>
              </a:ext>
            </a:extLst>
          </p:cNvPr>
          <p:cNvSpPr txBox="1">
            <a:spLocks/>
          </p:cNvSpPr>
          <p:nvPr/>
        </p:nvSpPr>
        <p:spPr>
          <a:xfrm>
            <a:off x="293912" y="3246815"/>
            <a:ext cx="11745685" cy="1444928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txBody>
          <a:bodyPr vert="horz" lIns="274320" tIns="45720" rIns="27432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4256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C00A36"/>
              </a:buClr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01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3FA3-901D-4EDE-A458-ED43DECD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/>
              <a:t>Выводы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695DB-BBC6-4B17-A82C-888B81D51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пациенты с ингибиторами должны попытаться пройти ИИТ.</a:t>
            </a:r>
          </a:p>
          <a:p>
            <a:r>
              <a:rPr lang="ru-RU" dirty="0"/>
              <a:t>Данные о воздействии препаратов c </a:t>
            </a:r>
            <a:r>
              <a:rPr lang="ru-RU" b="1" dirty="0" err="1"/>
              <a:t>УПП</a:t>
            </a:r>
            <a:r>
              <a:rPr lang="ru-RU" dirty="0"/>
              <a:t> на ИИТ ограничены.</a:t>
            </a:r>
          </a:p>
          <a:p>
            <a:r>
              <a:rPr lang="ru-RU" dirty="0"/>
              <a:t>После успешной ИИТ следует начинать профилактику фактором VIII.</a:t>
            </a:r>
          </a:p>
          <a:p>
            <a:r>
              <a:rPr lang="ru-RU" dirty="0"/>
              <a:t>rFVIIa используется для поддержания гемостаза во время операции у пациентов на эмицизумабе, имеющих ингибитор.</a:t>
            </a:r>
          </a:p>
          <a:p>
            <a:r>
              <a:rPr lang="ru-RU" dirty="0"/>
              <a:t>Кровотечения на фоне приема эмицизумаба необходимо лечить с помощью rFVIIa.</a:t>
            </a:r>
          </a:p>
          <a:p>
            <a:r>
              <a:rPr lang="ru-RU" dirty="0"/>
              <a:t>Профилактика нефакторными препаратами может уменьшить бремя болезни.</a:t>
            </a:r>
          </a:p>
          <a:p>
            <a:r>
              <a:rPr lang="ru-RU" dirty="0"/>
              <a:t>Использование нефакторных препаратов при ИИТ - это еще неразработанная тема.</a:t>
            </a: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7D15A-B9B6-4CF2-A54A-A7AD16E1B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066520"/>
            <a:ext cx="9925050" cy="365125"/>
          </a:xfrm>
        </p:spPr>
        <p:txBody>
          <a:bodyPr/>
          <a:lstStyle/>
          <a:p>
            <a:r>
              <a:rPr lang="ru-RU" dirty="0" err="1"/>
              <a:t>УПП</a:t>
            </a:r>
            <a:r>
              <a:rPr lang="ru-RU" dirty="0"/>
              <a:t> - пролонгированный препарат с удлиненным периодом полувыведения; ИИТ - индукция иммунной толерантности.</a:t>
            </a:r>
          </a:p>
        </p:txBody>
      </p:sp>
    </p:spTree>
    <p:extLst>
      <p:ext uri="{BB962C8B-B14F-4D97-AF65-F5344CB8AC3E}">
        <p14:creationId xmlns:p14="http://schemas.microsoft.com/office/powerpoint/2010/main" val="2141379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3A6E-C584-499C-8520-F180DB23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13025"/>
            <a:ext cx="10515599" cy="10900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Благодарим организацию «Гемофилия-Альянс» за поддержку в создании данной презентации.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5C267-2EEB-47FB-AE1E-36D9F1CC17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A picture containing logo&#10;&#10;Description automatically generated">
            <a:extLst>
              <a:ext uri="{FF2B5EF4-FFF2-40B4-BE49-F238E27FC236}">
                <a16:creationId xmlns:a16="http://schemas.microsoft.com/office/drawing/2014/main" id="{490F289A-D8AB-4BFD-B8AD-37B7621589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371179" y="3870098"/>
            <a:ext cx="3449638" cy="2012950"/>
          </a:xfrm>
        </p:spPr>
      </p:pic>
    </p:spTree>
    <p:extLst>
      <p:ext uri="{BB962C8B-B14F-4D97-AF65-F5344CB8AC3E}">
        <p14:creationId xmlns:p14="http://schemas.microsoft.com/office/powerpoint/2010/main" val="393008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1D6C1-DA59-4362-B71C-AAE5FF917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057" y="636134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8BB0"/>
                </a:solidFill>
              </a:rPr>
              <a:t>Глава 8. Ингибиторы к фактору свертывания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08DB6CA-9BCD-4B3D-8166-A8CD815F2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456" y="3329895"/>
            <a:ext cx="11854543" cy="26463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/>
              <a:t>Маргарет Рагни, врач, магистр общественного</a:t>
            </a:r>
            <a:r>
              <a:rPr lang="en-US" sz="2800" b="1" dirty="0"/>
              <a:t> </a:t>
            </a:r>
            <a:r>
              <a:rPr lang="ru-RU" sz="2800" b="1" dirty="0"/>
              <a:t>здравоохранения</a:t>
            </a:r>
            <a:br>
              <a:rPr lang="ru-RU" sz="3000" dirty="0"/>
            </a:br>
            <a:r>
              <a:rPr lang="ru-RU" sz="2000" dirty="0"/>
              <a:t>Профессор</a:t>
            </a:r>
            <a:r>
              <a:rPr lang="en-US" sz="2000" dirty="0"/>
              <a:t>. </a:t>
            </a:r>
            <a:r>
              <a:rPr lang="ru-RU" sz="2000" dirty="0"/>
              <a:t>Специализация: медицина и клиническая трансляционная наука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Кафедра гематологии/онкологии, медицинский факультет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Медицинский центр Питтсбургского университета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Директор центра лечения гемофилии в Западной Пенсильвании 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г. Питтсбург, штат Пенсильвания </a:t>
            </a:r>
          </a:p>
        </p:txBody>
      </p:sp>
    </p:spTree>
    <p:extLst>
      <p:ext uri="{BB962C8B-B14F-4D97-AF65-F5344CB8AC3E}">
        <p14:creationId xmlns:p14="http://schemas.microsoft.com/office/powerpoint/2010/main" val="299910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Раскрытие потенциальных конфликтов интересов: Маргарет В. Рагни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B4038-2B84-45D4-AA84-F85F9F96E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008BB0"/>
                </a:solidFill>
              </a:rPr>
              <a:t>Гранты/поддержка в проведении исследований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2000" b="0" u="none" strike="noStrike" baseline="0" dirty="0">
                <a:solidFill>
                  <a:srgbClr val="000000"/>
                </a:solidFill>
              </a:rPr>
              <a:t>Компании: </a:t>
            </a:r>
            <a:r>
              <a:rPr lang="ru-RU" sz="2000" b="0" u="none" strike="noStrike" baseline="0" dirty="0" err="1">
                <a:solidFill>
                  <a:srgbClr val="000000"/>
                </a:solidFill>
              </a:rPr>
              <a:t>Alnylam</a:t>
            </a:r>
            <a:r>
              <a:rPr lang="ru-RU" sz="2000" b="0" u="none" strike="noStrike" baseline="0" dirty="0">
                <a:solidFill>
                  <a:srgbClr val="000000"/>
                </a:solidFill>
              </a:rPr>
              <a:t>/</a:t>
            </a:r>
            <a:r>
              <a:rPr lang="ru-RU" sz="2000" b="0" u="none" strike="noStrike" baseline="0" dirty="0" err="1">
                <a:solidFill>
                  <a:srgbClr val="000000"/>
                </a:solidFill>
              </a:rPr>
              <a:t>Sanofi</a:t>
            </a:r>
            <a:r>
              <a:rPr lang="ru-RU" sz="2000" b="0" u="none" strike="noStrike" baseline="0" dirty="0">
                <a:solidFill>
                  <a:srgbClr val="000000"/>
                </a:solidFill>
              </a:rPr>
              <a:t>, </a:t>
            </a:r>
            <a:r>
              <a:rPr lang="ru-RU" sz="2000" b="0" u="none" strike="noStrike" baseline="0" dirty="0" err="1">
                <a:solidFill>
                  <a:srgbClr val="000000"/>
                </a:solidFill>
              </a:rPr>
              <a:t>BioMarin</a:t>
            </a:r>
            <a:r>
              <a:rPr lang="ru-RU" sz="2000" b="0" u="none" strike="noStrike" baseline="0" dirty="0">
                <a:solidFill>
                  <a:srgbClr val="000000"/>
                </a:solidFill>
              </a:rPr>
              <a:t>, </a:t>
            </a:r>
            <a:r>
              <a:rPr lang="ru-RU" sz="2000" b="0" u="none" strike="noStrike" baseline="0" dirty="0" err="1">
                <a:solidFill>
                  <a:srgbClr val="000000"/>
                </a:solidFill>
              </a:rPr>
              <a:t>Bioverativ</a:t>
            </a:r>
            <a:r>
              <a:rPr lang="ru-RU" sz="2000" b="0" u="none" strike="noStrike" baseline="0" dirty="0">
                <a:solidFill>
                  <a:srgbClr val="000000"/>
                </a:solidFill>
              </a:rPr>
              <a:t>/</a:t>
            </a:r>
            <a:r>
              <a:rPr lang="ru-RU" sz="2000" b="0" u="none" strike="noStrike" baseline="0" dirty="0" err="1">
                <a:solidFill>
                  <a:srgbClr val="000000"/>
                </a:solidFill>
              </a:rPr>
              <a:t>Sanofi</a:t>
            </a:r>
            <a:r>
              <a:rPr lang="ru-RU" sz="2000" b="0" u="none" strike="noStrike" baseline="0" dirty="0">
                <a:solidFill>
                  <a:srgbClr val="000000"/>
                </a:solidFill>
              </a:rPr>
              <a:t>, </a:t>
            </a:r>
            <a:r>
              <a:rPr lang="ru-RU" sz="2000" b="0" u="none" strike="noStrike" baseline="0" dirty="0" err="1">
                <a:solidFill>
                  <a:srgbClr val="000000"/>
                </a:solidFill>
              </a:rPr>
              <a:t>Takeda</a:t>
            </a:r>
            <a:r>
              <a:rPr lang="ru-RU" sz="2000" b="0" u="none" strike="noStrike" baseline="0" dirty="0">
                <a:solidFill>
                  <a:srgbClr val="000000"/>
                </a:solidFill>
              </a:rPr>
              <a:t>/</a:t>
            </a:r>
            <a:r>
              <a:rPr lang="ru-RU" sz="2000" b="0" u="none" strike="noStrike" baseline="0" dirty="0" err="1">
                <a:solidFill>
                  <a:srgbClr val="000000"/>
                </a:solidFill>
              </a:rPr>
              <a:t>Shire</a:t>
            </a:r>
            <a:r>
              <a:rPr lang="ru-RU" sz="2000" b="0" u="none" strike="noStrike" baseline="0" dirty="0">
                <a:solidFill>
                  <a:srgbClr val="000000"/>
                </a:solidFill>
              </a:rPr>
              <a:t>, </a:t>
            </a:r>
            <a:r>
              <a:rPr lang="ru-RU" sz="2000" b="0" u="none" strike="noStrike" baseline="0" dirty="0" err="1">
                <a:solidFill>
                  <a:srgbClr val="000000"/>
                </a:solidFill>
              </a:rPr>
              <a:t>Sangamo</a:t>
            </a:r>
            <a:r>
              <a:rPr lang="ru-RU" sz="2000" b="0" u="none" strike="noStrike" baseline="0" dirty="0">
                <a:solidFill>
                  <a:srgbClr val="000000"/>
                </a:solidFill>
              </a:rPr>
              <a:t>, </a:t>
            </a:r>
            <a:r>
              <a:rPr lang="ru-RU" sz="2000" b="0" u="none" strike="noStrike" baseline="0" dirty="0" err="1">
                <a:solidFill>
                  <a:srgbClr val="000000"/>
                </a:solidFill>
              </a:rPr>
              <a:t>Spark</a:t>
            </a:r>
            <a:r>
              <a:rPr lang="ru-RU" sz="2000" b="0" u="none" strike="noStrike" baseline="0" dirty="0">
                <a:solidFill>
                  <a:srgbClr val="000000"/>
                </a:solidFill>
              </a:rPr>
              <a:t> </a:t>
            </a:r>
            <a:r>
              <a:rPr lang="ru-RU" sz="2000" b="0" u="none" strike="noStrike" baseline="0" dirty="0" err="1">
                <a:solidFill>
                  <a:srgbClr val="000000"/>
                </a:solidFill>
              </a:rPr>
              <a:t>Therapeutics</a:t>
            </a:r>
            <a:endParaRPr lang="ru-RU" sz="2000" b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8BB0"/>
                </a:solidFill>
              </a:rPr>
              <a:t>Консультативные советы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Компании: </a:t>
            </a:r>
            <a:r>
              <a:rPr lang="ru-RU" sz="2000" dirty="0" err="1">
                <a:solidFill>
                  <a:srgbClr val="000000"/>
                </a:solidFill>
              </a:rPr>
              <a:t>Alnylam</a:t>
            </a:r>
            <a:r>
              <a:rPr lang="ru-RU" sz="2000" dirty="0">
                <a:solidFill>
                  <a:srgbClr val="000000"/>
                </a:solidFill>
              </a:rPr>
              <a:t>/</a:t>
            </a:r>
            <a:r>
              <a:rPr lang="ru-RU" sz="2000" dirty="0" err="1">
                <a:solidFill>
                  <a:srgbClr val="000000"/>
                </a:solidFill>
              </a:rPr>
              <a:t>Sanofi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BioMarin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Takeda</a:t>
            </a:r>
            <a:r>
              <a:rPr lang="ru-RU" sz="2000" dirty="0">
                <a:solidFill>
                  <a:srgbClr val="000000"/>
                </a:solidFill>
              </a:rPr>
              <a:t>/</a:t>
            </a:r>
            <a:r>
              <a:rPr lang="ru-RU" sz="2000" dirty="0" err="1">
                <a:solidFill>
                  <a:srgbClr val="000000"/>
                </a:solidFill>
              </a:rPr>
              <a:t>Shire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Spark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Therapeutics</a:t>
            </a:r>
            <a:endParaRPr lang="ru-RU" sz="2000" dirty="0">
              <a:solidFill>
                <a:srgbClr val="000000"/>
              </a:solidFill>
            </a:endParaRPr>
          </a:p>
          <a:p>
            <a:endParaRPr lang="en-C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C8A602-49D2-4C24-BEAA-29B22944E4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95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05B9-B8F3-4BAD-B33E-CE66B088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r>
              <a:rPr lang="ru-RU"/>
              <a:t>Авторы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BCE759-37BB-445E-A578-A3955AC78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ru-RU" b="1" noProof="0"/>
              <a:t>Маргарет В. Рагни</a:t>
            </a:r>
          </a:p>
          <a:p>
            <a:pPr>
              <a:spcBef>
                <a:spcPts val="1000"/>
              </a:spcBef>
            </a:pPr>
            <a:r>
              <a:rPr lang="ru-RU" b="1" noProof="0"/>
              <a:t>Эрик Бернторп</a:t>
            </a:r>
          </a:p>
          <a:p>
            <a:pPr>
              <a:spcBef>
                <a:spcPts val="1000"/>
              </a:spcBef>
            </a:pPr>
            <a:r>
              <a:rPr lang="ru-RU" b="1" noProof="0"/>
              <a:t>Мануэль Каркао</a:t>
            </a:r>
          </a:p>
          <a:p>
            <a:pPr>
              <a:spcBef>
                <a:spcPts val="1000"/>
              </a:spcBef>
            </a:pPr>
            <a:r>
              <a:rPr lang="ru-RU" b="1" noProof="0"/>
              <a:t>Кармен Эскуриола Эттингсхаузен</a:t>
            </a:r>
          </a:p>
          <a:p>
            <a:pPr>
              <a:spcBef>
                <a:spcPts val="1000"/>
              </a:spcBef>
            </a:pPr>
            <a:r>
              <a:rPr lang="ru-RU" b="1" noProof="0"/>
              <a:t>Аугустас Недзинскас (ЛсГ)</a:t>
            </a:r>
          </a:p>
          <a:p>
            <a:pPr>
              <a:spcBef>
                <a:spcPts val="1000"/>
              </a:spcBef>
            </a:pPr>
            <a:r>
              <a:rPr lang="ru-RU" b="1" noProof="0"/>
              <a:t>Маргарет К. Озело</a:t>
            </a:r>
          </a:p>
          <a:p>
            <a:pPr>
              <a:spcBef>
                <a:spcPts val="1000"/>
              </a:spcBef>
            </a:pPr>
            <a:r>
              <a:rPr lang="ru-RU" b="1" noProof="0"/>
              <a:t>Энрике Д.Преза Эрнандес (ЛсГ)</a:t>
            </a:r>
          </a:p>
          <a:p>
            <a:pPr>
              <a:spcBef>
                <a:spcPts val="1000"/>
              </a:spcBef>
            </a:pPr>
            <a:r>
              <a:rPr lang="ru-RU" b="1" noProof="0"/>
              <a:t>Эндрю Селваджи (ЛсГ)</a:t>
            </a:r>
          </a:p>
          <a:p>
            <a:pPr>
              <a:spcBef>
                <a:spcPts val="1000"/>
              </a:spcBef>
            </a:pPr>
            <a:r>
              <a:rPr lang="ru-RU" b="1" noProof="0"/>
              <a:t>Х. Марийке ван дер Берг</a:t>
            </a:r>
          </a:p>
          <a:p>
            <a:pPr>
              <a:spcBef>
                <a:spcPts val="1000"/>
              </a:spcBef>
            </a:pPr>
            <a:r>
              <a:rPr lang="ru-RU" b="1" noProof="0"/>
              <a:t>Гленн Ф. Пиэрс</a:t>
            </a:r>
          </a:p>
          <a:p>
            <a:pPr>
              <a:spcBef>
                <a:spcPts val="1000"/>
              </a:spcBef>
            </a:pPr>
            <a:r>
              <a:rPr lang="ru-RU" b="1" noProof="0"/>
              <a:t>Алок Шривастава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372A94-60C0-401C-9ABB-1F124C35A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058434"/>
            <a:ext cx="9925050" cy="365125"/>
          </a:xfrm>
        </p:spPr>
        <p:txBody>
          <a:bodyPr/>
          <a:lstStyle/>
          <a:p>
            <a:r>
              <a:rPr lang="ru-RU"/>
              <a:t>ЛсГ - лицо с гемофилией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DCACA5-EBE6-4EC6-89D5-C8009E59A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305" y="1164770"/>
            <a:ext cx="6518760" cy="42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3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3D0A-96B2-AF4D-B9F5-E8730AA8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Введение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31C7-E170-8E40-B065-89DA7303E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1121568"/>
            <a:ext cx="10820399" cy="5234783"/>
          </a:xfrm>
        </p:spPr>
        <p:txBody>
          <a:bodyPr>
            <a:noAutofit/>
          </a:bodyPr>
          <a:lstStyle/>
          <a:p>
            <a:r>
              <a:rPr lang="ru-RU" dirty="0"/>
              <a:t>«Ингибиторами» в гемофилии являются алло-антитела (иммуноглобулины класса </a:t>
            </a:r>
            <a:r>
              <a:rPr lang="ru-RU" dirty="0" err="1"/>
              <a:t>IgG</a:t>
            </a:r>
            <a:r>
              <a:rPr lang="ru-RU" dirty="0"/>
              <a:t>) к экзогенному фактору свертывания VIII (FVIII) или IX (FIX), которые нейтрализуют действие введенных </a:t>
            </a:r>
            <a:r>
              <a:rPr lang="ru-RU" dirty="0" err="1"/>
              <a:t>КФС</a:t>
            </a:r>
            <a:r>
              <a:rPr lang="ru-RU" dirty="0"/>
              <a:t>.</a:t>
            </a:r>
          </a:p>
          <a:p>
            <a:r>
              <a:rPr lang="ru-RU" dirty="0"/>
              <a:t>Ингибиторы выявляются и измеряются с помощью анализа Бетезда в модификации Ниймеген.</a:t>
            </a:r>
          </a:p>
          <a:p>
            <a:r>
              <a:rPr lang="ru-RU" dirty="0"/>
              <a:t>Ингибиторы чаще встречаются у пациентов с тяжелой формой заболевания и более распространены при гемофилии А, чем при гемофилии В.</a:t>
            </a:r>
          </a:p>
          <a:p>
            <a:r>
              <a:rPr lang="ru-RU" dirty="0"/>
              <a:t>Наличие ингибиторов обуславливает повышенное бремя болезни, в том числе:</a:t>
            </a:r>
          </a:p>
          <a:p>
            <a:pPr lvl="1"/>
            <a:r>
              <a:rPr lang="ru-RU" dirty="0"/>
              <a:t>Более серьезные кровотечения и осложнения</a:t>
            </a:r>
          </a:p>
          <a:p>
            <a:pPr lvl="1"/>
            <a:r>
              <a:rPr lang="ru-RU" dirty="0"/>
              <a:t>Больше аллергических реакций</a:t>
            </a:r>
          </a:p>
          <a:p>
            <a:pPr lvl="1"/>
            <a:r>
              <a:rPr lang="ru-RU" dirty="0"/>
              <a:t>Чаще госпитализации</a:t>
            </a:r>
          </a:p>
          <a:p>
            <a:pPr lvl="1"/>
            <a:r>
              <a:rPr lang="ru-RU" dirty="0"/>
              <a:t>Выше расходы на лечение</a:t>
            </a:r>
          </a:p>
          <a:p>
            <a:pPr lvl="1"/>
            <a:r>
              <a:rPr lang="ru-RU" dirty="0"/>
              <a:t>Выше уровень смертности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FDE33-DF20-4C84-8718-87DEC771F9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7571" y="6173788"/>
            <a:ext cx="9925050" cy="365125"/>
          </a:xfrm>
        </p:spPr>
        <p:txBody>
          <a:bodyPr/>
          <a:lstStyle/>
          <a:p>
            <a:r>
              <a:rPr lang="ru-RU"/>
              <a:t>КФС - концентраты фактора свертывания</a:t>
            </a:r>
          </a:p>
        </p:txBody>
      </p:sp>
    </p:spTree>
    <p:extLst>
      <p:ext uri="{BB962C8B-B14F-4D97-AF65-F5344CB8AC3E}">
        <p14:creationId xmlns:p14="http://schemas.microsoft.com/office/powerpoint/2010/main" val="39060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CC3E-F6AF-46F7-B798-D74A165A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>
            <a:normAutofit/>
          </a:bodyPr>
          <a:lstStyle/>
          <a:p>
            <a:r>
              <a:rPr lang="ru-RU"/>
              <a:t>Что нового?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83FAF75-82DD-B745-B3C9-01A2924221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62100"/>
            <a:ext cx="10515600" cy="4614863"/>
          </a:xfrm>
        </p:spPr>
        <p:txBody>
          <a:bodyPr>
            <a:normAutofit/>
          </a:bodyPr>
          <a:lstStyle/>
          <a:p>
            <a:r>
              <a:rPr lang="ru-RU"/>
              <a:t>Лечение кровотечений</a:t>
            </a:r>
          </a:p>
          <a:p>
            <a:r>
              <a:rPr lang="ru-RU"/>
              <a:t>Скрининг на наличие ингибиторов</a:t>
            </a:r>
          </a:p>
          <a:p>
            <a:r>
              <a:rPr lang="ru-RU"/>
              <a:t>Индукция иммунной толерантности </a:t>
            </a:r>
          </a:p>
          <a:p>
            <a:r>
              <a:rPr lang="ru-RU"/>
              <a:t>Хирургические операции и инвазивные процедуры</a:t>
            </a:r>
          </a:p>
          <a:p>
            <a:r>
              <a:rPr lang="ru-RU"/>
              <a:t>Смена препарата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010B4-CCC9-44DE-86B2-222340DD3C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231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B9A254-79BA-48AA-B597-1EFE1E89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425"/>
            <a:ext cx="10515599" cy="1090079"/>
          </a:xfrm>
        </p:spPr>
        <p:txBody>
          <a:bodyPr/>
          <a:lstStyle/>
          <a:p>
            <a:r>
              <a:rPr lang="ru-RU"/>
              <a:t>Клинический случай (ребенку 11 месяцев)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707B39-F952-4054-8CC4-5E92C062A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100"/>
            <a:ext cx="6339840" cy="46148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Тяжелая гемофилия А </a:t>
            </a:r>
          </a:p>
          <a:p>
            <a:r>
              <a:rPr lang="ru-RU" dirty="0"/>
              <a:t>За последнюю неделю появились одна крупная ягодичная гематома и мелкие разрозненные гематомы.</a:t>
            </a:r>
          </a:p>
          <a:p>
            <a:r>
              <a:rPr lang="ru-RU" dirty="0"/>
              <a:t>Младенец получал терапию по требованию рекомбинантным фактором </a:t>
            </a:r>
            <a:r>
              <a:rPr lang="ru-RU" dirty="0" err="1"/>
              <a:t>rFVIII</a:t>
            </a:r>
            <a:r>
              <a:rPr lang="ru-RU" dirty="0"/>
              <a:t> из-за своего правого коленного сустава-мишени. При этом на терапию привычным </a:t>
            </a:r>
            <a:r>
              <a:rPr lang="ru-RU" dirty="0" err="1"/>
              <a:t>rFVIII</a:t>
            </a:r>
            <a:r>
              <a:rPr lang="ru-RU" dirty="0"/>
              <a:t> отвечает плохо.</a:t>
            </a:r>
          </a:p>
          <a:p>
            <a:r>
              <a:rPr lang="ru-RU" dirty="0"/>
              <a:t>Семейный анамнез без ингибиторов. Однако у 3-летнего двоюродного брата тоже тяжелая гемофилия А.</a:t>
            </a:r>
          </a:p>
          <a:p>
            <a:r>
              <a:rPr lang="ru-RU" dirty="0"/>
              <a:t>Результаты лабораторных анализов при посещении </a:t>
            </a:r>
            <a:r>
              <a:rPr lang="ru-RU" dirty="0" err="1"/>
              <a:t>ЦЛГ</a:t>
            </a:r>
            <a:r>
              <a:rPr lang="ru-RU" dirty="0"/>
              <a:t>:  гемоглобин 11,0 г/дл; FVIII &lt;0,01 </a:t>
            </a:r>
            <a:r>
              <a:rPr lang="ru-RU" dirty="0" err="1"/>
              <a:t>МЕ</a:t>
            </a:r>
            <a:r>
              <a:rPr lang="ru-RU" dirty="0"/>
              <a:t>/мл и анти-FVIII 12,0 </a:t>
            </a:r>
            <a:r>
              <a:rPr lang="ru-RU" dirty="0" err="1"/>
              <a:t>БЕ</a:t>
            </a:r>
            <a:endParaRPr lang="ru-RU" dirty="0"/>
          </a:p>
          <a:p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5130F1-4957-4702-95B6-566C708171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6240996"/>
            <a:ext cx="9925050" cy="365125"/>
          </a:xfrm>
        </p:spPr>
        <p:txBody>
          <a:bodyPr/>
          <a:lstStyle/>
          <a:p>
            <a:r>
              <a:rPr lang="ru-RU" dirty="0" err="1"/>
              <a:t>БЕ</a:t>
            </a:r>
            <a:r>
              <a:rPr lang="ru-RU" dirty="0"/>
              <a:t> - единица Бетезда; </a:t>
            </a:r>
            <a:r>
              <a:rPr lang="ru-RU" dirty="0" err="1"/>
              <a:t>ЦЛГ</a:t>
            </a:r>
            <a:r>
              <a:rPr lang="ru-RU" dirty="0"/>
              <a:t> - центр лечения гемофилии; </a:t>
            </a:r>
            <a:r>
              <a:rPr lang="ru-RU" dirty="0" err="1"/>
              <a:t>МЕ</a:t>
            </a:r>
            <a:r>
              <a:rPr lang="ru-RU" dirty="0"/>
              <a:t> - международная единица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3EB6B4AF-E705-4DAE-BBBC-969DF8303959}"/>
              </a:ext>
            </a:extLst>
          </p:cNvPr>
          <p:cNvSpPr/>
          <p:nvPr/>
        </p:nvSpPr>
        <p:spPr>
          <a:xfrm>
            <a:off x="7639899" y="1562100"/>
            <a:ext cx="3636899" cy="4127500"/>
          </a:xfrm>
          <a:prstGeom prst="roundRect">
            <a:avLst>
              <a:gd name="adj" fmla="val 5573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marL="0" indent="0" algn="ctr">
              <a:spcBef>
                <a:spcPts val="300"/>
              </a:spcBef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ru-RU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теперь лечить кровотечения при наличии у ребенка ингибитора?</a:t>
            </a:r>
            <a:br>
              <a:rPr lang="ru-RU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семьи также возник вопрос: нужно ли проверить двоюродного брата на наличие ингибитора?</a:t>
            </a:r>
          </a:p>
        </p:txBody>
      </p:sp>
    </p:spTree>
    <p:extLst>
      <p:ext uri="{BB962C8B-B14F-4D97-AF65-F5344CB8AC3E}">
        <p14:creationId xmlns:p14="http://schemas.microsoft.com/office/powerpoint/2010/main" val="286605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CB131F-87AC-448E-ADB0-9C3DBDCE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231062"/>
            <a:ext cx="10859638" cy="4614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0" u="none" strike="noStrike" kern="1200" dirty="0">
              <a:solidFill>
                <a:srgbClr val="008BB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0" u="none" strike="noStrike" dirty="0">
                <a:solidFill>
                  <a:srgbClr val="008BB0"/>
                </a:solidFill>
                <a:effectLst/>
                <a:latin typeface="Arial" panose="020B0604020202020204" pitchFamily="34" charset="0"/>
              </a:rPr>
              <a:t>Рекомендация 8.3.1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возникновении острого кровотечения у пациентов с гемофилией А и ингибиторами к фактору VIII ВФГ рекомендует выбирать лечение в зависимости от вида ингибитора: низкореагирующего или высокореагирующего.</a:t>
            </a:r>
          </a:p>
          <a:p>
            <a:pPr marL="0" indent="0">
              <a:buNone/>
            </a:pPr>
            <a:endParaRPr lang="en-US" altLang="en-US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88810F-33FA-4B75-9CF4-0534E248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Гемофилия А и ингибиторы к FVIII. </a:t>
            </a:r>
            <a:br>
              <a:rPr lang="ru-RU"/>
            </a:br>
            <a:r>
              <a:rPr lang="ru-RU"/>
              <a:t>Лечение кровотечений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FD35CE-B4FE-7B4A-BD4D-AEAA61F47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983147"/>
              </p:ext>
            </p:extLst>
          </p:nvPr>
        </p:nvGraphicFramePr>
        <p:xfrm>
          <a:off x="315686" y="3538494"/>
          <a:ext cx="11615057" cy="1973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902">
                  <a:extLst>
                    <a:ext uri="{9D8B030D-6E8A-4147-A177-3AD203B41FA5}">
                      <a16:colId xmlns:a16="http://schemas.microsoft.com/office/drawing/2014/main" val="115417114"/>
                    </a:ext>
                  </a:extLst>
                </a:gridCol>
                <a:gridCol w="4295028">
                  <a:extLst>
                    <a:ext uri="{9D8B030D-6E8A-4147-A177-3AD203B41FA5}">
                      <a16:colId xmlns:a16="http://schemas.microsoft.com/office/drawing/2014/main" val="3609347040"/>
                    </a:ext>
                  </a:extLst>
                </a:gridCol>
                <a:gridCol w="5608127">
                  <a:extLst>
                    <a:ext uri="{9D8B030D-6E8A-4147-A177-3AD203B41FA5}">
                      <a16:colId xmlns:a16="http://schemas.microsoft.com/office/drawing/2014/main" val="2428270787"/>
                    </a:ext>
                  </a:extLst>
                </a:gridCol>
              </a:tblGrid>
              <a:tr h="64992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Низкореагирующие ингибиторы 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Высокореагирующие ингибиторы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389649"/>
                  </a:ext>
                </a:extLst>
              </a:tr>
              <a:tr h="6499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8BB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Препарат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FVIII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rFVIIa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или 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аКПК</a:t>
                      </a:r>
                      <a:r>
                        <a:rPr lang="ru-RU" sz="2000" baseline="30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или FVIII</a:t>
                      </a:r>
                      <a:r>
                        <a:rPr lang="ru-RU" sz="2000" baseline="30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*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278766"/>
                  </a:ext>
                </a:extLst>
              </a:tr>
              <a:tr h="6499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8BB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Мониторинг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Анализ прокоагулянтной активности фактора FVIII (FVIII:C)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Тромбоэластография / тест генерации тромбина </a:t>
                      </a:r>
                    </a:p>
                  </a:txBody>
                  <a:tcPr marL="85005" marR="85005" marT="31785" marB="3178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201320"/>
                  </a:ext>
                </a:extLst>
              </a:tr>
            </a:tbl>
          </a:graphicData>
        </a:graphic>
      </p:graphicFrame>
      <p:sp>
        <p:nvSpPr>
          <p:cNvPr id="7" name="Donut 6">
            <a:extLst>
              <a:ext uri="{FF2B5EF4-FFF2-40B4-BE49-F238E27FC236}">
                <a16:creationId xmlns:a16="http://schemas.microsoft.com/office/drawing/2014/main" id="{4C8E9DAD-DB7E-D44E-8A43-9C7ABA509C7E}"/>
              </a:ext>
            </a:extLst>
          </p:cNvPr>
          <p:cNvSpPr/>
          <p:nvPr/>
        </p:nvSpPr>
        <p:spPr>
          <a:xfrm>
            <a:off x="6302003" y="3538494"/>
            <a:ext cx="5628740" cy="2089570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EBAF44-8C84-4266-977D-38C3F28306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6173788"/>
            <a:ext cx="9925050" cy="365125"/>
          </a:xfrm>
        </p:spPr>
        <p:txBody>
          <a:bodyPr/>
          <a:lstStyle/>
          <a:p>
            <a:r>
              <a:rPr lang="ru-RU" sz="900" dirty="0"/>
              <a:t> *При высокореагирующих ингибиторах низкого титра может использоваться FVIII; следует проводить мониторинг на предмет анамнестической реакции.</a:t>
            </a:r>
          </a:p>
          <a:p>
            <a:r>
              <a:rPr lang="ru-RU" dirty="0"/>
              <a:t>аКПК - активированный концентрат протромбинового комплекса</a:t>
            </a:r>
          </a:p>
        </p:txBody>
      </p:sp>
    </p:spTree>
    <p:extLst>
      <p:ext uri="{BB962C8B-B14F-4D97-AF65-F5344CB8AC3E}">
        <p14:creationId xmlns:p14="http://schemas.microsoft.com/office/powerpoint/2010/main" val="2271322074"/>
      </p:ext>
    </p:extLst>
  </p:cSld>
  <p:clrMapOvr>
    <a:masterClrMapping/>
  </p:clrMapOvr>
</p:sld>
</file>

<file path=ppt/theme/theme1.xml><?xml version="1.0" encoding="utf-8"?>
<a:theme xmlns:a="http://schemas.openxmlformats.org/drawingml/2006/main" name="WFH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BB0"/>
      </a:accent1>
      <a:accent2>
        <a:srgbClr val="719500"/>
      </a:accent2>
      <a:accent3>
        <a:srgbClr val="642566"/>
      </a:accent3>
      <a:accent4>
        <a:srgbClr val="FBD913"/>
      </a:accent4>
      <a:accent5>
        <a:srgbClr val="E60D2E"/>
      </a:accent5>
      <a:accent6>
        <a:srgbClr val="C4123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D04D5609056428849DEFF65104C64" ma:contentTypeVersion="15" ma:contentTypeDescription="Create a new document." ma:contentTypeScope="" ma:versionID="c48d82d920dd5d25eb55ab3bdd59624f">
  <xsd:schema xmlns:xsd="http://www.w3.org/2001/XMLSchema" xmlns:xs="http://www.w3.org/2001/XMLSchema" xmlns:p="http://schemas.microsoft.com/office/2006/metadata/properties" xmlns:ns1="http://schemas.microsoft.com/sharepoint/v3" xmlns:ns2="902d07f0-7c98-4576-84da-3dac784571f8" xmlns:ns3="026d5d3f-5486-42e2-99f8-af2f5497c969" targetNamespace="http://schemas.microsoft.com/office/2006/metadata/properties" ma:root="true" ma:fieldsID="06525fe47db88cc34f43507aadba564f" ns1:_="" ns2:_="" ns3:_="">
    <xsd:import namespace="http://schemas.microsoft.com/sharepoint/v3"/>
    <xsd:import namespace="902d07f0-7c98-4576-84da-3dac784571f8"/>
    <xsd:import namespace="026d5d3f-5486-42e2-99f8-af2f5497c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d07f0-7c98-4576-84da-3dac784571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6d5d3f-5486-42e2-99f8-af2f5497c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EA7D1C-AFAB-48A3-9980-54F0950263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2C037-84D9-4223-ADCC-4A8D72973821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026d5d3f-5486-42e2-99f8-af2f5497c969"/>
    <ds:schemaRef ds:uri="902d07f0-7c98-4576-84da-3dac784571f8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663FD8F-646C-41EA-9BFD-E72CF00B3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02d07f0-7c98-4576-84da-3dac784571f8"/>
    <ds:schemaRef ds:uri="026d5d3f-5486-42e2-99f8-af2f5497c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7570</TotalTime>
  <Words>2534</Words>
  <Application>Microsoft Office PowerPoint</Application>
  <PresentationFormat>Widescreen</PresentationFormat>
  <Paragraphs>260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WFH</vt:lpstr>
      <vt:lpstr>Руководство по лечению гемофилии для всех</vt:lpstr>
      <vt:lpstr>Руководство ВФГ по лечению гемофилии</vt:lpstr>
      <vt:lpstr>Глава 8. Ингибиторы к фактору свертывания</vt:lpstr>
      <vt:lpstr>Раскрытие потенциальных конфликтов интересов: Маргарет В. Рагни</vt:lpstr>
      <vt:lpstr>Авторы</vt:lpstr>
      <vt:lpstr>Введение</vt:lpstr>
      <vt:lpstr>Что нового?</vt:lpstr>
      <vt:lpstr>Клинический случай (ребенку 11 месяцев)</vt:lpstr>
      <vt:lpstr>Гемофилия А и ингибиторы к FVIII.  Лечение кровотечений </vt:lpstr>
      <vt:lpstr>Гемофилия В и ингибиторы к фактору IX. Лечение кровотечений</vt:lpstr>
      <vt:lpstr>    </vt:lpstr>
      <vt:lpstr>Клинический случай</vt:lpstr>
      <vt:lpstr>      </vt:lpstr>
      <vt:lpstr>Индукция иммунной толерантности. Общие рекомендации</vt:lpstr>
      <vt:lpstr>Индукция иммунной толерантности</vt:lpstr>
      <vt:lpstr>Лечение кровотечений и эмицизумаб</vt:lpstr>
      <vt:lpstr>      </vt:lpstr>
      <vt:lpstr>Лечение кровотечений и эмицизумаб</vt:lpstr>
      <vt:lpstr>Клинический случай 3 </vt:lpstr>
      <vt:lpstr>Хирургические операции и инвазивные процедуры. Общие рекомендации</vt:lpstr>
      <vt:lpstr>Хирургические операции и инвазивные процедуры</vt:lpstr>
      <vt:lpstr>Хирургические операции и инвазивные процедуры. Общие рекомендации </vt:lpstr>
      <vt:lpstr>Хирургические операции и инвазивные процедуры</vt:lpstr>
      <vt:lpstr>Выводы</vt:lpstr>
      <vt:lpstr>Благодарим организацию «Гемофилия-Альянс» за поддержку в создании данной презентации.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Jubb</dc:creator>
  <cp:lastModifiedBy>Julia Chadwick</cp:lastModifiedBy>
  <cp:revision>207</cp:revision>
  <cp:lastPrinted>2022-04-14T12:15:12Z</cp:lastPrinted>
  <dcterms:created xsi:type="dcterms:W3CDTF">2020-08-28T16:07:48Z</dcterms:created>
  <dcterms:modified xsi:type="dcterms:W3CDTF">2022-05-19T15:54:37Z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0x010100E24D04D5609056428849DEFF65104C64</vt:lpwstr>
  </property>
  <property fmtid="{D5CDD505-2E9C-101B-9397-08002B2CF9AE}" pid="3" name="Order">
    <vt:r8>457200</vt:r8>
  </property>
</Properties>
</file>