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</p:sldMasterIdLst>
  <p:notesMasterIdLst>
    <p:notesMasterId r:id="rId38"/>
  </p:notesMasterIdLst>
  <p:sldIdLst>
    <p:sldId id="2984" r:id="rId5"/>
    <p:sldId id="2807" r:id="rId6"/>
    <p:sldId id="2985" r:id="rId7"/>
    <p:sldId id="2986" r:id="rId8"/>
    <p:sldId id="2987" r:id="rId9"/>
    <p:sldId id="2952" r:id="rId10"/>
    <p:sldId id="2992" r:id="rId11"/>
    <p:sldId id="2970" r:id="rId12"/>
    <p:sldId id="2993" r:id="rId13"/>
    <p:sldId id="2954" r:id="rId14"/>
    <p:sldId id="2973" r:id="rId15"/>
    <p:sldId id="2978" r:id="rId16"/>
    <p:sldId id="2961" r:id="rId17"/>
    <p:sldId id="2979" r:id="rId18"/>
    <p:sldId id="2908" r:id="rId19"/>
    <p:sldId id="2947" r:id="rId20"/>
    <p:sldId id="2972" r:id="rId21"/>
    <p:sldId id="2982" r:id="rId22"/>
    <p:sldId id="2980" r:id="rId23"/>
    <p:sldId id="2917" r:id="rId24"/>
    <p:sldId id="2909" r:id="rId25"/>
    <p:sldId id="2981" r:id="rId26"/>
    <p:sldId id="2977" r:id="rId27"/>
    <p:sldId id="2983" r:id="rId28"/>
    <p:sldId id="2994" r:id="rId29"/>
    <p:sldId id="2958" r:id="rId30"/>
    <p:sldId id="2988" r:id="rId31"/>
    <p:sldId id="2995" r:id="rId32"/>
    <p:sldId id="2989" r:id="rId33"/>
    <p:sldId id="2990" r:id="rId34"/>
    <p:sldId id="2996" r:id="rId35"/>
    <p:sldId id="2967" r:id="rId36"/>
    <p:sldId id="2765" r:id="rId37"/>
  </p:sldIdLst>
  <p:sldSz cx="12192000" cy="6858000"/>
  <p:notesSz cx="6865938" cy="9540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 Chadwick" initials="JC" lastIdx="54" clrIdx="0">
    <p:extLst>
      <p:ext uri="{19B8F6BF-5375-455C-9EA6-DF929625EA0E}">
        <p15:presenceInfo xmlns:p15="http://schemas.microsoft.com/office/powerpoint/2012/main" userId="S::jchadwick@wfh.org::bd1ae82f-124b-4de6-bc22-d4eddcd0bf4b" providerId="AD"/>
      </p:ext>
    </p:extLst>
  </p:cmAuthor>
  <p:cmAuthor id="2" name="janice meisner" initials="jm" lastIdx="6" clrIdx="1">
    <p:extLst>
      <p:ext uri="{19B8F6BF-5375-455C-9EA6-DF929625EA0E}">
        <p15:presenceInfo xmlns:p15="http://schemas.microsoft.com/office/powerpoint/2012/main" userId="S::janice.meisner@livagency.ca::8a8d4f83-58bd-46bc-8c13-248eb80342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371"/>
    <a:srgbClr val="344A55"/>
    <a:srgbClr val="FFFFFF"/>
    <a:srgbClr val="719500"/>
    <a:srgbClr val="FDB913"/>
    <a:srgbClr val="642566"/>
    <a:srgbClr val="008BB0"/>
    <a:srgbClr val="E31837"/>
    <a:srgbClr val="E6E6E6"/>
    <a:srgbClr val="8B0E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0F7AF3-501E-4643-ADCB-12B92C4D8FC0}" v="12" dt="2022-05-17T19:26:29.949"/>
  </p1510:revLst>
</p1510:revInfo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0" autoAdjust="0"/>
    <p:restoredTop sz="42017" autoAdjust="0"/>
  </p:normalViewPr>
  <p:slideViewPr>
    <p:cSldViewPr snapToGrid="0" snapToObjects="1" showGuides="1">
      <p:cViewPr varScale="1">
        <p:scale>
          <a:sx n="24" d="100"/>
          <a:sy n="24" d="100"/>
        </p:scale>
        <p:origin x="2488" y="20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1711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Chadwick" userId="bd1ae82f-124b-4de6-bc22-d4eddcd0bf4b" providerId="ADAL" clId="{A40F7AF3-501E-4643-ADCB-12B92C4D8FC0}"/>
    <pc:docChg chg="custSel modSld">
      <pc:chgData name="Julia Chadwick" userId="bd1ae82f-124b-4de6-bc22-d4eddcd0bf4b" providerId="ADAL" clId="{A40F7AF3-501E-4643-ADCB-12B92C4D8FC0}" dt="2022-05-19T15:53:14.803" v="67" actId="20577"/>
      <pc:docMkLst>
        <pc:docMk/>
      </pc:docMkLst>
      <pc:sldChg chg="delSp mod modTransition delAnim modNotesTx">
        <pc:chgData name="Julia Chadwick" userId="bd1ae82f-124b-4de6-bc22-d4eddcd0bf4b" providerId="ADAL" clId="{A40F7AF3-501E-4643-ADCB-12B92C4D8FC0}" dt="2022-05-19T15:53:14.803" v="67" actId="20577"/>
        <pc:sldMkLst>
          <pc:docMk/>
          <pc:sldMk cId="2827534038" sldId="2765"/>
        </pc:sldMkLst>
        <pc:picChg chg="del">
          <ac:chgData name="Julia Chadwick" userId="bd1ae82f-124b-4de6-bc22-d4eddcd0bf4b" providerId="ADAL" clId="{A40F7AF3-501E-4643-ADCB-12B92C4D8FC0}" dt="2022-05-17T19:26:36.289" v="33" actId="478"/>
          <ac:picMkLst>
            <pc:docMk/>
            <pc:sldMk cId="2827534038" sldId="2765"/>
            <ac:picMk id="3" creationId="{C41BFE82-86BB-476A-BBCF-22C19E6331A5}"/>
          </ac:picMkLst>
        </pc:picChg>
      </pc:sldChg>
      <pc:sldChg chg="delSp mod modTransition delAnim modNotesTx">
        <pc:chgData name="Julia Chadwick" userId="bd1ae82f-124b-4de6-bc22-d4eddcd0bf4b" providerId="ADAL" clId="{A40F7AF3-501E-4643-ADCB-12B92C4D8FC0}" dt="2022-05-19T15:52:17.055" v="35" actId="20577"/>
        <pc:sldMkLst>
          <pc:docMk/>
          <pc:sldMk cId="4278045850" sldId="2807"/>
        </pc:sldMkLst>
        <pc:picChg chg="del">
          <ac:chgData name="Julia Chadwick" userId="bd1ae82f-124b-4de6-bc22-d4eddcd0bf4b" providerId="ADAL" clId="{A40F7AF3-501E-4643-ADCB-12B92C4D8FC0}" dt="2022-05-17T19:25:16.814" v="2" actId="478"/>
          <ac:picMkLst>
            <pc:docMk/>
            <pc:sldMk cId="4278045850" sldId="2807"/>
            <ac:picMk id="9" creationId="{0CEEE590-0559-46D4-937D-B9EC7147F0F9}"/>
          </ac:picMkLst>
        </pc:picChg>
      </pc:sldChg>
      <pc:sldChg chg="delSp mod modTransition delAnim modNotesTx">
        <pc:chgData name="Julia Chadwick" userId="bd1ae82f-124b-4de6-bc22-d4eddcd0bf4b" providerId="ADAL" clId="{A40F7AF3-501E-4643-ADCB-12B92C4D8FC0}" dt="2022-05-19T15:52:40.640" v="48" actId="20577"/>
        <pc:sldMkLst>
          <pc:docMk/>
          <pc:sldMk cId="4151529897" sldId="2908"/>
        </pc:sldMkLst>
        <pc:picChg chg="del">
          <ac:chgData name="Julia Chadwick" userId="bd1ae82f-124b-4de6-bc22-d4eddcd0bf4b" providerId="ADAL" clId="{A40F7AF3-501E-4643-ADCB-12B92C4D8FC0}" dt="2022-05-17T19:25:53.034" v="15" actId="478"/>
          <ac:picMkLst>
            <pc:docMk/>
            <pc:sldMk cId="4151529897" sldId="2908"/>
            <ac:picMk id="7" creationId="{C3F34854-DFF8-445E-A69C-5A62A47640B9}"/>
          </ac:picMkLst>
        </pc:picChg>
      </pc:sldChg>
      <pc:sldChg chg="delSp mod modTransition delAnim modNotesTx">
        <pc:chgData name="Julia Chadwick" userId="bd1ae82f-124b-4de6-bc22-d4eddcd0bf4b" providerId="ADAL" clId="{A40F7AF3-501E-4643-ADCB-12B92C4D8FC0}" dt="2022-05-19T15:52:51.386" v="54" actId="20577"/>
        <pc:sldMkLst>
          <pc:docMk/>
          <pc:sldMk cId="752620200" sldId="2909"/>
        </pc:sldMkLst>
        <pc:picChg chg="del">
          <ac:chgData name="Julia Chadwick" userId="bd1ae82f-124b-4de6-bc22-d4eddcd0bf4b" providerId="ADAL" clId="{A40F7AF3-501E-4643-ADCB-12B92C4D8FC0}" dt="2022-05-17T19:26:06.575" v="21" actId="478"/>
          <ac:picMkLst>
            <pc:docMk/>
            <pc:sldMk cId="752620200" sldId="2909"/>
            <ac:picMk id="3" creationId="{FEBCBF25-7151-4A97-A419-422EB71CD1A8}"/>
          </ac:picMkLst>
        </pc:picChg>
      </pc:sldChg>
      <pc:sldChg chg="delSp mod modTransition delAnim modNotesTx">
        <pc:chgData name="Julia Chadwick" userId="bd1ae82f-124b-4de6-bc22-d4eddcd0bf4b" providerId="ADAL" clId="{A40F7AF3-501E-4643-ADCB-12B92C4D8FC0}" dt="2022-05-19T15:52:49.597" v="53" actId="20577"/>
        <pc:sldMkLst>
          <pc:docMk/>
          <pc:sldMk cId="1693546630" sldId="2917"/>
        </pc:sldMkLst>
        <pc:picChg chg="del">
          <ac:chgData name="Julia Chadwick" userId="bd1ae82f-124b-4de6-bc22-d4eddcd0bf4b" providerId="ADAL" clId="{A40F7AF3-501E-4643-ADCB-12B92C4D8FC0}" dt="2022-05-17T19:26:04.275" v="20" actId="478"/>
          <ac:picMkLst>
            <pc:docMk/>
            <pc:sldMk cId="1693546630" sldId="2917"/>
            <ac:picMk id="4" creationId="{AD1322ED-8FD6-4400-8F9F-C73DD4F3CF4B}"/>
          </ac:picMkLst>
        </pc:picChg>
      </pc:sldChg>
      <pc:sldChg chg="delSp mod modTransition delAnim modNotesTx">
        <pc:chgData name="Julia Chadwick" userId="bd1ae82f-124b-4de6-bc22-d4eddcd0bf4b" providerId="ADAL" clId="{A40F7AF3-501E-4643-ADCB-12B92C4D8FC0}" dt="2022-05-19T15:52:42.849" v="49" actId="20577"/>
        <pc:sldMkLst>
          <pc:docMk/>
          <pc:sldMk cId="2031061742" sldId="2947"/>
        </pc:sldMkLst>
        <pc:picChg chg="del">
          <ac:chgData name="Julia Chadwick" userId="bd1ae82f-124b-4de6-bc22-d4eddcd0bf4b" providerId="ADAL" clId="{A40F7AF3-501E-4643-ADCB-12B92C4D8FC0}" dt="2022-05-17T19:25:55.182" v="16" actId="478"/>
          <ac:picMkLst>
            <pc:docMk/>
            <pc:sldMk cId="2031061742" sldId="2947"/>
            <ac:picMk id="5" creationId="{1BC903C7-AD33-475E-B123-566853E0247B}"/>
          </ac:picMkLst>
        </pc:picChg>
      </pc:sldChg>
      <pc:sldChg chg="delSp mod modTransition delAnim modNotesTx">
        <pc:chgData name="Julia Chadwick" userId="bd1ae82f-124b-4de6-bc22-d4eddcd0bf4b" providerId="ADAL" clId="{A40F7AF3-501E-4643-ADCB-12B92C4D8FC0}" dt="2022-05-19T15:52:24.539" v="38" actId="20577"/>
        <pc:sldMkLst>
          <pc:docMk/>
          <pc:sldMk cId="45576475" sldId="2952"/>
        </pc:sldMkLst>
        <pc:picChg chg="del">
          <ac:chgData name="Julia Chadwick" userId="bd1ae82f-124b-4de6-bc22-d4eddcd0bf4b" providerId="ADAL" clId="{A40F7AF3-501E-4643-ADCB-12B92C4D8FC0}" dt="2022-05-17T19:25:26.982" v="6" actId="478"/>
          <ac:picMkLst>
            <pc:docMk/>
            <pc:sldMk cId="45576475" sldId="2952"/>
            <ac:picMk id="8" creationId="{7CEBFD5B-4659-4CAD-AC05-D6966B031049}"/>
          </ac:picMkLst>
        </pc:picChg>
      </pc:sldChg>
      <pc:sldChg chg="delSp mod modTransition delAnim modNotesTx">
        <pc:chgData name="Julia Chadwick" userId="bd1ae82f-124b-4de6-bc22-d4eddcd0bf4b" providerId="ADAL" clId="{A40F7AF3-501E-4643-ADCB-12B92C4D8FC0}" dt="2022-05-19T15:52:29.726" v="42" actId="20577"/>
        <pc:sldMkLst>
          <pc:docMk/>
          <pc:sldMk cId="2305675861" sldId="2954"/>
        </pc:sldMkLst>
        <pc:picChg chg="del">
          <ac:chgData name="Julia Chadwick" userId="bd1ae82f-124b-4de6-bc22-d4eddcd0bf4b" providerId="ADAL" clId="{A40F7AF3-501E-4643-ADCB-12B92C4D8FC0}" dt="2022-05-17T19:25:37.771" v="10" actId="478"/>
          <ac:picMkLst>
            <pc:docMk/>
            <pc:sldMk cId="2305675861" sldId="2954"/>
            <ac:picMk id="3" creationId="{A0EC051B-743D-4D39-B4FF-04CB241E8ADC}"/>
          </ac:picMkLst>
        </pc:picChg>
      </pc:sldChg>
      <pc:sldChg chg="delSp mod modTransition delAnim modNotesTx">
        <pc:chgData name="Julia Chadwick" userId="bd1ae82f-124b-4de6-bc22-d4eddcd0bf4b" providerId="ADAL" clId="{A40F7AF3-501E-4643-ADCB-12B92C4D8FC0}" dt="2022-05-19T15:53:02.188" v="60" actId="20577"/>
        <pc:sldMkLst>
          <pc:docMk/>
          <pc:sldMk cId="2184961392" sldId="2958"/>
        </pc:sldMkLst>
        <pc:picChg chg="del">
          <ac:chgData name="Julia Chadwick" userId="bd1ae82f-124b-4de6-bc22-d4eddcd0bf4b" providerId="ADAL" clId="{A40F7AF3-501E-4643-ADCB-12B92C4D8FC0}" dt="2022-05-17T19:26:18.632" v="26" actId="478"/>
          <ac:picMkLst>
            <pc:docMk/>
            <pc:sldMk cId="2184961392" sldId="2958"/>
            <ac:picMk id="3" creationId="{D00DE5A2-1B02-48A0-BB37-7EB816B203B1}"/>
          </ac:picMkLst>
        </pc:picChg>
      </pc:sldChg>
      <pc:sldChg chg="delSp mod modTransition delAnim modNotesTx">
        <pc:chgData name="Julia Chadwick" userId="bd1ae82f-124b-4de6-bc22-d4eddcd0bf4b" providerId="ADAL" clId="{A40F7AF3-501E-4643-ADCB-12B92C4D8FC0}" dt="2022-05-19T15:52:35.934" v="45" actId="20577"/>
        <pc:sldMkLst>
          <pc:docMk/>
          <pc:sldMk cId="4106045227" sldId="2961"/>
        </pc:sldMkLst>
        <pc:picChg chg="del">
          <ac:chgData name="Julia Chadwick" userId="bd1ae82f-124b-4de6-bc22-d4eddcd0bf4b" providerId="ADAL" clId="{A40F7AF3-501E-4643-ADCB-12B92C4D8FC0}" dt="2022-05-17T19:25:45.960" v="13" actId="478"/>
          <ac:picMkLst>
            <pc:docMk/>
            <pc:sldMk cId="4106045227" sldId="2961"/>
            <ac:picMk id="7" creationId="{877B43AF-2F9E-4C88-91D2-C56CB91BEF51}"/>
          </ac:picMkLst>
        </pc:picChg>
      </pc:sldChg>
      <pc:sldChg chg="delSp mod modTransition delAnim modNotesTx">
        <pc:chgData name="Julia Chadwick" userId="bd1ae82f-124b-4de6-bc22-d4eddcd0bf4b" providerId="ADAL" clId="{A40F7AF3-501E-4643-ADCB-12B92C4D8FC0}" dt="2022-05-19T15:53:12.175" v="66" actId="20577"/>
        <pc:sldMkLst>
          <pc:docMk/>
          <pc:sldMk cId="2393592381" sldId="2967"/>
        </pc:sldMkLst>
        <pc:picChg chg="del">
          <ac:chgData name="Julia Chadwick" userId="bd1ae82f-124b-4de6-bc22-d4eddcd0bf4b" providerId="ADAL" clId="{A40F7AF3-501E-4643-ADCB-12B92C4D8FC0}" dt="2022-05-17T19:26:33.520" v="32" actId="478"/>
          <ac:picMkLst>
            <pc:docMk/>
            <pc:sldMk cId="2393592381" sldId="2967"/>
            <ac:picMk id="5" creationId="{33B2176C-CE16-45A1-8234-914AFBE60F13}"/>
          </ac:picMkLst>
        </pc:picChg>
      </pc:sldChg>
      <pc:sldChg chg="delSp mod modTransition delAnim modNotesTx">
        <pc:chgData name="Julia Chadwick" userId="bd1ae82f-124b-4de6-bc22-d4eddcd0bf4b" providerId="ADAL" clId="{A40F7AF3-501E-4643-ADCB-12B92C4D8FC0}" dt="2022-05-19T15:52:27.029" v="40" actId="20577"/>
        <pc:sldMkLst>
          <pc:docMk/>
          <pc:sldMk cId="837106727" sldId="2970"/>
        </pc:sldMkLst>
        <pc:picChg chg="del">
          <ac:chgData name="Julia Chadwick" userId="bd1ae82f-124b-4de6-bc22-d4eddcd0bf4b" providerId="ADAL" clId="{A40F7AF3-501E-4643-ADCB-12B92C4D8FC0}" dt="2022-05-17T19:25:32.886" v="8" actId="478"/>
          <ac:picMkLst>
            <pc:docMk/>
            <pc:sldMk cId="837106727" sldId="2970"/>
            <ac:picMk id="4" creationId="{7EAAC838-CC0B-4BE8-84D6-31604265B92C}"/>
          </ac:picMkLst>
        </pc:picChg>
      </pc:sldChg>
      <pc:sldChg chg="delSp mod modTransition delAnim modNotesTx">
        <pc:chgData name="Julia Chadwick" userId="bd1ae82f-124b-4de6-bc22-d4eddcd0bf4b" providerId="ADAL" clId="{A40F7AF3-501E-4643-ADCB-12B92C4D8FC0}" dt="2022-05-19T15:52:44.123" v="50" actId="20577"/>
        <pc:sldMkLst>
          <pc:docMk/>
          <pc:sldMk cId="4151728886" sldId="2972"/>
        </pc:sldMkLst>
        <pc:picChg chg="del">
          <ac:chgData name="Julia Chadwick" userId="bd1ae82f-124b-4de6-bc22-d4eddcd0bf4b" providerId="ADAL" clId="{A40F7AF3-501E-4643-ADCB-12B92C4D8FC0}" dt="2022-05-17T19:25:57.357" v="17" actId="478"/>
          <ac:picMkLst>
            <pc:docMk/>
            <pc:sldMk cId="4151728886" sldId="2972"/>
            <ac:picMk id="4" creationId="{2200A749-718D-4251-8AD5-98A463C88005}"/>
          </ac:picMkLst>
        </pc:picChg>
      </pc:sldChg>
      <pc:sldChg chg="delSp mod modTransition delAnim modNotesTx">
        <pc:chgData name="Julia Chadwick" userId="bd1ae82f-124b-4de6-bc22-d4eddcd0bf4b" providerId="ADAL" clId="{A40F7AF3-501E-4643-ADCB-12B92C4D8FC0}" dt="2022-05-19T15:52:31.932" v="43" actId="20577"/>
        <pc:sldMkLst>
          <pc:docMk/>
          <pc:sldMk cId="2316714782" sldId="2973"/>
        </pc:sldMkLst>
        <pc:picChg chg="del">
          <ac:chgData name="Julia Chadwick" userId="bd1ae82f-124b-4de6-bc22-d4eddcd0bf4b" providerId="ADAL" clId="{A40F7AF3-501E-4643-ADCB-12B92C4D8FC0}" dt="2022-05-17T19:25:40.475" v="11" actId="478"/>
          <ac:picMkLst>
            <pc:docMk/>
            <pc:sldMk cId="2316714782" sldId="2973"/>
            <ac:picMk id="6" creationId="{A0473FD4-E69B-4359-915E-BFB147C3D554}"/>
          </ac:picMkLst>
        </pc:picChg>
      </pc:sldChg>
      <pc:sldChg chg="delSp mod modTransition delAnim modNotesTx">
        <pc:chgData name="Julia Chadwick" userId="bd1ae82f-124b-4de6-bc22-d4eddcd0bf4b" providerId="ADAL" clId="{A40F7AF3-501E-4643-ADCB-12B92C4D8FC0}" dt="2022-05-19T15:52:55.055" v="56" actId="20577"/>
        <pc:sldMkLst>
          <pc:docMk/>
          <pc:sldMk cId="4193719455" sldId="2977"/>
        </pc:sldMkLst>
        <pc:picChg chg="del">
          <ac:chgData name="Julia Chadwick" userId="bd1ae82f-124b-4de6-bc22-d4eddcd0bf4b" providerId="ADAL" clId="{A40F7AF3-501E-4643-ADCB-12B92C4D8FC0}" dt="2022-05-17T19:26:12.103" v="23" actId="478"/>
          <ac:picMkLst>
            <pc:docMk/>
            <pc:sldMk cId="4193719455" sldId="2977"/>
            <ac:picMk id="4" creationId="{EEB75EEC-C8C4-4604-89B4-D654736C24E5}"/>
          </ac:picMkLst>
        </pc:picChg>
      </pc:sldChg>
      <pc:sldChg chg="delSp mod modTransition delAnim modNotesTx">
        <pc:chgData name="Julia Chadwick" userId="bd1ae82f-124b-4de6-bc22-d4eddcd0bf4b" providerId="ADAL" clId="{A40F7AF3-501E-4643-ADCB-12B92C4D8FC0}" dt="2022-05-19T15:52:34.028" v="44" actId="20577"/>
        <pc:sldMkLst>
          <pc:docMk/>
          <pc:sldMk cId="3321282368" sldId="2978"/>
        </pc:sldMkLst>
        <pc:picChg chg="del">
          <ac:chgData name="Julia Chadwick" userId="bd1ae82f-124b-4de6-bc22-d4eddcd0bf4b" providerId="ADAL" clId="{A40F7AF3-501E-4643-ADCB-12B92C4D8FC0}" dt="2022-05-17T19:25:43.040" v="12" actId="478"/>
          <ac:picMkLst>
            <pc:docMk/>
            <pc:sldMk cId="3321282368" sldId="2978"/>
            <ac:picMk id="3" creationId="{CDD741D9-AF6D-464E-8F0F-35A077847BC4}"/>
          </ac:picMkLst>
        </pc:picChg>
      </pc:sldChg>
      <pc:sldChg chg="delSp mod modTransition delAnim modNotesTx">
        <pc:chgData name="Julia Chadwick" userId="bd1ae82f-124b-4de6-bc22-d4eddcd0bf4b" providerId="ADAL" clId="{A40F7AF3-501E-4643-ADCB-12B92C4D8FC0}" dt="2022-05-19T15:52:37.759" v="46" actId="20577"/>
        <pc:sldMkLst>
          <pc:docMk/>
          <pc:sldMk cId="3806365001" sldId="2979"/>
        </pc:sldMkLst>
        <pc:picChg chg="del">
          <ac:chgData name="Julia Chadwick" userId="bd1ae82f-124b-4de6-bc22-d4eddcd0bf4b" providerId="ADAL" clId="{A40F7AF3-501E-4643-ADCB-12B92C4D8FC0}" dt="2022-05-17T19:25:50.749" v="14" actId="478"/>
          <ac:picMkLst>
            <pc:docMk/>
            <pc:sldMk cId="3806365001" sldId="2979"/>
            <ac:picMk id="5" creationId="{DE67B3FE-745A-420A-8845-EE7D71D723FD}"/>
          </ac:picMkLst>
        </pc:picChg>
      </pc:sldChg>
      <pc:sldChg chg="delSp mod modTransition delAnim modNotesTx">
        <pc:chgData name="Julia Chadwick" userId="bd1ae82f-124b-4de6-bc22-d4eddcd0bf4b" providerId="ADAL" clId="{A40F7AF3-501E-4643-ADCB-12B92C4D8FC0}" dt="2022-05-19T15:52:48.223" v="52" actId="20577"/>
        <pc:sldMkLst>
          <pc:docMk/>
          <pc:sldMk cId="3747723564" sldId="2980"/>
        </pc:sldMkLst>
        <pc:picChg chg="del">
          <ac:chgData name="Julia Chadwick" userId="bd1ae82f-124b-4de6-bc22-d4eddcd0bf4b" providerId="ADAL" clId="{A40F7AF3-501E-4643-ADCB-12B92C4D8FC0}" dt="2022-05-17T19:26:02.099" v="19" actId="478"/>
          <ac:picMkLst>
            <pc:docMk/>
            <pc:sldMk cId="3747723564" sldId="2980"/>
            <ac:picMk id="3" creationId="{04620B96-6253-42D2-A4C1-D5CB12BAAA7B}"/>
          </ac:picMkLst>
        </pc:picChg>
      </pc:sldChg>
      <pc:sldChg chg="delSp mod modTransition delAnim modNotesTx">
        <pc:chgData name="Julia Chadwick" userId="bd1ae82f-124b-4de6-bc22-d4eddcd0bf4b" providerId="ADAL" clId="{A40F7AF3-501E-4643-ADCB-12B92C4D8FC0}" dt="2022-05-19T15:52:53.867" v="55" actId="20577"/>
        <pc:sldMkLst>
          <pc:docMk/>
          <pc:sldMk cId="1950996094" sldId="2981"/>
        </pc:sldMkLst>
        <pc:picChg chg="del">
          <ac:chgData name="Julia Chadwick" userId="bd1ae82f-124b-4de6-bc22-d4eddcd0bf4b" providerId="ADAL" clId="{A40F7AF3-501E-4643-ADCB-12B92C4D8FC0}" dt="2022-05-17T19:26:09.718" v="22" actId="478"/>
          <ac:picMkLst>
            <pc:docMk/>
            <pc:sldMk cId="1950996094" sldId="2981"/>
            <ac:picMk id="3" creationId="{800FC126-6AAA-4B45-9887-94B320EE76B0}"/>
          </ac:picMkLst>
        </pc:picChg>
      </pc:sldChg>
      <pc:sldChg chg="delSp mod modTransition delAnim modNotesTx">
        <pc:chgData name="Julia Chadwick" userId="bd1ae82f-124b-4de6-bc22-d4eddcd0bf4b" providerId="ADAL" clId="{A40F7AF3-501E-4643-ADCB-12B92C4D8FC0}" dt="2022-05-19T15:52:45.954" v="51" actId="20577"/>
        <pc:sldMkLst>
          <pc:docMk/>
          <pc:sldMk cId="2811825427" sldId="2982"/>
        </pc:sldMkLst>
        <pc:picChg chg="del">
          <ac:chgData name="Julia Chadwick" userId="bd1ae82f-124b-4de6-bc22-d4eddcd0bf4b" providerId="ADAL" clId="{A40F7AF3-501E-4643-ADCB-12B92C4D8FC0}" dt="2022-05-17T19:25:59.560" v="18" actId="478"/>
          <ac:picMkLst>
            <pc:docMk/>
            <pc:sldMk cId="2811825427" sldId="2982"/>
            <ac:picMk id="5" creationId="{C2BEEFE4-351D-4C52-9497-8BFDFD517E55}"/>
          </ac:picMkLst>
        </pc:picChg>
      </pc:sldChg>
      <pc:sldChg chg="delSp mod modTransition delAnim modNotesTx">
        <pc:chgData name="Julia Chadwick" userId="bd1ae82f-124b-4de6-bc22-d4eddcd0bf4b" providerId="ADAL" clId="{A40F7AF3-501E-4643-ADCB-12B92C4D8FC0}" dt="2022-05-19T15:52:56.226" v="57" actId="20577"/>
        <pc:sldMkLst>
          <pc:docMk/>
          <pc:sldMk cId="642629551" sldId="2983"/>
        </pc:sldMkLst>
        <pc:picChg chg="del">
          <ac:chgData name="Julia Chadwick" userId="bd1ae82f-124b-4de6-bc22-d4eddcd0bf4b" providerId="ADAL" clId="{A40F7AF3-501E-4643-ADCB-12B92C4D8FC0}" dt="2022-05-17T19:26:14.236" v="24" actId="478"/>
          <ac:picMkLst>
            <pc:docMk/>
            <pc:sldMk cId="642629551" sldId="2983"/>
            <ac:picMk id="4" creationId="{0277A70D-5853-4028-AB08-780304EFAE9C}"/>
          </ac:picMkLst>
        </pc:picChg>
      </pc:sldChg>
      <pc:sldChg chg="delSp mod modTransition delAnim modNotesTx">
        <pc:chgData name="Julia Chadwick" userId="bd1ae82f-124b-4de6-bc22-d4eddcd0bf4b" providerId="ADAL" clId="{A40F7AF3-501E-4643-ADCB-12B92C4D8FC0}" dt="2022-05-19T15:52:15.510" v="34" actId="20577"/>
        <pc:sldMkLst>
          <pc:docMk/>
          <pc:sldMk cId="249579258" sldId="2984"/>
        </pc:sldMkLst>
        <pc:picChg chg="del">
          <ac:chgData name="Julia Chadwick" userId="bd1ae82f-124b-4de6-bc22-d4eddcd0bf4b" providerId="ADAL" clId="{A40F7AF3-501E-4643-ADCB-12B92C4D8FC0}" dt="2022-05-17T19:25:13.189" v="1" actId="478"/>
          <ac:picMkLst>
            <pc:docMk/>
            <pc:sldMk cId="249579258" sldId="2984"/>
            <ac:picMk id="4" creationId="{06A95E88-6A37-45B9-93AC-263B25201D24}"/>
          </ac:picMkLst>
        </pc:picChg>
      </pc:sldChg>
      <pc:sldChg chg="delSp mod modTransition delAnim modNotesTx">
        <pc:chgData name="Julia Chadwick" userId="bd1ae82f-124b-4de6-bc22-d4eddcd0bf4b" providerId="ADAL" clId="{A40F7AF3-501E-4643-ADCB-12B92C4D8FC0}" dt="2022-05-19T15:52:20.584" v="36" actId="20577"/>
        <pc:sldMkLst>
          <pc:docMk/>
          <pc:sldMk cId="336901462" sldId="2985"/>
        </pc:sldMkLst>
        <pc:picChg chg="del">
          <ac:chgData name="Julia Chadwick" userId="bd1ae82f-124b-4de6-bc22-d4eddcd0bf4b" providerId="ADAL" clId="{A40F7AF3-501E-4643-ADCB-12B92C4D8FC0}" dt="2022-05-17T19:25:19.595" v="3" actId="478"/>
          <ac:picMkLst>
            <pc:docMk/>
            <pc:sldMk cId="336901462" sldId="2985"/>
            <ac:picMk id="4" creationId="{E6592572-0157-49C1-9940-A0E17023FD80}"/>
          </ac:picMkLst>
        </pc:picChg>
      </pc:sldChg>
      <pc:sldChg chg="delSp mod modTransition delAnim">
        <pc:chgData name="Julia Chadwick" userId="bd1ae82f-124b-4de6-bc22-d4eddcd0bf4b" providerId="ADAL" clId="{A40F7AF3-501E-4643-ADCB-12B92C4D8FC0}" dt="2022-05-17T19:25:21.921" v="4" actId="478"/>
        <pc:sldMkLst>
          <pc:docMk/>
          <pc:sldMk cId="3252490281" sldId="2986"/>
        </pc:sldMkLst>
        <pc:picChg chg="del">
          <ac:chgData name="Julia Chadwick" userId="bd1ae82f-124b-4de6-bc22-d4eddcd0bf4b" providerId="ADAL" clId="{A40F7AF3-501E-4643-ADCB-12B92C4D8FC0}" dt="2022-05-17T19:25:21.921" v="4" actId="478"/>
          <ac:picMkLst>
            <pc:docMk/>
            <pc:sldMk cId="3252490281" sldId="2986"/>
            <ac:picMk id="3" creationId="{D117C175-BACC-4850-8753-C5FD189840C8}"/>
          </ac:picMkLst>
        </pc:picChg>
      </pc:sldChg>
      <pc:sldChg chg="delSp mod modTransition delAnim modNotesTx">
        <pc:chgData name="Julia Chadwick" userId="bd1ae82f-124b-4de6-bc22-d4eddcd0bf4b" providerId="ADAL" clId="{A40F7AF3-501E-4643-ADCB-12B92C4D8FC0}" dt="2022-05-19T15:52:23.148" v="37" actId="20577"/>
        <pc:sldMkLst>
          <pc:docMk/>
          <pc:sldMk cId="1647411355" sldId="2987"/>
        </pc:sldMkLst>
        <pc:picChg chg="del">
          <ac:chgData name="Julia Chadwick" userId="bd1ae82f-124b-4de6-bc22-d4eddcd0bf4b" providerId="ADAL" clId="{A40F7AF3-501E-4643-ADCB-12B92C4D8FC0}" dt="2022-05-17T19:25:24.437" v="5" actId="478"/>
          <ac:picMkLst>
            <pc:docMk/>
            <pc:sldMk cId="1647411355" sldId="2987"/>
            <ac:picMk id="7" creationId="{162ECE0E-C8BE-4F89-AC19-672DAE6AD26B}"/>
          </ac:picMkLst>
        </pc:picChg>
      </pc:sldChg>
      <pc:sldChg chg="delSp mod modTransition delAnim modNotesTx">
        <pc:chgData name="Julia Chadwick" userId="bd1ae82f-124b-4de6-bc22-d4eddcd0bf4b" providerId="ADAL" clId="{A40F7AF3-501E-4643-ADCB-12B92C4D8FC0}" dt="2022-05-19T15:53:03.720" v="61" actId="20577"/>
        <pc:sldMkLst>
          <pc:docMk/>
          <pc:sldMk cId="719077984" sldId="2988"/>
        </pc:sldMkLst>
        <pc:picChg chg="del">
          <ac:chgData name="Julia Chadwick" userId="bd1ae82f-124b-4de6-bc22-d4eddcd0bf4b" providerId="ADAL" clId="{A40F7AF3-501E-4643-ADCB-12B92C4D8FC0}" dt="2022-05-17T19:26:20.878" v="27" actId="478"/>
          <ac:picMkLst>
            <pc:docMk/>
            <pc:sldMk cId="719077984" sldId="2988"/>
            <ac:picMk id="3" creationId="{178CDA0A-E14A-4983-B6D9-2036CB8ED0E9}"/>
          </ac:picMkLst>
        </pc:picChg>
      </pc:sldChg>
      <pc:sldChg chg="delSp mod modTransition delAnim modNotesTx">
        <pc:chgData name="Julia Chadwick" userId="bd1ae82f-124b-4de6-bc22-d4eddcd0bf4b" providerId="ADAL" clId="{A40F7AF3-501E-4643-ADCB-12B92C4D8FC0}" dt="2022-05-19T15:53:06.239" v="63" actId="20577"/>
        <pc:sldMkLst>
          <pc:docMk/>
          <pc:sldMk cId="3398501356" sldId="2989"/>
        </pc:sldMkLst>
        <pc:picChg chg="del">
          <ac:chgData name="Julia Chadwick" userId="bd1ae82f-124b-4de6-bc22-d4eddcd0bf4b" providerId="ADAL" clId="{A40F7AF3-501E-4643-ADCB-12B92C4D8FC0}" dt="2022-05-17T19:26:24.968" v="29" actId="478"/>
          <ac:picMkLst>
            <pc:docMk/>
            <pc:sldMk cId="3398501356" sldId="2989"/>
            <ac:picMk id="4" creationId="{48BC5359-6192-42E8-9274-F9C37D44DAC6}"/>
          </ac:picMkLst>
        </pc:picChg>
      </pc:sldChg>
      <pc:sldChg chg="delSp mod modTransition delAnim modNotesTx">
        <pc:chgData name="Julia Chadwick" userId="bd1ae82f-124b-4de6-bc22-d4eddcd0bf4b" providerId="ADAL" clId="{A40F7AF3-501E-4643-ADCB-12B92C4D8FC0}" dt="2022-05-19T15:53:07.411" v="64" actId="20577"/>
        <pc:sldMkLst>
          <pc:docMk/>
          <pc:sldMk cId="3203968309" sldId="2990"/>
        </pc:sldMkLst>
        <pc:picChg chg="del">
          <ac:chgData name="Julia Chadwick" userId="bd1ae82f-124b-4de6-bc22-d4eddcd0bf4b" providerId="ADAL" clId="{A40F7AF3-501E-4643-ADCB-12B92C4D8FC0}" dt="2022-05-17T19:26:27.513" v="30" actId="478"/>
          <ac:picMkLst>
            <pc:docMk/>
            <pc:sldMk cId="3203968309" sldId="2990"/>
            <ac:picMk id="3" creationId="{17533941-34EA-42FA-8A08-1F17E1A4CE5E}"/>
          </ac:picMkLst>
        </pc:picChg>
      </pc:sldChg>
      <pc:sldChg chg="delSp mod modTransition delAnim modNotesTx">
        <pc:chgData name="Julia Chadwick" userId="bd1ae82f-124b-4de6-bc22-d4eddcd0bf4b" providerId="ADAL" clId="{A40F7AF3-501E-4643-ADCB-12B92C4D8FC0}" dt="2022-05-19T15:52:25.862" v="39" actId="20577"/>
        <pc:sldMkLst>
          <pc:docMk/>
          <pc:sldMk cId="3416610032" sldId="2992"/>
        </pc:sldMkLst>
        <pc:picChg chg="del">
          <ac:chgData name="Julia Chadwick" userId="bd1ae82f-124b-4de6-bc22-d4eddcd0bf4b" providerId="ADAL" clId="{A40F7AF3-501E-4643-ADCB-12B92C4D8FC0}" dt="2022-05-17T19:25:29.693" v="7" actId="478"/>
          <ac:picMkLst>
            <pc:docMk/>
            <pc:sldMk cId="3416610032" sldId="2992"/>
            <ac:picMk id="3" creationId="{9180411B-491D-4EF4-8AFE-E279D6337694}"/>
          </ac:picMkLst>
        </pc:picChg>
      </pc:sldChg>
      <pc:sldChg chg="delSp mod modTransition delAnim modNotesTx">
        <pc:chgData name="Julia Chadwick" userId="bd1ae82f-124b-4de6-bc22-d4eddcd0bf4b" providerId="ADAL" clId="{A40F7AF3-501E-4643-ADCB-12B92C4D8FC0}" dt="2022-05-19T15:52:28.213" v="41" actId="20577"/>
        <pc:sldMkLst>
          <pc:docMk/>
          <pc:sldMk cId="736116541" sldId="2993"/>
        </pc:sldMkLst>
        <pc:picChg chg="del">
          <ac:chgData name="Julia Chadwick" userId="bd1ae82f-124b-4de6-bc22-d4eddcd0bf4b" providerId="ADAL" clId="{A40F7AF3-501E-4643-ADCB-12B92C4D8FC0}" dt="2022-05-17T19:25:35.485" v="9" actId="478"/>
          <ac:picMkLst>
            <pc:docMk/>
            <pc:sldMk cId="736116541" sldId="2993"/>
            <ac:picMk id="3" creationId="{F9C0CC27-1030-4B51-AD0A-AA75B1287AFD}"/>
          </ac:picMkLst>
        </pc:picChg>
      </pc:sldChg>
      <pc:sldChg chg="delSp mod modTransition delAnim modNotesTx">
        <pc:chgData name="Julia Chadwick" userId="bd1ae82f-124b-4de6-bc22-d4eddcd0bf4b" providerId="ADAL" clId="{A40F7AF3-501E-4643-ADCB-12B92C4D8FC0}" dt="2022-05-19T15:52:58.917" v="59" actId="20577"/>
        <pc:sldMkLst>
          <pc:docMk/>
          <pc:sldMk cId="2325890101" sldId="2994"/>
        </pc:sldMkLst>
        <pc:picChg chg="del">
          <ac:chgData name="Julia Chadwick" userId="bd1ae82f-124b-4de6-bc22-d4eddcd0bf4b" providerId="ADAL" clId="{A40F7AF3-501E-4643-ADCB-12B92C4D8FC0}" dt="2022-05-17T19:26:16.481" v="25" actId="478"/>
          <ac:picMkLst>
            <pc:docMk/>
            <pc:sldMk cId="2325890101" sldId="2994"/>
            <ac:picMk id="3" creationId="{A89EC1CD-5313-4D3B-AF23-CFD9603837F0}"/>
          </ac:picMkLst>
        </pc:picChg>
      </pc:sldChg>
      <pc:sldChg chg="delSp mod modTransition delAnim modNotesTx">
        <pc:chgData name="Julia Chadwick" userId="bd1ae82f-124b-4de6-bc22-d4eddcd0bf4b" providerId="ADAL" clId="{A40F7AF3-501E-4643-ADCB-12B92C4D8FC0}" dt="2022-05-19T15:53:04.966" v="62" actId="20577"/>
        <pc:sldMkLst>
          <pc:docMk/>
          <pc:sldMk cId="2323742405" sldId="2995"/>
        </pc:sldMkLst>
        <pc:picChg chg="del">
          <ac:chgData name="Julia Chadwick" userId="bd1ae82f-124b-4de6-bc22-d4eddcd0bf4b" providerId="ADAL" clId="{A40F7AF3-501E-4643-ADCB-12B92C4D8FC0}" dt="2022-05-17T19:26:22.792" v="28" actId="478"/>
          <ac:picMkLst>
            <pc:docMk/>
            <pc:sldMk cId="2323742405" sldId="2995"/>
            <ac:picMk id="3" creationId="{A466B6A7-49EA-4FA8-8874-9FACEC8FF602}"/>
          </ac:picMkLst>
        </pc:picChg>
      </pc:sldChg>
      <pc:sldChg chg="delSp mod modTransition delAnim modNotesTx">
        <pc:chgData name="Julia Chadwick" userId="bd1ae82f-124b-4de6-bc22-d4eddcd0bf4b" providerId="ADAL" clId="{A40F7AF3-501E-4643-ADCB-12B92C4D8FC0}" dt="2022-05-19T15:53:10.550" v="65" actId="20577"/>
        <pc:sldMkLst>
          <pc:docMk/>
          <pc:sldMk cId="1454632205" sldId="2996"/>
        </pc:sldMkLst>
        <pc:picChg chg="del">
          <ac:chgData name="Julia Chadwick" userId="bd1ae82f-124b-4de6-bc22-d4eddcd0bf4b" providerId="ADAL" clId="{A40F7AF3-501E-4643-ADCB-12B92C4D8FC0}" dt="2022-05-17T19:26:30.114" v="31" actId="478"/>
          <ac:picMkLst>
            <pc:docMk/>
            <pc:sldMk cId="1454632205" sldId="2996"/>
            <ac:picMk id="4" creationId="{08E8F283-E962-4323-A202-250FC909F5C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1906248C-F8BE-43AC-B910-B1131989AF57}" type="datetimeFigureOut">
              <a:rPr lang="en-CA" smtClean="0"/>
              <a:t>2022-05-19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1192213"/>
            <a:ext cx="5724525" cy="3221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4" tIns="46872" rIns="93744" bIns="46872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591546"/>
            <a:ext cx="5492750" cy="3756720"/>
          </a:xfrm>
          <a:prstGeom prst="rect">
            <a:avLst/>
          </a:prstGeom>
        </p:spPr>
        <p:txBody>
          <a:bodyPr vert="horz" lIns="93744" tIns="46872" rIns="93744" bIns="4687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10D89C09-0639-464C-95EC-4EF91C0B1B7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579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9C09-0639-464C-95EC-4EF91C0B1B79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1098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9C09-0639-464C-95EC-4EF91C0B1B7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869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9C09-0639-464C-95EC-4EF91C0B1B7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0493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9C09-0639-464C-95EC-4EF91C0B1B79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871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632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9C09-0639-464C-95EC-4EF91C0B1B79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2671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0149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3320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9C09-0639-464C-95EC-4EF91C0B1B79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9065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9C09-0639-464C-95EC-4EF91C0B1B79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09730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9C09-0639-464C-95EC-4EF91C0B1B79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2586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7443">
              <a:defRPr/>
            </a:pPr>
            <a:fld id="{67BBCE48-BBE6-4F6B-B025-041E5A993504}" type="slidenum">
              <a:rPr lang="en-CA">
                <a:solidFill>
                  <a:prstClr val="black"/>
                </a:solidFill>
                <a:latin typeface="Calibri" panose="020F0502020204030204"/>
              </a:rPr>
              <a:pPr defTabSz="937443">
                <a:defRPr/>
              </a:pPr>
              <a:t>2</a:t>
            </a:fld>
            <a:endParaRPr lang="en-CA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596583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9C09-0639-464C-95EC-4EF91C0B1B79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92531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9C09-0639-464C-95EC-4EF91C0B1B79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51487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9C09-0639-464C-95EC-4EF91C0B1B79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7136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9C09-0639-464C-95EC-4EF91C0B1B79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76352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9C09-0639-464C-95EC-4EF91C0B1B79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66721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7443">
              <a:defRPr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73465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9C09-0639-464C-95EC-4EF91C0B1B79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87895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9C09-0639-464C-95EC-4EF91C0B1B79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32871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11630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7443">
              <a:defRPr/>
            </a:pPr>
            <a:endParaRPr lang="en-C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7443">
              <a:defRPr/>
            </a:pPr>
            <a:fld id="{67BBCE48-BBE6-4F6B-B025-041E5A993504}" type="slidenum">
              <a:rPr lang="en-CA">
                <a:solidFill>
                  <a:prstClr val="black"/>
                </a:solidFill>
                <a:latin typeface="Calibri" panose="020F0502020204030204"/>
              </a:rPr>
              <a:pPr defTabSz="937443">
                <a:defRPr/>
              </a:pPr>
              <a:t>29</a:t>
            </a:fld>
            <a:endParaRPr lang="en-CA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71117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9C09-0639-464C-95EC-4EF91C0B1B7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82786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7443">
              <a:defRPr/>
            </a:pPr>
            <a:fld id="{67BBCE48-BBE6-4F6B-B025-041E5A993504}" type="slidenum">
              <a:rPr lang="en-CA">
                <a:solidFill>
                  <a:prstClr val="black"/>
                </a:solidFill>
                <a:latin typeface="Calibri" panose="020F0502020204030204"/>
              </a:rPr>
              <a:pPr defTabSz="937443">
                <a:defRPr/>
              </a:pPr>
              <a:t>30</a:t>
            </a:fld>
            <a:endParaRPr lang="en-CA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874537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9C09-0639-464C-95EC-4EF91C0B1B79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57172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24879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9C09-0639-464C-95EC-4EF91C0B1B79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9652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7443">
              <a:defRPr/>
            </a:pPr>
            <a:fld id="{00AC2BFD-7DF5-43F3-B370-424F643A0134}" type="slidenum">
              <a:rPr lang="en-CA">
                <a:solidFill>
                  <a:prstClr val="black"/>
                </a:solidFill>
                <a:latin typeface="Calibri" panose="020F0502020204030204"/>
              </a:rPr>
              <a:pPr defTabSz="937443">
                <a:defRPr/>
              </a:pPr>
              <a:t>4</a:t>
            </a:fld>
            <a:endParaRPr lang="en-CA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24439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7443">
              <a:defRPr/>
            </a:pPr>
            <a:fld id="{67BBCE48-BBE6-4F6B-B025-041E5A993504}" type="slidenum">
              <a:rPr lang="en-CA">
                <a:solidFill>
                  <a:prstClr val="black"/>
                </a:solidFill>
                <a:latin typeface="Calibri" panose="020F0502020204030204"/>
              </a:rPr>
              <a:pPr defTabSz="937443">
                <a:defRPr/>
              </a:pPr>
              <a:t>5</a:t>
            </a:fld>
            <a:endParaRPr lang="en-CA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30541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9C09-0639-464C-95EC-4EF91C0B1B79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27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2481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9C09-0639-464C-95EC-4EF91C0B1B7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361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3751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42566"/>
              </a:buClr>
              <a:defRPr/>
            </a:lvl1pPr>
            <a:lvl2pPr>
              <a:buClr>
                <a:srgbClr val="642566"/>
              </a:buClr>
              <a:defRPr/>
            </a:lvl2pPr>
            <a:lvl3pPr>
              <a:buClr>
                <a:srgbClr val="642566"/>
              </a:buClr>
              <a:defRPr/>
            </a:lvl3pPr>
            <a:lvl4pPr>
              <a:buClr>
                <a:srgbClr val="642566"/>
              </a:buClr>
              <a:defRPr/>
            </a:lvl4pPr>
            <a:lvl5pPr>
              <a:buClr>
                <a:srgbClr val="64256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6356351"/>
            <a:ext cx="9925050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marL="457269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CA814A5-5B67-49A0-A5BA-40050328EF9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918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9944-AC5A-8E4C-8681-EDE8B23A0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A4AD7-04FD-6E44-807F-22BA9106D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3602038"/>
            <a:ext cx="9144000" cy="26463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88354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14A5-5B67-49A0-A5BA-40050328EF92}" type="slidenum">
              <a:rPr lang="en-CA" smtClean="0"/>
              <a:t>‹#›</a:t>
            </a:fld>
            <a:endParaRPr lang="en-CA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835B60B-2EC8-4D93-ACB6-1B1834D465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6356351"/>
            <a:ext cx="9925050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marL="457269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796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9944-AC5A-8E4C-8681-EDE8B23A0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A4AD7-04FD-6E44-807F-22BA9106D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1333E1-1FD8-4F8B-9264-CC4E790F7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914" r="42817"/>
          <a:stretch/>
        </p:blipFill>
        <p:spPr>
          <a:xfrm>
            <a:off x="10125434" y="330666"/>
            <a:ext cx="1887110" cy="9848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D361DC-DE5B-47F3-A259-21028EC2D9EF}"/>
              </a:ext>
            </a:extLst>
          </p:cNvPr>
          <p:cNvSpPr txBox="1"/>
          <p:nvPr userDrawn="1"/>
        </p:nvSpPr>
        <p:spPr>
          <a:xfrm>
            <a:off x="0" y="5800469"/>
            <a:ext cx="12192000" cy="954107"/>
          </a:xfrm>
          <a:prstGeom prst="rect">
            <a:avLst/>
          </a:prstGeom>
          <a:solidFill>
            <a:srgbClr val="43637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noProof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Руководство ВФГ по лечению гемофилии. 3</a:t>
            </a:r>
            <a:r>
              <a:rPr lang="ru-RU" sz="28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-е издание</a:t>
            </a:r>
          </a:p>
          <a:p>
            <a:endParaRPr lang="es-ES" sz="2800" b="1" i="0" noProof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78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14A5-5B67-49A0-A5BA-40050328EF92}" type="slidenum">
              <a:rPr lang="en-CA" smtClean="0"/>
              <a:t>‹#›</a:t>
            </a:fld>
            <a:endParaRPr lang="en-CA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6356351"/>
            <a:ext cx="9925050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marL="457269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063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FF3365-1B3B-AE40-897B-3F273547E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C2FB9-82F0-7645-AE9C-21EDC14F3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2100"/>
            <a:ext cx="10515600" cy="4614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C6682-5A17-3349-B2C2-42FD07376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1300" y="6356350"/>
            <a:ext cx="596900" cy="365125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C8732-66C3-AF47-99DC-2B6DA4C694F7}" type="slidenum">
              <a:rPr lang="en-US" smtClean="0"/>
              <a:pPr/>
              <a:t>‹#›</a:t>
            </a:fld>
            <a:endParaRPr lang="en-US" sz="11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67B1BE-FB9D-4955-AE31-DCA4774DB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t="22914" r="42817"/>
          <a:stretch/>
        </p:blipFill>
        <p:spPr>
          <a:xfrm>
            <a:off x="10827943" y="6028343"/>
            <a:ext cx="1257027" cy="6560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9C7A7C-071F-4B63-90CB-BB6650ECC3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duotone>
              <a:prstClr val="black"/>
              <a:srgbClr val="008BB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96644"/>
          <a:stretch/>
        </p:blipFill>
        <p:spPr>
          <a:xfrm>
            <a:off x="0" y="6724650"/>
            <a:ext cx="121920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6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13" Type="http://schemas.openxmlformats.org/officeDocument/2006/relationships/image" Target="../media/image9.jpeg"/><Relationship Id="rId3" Type="http://schemas.microsoft.com/office/2007/relationships/media" Target="../media/media2.m4a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8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7.jpeg"/><Relationship Id="rId5" Type="http://schemas.microsoft.com/office/2007/relationships/media" Target="../media/media3.m4a"/><Relationship Id="rId15" Type="http://schemas.openxmlformats.org/officeDocument/2006/relationships/image" Target="../media/image11.png"/><Relationship Id="rId10" Type="http://schemas.openxmlformats.org/officeDocument/2006/relationships/image" Target="../media/image6.jpeg"/><Relationship Id="rId4" Type="http://schemas.openxmlformats.org/officeDocument/2006/relationships/audio" Target="../media/media2.m4a"/><Relationship Id="rId9" Type="http://schemas.openxmlformats.org/officeDocument/2006/relationships/image" Target="../media/image5.jpeg"/><Relationship Id="rId1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63469-532D-4691-87EF-3C3CB476CF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Руководство по лечению гемофилии для всех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7C183B-16C7-4831-96B4-F20CAE1103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Новая инициатива Всемирной федерации гемофилии</a:t>
            </a:r>
          </a:p>
        </p:txBody>
      </p:sp>
    </p:spTree>
    <p:extLst>
      <p:ext uri="{BB962C8B-B14F-4D97-AF65-F5344CB8AC3E}">
        <p14:creationId xmlns:p14="http://schemas.microsoft.com/office/powerpoint/2010/main" val="249579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Гемартроз является клиническим проявлением гемофилии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840DB-3A31-4F85-AAB9-2C847CF66B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Rectangle: Rounded Corners 11"/>
          <p:cNvSpPr/>
          <p:nvPr/>
        </p:nvSpPr>
        <p:spPr>
          <a:xfrm>
            <a:off x="784783" y="1733338"/>
            <a:ext cx="2966748" cy="2971304"/>
          </a:xfrm>
          <a:prstGeom prst="round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  <a:ln w="25400">
            <a:noFill/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angle: Rounded Corners 13" descr="D:\HF photos\Img2005-08-02_0001.JPG"/>
          <p:cNvSpPr/>
          <p:nvPr/>
        </p:nvSpPr>
        <p:spPr>
          <a:xfrm>
            <a:off x="4602769" y="1733338"/>
            <a:ext cx="2966748" cy="2971304"/>
          </a:xfrm>
          <a:prstGeom prst="round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ln w="25400">
            <a:noFill/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ectangle: Rounded Corners 15" descr="D:\HF photos\Img2004-06-07_0002.JPG"/>
          <p:cNvSpPr/>
          <p:nvPr/>
        </p:nvSpPr>
        <p:spPr>
          <a:xfrm>
            <a:off x="8420754" y="1733337"/>
            <a:ext cx="2966748" cy="2971304"/>
          </a:xfrm>
          <a:prstGeom prst="round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" r="-7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: Rounded Corners 17" descr="D:\HF X rays\DSCN2905.JPG"/>
          <p:cNvSpPr/>
          <p:nvPr/>
        </p:nvSpPr>
        <p:spPr>
          <a:xfrm>
            <a:off x="8420754" y="1733337"/>
            <a:ext cx="2966748" cy="2971304"/>
          </a:xfrm>
          <a:prstGeom prst="round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6" t="-10020" r="-16326"/>
            </a:stretch>
          </a:blipFill>
          <a:ln w="25400">
            <a:noFill/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TextBox 4"/>
          <p:cNvSpPr txBox="1"/>
          <p:nvPr/>
        </p:nvSpPr>
        <p:spPr>
          <a:xfrm>
            <a:off x="1490184" y="5191297"/>
            <a:ext cx="9211628" cy="7330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000"/>
              <a:t>При кровотечениях терапией выбора является заместительная терапия.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4EAD7EA-2A01-4C5E-923D-502558A9259F}"/>
              </a:ext>
            </a:extLst>
          </p:cNvPr>
          <p:cNvCxnSpPr>
            <a:cxnSpLocks/>
          </p:cNvCxnSpPr>
          <p:nvPr/>
        </p:nvCxnSpPr>
        <p:spPr>
          <a:xfrm>
            <a:off x="3840600" y="3218989"/>
            <a:ext cx="673100" cy="0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5C3450C-A269-45F7-B202-9107086B2400}"/>
              </a:ext>
            </a:extLst>
          </p:cNvPr>
          <p:cNvCxnSpPr>
            <a:cxnSpLocks/>
          </p:cNvCxnSpPr>
          <p:nvPr/>
        </p:nvCxnSpPr>
        <p:spPr>
          <a:xfrm>
            <a:off x="7658586" y="3218989"/>
            <a:ext cx="673100" cy="0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67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AA5EB79-6884-4E57-B678-AA670EA4B644}"/>
              </a:ext>
            </a:extLst>
          </p:cNvPr>
          <p:cNvCxnSpPr>
            <a:cxnSpLocks/>
          </p:cNvCxnSpPr>
          <p:nvPr/>
        </p:nvCxnSpPr>
        <p:spPr>
          <a:xfrm>
            <a:off x="10420578" y="3124200"/>
            <a:ext cx="0" cy="736600"/>
          </a:xfrm>
          <a:prstGeom prst="line">
            <a:avLst/>
          </a:prstGeom>
          <a:ln w="22225">
            <a:solidFill>
              <a:srgbClr val="719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DC892F5-6DD1-4BCC-ACE8-AF78B79D956C}"/>
              </a:ext>
            </a:extLst>
          </p:cNvPr>
          <p:cNvCxnSpPr>
            <a:cxnSpLocks/>
          </p:cNvCxnSpPr>
          <p:nvPr/>
        </p:nvCxnSpPr>
        <p:spPr>
          <a:xfrm>
            <a:off x="7532742" y="3186157"/>
            <a:ext cx="0" cy="736600"/>
          </a:xfrm>
          <a:prstGeom prst="line">
            <a:avLst/>
          </a:prstGeom>
          <a:ln w="22225">
            <a:solidFill>
              <a:srgbClr val="FDB9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1FBE299-F5FE-40BA-8B3B-4CB5AA17FB5C}"/>
              </a:ext>
            </a:extLst>
          </p:cNvPr>
          <p:cNvCxnSpPr>
            <a:cxnSpLocks/>
          </p:cNvCxnSpPr>
          <p:nvPr/>
        </p:nvCxnSpPr>
        <p:spPr>
          <a:xfrm>
            <a:off x="4659115" y="3134495"/>
            <a:ext cx="0" cy="736600"/>
          </a:xfrm>
          <a:prstGeom prst="line">
            <a:avLst/>
          </a:prstGeom>
          <a:ln w="22225">
            <a:solidFill>
              <a:srgbClr val="6425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/>
              <a:t>Лечение гемартрозов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8E4860-1495-4FA6-8BF5-DB6905EBE7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/>
              <a:t>Подход RICE (покой, лед, сжатие и приподнятое положение); Объем движения (англ. ROM)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36246C4-90AD-4FDE-A891-004E45EBA4BD}"/>
              </a:ext>
            </a:extLst>
          </p:cNvPr>
          <p:cNvGrpSpPr/>
          <p:nvPr/>
        </p:nvGrpSpPr>
        <p:grpSpPr>
          <a:xfrm>
            <a:off x="783602" y="1598883"/>
            <a:ext cx="10616327" cy="3880465"/>
            <a:chOff x="783602" y="1598883"/>
            <a:chExt cx="10616327" cy="3880465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1CE5BFA-7476-40CE-B7B2-5C6C656E71B6}"/>
                </a:ext>
              </a:extLst>
            </p:cNvPr>
            <p:cNvCxnSpPr>
              <a:cxnSpLocks/>
            </p:cNvCxnSpPr>
            <p:nvPr/>
          </p:nvCxnSpPr>
          <p:spPr>
            <a:xfrm>
              <a:off x="1804402" y="3187700"/>
              <a:ext cx="0" cy="736600"/>
            </a:xfrm>
            <a:prstGeom prst="line">
              <a:avLst/>
            </a:prstGeom>
            <a:ln w="22225">
              <a:solidFill>
                <a:srgbClr val="008BB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792E0CB-B2B4-42E5-AAE1-9C8C73396B79}"/>
                </a:ext>
              </a:extLst>
            </p:cNvPr>
            <p:cNvSpPr/>
            <p:nvPr/>
          </p:nvSpPr>
          <p:spPr>
            <a:xfrm>
              <a:off x="783602" y="1598883"/>
              <a:ext cx="2041601" cy="20391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8BB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0" tIns="131208" rIns="0" bIns="131208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dirty="0">
                  <a:solidFill>
                    <a:schemeClr val="tx1"/>
                  </a:solidFill>
                </a:rPr>
                <a:t>Ранняя 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dirty="0">
                  <a:solidFill>
                    <a:schemeClr val="tx1"/>
                  </a:solidFill>
                </a:rPr>
                <a:t>диагностика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4AC8247-8B4E-4EE7-8AF3-E43479FA0102}"/>
                </a:ext>
              </a:extLst>
            </p:cNvPr>
            <p:cNvSpPr/>
            <p:nvPr/>
          </p:nvSpPr>
          <p:spPr>
            <a:xfrm>
              <a:off x="3641843" y="1598883"/>
              <a:ext cx="2041601" cy="20391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64256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0" tIns="131208" rIns="0" bIns="131208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dirty="0">
                  <a:solidFill>
                    <a:schemeClr val="tx1"/>
                  </a:solidFill>
                </a:rPr>
                <a:t>Рано начатое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dirty="0">
                  <a:solidFill>
                    <a:schemeClr val="tx1"/>
                  </a:solidFill>
                </a:rPr>
                <a:t> лечение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26E4B67-5418-4CEC-AD12-1BACC64A1C42}"/>
                </a:ext>
              </a:extLst>
            </p:cNvPr>
            <p:cNvSpPr/>
            <p:nvPr/>
          </p:nvSpPr>
          <p:spPr>
            <a:xfrm>
              <a:off x="6500084" y="1598883"/>
              <a:ext cx="2041601" cy="20391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B91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0" tIns="131208" rIns="0" bIns="131208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dirty="0">
                  <a:solidFill>
                    <a:schemeClr val="tx1"/>
                  </a:solidFill>
                </a:rPr>
                <a:t>Адъюнктивная 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dirty="0">
                  <a:solidFill>
                    <a:schemeClr val="tx1"/>
                  </a:solidFill>
                </a:rPr>
                <a:t>терапия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1A98C6-0555-4384-905F-03DEB86F780B}"/>
                </a:ext>
              </a:extLst>
            </p:cNvPr>
            <p:cNvSpPr/>
            <p:nvPr/>
          </p:nvSpPr>
          <p:spPr>
            <a:xfrm>
              <a:off x="9358328" y="1598883"/>
              <a:ext cx="2041601" cy="20391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7195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0" tIns="131208" rIns="0" bIns="131208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baseline="0">
                  <a:solidFill>
                    <a:schemeClr val="tx1"/>
                  </a:solidFill>
                </a:rPr>
                <a:t>Реабилитация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0F70228-55D5-468D-A199-6B27C53E160B}"/>
                </a:ext>
              </a:extLst>
            </p:cNvPr>
            <p:cNvSpPr/>
            <p:nvPr/>
          </p:nvSpPr>
          <p:spPr>
            <a:xfrm>
              <a:off x="838199" y="4119132"/>
              <a:ext cx="2041601" cy="13602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208" tIns="131208" rIns="131208" bIns="131208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b="1">
                  <a:solidFill>
                    <a:schemeClr val="tx1"/>
                  </a:solidFill>
                </a:rPr>
                <a:t>Симптомы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b="1">
                  <a:solidFill>
                    <a:schemeClr val="tx1"/>
                  </a:solidFill>
                </a:rPr>
                <a:t>Признаки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72FD038-1657-43EF-8E12-560DEB1E194A}"/>
                </a:ext>
              </a:extLst>
            </p:cNvPr>
            <p:cNvSpPr/>
            <p:nvPr/>
          </p:nvSpPr>
          <p:spPr>
            <a:xfrm>
              <a:off x="3454618" y="4119132"/>
              <a:ext cx="2584003" cy="13602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208" tIns="131208" rIns="131208" bIns="131208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b="1" dirty="0">
                  <a:solidFill>
                    <a:schemeClr val="tx1"/>
                  </a:solidFill>
                </a:rPr>
                <a:t>Заместительная терапия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b="1" dirty="0">
                  <a:solidFill>
                    <a:schemeClr val="tx1"/>
                  </a:solidFill>
                </a:rPr>
                <a:t>Лечение боли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F37B7C1-46EB-4759-A52B-836546A4762C}"/>
                </a:ext>
              </a:extLst>
            </p:cNvPr>
            <p:cNvSpPr/>
            <p:nvPr/>
          </p:nvSpPr>
          <p:spPr>
            <a:xfrm>
              <a:off x="6340600" y="4119132"/>
              <a:ext cx="2396779" cy="13602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208" tIns="131208" rIns="131208" bIns="131208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b="1">
                  <a:solidFill>
                    <a:schemeClr val="tx1"/>
                  </a:solidFill>
                </a:rPr>
                <a:t>Подход RICE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b="1">
                  <a:solidFill>
                    <a:schemeClr val="tx1"/>
                  </a:solidFill>
                </a:rPr>
                <a:t>Артроцентез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7389BA-5605-4A14-8F88-7680DF25FAD9}"/>
                </a:ext>
              </a:extLst>
            </p:cNvPr>
            <p:cNvSpPr/>
            <p:nvPr/>
          </p:nvSpPr>
          <p:spPr>
            <a:xfrm>
              <a:off x="9312197" y="4119132"/>
              <a:ext cx="2041601" cy="13602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208" tIns="131208" rIns="131208" bIns="131208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b="1">
                  <a:solidFill>
                    <a:schemeClr val="tx1"/>
                  </a:solidFill>
                </a:rPr>
                <a:t>Объем движения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b="1">
                  <a:solidFill>
                    <a:schemeClr val="tx1"/>
                  </a:solidFill>
                </a:rPr>
                <a:t>Функция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C6983AB-B867-4222-A99F-C43FF7AC4745}"/>
                </a:ext>
              </a:extLst>
            </p:cNvPr>
            <p:cNvCxnSpPr>
              <a:cxnSpLocks/>
            </p:cNvCxnSpPr>
            <p:nvPr/>
          </p:nvCxnSpPr>
          <p:spPr>
            <a:xfrm>
              <a:off x="2987401" y="2618439"/>
              <a:ext cx="492244" cy="0"/>
            </a:xfrm>
            <a:prstGeom prst="straightConnector1">
              <a:avLst/>
            </a:prstGeom>
            <a:ln w="3492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1F9E490-68F0-4D20-8A6C-591D0E7FFB99}"/>
                </a:ext>
              </a:extLst>
            </p:cNvPr>
            <p:cNvCxnSpPr>
              <a:cxnSpLocks/>
            </p:cNvCxnSpPr>
            <p:nvPr/>
          </p:nvCxnSpPr>
          <p:spPr>
            <a:xfrm>
              <a:off x="5845642" y="2618439"/>
              <a:ext cx="492244" cy="0"/>
            </a:xfrm>
            <a:prstGeom prst="straightConnector1">
              <a:avLst/>
            </a:prstGeom>
            <a:ln w="3492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8749B78-8C86-495C-82A3-6DB4E08AE332}"/>
                </a:ext>
              </a:extLst>
            </p:cNvPr>
            <p:cNvCxnSpPr>
              <a:cxnSpLocks/>
            </p:cNvCxnSpPr>
            <p:nvPr/>
          </p:nvCxnSpPr>
          <p:spPr>
            <a:xfrm>
              <a:off x="8703883" y="2618439"/>
              <a:ext cx="492244" cy="0"/>
            </a:xfrm>
            <a:prstGeom prst="straightConnector1">
              <a:avLst/>
            </a:prstGeom>
            <a:ln w="3492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662F412F-489A-4927-8478-E27F97A6A572}"/>
              </a:ext>
            </a:extLst>
          </p:cNvPr>
          <p:cNvSpPr/>
          <p:nvPr/>
        </p:nvSpPr>
        <p:spPr>
          <a:xfrm>
            <a:off x="1691636" y="3796119"/>
            <a:ext cx="225520" cy="237742"/>
          </a:xfrm>
          <a:prstGeom prst="ellipse">
            <a:avLst/>
          </a:prstGeom>
          <a:solidFill>
            <a:srgbClr val="008BB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0" tIns="131208" rIns="0" bIns="13120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b="1" kern="120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9F25ADE-8681-4A4A-9E6A-AC8515D14145}"/>
              </a:ext>
            </a:extLst>
          </p:cNvPr>
          <p:cNvSpPr/>
          <p:nvPr/>
        </p:nvSpPr>
        <p:spPr>
          <a:xfrm>
            <a:off x="4546935" y="3793947"/>
            <a:ext cx="225520" cy="237742"/>
          </a:xfrm>
          <a:prstGeom prst="ellipse">
            <a:avLst/>
          </a:prstGeom>
          <a:solidFill>
            <a:srgbClr val="64256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0" tIns="131208" rIns="0" bIns="13120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b="1" kern="12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70C8992-7246-45F9-9210-4D6070488992}"/>
              </a:ext>
            </a:extLst>
          </p:cNvPr>
          <p:cNvSpPr/>
          <p:nvPr/>
        </p:nvSpPr>
        <p:spPr>
          <a:xfrm>
            <a:off x="7421971" y="3796119"/>
            <a:ext cx="225520" cy="237742"/>
          </a:xfrm>
          <a:prstGeom prst="ellipse">
            <a:avLst/>
          </a:prstGeom>
          <a:solidFill>
            <a:srgbClr val="FDB91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0" tIns="131208" rIns="0" bIns="13120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b="1" kern="12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8A1FC41-1EA4-4181-993A-110E39448F67}"/>
              </a:ext>
            </a:extLst>
          </p:cNvPr>
          <p:cNvSpPr/>
          <p:nvPr/>
        </p:nvSpPr>
        <p:spPr>
          <a:xfrm>
            <a:off x="10307551" y="3793947"/>
            <a:ext cx="225520" cy="237742"/>
          </a:xfrm>
          <a:prstGeom prst="ellipse">
            <a:avLst/>
          </a:prstGeom>
          <a:solidFill>
            <a:srgbClr val="7195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0" tIns="131208" rIns="0" bIns="13120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b="1" kern="1200" dirty="0"/>
          </a:p>
        </p:txBody>
      </p:sp>
    </p:spTree>
    <p:extLst>
      <p:ext uri="{BB962C8B-B14F-4D97-AF65-F5344CB8AC3E}">
        <p14:creationId xmlns:p14="http://schemas.microsoft.com/office/powerpoint/2010/main" val="2316714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AA5EB79-6884-4E57-B678-AA670EA4B644}"/>
              </a:ext>
            </a:extLst>
          </p:cNvPr>
          <p:cNvCxnSpPr>
            <a:cxnSpLocks/>
          </p:cNvCxnSpPr>
          <p:nvPr/>
        </p:nvCxnSpPr>
        <p:spPr>
          <a:xfrm>
            <a:off x="10420578" y="3124200"/>
            <a:ext cx="0" cy="736600"/>
          </a:xfrm>
          <a:prstGeom prst="line">
            <a:avLst/>
          </a:prstGeom>
          <a:ln w="22225">
            <a:solidFill>
              <a:srgbClr val="719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DC892F5-6DD1-4BCC-ACE8-AF78B79D956C}"/>
              </a:ext>
            </a:extLst>
          </p:cNvPr>
          <p:cNvCxnSpPr>
            <a:cxnSpLocks/>
          </p:cNvCxnSpPr>
          <p:nvPr/>
        </p:nvCxnSpPr>
        <p:spPr>
          <a:xfrm>
            <a:off x="7532742" y="3186157"/>
            <a:ext cx="0" cy="736600"/>
          </a:xfrm>
          <a:prstGeom prst="line">
            <a:avLst/>
          </a:prstGeom>
          <a:ln w="22225">
            <a:solidFill>
              <a:srgbClr val="FDB9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1FBE299-F5FE-40BA-8B3B-4CB5AA17FB5C}"/>
              </a:ext>
            </a:extLst>
          </p:cNvPr>
          <p:cNvCxnSpPr>
            <a:cxnSpLocks/>
          </p:cNvCxnSpPr>
          <p:nvPr/>
        </p:nvCxnSpPr>
        <p:spPr>
          <a:xfrm>
            <a:off x="4659115" y="3134495"/>
            <a:ext cx="0" cy="736600"/>
          </a:xfrm>
          <a:prstGeom prst="line">
            <a:avLst/>
          </a:prstGeom>
          <a:ln w="22225">
            <a:solidFill>
              <a:srgbClr val="6425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/>
              <a:t>Лечение гемартрозов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C8088C-AC34-4407-ACA3-A1925EE4DB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/>
              <a:t>Подход RICE (покой, лед, сжатие и приподнятое положение); Объем движения (англ. ROM)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36246C4-90AD-4FDE-A891-004E45EBA4BD}"/>
              </a:ext>
            </a:extLst>
          </p:cNvPr>
          <p:cNvGrpSpPr/>
          <p:nvPr/>
        </p:nvGrpSpPr>
        <p:grpSpPr>
          <a:xfrm>
            <a:off x="783602" y="1598883"/>
            <a:ext cx="10616327" cy="3880465"/>
            <a:chOff x="783602" y="1598883"/>
            <a:chExt cx="10616327" cy="3880465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1CE5BFA-7476-40CE-B7B2-5C6C656E71B6}"/>
                </a:ext>
              </a:extLst>
            </p:cNvPr>
            <p:cNvCxnSpPr>
              <a:cxnSpLocks/>
            </p:cNvCxnSpPr>
            <p:nvPr/>
          </p:nvCxnSpPr>
          <p:spPr>
            <a:xfrm>
              <a:off x="1804402" y="3187700"/>
              <a:ext cx="0" cy="736600"/>
            </a:xfrm>
            <a:prstGeom prst="line">
              <a:avLst/>
            </a:prstGeom>
            <a:ln w="22225">
              <a:solidFill>
                <a:srgbClr val="008BB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792E0CB-B2B4-42E5-AAE1-9C8C73396B79}"/>
                </a:ext>
              </a:extLst>
            </p:cNvPr>
            <p:cNvSpPr/>
            <p:nvPr/>
          </p:nvSpPr>
          <p:spPr>
            <a:xfrm>
              <a:off x="783602" y="1598883"/>
              <a:ext cx="2041601" cy="2039112"/>
            </a:xfrm>
            <a:prstGeom prst="ellipse">
              <a:avLst/>
            </a:prstGeom>
            <a:solidFill>
              <a:srgbClr val="008BB0"/>
            </a:solidFill>
            <a:ln w="38100">
              <a:solidFill>
                <a:srgbClr val="008BB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0" tIns="131208" rIns="0" bIns="131208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dirty="0">
                  <a:solidFill>
                    <a:srgbClr val="FFFFFF"/>
                  </a:solidFill>
                </a:rPr>
                <a:t>Ранняя 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dirty="0">
                  <a:solidFill>
                    <a:srgbClr val="FFFFFF"/>
                  </a:solidFill>
                </a:rPr>
                <a:t>диагностика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4AC8247-8B4E-4EE7-8AF3-E43479FA0102}"/>
                </a:ext>
              </a:extLst>
            </p:cNvPr>
            <p:cNvSpPr/>
            <p:nvPr/>
          </p:nvSpPr>
          <p:spPr>
            <a:xfrm>
              <a:off x="3641843" y="1598883"/>
              <a:ext cx="2041601" cy="20391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64256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0" tIns="131208" rIns="0" bIns="131208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dirty="0">
                  <a:solidFill>
                    <a:schemeClr val="tx1"/>
                  </a:solidFill>
                </a:rPr>
                <a:t>Рано начатое 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dirty="0">
                  <a:solidFill>
                    <a:schemeClr val="tx1"/>
                  </a:solidFill>
                </a:rPr>
                <a:t>лечение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26E4B67-5418-4CEC-AD12-1BACC64A1C42}"/>
                </a:ext>
              </a:extLst>
            </p:cNvPr>
            <p:cNvSpPr/>
            <p:nvPr/>
          </p:nvSpPr>
          <p:spPr>
            <a:xfrm>
              <a:off x="6500084" y="1598883"/>
              <a:ext cx="2041601" cy="20391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B91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0" tIns="131208" rIns="0" bIns="131208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dirty="0">
                  <a:solidFill>
                    <a:schemeClr val="tx1"/>
                  </a:solidFill>
                </a:rPr>
                <a:t>Адъюнктивная 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dirty="0">
                  <a:solidFill>
                    <a:schemeClr val="tx1"/>
                  </a:solidFill>
                </a:rPr>
                <a:t>терапия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1A98C6-0555-4384-905F-03DEB86F780B}"/>
                </a:ext>
              </a:extLst>
            </p:cNvPr>
            <p:cNvSpPr/>
            <p:nvPr/>
          </p:nvSpPr>
          <p:spPr>
            <a:xfrm>
              <a:off x="9358328" y="1598883"/>
              <a:ext cx="2041601" cy="20391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7195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0" tIns="131208" rIns="0" bIns="131208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baseline="0">
                  <a:solidFill>
                    <a:schemeClr val="tx1"/>
                  </a:solidFill>
                </a:rPr>
                <a:t>Реабилитация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0F70228-55D5-468D-A199-6B27C53E160B}"/>
                </a:ext>
              </a:extLst>
            </p:cNvPr>
            <p:cNvSpPr/>
            <p:nvPr/>
          </p:nvSpPr>
          <p:spPr>
            <a:xfrm>
              <a:off x="838199" y="4119132"/>
              <a:ext cx="2041601" cy="13602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208" tIns="131208" rIns="131208" bIns="131208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b="1">
                  <a:solidFill>
                    <a:schemeClr val="tx1"/>
                  </a:solidFill>
                </a:rPr>
                <a:t>Симптомы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b="1">
                  <a:solidFill>
                    <a:schemeClr val="tx1"/>
                  </a:solidFill>
                </a:rPr>
                <a:t>Признаки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72FD038-1657-43EF-8E12-560DEB1E194A}"/>
                </a:ext>
              </a:extLst>
            </p:cNvPr>
            <p:cNvSpPr/>
            <p:nvPr/>
          </p:nvSpPr>
          <p:spPr>
            <a:xfrm>
              <a:off x="3286664" y="4119132"/>
              <a:ext cx="2683212" cy="13602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208" tIns="131208" rIns="131208" bIns="131208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b="1">
                  <a:solidFill>
                    <a:schemeClr val="tx1"/>
                  </a:solidFill>
                </a:rPr>
                <a:t>Заместительная терапия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b="1">
                  <a:solidFill>
                    <a:schemeClr val="tx1"/>
                  </a:solidFill>
                </a:rPr>
                <a:t>Лечение боли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7389BA-5605-4A14-8F88-7680DF25FAD9}"/>
                </a:ext>
              </a:extLst>
            </p:cNvPr>
            <p:cNvSpPr/>
            <p:nvPr/>
          </p:nvSpPr>
          <p:spPr>
            <a:xfrm>
              <a:off x="9312197" y="4119132"/>
              <a:ext cx="2041601" cy="13602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208" tIns="131208" rIns="131208" bIns="131208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b="1">
                  <a:solidFill>
                    <a:schemeClr val="tx1"/>
                  </a:solidFill>
                </a:rPr>
                <a:t>Объем движения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b="1">
                  <a:solidFill>
                    <a:schemeClr val="tx1"/>
                  </a:solidFill>
                </a:rPr>
                <a:t>Функция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C6983AB-B867-4222-A99F-C43FF7AC4745}"/>
                </a:ext>
              </a:extLst>
            </p:cNvPr>
            <p:cNvCxnSpPr>
              <a:cxnSpLocks/>
            </p:cNvCxnSpPr>
            <p:nvPr/>
          </p:nvCxnSpPr>
          <p:spPr>
            <a:xfrm>
              <a:off x="2987401" y="2618439"/>
              <a:ext cx="492244" cy="0"/>
            </a:xfrm>
            <a:prstGeom prst="straightConnector1">
              <a:avLst/>
            </a:prstGeom>
            <a:ln w="3492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1F9E490-68F0-4D20-8A6C-591D0E7FFB99}"/>
                </a:ext>
              </a:extLst>
            </p:cNvPr>
            <p:cNvCxnSpPr>
              <a:cxnSpLocks/>
            </p:cNvCxnSpPr>
            <p:nvPr/>
          </p:nvCxnSpPr>
          <p:spPr>
            <a:xfrm>
              <a:off x="5845642" y="2618439"/>
              <a:ext cx="492244" cy="0"/>
            </a:xfrm>
            <a:prstGeom prst="straightConnector1">
              <a:avLst/>
            </a:prstGeom>
            <a:ln w="3492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8749B78-8C86-495C-82A3-6DB4E08AE332}"/>
                </a:ext>
              </a:extLst>
            </p:cNvPr>
            <p:cNvCxnSpPr>
              <a:cxnSpLocks/>
            </p:cNvCxnSpPr>
            <p:nvPr/>
          </p:nvCxnSpPr>
          <p:spPr>
            <a:xfrm>
              <a:off x="8703883" y="2618439"/>
              <a:ext cx="492244" cy="0"/>
            </a:xfrm>
            <a:prstGeom prst="straightConnector1">
              <a:avLst/>
            </a:prstGeom>
            <a:ln w="3492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662F412F-489A-4927-8478-E27F97A6A572}"/>
              </a:ext>
            </a:extLst>
          </p:cNvPr>
          <p:cNvSpPr/>
          <p:nvPr/>
        </p:nvSpPr>
        <p:spPr>
          <a:xfrm>
            <a:off x="1691636" y="3796119"/>
            <a:ext cx="225520" cy="237742"/>
          </a:xfrm>
          <a:prstGeom prst="ellipse">
            <a:avLst/>
          </a:prstGeom>
          <a:solidFill>
            <a:srgbClr val="008BB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0" tIns="131208" rIns="0" bIns="13120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b="1" kern="120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9F25ADE-8681-4A4A-9E6A-AC8515D14145}"/>
              </a:ext>
            </a:extLst>
          </p:cNvPr>
          <p:cNvSpPr/>
          <p:nvPr/>
        </p:nvSpPr>
        <p:spPr>
          <a:xfrm>
            <a:off x="4546935" y="3793947"/>
            <a:ext cx="225520" cy="237742"/>
          </a:xfrm>
          <a:prstGeom prst="ellipse">
            <a:avLst/>
          </a:prstGeom>
          <a:solidFill>
            <a:srgbClr val="64256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0" tIns="131208" rIns="0" bIns="13120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b="1" kern="12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70C8992-7246-45F9-9210-4D6070488992}"/>
              </a:ext>
            </a:extLst>
          </p:cNvPr>
          <p:cNvSpPr/>
          <p:nvPr/>
        </p:nvSpPr>
        <p:spPr>
          <a:xfrm>
            <a:off x="7421971" y="3796119"/>
            <a:ext cx="225520" cy="237742"/>
          </a:xfrm>
          <a:prstGeom prst="ellipse">
            <a:avLst/>
          </a:prstGeom>
          <a:solidFill>
            <a:srgbClr val="FDB91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0" tIns="131208" rIns="0" bIns="13120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b="1" kern="12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8A1FC41-1EA4-4181-993A-110E39448F67}"/>
              </a:ext>
            </a:extLst>
          </p:cNvPr>
          <p:cNvSpPr/>
          <p:nvPr/>
        </p:nvSpPr>
        <p:spPr>
          <a:xfrm>
            <a:off x="10307551" y="3793947"/>
            <a:ext cx="225520" cy="237742"/>
          </a:xfrm>
          <a:prstGeom prst="ellipse">
            <a:avLst/>
          </a:prstGeom>
          <a:solidFill>
            <a:srgbClr val="7195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0" tIns="131208" rIns="0" bIns="13120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b="1" kern="1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B264BF4-11B6-4F14-94EC-7E10EEE223D7}"/>
              </a:ext>
            </a:extLst>
          </p:cNvPr>
          <p:cNvSpPr/>
          <p:nvPr/>
        </p:nvSpPr>
        <p:spPr>
          <a:xfrm>
            <a:off x="6340600" y="4119132"/>
            <a:ext cx="2396779" cy="1360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208" tIns="131208" rIns="131208" bIns="131208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2000" b="1">
                <a:solidFill>
                  <a:schemeClr val="tx1"/>
                </a:solidFill>
              </a:rPr>
              <a:t>Подход RICE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2000" b="1">
                <a:solidFill>
                  <a:schemeClr val="tx1"/>
                </a:solidFill>
              </a:rPr>
              <a:t>Артроцентез</a:t>
            </a:r>
          </a:p>
        </p:txBody>
      </p:sp>
    </p:spTree>
    <p:extLst>
      <p:ext uri="{BB962C8B-B14F-4D97-AF65-F5344CB8AC3E}">
        <p14:creationId xmlns:p14="http://schemas.microsoft.com/office/powerpoint/2010/main" val="3321282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F1CB-FB36-44AF-88A5-4AD31992A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225425"/>
            <a:ext cx="10515599" cy="10900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/>
              <a:t>Гемартроз. Ранняя диагностика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E8CFC-2251-4BFD-BF19-13E4EBE69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62100"/>
            <a:ext cx="5257800" cy="4614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Кровоизлияние в сустав (гемартроз) определяется как эпизод, характеризующийся любым сочетанием перечисленного ниже:</a:t>
            </a:r>
          </a:p>
          <a:p>
            <a:r>
              <a:rPr lang="ru-RU" dirty="0"/>
              <a:t>опухание сустава или растущее ощущение потепления кожи в месте над суставом;</a:t>
            </a:r>
          </a:p>
          <a:p>
            <a:r>
              <a:rPr lang="ru-RU" dirty="0"/>
              <a:t>нарастающая боль;</a:t>
            </a:r>
          </a:p>
          <a:p>
            <a:r>
              <a:rPr lang="ru-RU" dirty="0"/>
              <a:t>прогрессирующее уменьшение объёма движения или трудности в работе конечности по сравнению с исходным уровнем.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06D33-47DD-4940-8B67-182A03F578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6171703"/>
            <a:ext cx="9925050" cy="365125"/>
          </a:xfrm>
        </p:spPr>
        <p:txBody>
          <a:bodyPr>
            <a:normAutofit/>
          </a:bodyPr>
          <a:lstStyle/>
          <a:p>
            <a:r>
              <a:rPr lang="ru-RU" dirty="0"/>
              <a:t>https://www.hemophiliafed.org/understanding-bleeding-disorders/complications/joint-damage/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A3E4D26-6A2B-4827-8F84-63F368650A08}"/>
              </a:ext>
            </a:extLst>
          </p:cNvPr>
          <p:cNvSpPr/>
          <p:nvPr/>
        </p:nvSpPr>
        <p:spPr>
          <a:xfrm>
            <a:off x="6279353" y="1092200"/>
            <a:ext cx="2868236" cy="2868046"/>
          </a:xfrm>
          <a:prstGeom prst="roundRect">
            <a:avLst/>
          </a:prstGeom>
          <a:blipFill>
            <a:blip r:embed="rId3"/>
            <a:srcRect/>
            <a:stretch>
              <a:fillRect t="-25000" b="-25000"/>
            </a:stretch>
          </a:blipFill>
          <a:ln w="254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Rectangle: Rounded Corners 23" descr="DSCN2039"/>
          <p:cNvSpPr/>
          <p:nvPr/>
        </p:nvSpPr>
        <p:spPr>
          <a:xfrm>
            <a:off x="8485564" y="3188304"/>
            <a:ext cx="2868236" cy="2868046"/>
          </a:xfrm>
          <a:prstGeom prst="roundRect">
            <a:avLst/>
          </a:prstGeom>
          <a:blipFill>
            <a:blip r:embed="rId4" cstate="print"/>
            <a:srcRect/>
            <a:stretch>
              <a:fillRect l="-3000" r="-3000"/>
            </a:stretch>
          </a:blipFill>
          <a:ln w="254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106045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AA5EB79-6884-4E57-B678-AA670EA4B644}"/>
              </a:ext>
            </a:extLst>
          </p:cNvPr>
          <p:cNvCxnSpPr>
            <a:cxnSpLocks/>
          </p:cNvCxnSpPr>
          <p:nvPr/>
        </p:nvCxnSpPr>
        <p:spPr>
          <a:xfrm>
            <a:off x="10420578" y="3124200"/>
            <a:ext cx="0" cy="736600"/>
          </a:xfrm>
          <a:prstGeom prst="line">
            <a:avLst/>
          </a:prstGeom>
          <a:ln w="22225">
            <a:solidFill>
              <a:srgbClr val="719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DC892F5-6DD1-4BCC-ACE8-AF78B79D956C}"/>
              </a:ext>
            </a:extLst>
          </p:cNvPr>
          <p:cNvCxnSpPr>
            <a:cxnSpLocks/>
          </p:cNvCxnSpPr>
          <p:nvPr/>
        </p:nvCxnSpPr>
        <p:spPr>
          <a:xfrm>
            <a:off x="7532742" y="3186157"/>
            <a:ext cx="0" cy="736600"/>
          </a:xfrm>
          <a:prstGeom prst="line">
            <a:avLst/>
          </a:prstGeom>
          <a:ln w="22225">
            <a:solidFill>
              <a:srgbClr val="FDB9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1FBE299-F5FE-40BA-8B3B-4CB5AA17FB5C}"/>
              </a:ext>
            </a:extLst>
          </p:cNvPr>
          <p:cNvCxnSpPr>
            <a:cxnSpLocks/>
          </p:cNvCxnSpPr>
          <p:nvPr/>
        </p:nvCxnSpPr>
        <p:spPr>
          <a:xfrm>
            <a:off x="4659115" y="3134495"/>
            <a:ext cx="0" cy="736600"/>
          </a:xfrm>
          <a:prstGeom prst="line">
            <a:avLst/>
          </a:prstGeom>
          <a:ln w="22225">
            <a:solidFill>
              <a:srgbClr val="6425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/>
              <a:t>Лечение гемартроза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AECFA-497D-4517-9CC0-E8E4CCD7EF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6076498"/>
            <a:ext cx="9925050" cy="365125"/>
          </a:xfrm>
        </p:spPr>
        <p:txBody>
          <a:bodyPr/>
          <a:lstStyle/>
          <a:p>
            <a:r>
              <a:rPr lang="ru-RU"/>
              <a:t>Подход RICE (покой, лед, сжатие и приподнятое положение); Объем движения (англ. ROM)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36246C4-90AD-4FDE-A891-004E45EBA4BD}"/>
              </a:ext>
            </a:extLst>
          </p:cNvPr>
          <p:cNvGrpSpPr/>
          <p:nvPr/>
        </p:nvGrpSpPr>
        <p:grpSpPr>
          <a:xfrm>
            <a:off x="682733" y="1598883"/>
            <a:ext cx="10616327" cy="3880465"/>
            <a:chOff x="783602" y="1598883"/>
            <a:chExt cx="10616327" cy="3880465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1CE5BFA-7476-40CE-B7B2-5C6C656E71B6}"/>
                </a:ext>
              </a:extLst>
            </p:cNvPr>
            <p:cNvCxnSpPr>
              <a:cxnSpLocks/>
            </p:cNvCxnSpPr>
            <p:nvPr/>
          </p:nvCxnSpPr>
          <p:spPr>
            <a:xfrm>
              <a:off x="1804402" y="3187700"/>
              <a:ext cx="0" cy="736600"/>
            </a:xfrm>
            <a:prstGeom prst="line">
              <a:avLst/>
            </a:prstGeom>
            <a:ln w="22225">
              <a:solidFill>
                <a:srgbClr val="008BB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792E0CB-B2B4-42E5-AAE1-9C8C73396B79}"/>
                </a:ext>
              </a:extLst>
            </p:cNvPr>
            <p:cNvSpPr/>
            <p:nvPr/>
          </p:nvSpPr>
          <p:spPr>
            <a:xfrm>
              <a:off x="783602" y="1598883"/>
              <a:ext cx="2041601" cy="20391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8BB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0" tIns="131208" rIns="0" bIns="131208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dirty="0">
                  <a:solidFill>
                    <a:schemeClr val="tx1"/>
                  </a:solidFill>
                </a:rPr>
                <a:t>Ранняя 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dirty="0">
                  <a:solidFill>
                    <a:schemeClr val="tx1"/>
                  </a:solidFill>
                </a:rPr>
                <a:t>диагностика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4AC8247-8B4E-4EE7-8AF3-E43479FA0102}"/>
                </a:ext>
              </a:extLst>
            </p:cNvPr>
            <p:cNvSpPr/>
            <p:nvPr/>
          </p:nvSpPr>
          <p:spPr>
            <a:xfrm>
              <a:off x="3641843" y="1598883"/>
              <a:ext cx="2041601" cy="2039112"/>
            </a:xfrm>
            <a:prstGeom prst="ellipse">
              <a:avLst/>
            </a:prstGeom>
            <a:solidFill>
              <a:srgbClr val="642566"/>
            </a:solidFill>
            <a:ln w="38100">
              <a:solidFill>
                <a:srgbClr val="64256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0" tIns="131208" rIns="0" bIns="131208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dirty="0">
                  <a:solidFill>
                    <a:srgbClr val="FFFFFF"/>
                  </a:solidFill>
                </a:rPr>
                <a:t>Рано начатое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dirty="0">
                  <a:solidFill>
                    <a:srgbClr val="FFFFFF"/>
                  </a:solidFill>
                </a:rPr>
                <a:t> лечение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26E4B67-5418-4CEC-AD12-1BACC64A1C42}"/>
                </a:ext>
              </a:extLst>
            </p:cNvPr>
            <p:cNvSpPr/>
            <p:nvPr/>
          </p:nvSpPr>
          <p:spPr>
            <a:xfrm>
              <a:off x="6500084" y="1598883"/>
              <a:ext cx="2041601" cy="20391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B91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0" tIns="131208" rIns="0" bIns="131208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dirty="0">
                  <a:solidFill>
                    <a:schemeClr val="tx1"/>
                  </a:solidFill>
                </a:rPr>
                <a:t>Адъюнктивная 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dirty="0">
                  <a:solidFill>
                    <a:schemeClr val="tx1"/>
                  </a:solidFill>
                </a:rPr>
                <a:t>терапия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1A98C6-0555-4384-905F-03DEB86F780B}"/>
                </a:ext>
              </a:extLst>
            </p:cNvPr>
            <p:cNvSpPr/>
            <p:nvPr/>
          </p:nvSpPr>
          <p:spPr>
            <a:xfrm>
              <a:off x="9358328" y="1598883"/>
              <a:ext cx="2041601" cy="20391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7195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0" tIns="131208" rIns="0" bIns="131208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baseline="0">
                  <a:solidFill>
                    <a:schemeClr val="tx1"/>
                  </a:solidFill>
                </a:rPr>
                <a:t>Реабилитация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0F70228-55D5-468D-A199-6B27C53E160B}"/>
                </a:ext>
              </a:extLst>
            </p:cNvPr>
            <p:cNvSpPr/>
            <p:nvPr/>
          </p:nvSpPr>
          <p:spPr>
            <a:xfrm>
              <a:off x="838199" y="4119132"/>
              <a:ext cx="2041601" cy="13602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208" tIns="131208" rIns="131208" bIns="131208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b="1">
                  <a:solidFill>
                    <a:schemeClr val="tx1"/>
                  </a:solidFill>
                </a:rPr>
                <a:t>Симптомы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b="1">
                  <a:solidFill>
                    <a:schemeClr val="tx1"/>
                  </a:solidFill>
                </a:rPr>
                <a:t>Признаки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72FD038-1657-43EF-8E12-560DEB1E194A}"/>
                </a:ext>
              </a:extLst>
            </p:cNvPr>
            <p:cNvSpPr/>
            <p:nvPr/>
          </p:nvSpPr>
          <p:spPr>
            <a:xfrm>
              <a:off x="3286664" y="4119132"/>
              <a:ext cx="2704233" cy="13602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208" tIns="131208" rIns="131208" bIns="131208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b="1" dirty="0">
                  <a:solidFill>
                    <a:schemeClr val="tx1"/>
                  </a:solidFill>
                </a:rPr>
                <a:t>Заместительная терапия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b="1" dirty="0">
                  <a:solidFill>
                    <a:schemeClr val="tx1"/>
                  </a:solidFill>
                </a:rPr>
                <a:t>Лечение боли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7389BA-5605-4A14-8F88-7680DF25FAD9}"/>
                </a:ext>
              </a:extLst>
            </p:cNvPr>
            <p:cNvSpPr/>
            <p:nvPr/>
          </p:nvSpPr>
          <p:spPr>
            <a:xfrm>
              <a:off x="9312197" y="4119132"/>
              <a:ext cx="2041601" cy="13602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208" tIns="131208" rIns="131208" bIns="131208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b="1">
                  <a:solidFill>
                    <a:schemeClr val="tx1"/>
                  </a:solidFill>
                </a:rPr>
                <a:t>Объем движения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b="1">
                  <a:solidFill>
                    <a:schemeClr val="tx1"/>
                  </a:solidFill>
                </a:rPr>
                <a:t>Функция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C6983AB-B867-4222-A99F-C43FF7AC4745}"/>
                </a:ext>
              </a:extLst>
            </p:cNvPr>
            <p:cNvCxnSpPr>
              <a:cxnSpLocks/>
            </p:cNvCxnSpPr>
            <p:nvPr/>
          </p:nvCxnSpPr>
          <p:spPr>
            <a:xfrm>
              <a:off x="2987401" y="2618439"/>
              <a:ext cx="492244" cy="0"/>
            </a:xfrm>
            <a:prstGeom prst="straightConnector1">
              <a:avLst/>
            </a:prstGeom>
            <a:ln w="3492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1F9E490-68F0-4D20-8A6C-591D0E7FFB99}"/>
                </a:ext>
              </a:extLst>
            </p:cNvPr>
            <p:cNvCxnSpPr>
              <a:cxnSpLocks/>
            </p:cNvCxnSpPr>
            <p:nvPr/>
          </p:nvCxnSpPr>
          <p:spPr>
            <a:xfrm>
              <a:off x="5845642" y="2618439"/>
              <a:ext cx="492244" cy="0"/>
            </a:xfrm>
            <a:prstGeom prst="straightConnector1">
              <a:avLst/>
            </a:prstGeom>
            <a:ln w="3492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8749B78-8C86-495C-82A3-6DB4E08AE332}"/>
                </a:ext>
              </a:extLst>
            </p:cNvPr>
            <p:cNvCxnSpPr>
              <a:cxnSpLocks/>
            </p:cNvCxnSpPr>
            <p:nvPr/>
          </p:nvCxnSpPr>
          <p:spPr>
            <a:xfrm>
              <a:off x="8703883" y="2618439"/>
              <a:ext cx="492244" cy="0"/>
            </a:xfrm>
            <a:prstGeom prst="straightConnector1">
              <a:avLst/>
            </a:prstGeom>
            <a:ln w="3492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662F412F-489A-4927-8478-E27F97A6A572}"/>
              </a:ext>
            </a:extLst>
          </p:cNvPr>
          <p:cNvSpPr/>
          <p:nvPr/>
        </p:nvSpPr>
        <p:spPr>
          <a:xfrm>
            <a:off x="1691636" y="3796119"/>
            <a:ext cx="225520" cy="237742"/>
          </a:xfrm>
          <a:prstGeom prst="ellipse">
            <a:avLst/>
          </a:prstGeom>
          <a:solidFill>
            <a:srgbClr val="008BB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0" tIns="131208" rIns="0" bIns="13120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b="1" kern="120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9F25ADE-8681-4A4A-9E6A-AC8515D14145}"/>
              </a:ext>
            </a:extLst>
          </p:cNvPr>
          <p:cNvSpPr/>
          <p:nvPr/>
        </p:nvSpPr>
        <p:spPr>
          <a:xfrm>
            <a:off x="4546935" y="3793947"/>
            <a:ext cx="225520" cy="237742"/>
          </a:xfrm>
          <a:prstGeom prst="ellipse">
            <a:avLst/>
          </a:prstGeom>
          <a:solidFill>
            <a:srgbClr val="64256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0" tIns="131208" rIns="0" bIns="13120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b="1" kern="12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70C8992-7246-45F9-9210-4D6070488992}"/>
              </a:ext>
            </a:extLst>
          </p:cNvPr>
          <p:cNvSpPr/>
          <p:nvPr/>
        </p:nvSpPr>
        <p:spPr>
          <a:xfrm>
            <a:off x="7421971" y="3796119"/>
            <a:ext cx="225520" cy="237742"/>
          </a:xfrm>
          <a:prstGeom prst="ellipse">
            <a:avLst/>
          </a:prstGeom>
          <a:solidFill>
            <a:srgbClr val="FDB91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0" tIns="131208" rIns="0" bIns="13120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b="1" kern="12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8A1FC41-1EA4-4181-993A-110E39448F67}"/>
              </a:ext>
            </a:extLst>
          </p:cNvPr>
          <p:cNvSpPr/>
          <p:nvPr/>
        </p:nvSpPr>
        <p:spPr>
          <a:xfrm>
            <a:off x="10307551" y="3793947"/>
            <a:ext cx="225520" cy="237742"/>
          </a:xfrm>
          <a:prstGeom prst="ellipse">
            <a:avLst/>
          </a:prstGeom>
          <a:solidFill>
            <a:srgbClr val="7195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0" tIns="131208" rIns="0" bIns="13120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b="1" kern="1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35194D3-6517-417B-8CE5-5A253E593350}"/>
              </a:ext>
            </a:extLst>
          </p:cNvPr>
          <p:cNvSpPr/>
          <p:nvPr/>
        </p:nvSpPr>
        <p:spPr>
          <a:xfrm>
            <a:off x="6340600" y="4119132"/>
            <a:ext cx="2396779" cy="1360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208" tIns="131208" rIns="131208" bIns="131208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2000" b="1">
                <a:solidFill>
                  <a:schemeClr val="tx1"/>
                </a:solidFill>
              </a:rPr>
              <a:t>Подход RICE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2000" b="1">
                <a:solidFill>
                  <a:schemeClr val="tx1"/>
                </a:solidFill>
              </a:rPr>
              <a:t>Артроцентез</a:t>
            </a:r>
          </a:p>
        </p:txBody>
      </p:sp>
    </p:spTree>
    <p:extLst>
      <p:ext uri="{BB962C8B-B14F-4D97-AF65-F5344CB8AC3E}">
        <p14:creationId xmlns:p14="http://schemas.microsoft.com/office/powerpoint/2010/main" val="3806365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5F19C-C928-4EBC-9733-2109760CC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31" y="216627"/>
            <a:ext cx="10988565" cy="90494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Гемартроз. Рано начатое лечение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302BF-4A6E-4E95-BCD6-F9B16AE73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233" y="1121568"/>
            <a:ext cx="10688587" cy="531076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Доза </a:t>
            </a:r>
            <a:r>
              <a:rPr lang="ru-RU" dirty="0" err="1">
                <a:latin typeface="+mj-lt"/>
              </a:rPr>
              <a:t>КФС</a:t>
            </a:r>
            <a:r>
              <a:rPr lang="ru-RU" dirty="0">
                <a:latin typeface="+mj-lt"/>
              </a:rPr>
              <a:t> должна быть достаточной для поднятия активности фактора у пациента до уровня, позволяющего остановить кровотечение.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dirty="0">
                <a:latin typeface="+mj-lt"/>
              </a:rPr>
              <a:t>Ультразвук может стать полезным инструментом для ранней оценки начавшегося гемартроза.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dirty="0">
                <a:latin typeface="+mj-lt"/>
              </a:rPr>
              <a:t>Уменьшение боли и опухания свидетельствует об ответе на лечение.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8BB0"/>
                </a:solidFill>
                <a:latin typeface="+mj-lt"/>
              </a:rPr>
              <a:t>Рекомендация 7.2.1</a:t>
            </a:r>
            <a:r>
              <a:rPr lang="ru-RU" dirty="0">
                <a:latin typeface="+mj-lt"/>
              </a:rPr>
              <a:t> 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При тяжелом гемартрозе пациентам с гемофилией должна </a:t>
            </a:r>
            <a:r>
              <a:rPr lang="ru-RU" b="1" dirty="0">
                <a:latin typeface="+mj-lt"/>
              </a:rPr>
              <a:t>незамедлительно проводиться</a:t>
            </a:r>
            <a:r>
              <a:rPr lang="ru-RU" dirty="0">
                <a:latin typeface="+mj-lt"/>
              </a:rPr>
              <a:t> заместительная </a:t>
            </a:r>
            <a:r>
              <a:rPr lang="ru-RU" b="1" dirty="0">
                <a:latin typeface="+mj-lt"/>
              </a:rPr>
              <a:t>терапия</a:t>
            </a:r>
            <a:r>
              <a:rPr lang="ru-RU" dirty="0">
                <a:latin typeface="+mj-lt"/>
              </a:rPr>
              <a:t> путем внутривенной(-ых) инфузии(-</a:t>
            </a:r>
            <a:r>
              <a:rPr lang="ru-RU" dirty="0" err="1">
                <a:latin typeface="+mj-lt"/>
              </a:rPr>
              <a:t>ий</a:t>
            </a:r>
            <a:r>
              <a:rPr lang="ru-RU" dirty="0">
                <a:latin typeface="+mj-lt"/>
              </a:rPr>
              <a:t>) концентрата фактора свертывания до прекращения кровотечения.</a:t>
            </a:r>
            <a:r>
              <a:rPr lang="ru-RU" b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8BB0"/>
                </a:solidFill>
                <a:latin typeface="+mj-lt"/>
              </a:rPr>
              <a:t>Рекомендация 7.2.2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При </a:t>
            </a:r>
            <a:r>
              <a:rPr lang="ru-RU" b="1" dirty="0">
                <a:latin typeface="+mj-lt"/>
              </a:rPr>
              <a:t>внутрисуставных кровоизлияниях средней</a:t>
            </a:r>
            <a:r>
              <a:rPr lang="ru-RU" dirty="0">
                <a:latin typeface="+mj-lt"/>
              </a:rPr>
              <a:t> или </a:t>
            </a:r>
            <a:r>
              <a:rPr lang="ru-RU" b="1" dirty="0">
                <a:latin typeface="+mj-lt"/>
              </a:rPr>
              <a:t>лёгкой</a:t>
            </a:r>
            <a:r>
              <a:rPr lang="ru-RU" dirty="0">
                <a:latin typeface="+mj-lt"/>
              </a:rPr>
              <a:t> степени пациентам необходимо сделать </a:t>
            </a:r>
            <a:r>
              <a:rPr lang="ru-RU" b="1" dirty="0">
                <a:latin typeface="+mj-lt"/>
              </a:rPr>
              <a:t>1 внутривенную инфузию концентрата</a:t>
            </a:r>
            <a:r>
              <a:rPr lang="ru-RU" dirty="0">
                <a:latin typeface="+mj-lt"/>
              </a:rPr>
              <a:t> </a:t>
            </a:r>
            <a:r>
              <a:rPr lang="ru-RU" b="1" dirty="0">
                <a:latin typeface="+mj-lt"/>
              </a:rPr>
              <a:t>фактора свертывания</a:t>
            </a:r>
            <a:r>
              <a:rPr lang="ru-RU" dirty="0">
                <a:latin typeface="+mj-lt"/>
              </a:rPr>
              <a:t>. При необходимости – в зависимости от исхода кровоизлияния – инфузию повторяют по клиническим показаниям</a:t>
            </a:r>
            <a:r>
              <a:rPr lang="ru-RU" b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A5886A-58EE-41BE-8469-84439269F6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131" y="6352228"/>
            <a:ext cx="9925050" cy="289145"/>
          </a:xfrm>
        </p:spPr>
        <p:txBody>
          <a:bodyPr/>
          <a:lstStyle/>
          <a:p>
            <a:r>
              <a:rPr lang="ru-RU" dirty="0" err="1"/>
              <a:t>КФС</a:t>
            </a:r>
            <a:r>
              <a:rPr lang="ru-RU" dirty="0"/>
              <a:t> - концентрат фактора свертывания</a:t>
            </a:r>
          </a:p>
        </p:txBody>
      </p:sp>
      <p:sp>
        <p:nvSpPr>
          <p:cNvPr id="6" name="Rectangle: Rounded Corners 5" descr="DSCN2039">
            <a:extLst>
              <a:ext uri="{FF2B5EF4-FFF2-40B4-BE49-F238E27FC236}">
                <a16:creationId xmlns:a16="http://schemas.microsoft.com/office/drawing/2014/main" id="{1CC13B83-436C-4B3B-90CA-CA1D428BF11F}"/>
              </a:ext>
            </a:extLst>
          </p:cNvPr>
          <p:cNvSpPr/>
          <p:nvPr/>
        </p:nvSpPr>
        <p:spPr>
          <a:xfrm>
            <a:off x="10052928" y="2533819"/>
            <a:ext cx="1833838" cy="1790362"/>
          </a:xfrm>
          <a:prstGeom prst="roundRect">
            <a:avLst/>
          </a:prstGeom>
          <a:blipFill>
            <a:blip r:embed="rId3" cstate="print"/>
            <a:srcRect/>
            <a:stretch>
              <a:fillRect l="-3000" r="-3000"/>
            </a:stretch>
          </a:blipFill>
          <a:ln w="254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151529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5BFC9-461B-5C49-8DEF-B9258379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79" y="136524"/>
            <a:ext cx="10515599" cy="118865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Гемартроз.</a:t>
            </a:r>
            <a:br>
              <a:rPr lang="ru-RU" dirty="0"/>
            </a:br>
            <a:r>
              <a:rPr lang="ru-RU" dirty="0"/>
              <a:t>Ответ на лечение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56FD4-30FD-49CA-8549-C1C070AEF7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458" y="6145764"/>
            <a:ext cx="9925050" cy="365125"/>
          </a:xfrm>
        </p:spPr>
        <p:txBody>
          <a:bodyPr/>
          <a:lstStyle/>
          <a:p>
            <a:r>
              <a:rPr lang="ru-RU" sz="900" b="0" i="0" dirty="0">
                <a:solidFill>
                  <a:srgbClr val="1C1D1E"/>
                </a:solidFill>
                <a:effectLst/>
              </a:rPr>
              <a:t>Таблица адаптирована из источника: </a:t>
            </a:r>
            <a:r>
              <a:rPr lang="ru-RU" sz="900" dirty="0" err="1">
                <a:solidFill>
                  <a:srgbClr val="1C1D1E"/>
                </a:solidFill>
              </a:rPr>
              <a:t>Бланшет</a:t>
            </a:r>
            <a:r>
              <a:rPr lang="ru-RU" sz="900" dirty="0">
                <a:solidFill>
                  <a:srgbClr val="1C1D1E"/>
                </a:solidFill>
              </a:rPr>
              <a:t> и др. (</a:t>
            </a:r>
            <a:r>
              <a:rPr lang="ru-RU" sz="900" dirty="0" err="1">
                <a:solidFill>
                  <a:srgbClr val="1C1D1E"/>
                </a:solidFill>
              </a:rPr>
              <a:t>Blanchette</a:t>
            </a:r>
            <a:r>
              <a:rPr lang="ru-RU" sz="900" dirty="0">
                <a:solidFill>
                  <a:srgbClr val="1C1D1E"/>
                </a:solidFill>
              </a:rPr>
              <a:t> </a:t>
            </a:r>
            <a:r>
              <a:rPr lang="ru-RU" sz="900" dirty="0" err="1">
                <a:solidFill>
                  <a:srgbClr val="1C1D1E"/>
                </a:solidFill>
              </a:rPr>
              <a:t>et</a:t>
            </a:r>
            <a:r>
              <a:rPr lang="ru-RU" sz="900" dirty="0">
                <a:solidFill>
                  <a:srgbClr val="1C1D1E"/>
                </a:solidFill>
              </a:rPr>
              <a:t> </a:t>
            </a:r>
            <a:r>
              <a:rPr lang="ru-RU" sz="900" dirty="0" err="1">
                <a:solidFill>
                  <a:srgbClr val="1C1D1E"/>
                </a:solidFill>
              </a:rPr>
              <a:t>al</a:t>
            </a:r>
            <a:r>
              <a:rPr lang="ru-RU" sz="900" dirty="0">
                <a:solidFill>
                  <a:srgbClr val="1C1D1E"/>
                </a:solidFill>
              </a:rPr>
              <a:t>.)  Определения в гемофилии: по информации Научного комитета по стандартизации в </a:t>
            </a:r>
            <a:r>
              <a:rPr lang="ru-RU" sz="900" dirty="0" err="1">
                <a:solidFill>
                  <a:srgbClr val="1C1D1E"/>
                </a:solidFill>
              </a:rPr>
              <a:t>ISTH</a:t>
            </a:r>
            <a:r>
              <a:rPr lang="ru-RU" sz="900" dirty="0">
                <a:solidFill>
                  <a:srgbClr val="1C1D1E"/>
                </a:solidFill>
              </a:rPr>
              <a:t> Журнал «Тромбоз и гемостаз» (</a:t>
            </a:r>
            <a:r>
              <a:rPr lang="ru-RU" sz="900" i="1" dirty="0" err="1">
                <a:solidFill>
                  <a:srgbClr val="1C1D1E"/>
                </a:solidFill>
              </a:rPr>
              <a:t>Thromb</a:t>
            </a:r>
            <a:r>
              <a:rPr lang="ru-RU" sz="900" i="1" dirty="0">
                <a:solidFill>
                  <a:srgbClr val="1C1D1E"/>
                </a:solidFill>
              </a:rPr>
              <a:t> </a:t>
            </a:r>
            <a:r>
              <a:rPr lang="ru-RU" sz="900" i="1" dirty="0" err="1">
                <a:solidFill>
                  <a:srgbClr val="1C1D1E"/>
                </a:solidFill>
              </a:rPr>
              <a:t>Haemost</a:t>
            </a:r>
            <a:r>
              <a:rPr lang="ru-RU" sz="900" i="1" dirty="0">
                <a:solidFill>
                  <a:srgbClr val="1C1D1E"/>
                </a:solidFill>
              </a:rPr>
              <a:t>)</a:t>
            </a:r>
            <a:r>
              <a:rPr lang="ru-RU" sz="900" dirty="0">
                <a:solidFill>
                  <a:srgbClr val="1C1D1E"/>
                </a:solidFill>
              </a:rPr>
              <a:t>2014;12(11):1935-1939.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5A6428-DEE7-41BD-A60F-2E93E9D4F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78" y="1187821"/>
            <a:ext cx="10515600" cy="3327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>
                <a:solidFill>
                  <a:srgbClr val="008BB0"/>
                </a:solidFill>
              </a:rPr>
              <a:t>Таблица 7.1</a:t>
            </a: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0D974252-5E38-43D9-AE24-49B71F091F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099115"/>
              </p:ext>
            </p:extLst>
          </p:nvPr>
        </p:nvGraphicFramePr>
        <p:xfrm>
          <a:off x="445458" y="1511960"/>
          <a:ext cx="11301083" cy="45114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6268">
                  <a:extLst>
                    <a:ext uri="{9D8B030D-6E8A-4147-A177-3AD203B41FA5}">
                      <a16:colId xmlns:a16="http://schemas.microsoft.com/office/drawing/2014/main" val="1392772020"/>
                    </a:ext>
                  </a:extLst>
                </a:gridCol>
                <a:gridCol w="9514815">
                  <a:extLst>
                    <a:ext uri="{9D8B030D-6E8A-4147-A177-3AD203B41FA5}">
                      <a16:colId xmlns:a16="http://schemas.microsoft.com/office/drawing/2014/main" val="594998864"/>
                    </a:ext>
                  </a:extLst>
                </a:gridCol>
              </a:tblGrid>
              <a:tr h="1142540">
                <a:tc>
                  <a:txBody>
                    <a:bodyPr/>
                    <a:lstStyle/>
                    <a:p>
                      <a:r>
                        <a:rPr lang="ru-RU" sz="2000" b="1">
                          <a:solidFill>
                            <a:schemeClr val="bg1"/>
                          </a:solidFill>
                        </a:rPr>
                        <a:t>Отличный</a:t>
                      </a:r>
                    </a:p>
                  </a:txBody>
                  <a:tcPr anchor="ctr">
                    <a:lnL>
                      <a:noFill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effectLst/>
                        </a:rPr>
                        <a:t>Полное освобождение от боли и/или полное исчезновение признаков продолжающегося кровоизлияния в течение 8 часов после первой инфузии; при этом не потребовалось проводить какую-либо заместительную терапию фактором в течение 72 часов с момента начала кровотечения. 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217424"/>
                  </a:ext>
                </a:extLst>
              </a:tr>
              <a:tr h="1142540">
                <a:tc>
                  <a:txBody>
                    <a:bodyPr/>
                    <a:lstStyle/>
                    <a:p>
                      <a:r>
                        <a:rPr lang="ru-RU" sz="2000" b="1">
                          <a:solidFill>
                            <a:schemeClr val="bg1"/>
                          </a:solidFill>
                        </a:rPr>
                        <a:t>Хороший</a:t>
                      </a:r>
                    </a:p>
                  </a:txBody>
                  <a:tcPr anchor="ctr">
                    <a:lnL>
                      <a:noFill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effectLst/>
                        </a:rPr>
                        <a:t>Существенное облегчение боли и/или регресс признаков кровоизлияния в течение приблизительно 8 часов с момента однократной инфузии; однако потребовалось более 1 дозы заместительной терапии фактором в течение 72 часов до полного прекращения кровотечения. 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982833"/>
                  </a:ext>
                </a:extLst>
              </a:tr>
              <a:tr h="1142540">
                <a:tc>
                  <a:txBody>
                    <a:bodyPr/>
                    <a:lstStyle/>
                    <a:p>
                      <a:r>
                        <a:rPr lang="ru-RU" sz="2000" b="1">
                          <a:solidFill>
                            <a:schemeClr val="bg1"/>
                          </a:solidFill>
                        </a:rPr>
                        <a:t>Умеренный</a:t>
                      </a:r>
                    </a:p>
                  </a:txBody>
                  <a:tcPr anchor="ctr">
                    <a:lnL>
                      <a:noFill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effectLst/>
                        </a:rPr>
                        <a:t>Умеренное снижение боли и/или постепенный регресс признаков кровоизлияния в течение приблизительно 8 часов после начальной инфузии; однако потребовалось более 1 инфузии на протяжении следующих 72 часов, а полного прекращения кровотечения не наступило. 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087481"/>
                  </a:ext>
                </a:extLst>
              </a:tr>
              <a:tr h="945321">
                <a:tc>
                  <a:txBody>
                    <a:bodyPr/>
                    <a:lstStyle/>
                    <a:p>
                      <a:r>
                        <a:rPr lang="ru-RU" sz="2000" b="1">
                          <a:solidFill>
                            <a:schemeClr val="bg1"/>
                          </a:solidFill>
                        </a:rPr>
                        <a:t>Отсутствует</a:t>
                      </a:r>
                    </a:p>
                  </a:txBody>
                  <a:tcPr anchor="ctr">
                    <a:lnL>
                      <a:noFill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effectLst/>
                        </a:rPr>
                        <a:t>Улучшений нет или они минимальны, или состояние ухудшается в течение приблизительно 8 часов после начальной инфузии. 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570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061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65D0F-DAAC-4A55-9AEA-A38D6A85F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/>
              <a:t>Гемартроз.</a:t>
            </a:r>
            <a:br>
              <a:rPr lang="ru-RU"/>
            </a:br>
            <a:r>
              <a:rPr lang="ru-RU"/>
              <a:t>Лечение боли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CB2FB-0412-47B0-9C09-0C931D2C5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62100"/>
            <a:ext cx="7377545" cy="4614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8BB0"/>
                </a:solidFill>
              </a:rPr>
              <a:t>Рекомендация 7.2.3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У больных гемофилией с гемартрозом </a:t>
            </a:r>
            <a:r>
              <a:rPr lang="ru-RU" b="1" dirty="0"/>
              <a:t>сила болевого синдрома оценивается и отслеживается</a:t>
            </a:r>
            <a:r>
              <a:rPr lang="ru-RU" dirty="0"/>
              <a:t> согласно «Шкале оценки боли ВОЗ» (</a:t>
            </a:r>
            <a:r>
              <a:rPr lang="ru-RU" b="1" dirty="0"/>
              <a:t>Всемирная организация здравоохранения</a:t>
            </a:r>
            <a:r>
              <a:rPr lang="ru-RU" dirty="0"/>
              <a:t>). </a:t>
            </a:r>
            <a:r>
              <a:rPr lang="ru-RU" b="0" u="none" strike="noStrike" baseline="0" dirty="0">
                <a:solidFill>
                  <a:srgbClr val="000000"/>
                </a:solidFill>
              </a:rPr>
              <a:t> </a:t>
            </a:r>
          </a:p>
          <a:p>
            <a:pPr marL="0" indent="0" algn="l">
              <a:buNone/>
            </a:pPr>
            <a:endParaRPr lang="en-US" i="0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8BB0"/>
                </a:solidFill>
              </a:rPr>
              <a:t>Рекомендация 7.2.4</a:t>
            </a:r>
            <a:br>
              <a:rPr lang="ru-RU" dirty="0"/>
            </a:br>
            <a:r>
              <a:rPr lang="ru-RU" dirty="0"/>
              <a:t>При болезненных гемартрозах пациенты с гемофилией должны получать </a:t>
            </a:r>
            <a:r>
              <a:rPr lang="ru-RU" b="1" dirty="0"/>
              <a:t>болеутоляющие средства в соответствии с интенсивностью испытываемой боли.</a:t>
            </a:r>
            <a:r>
              <a:rPr lang="ru-RU" b="1" u="none" strike="noStrike" baseline="0" dirty="0">
                <a:solidFill>
                  <a:srgbClr val="000000"/>
                </a:solidFill>
              </a:rPr>
              <a:t> </a:t>
            </a:r>
          </a:p>
          <a:p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9C3DD2-7D6A-4FC0-96A0-698D551EA2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2587" y="6152789"/>
            <a:ext cx="9925050" cy="365125"/>
          </a:xfrm>
        </p:spPr>
        <p:txBody>
          <a:bodyPr/>
          <a:lstStyle/>
          <a:p>
            <a:r>
              <a:rPr lang="ru-RU"/>
              <a:t>ЦОГ-2: циклооксигеназа-2; НПВП: нестероидные противовоспалительные препараты.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218312-7AC9-4357-8B4C-4A66B2F68E6F}"/>
              </a:ext>
            </a:extLst>
          </p:cNvPr>
          <p:cNvGrpSpPr/>
          <p:nvPr/>
        </p:nvGrpSpPr>
        <p:grpSpPr>
          <a:xfrm>
            <a:off x="2627586" y="2715058"/>
            <a:ext cx="9396248" cy="2414878"/>
            <a:chOff x="3937000" y="3530599"/>
            <a:chExt cx="8064500" cy="1866901"/>
          </a:xfrm>
        </p:grpSpPr>
        <p:sp>
          <p:nvSpPr>
            <p:cNvPr id="7" name="Rectangle: Diagonal Corners Snipped 6">
              <a:extLst>
                <a:ext uri="{FF2B5EF4-FFF2-40B4-BE49-F238E27FC236}">
                  <a16:creationId xmlns:a16="http://schemas.microsoft.com/office/drawing/2014/main" id="{239F7F4C-4297-4C29-947E-814FCD3FE11C}"/>
                </a:ext>
              </a:extLst>
            </p:cNvPr>
            <p:cNvSpPr/>
            <p:nvPr/>
          </p:nvSpPr>
          <p:spPr>
            <a:xfrm>
              <a:off x="8686800" y="3606800"/>
              <a:ext cx="3314700" cy="1790700"/>
            </a:xfrm>
            <a:prstGeom prst="snip2DiagRect">
              <a:avLst>
                <a:gd name="adj1" fmla="val 20567"/>
                <a:gd name="adj2" fmla="val 0"/>
              </a:avLst>
            </a:prstGeom>
            <a:solidFill>
              <a:schemeClr val="accent3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6" name="Rectangle: Diagonal Corners Snipped 15">
              <a:extLst>
                <a:ext uri="{FF2B5EF4-FFF2-40B4-BE49-F238E27FC236}">
                  <a16:creationId xmlns:a16="http://schemas.microsoft.com/office/drawing/2014/main" id="{920D0DA1-CA4D-496A-831D-58DB43FA55D0}"/>
                </a:ext>
              </a:extLst>
            </p:cNvPr>
            <p:cNvSpPr/>
            <p:nvPr/>
          </p:nvSpPr>
          <p:spPr>
            <a:xfrm>
              <a:off x="8610600" y="3606800"/>
              <a:ext cx="3314700" cy="1790700"/>
            </a:xfrm>
            <a:prstGeom prst="snip2DiagRect">
              <a:avLst>
                <a:gd name="adj1" fmla="val 20567"/>
                <a:gd name="adj2" fmla="val 0"/>
              </a:avLst>
            </a:prstGeom>
            <a:solidFill>
              <a:schemeClr val="bg1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+mj-lt"/>
                </a:rPr>
                <a:t>Анальгетики: парацетамол/</a:t>
              </a:r>
              <a:r>
                <a:rPr lang="ru-RU" dirty="0" err="1">
                  <a:solidFill>
                    <a:schemeClr val="tx1"/>
                  </a:solidFill>
                  <a:latin typeface="+mj-lt"/>
                </a:rPr>
                <a:t>ацетаминофен</a:t>
              </a:r>
              <a:r>
                <a:rPr lang="ru-RU" dirty="0">
                  <a:solidFill>
                    <a:schemeClr val="tx1"/>
                  </a:solidFill>
                  <a:latin typeface="+mj-lt"/>
                </a:rPr>
                <a:t>, селективные ингибиторы ЦОГ-2 (но не другие </a:t>
              </a:r>
              <a:r>
                <a:rPr lang="ru-RU" dirty="0" err="1">
                  <a:solidFill>
                    <a:schemeClr val="tx1"/>
                  </a:solidFill>
                  <a:latin typeface="+mj-lt"/>
                </a:rPr>
                <a:t>НПВП</a:t>
              </a:r>
              <a:r>
                <a:rPr lang="ru-RU" dirty="0">
                  <a:solidFill>
                    <a:schemeClr val="tx1"/>
                  </a:solidFill>
                  <a:latin typeface="+mj-lt"/>
                </a:rPr>
                <a:t>), </a:t>
              </a:r>
              <a:r>
                <a:rPr lang="ru-RU" dirty="0" err="1">
                  <a:solidFill>
                    <a:schemeClr val="tx1"/>
                  </a:solidFill>
                  <a:latin typeface="+mj-lt"/>
                </a:rPr>
                <a:t>трамадол</a:t>
              </a:r>
              <a:r>
                <a:rPr lang="ru-RU" dirty="0">
                  <a:solidFill>
                    <a:schemeClr val="tx1"/>
                  </a:solidFill>
                  <a:latin typeface="+mj-lt"/>
                </a:rPr>
                <a:t> или опиоиды.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9DD5774-A152-4D0E-9DDE-587A536135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37000" y="4229100"/>
              <a:ext cx="4660902" cy="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oval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: Diagonal Corners Snipped 12">
              <a:extLst>
                <a:ext uri="{FF2B5EF4-FFF2-40B4-BE49-F238E27FC236}">
                  <a16:creationId xmlns:a16="http://schemas.microsoft.com/office/drawing/2014/main" id="{BEA9F8D7-A6E6-47C8-88CA-6F76A8FD7BE2}"/>
                </a:ext>
              </a:extLst>
            </p:cNvPr>
            <p:cNvSpPr/>
            <p:nvPr/>
          </p:nvSpPr>
          <p:spPr>
            <a:xfrm>
              <a:off x="8572500" y="3530599"/>
              <a:ext cx="3314700" cy="368293"/>
            </a:xfrm>
            <a:custGeom>
              <a:avLst/>
              <a:gdLst>
                <a:gd name="connsiteX0" fmla="*/ 368293 w 3314700"/>
                <a:gd name="connsiteY0" fmla="*/ 0 h 1790700"/>
                <a:gd name="connsiteX1" fmla="*/ 3314700 w 3314700"/>
                <a:gd name="connsiteY1" fmla="*/ 0 h 1790700"/>
                <a:gd name="connsiteX2" fmla="*/ 3314700 w 3314700"/>
                <a:gd name="connsiteY2" fmla="*/ 0 h 1790700"/>
                <a:gd name="connsiteX3" fmla="*/ 3314700 w 3314700"/>
                <a:gd name="connsiteY3" fmla="*/ 1422407 h 1790700"/>
                <a:gd name="connsiteX4" fmla="*/ 2946407 w 3314700"/>
                <a:gd name="connsiteY4" fmla="*/ 1790700 h 1790700"/>
                <a:gd name="connsiteX5" fmla="*/ 0 w 3314700"/>
                <a:gd name="connsiteY5" fmla="*/ 1790700 h 1790700"/>
                <a:gd name="connsiteX6" fmla="*/ 0 w 3314700"/>
                <a:gd name="connsiteY6" fmla="*/ 1790700 h 1790700"/>
                <a:gd name="connsiteX7" fmla="*/ 0 w 3314700"/>
                <a:gd name="connsiteY7" fmla="*/ 368293 h 1790700"/>
                <a:gd name="connsiteX8" fmla="*/ 368293 w 3314700"/>
                <a:gd name="connsiteY8" fmla="*/ 0 h 1790700"/>
                <a:gd name="connsiteX0" fmla="*/ 2946407 w 3314700"/>
                <a:gd name="connsiteY0" fmla="*/ 1790700 h 1882140"/>
                <a:gd name="connsiteX1" fmla="*/ 0 w 3314700"/>
                <a:gd name="connsiteY1" fmla="*/ 1790700 h 1882140"/>
                <a:gd name="connsiteX2" fmla="*/ 0 w 3314700"/>
                <a:gd name="connsiteY2" fmla="*/ 1790700 h 1882140"/>
                <a:gd name="connsiteX3" fmla="*/ 0 w 3314700"/>
                <a:gd name="connsiteY3" fmla="*/ 368293 h 1882140"/>
                <a:gd name="connsiteX4" fmla="*/ 368293 w 3314700"/>
                <a:gd name="connsiteY4" fmla="*/ 0 h 1882140"/>
                <a:gd name="connsiteX5" fmla="*/ 3314700 w 3314700"/>
                <a:gd name="connsiteY5" fmla="*/ 0 h 1882140"/>
                <a:gd name="connsiteX6" fmla="*/ 3314700 w 3314700"/>
                <a:gd name="connsiteY6" fmla="*/ 0 h 1882140"/>
                <a:gd name="connsiteX7" fmla="*/ 3314700 w 3314700"/>
                <a:gd name="connsiteY7" fmla="*/ 1422407 h 1882140"/>
                <a:gd name="connsiteX8" fmla="*/ 3037847 w 3314700"/>
                <a:gd name="connsiteY8" fmla="*/ 1882140 h 1882140"/>
                <a:gd name="connsiteX0" fmla="*/ 2946407 w 3314700"/>
                <a:gd name="connsiteY0" fmla="*/ 1790700 h 1790700"/>
                <a:gd name="connsiteX1" fmla="*/ 0 w 3314700"/>
                <a:gd name="connsiteY1" fmla="*/ 1790700 h 1790700"/>
                <a:gd name="connsiteX2" fmla="*/ 0 w 3314700"/>
                <a:gd name="connsiteY2" fmla="*/ 1790700 h 1790700"/>
                <a:gd name="connsiteX3" fmla="*/ 0 w 3314700"/>
                <a:gd name="connsiteY3" fmla="*/ 368293 h 1790700"/>
                <a:gd name="connsiteX4" fmla="*/ 368293 w 3314700"/>
                <a:gd name="connsiteY4" fmla="*/ 0 h 1790700"/>
                <a:gd name="connsiteX5" fmla="*/ 3314700 w 3314700"/>
                <a:gd name="connsiteY5" fmla="*/ 0 h 1790700"/>
                <a:gd name="connsiteX6" fmla="*/ 3314700 w 3314700"/>
                <a:gd name="connsiteY6" fmla="*/ 0 h 1790700"/>
                <a:gd name="connsiteX7" fmla="*/ 3314700 w 3314700"/>
                <a:gd name="connsiteY7" fmla="*/ 1422407 h 1790700"/>
                <a:gd name="connsiteX0" fmla="*/ 2946407 w 3314700"/>
                <a:gd name="connsiteY0" fmla="*/ 1790700 h 1790700"/>
                <a:gd name="connsiteX1" fmla="*/ 0 w 3314700"/>
                <a:gd name="connsiteY1" fmla="*/ 1790700 h 1790700"/>
                <a:gd name="connsiteX2" fmla="*/ 0 w 3314700"/>
                <a:gd name="connsiteY2" fmla="*/ 1790700 h 1790700"/>
                <a:gd name="connsiteX3" fmla="*/ 0 w 3314700"/>
                <a:gd name="connsiteY3" fmla="*/ 368293 h 1790700"/>
                <a:gd name="connsiteX4" fmla="*/ 368293 w 3314700"/>
                <a:gd name="connsiteY4" fmla="*/ 0 h 1790700"/>
                <a:gd name="connsiteX5" fmla="*/ 3314700 w 3314700"/>
                <a:gd name="connsiteY5" fmla="*/ 0 h 1790700"/>
                <a:gd name="connsiteX6" fmla="*/ 3314700 w 3314700"/>
                <a:gd name="connsiteY6" fmla="*/ 0 h 1790700"/>
                <a:gd name="connsiteX0" fmla="*/ 0 w 3314700"/>
                <a:gd name="connsiteY0" fmla="*/ 1790700 h 1790700"/>
                <a:gd name="connsiteX1" fmla="*/ 0 w 3314700"/>
                <a:gd name="connsiteY1" fmla="*/ 1790700 h 1790700"/>
                <a:gd name="connsiteX2" fmla="*/ 0 w 3314700"/>
                <a:gd name="connsiteY2" fmla="*/ 368293 h 1790700"/>
                <a:gd name="connsiteX3" fmla="*/ 368293 w 3314700"/>
                <a:gd name="connsiteY3" fmla="*/ 0 h 1790700"/>
                <a:gd name="connsiteX4" fmla="*/ 3314700 w 3314700"/>
                <a:gd name="connsiteY4" fmla="*/ 0 h 1790700"/>
                <a:gd name="connsiteX5" fmla="*/ 3314700 w 3314700"/>
                <a:gd name="connsiteY5" fmla="*/ 0 h 1790700"/>
                <a:gd name="connsiteX0" fmla="*/ 0 w 3314700"/>
                <a:gd name="connsiteY0" fmla="*/ 1790700 h 1790700"/>
                <a:gd name="connsiteX1" fmla="*/ 0 w 3314700"/>
                <a:gd name="connsiteY1" fmla="*/ 368293 h 1790700"/>
                <a:gd name="connsiteX2" fmla="*/ 368293 w 3314700"/>
                <a:gd name="connsiteY2" fmla="*/ 0 h 1790700"/>
                <a:gd name="connsiteX3" fmla="*/ 3314700 w 3314700"/>
                <a:gd name="connsiteY3" fmla="*/ 0 h 1790700"/>
                <a:gd name="connsiteX4" fmla="*/ 3314700 w 3314700"/>
                <a:gd name="connsiteY4" fmla="*/ 0 h 1790700"/>
                <a:gd name="connsiteX0" fmla="*/ 0 w 3314700"/>
                <a:gd name="connsiteY0" fmla="*/ 368293 h 368293"/>
                <a:gd name="connsiteX1" fmla="*/ 368293 w 3314700"/>
                <a:gd name="connsiteY1" fmla="*/ 0 h 368293"/>
                <a:gd name="connsiteX2" fmla="*/ 3314700 w 3314700"/>
                <a:gd name="connsiteY2" fmla="*/ 0 h 368293"/>
                <a:gd name="connsiteX3" fmla="*/ 3314700 w 3314700"/>
                <a:gd name="connsiteY3" fmla="*/ 0 h 36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4700" h="368293">
                  <a:moveTo>
                    <a:pt x="0" y="368293"/>
                  </a:moveTo>
                  <a:lnTo>
                    <a:pt x="368293" y="0"/>
                  </a:lnTo>
                  <a:lnTo>
                    <a:pt x="3314700" y="0"/>
                  </a:lnTo>
                  <a:lnTo>
                    <a:pt x="3314700" y="0"/>
                  </a:lnTo>
                </a:path>
              </a:pathLst>
            </a:cu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1728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65D0F-DAAC-4A55-9AEA-A38D6A85F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/>
              <a:t>Гемартроз.</a:t>
            </a:r>
            <a:br>
              <a:rPr lang="ru-RU"/>
            </a:br>
            <a:r>
              <a:rPr lang="ru-RU"/>
              <a:t>Лечение боли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466D0-1889-4053-BD1D-8B3C4C4A2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>
                <a:solidFill>
                  <a:srgbClr val="008BB0"/>
                </a:solidFill>
              </a:rPr>
              <a:t>Рекомендация 7.2.5</a:t>
            </a:r>
            <a:r>
              <a:rPr lang="ru-RU"/>
              <a:t> </a:t>
            </a:r>
            <a:br>
              <a:rPr lang="ru-RU"/>
            </a:br>
            <a:r>
              <a:rPr lang="ru-RU"/>
              <a:t>Лечение </a:t>
            </a:r>
            <a:r>
              <a:rPr lang="ru-RU" b="1"/>
              <a:t>сильной боли у</a:t>
            </a:r>
            <a:r>
              <a:rPr lang="ru-RU"/>
              <a:t> пациента с гемофилией должно включать </a:t>
            </a:r>
            <a:r>
              <a:rPr lang="ru-RU" b="1"/>
              <a:t>опиоидные</a:t>
            </a:r>
            <a:r>
              <a:rPr lang="ru-RU"/>
              <a:t> препараты исходя из клинических симптомов и продолжаться до того момента, когда пациент сможет спокойно переносить нагрузку или максимально использовать сустав без каких-либо болевых ощущений.</a:t>
            </a:r>
            <a:r>
              <a:rPr lang="ru-RU" b="0" u="none" strike="noStrike" baseline="0">
                <a:solidFill>
                  <a:srgbClr val="000000"/>
                </a:solidFill>
              </a:rPr>
              <a:t> </a:t>
            </a:r>
          </a:p>
          <a:p>
            <a:pPr marL="0" indent="0" algn="l">
              <a:buNone/>
            </a:pPr>
            <a:endParaRPr lang="en-US" i="0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r>
              <a:rPr lang="ru-RU" b="1">
                <a:solidFill>
                  <a:srgbClr val="008BB0"/>
                </a:solidFill>
              </a:rPr>
              <a:t>Рекомендация 7.2.8</a:t>
            </a:r>
            <a:br>
              <a:rPr lang="ru-RU"/>
            </a:br>
            <a:r>
              <a:rPr lang="ru-RU"/>
              <a:t>У пациентов с гемофилией </a:t>
            </a:r>
            <a:r>
              <a:rPr lang="ru-RU" b="1"/>
              <a:t>период применения опиоидных обезболивающих препаратов</a:t>
            </a:r>
            <a:r>
              <a:rPr lang="ru-RU"/>
              <a:t> для купирования боли должен быть </a:t>
            </a:r>
            <a:r>
              <a:rPr lang="ru-RU" b="1"/>
              <a:t>ограничен</a:t>
            </a:r>
            <a:r>
              <a:rPr lang="ru-RU"/>
              <a:t>  и как можно короче.</a:t>
            </a:r>
            <a:r>
              <a:rPr lang="ru-RU" b="0" u="none" strike="noStrike" baseline="0"/>
              <a:t> </a:t>
            </a:r>
          </a:p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99C0D-D654-4109-A858-8DC5016799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1825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AA5EB79-6884-4E57-B678-AA670EA4B644}"/>
              </a:ext>
            </a:extLst>
          </p:cNvPr>
          <p:cNvCxnSpPr>
            <a:cxnSpLocks/>
          </p:cNvCxnSpPr>
          <p:nvPr/>
        </p:nvCxnSpPr>
        <p:spPr>
          <a:xfrm>
            <a:off x="10420578" y="3124200"/>
            <a:ext cx="0" cy="736600"/>
          </a:xfrm>
          <a:prstGeom prst="line">
            <a:avLst/>
          </a:prstGeom>
          <a:ln w="22225">
            <a:solidFill>
              <a:srgbClr val="719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DC892F5-6DD1-4BCC-ACE8-AF78B79D956C}"/>
              </a:ext>
            </a:extLst>
          </p:cNvPr>
          <p:cNvCxnSpPr>
            <a:cxnSpLocks/>
          </p:cNvCxnSpPr>
          <p:nvPr/>
        </p:nvCxnSpPr>
        <p:spPr>
          <a:xfrm>
            <a:off x="7532742" y="3186157"/>
            <a:ext cx="0" cy="736600"/>
          </a:xfrm>
          <a:prstGeom prst="line">
            <a:avLst/>
          </a:prstGeom>
          <a:ln w="22225">
            <a:solidFill>
              <a:srgbClr val="FDB9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1FBE299-F5FE-40BA-8B3B-4CB5AA17FB5C}"/>
              </a:ext>
            </a:extLst>
          </p:cNvPr>
          <p:cNvCxnSpPr>
            <a:cxnSpLocks/>
          </p:cNvCxnSpPr>
          <p:nvPr/>
        </p:nvCxnSpPr>
        <p:spPr>
          <a:xfrm>
            <a:off x="4659115" y="3134495"/>
            <a:ext cx="0" cy="736600"/>
          </a:xfrm>
          <a:prstGeom prst="line">
            <a:avLst/>
          </a:prstGeom>
          <a:ln w="22225">
            <a:solidFill>
              <a:srgbClr val="6425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/>
              <a:t>Лечение гемартроза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4713E-4C11-4FEA-9714-3F8972AE56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919" y="6259060"/>
            <a:ext cx="9925050" cy="365125"/>
          </a:xfrm>
        </p:spPr>
        <p:txBody>
          <a:bodyPr/>
          <a:lstStyle/>
          <a:p>
            <a:r>
              <a:rPr lang="ru-RU"/>
              <a:t>Подход RICE (покой, лед, сжатие и приподнятое положение); Объем движения (англ. ROM)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36246C4-90AD-4FDE-A891-004E45EBA4BD}"/>
              </a:ext>
            </a:extLst>
          </p:cNvPr>
          <p:cNvGrpSpPr/>
          <p:nvPr/>
        </p:nvGrpSpPr>
        <p:grpSpPr>
          <a:xfrm>
            <a:off x="783602" y="1598883"/>
            <a:ext cx="10616327" cy="3880465"/>
            <a:chOff x="783602" y="1598883"/>
            <a:chExt cx="10616327" cy="3880465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1CE5BFA-7476-40CE-B7B2-5C6C656E71B6}"/>
                </a:ext>
              </a:extLst>
            </p:cNvPr>
            <p:cNvCxnSpPr>
              <a:cxnSpLocks/>
            </p:cNvCxnSpPr>
            <p:nvPr/>
          </p:nvCxnSpPr>
          <p:spPr>
            <a:xfrm>
              <a:off x="1804402" y="3187700"/>
              <a:ext cx="0" cy="736600"/>
            </a:xfrm>
            <a:prstGeom prst="line">
              <a:avLst/>
            </a:prstGeom>
            <a:ln w="22225">
              <a:solidFill>
                <a:srgbClr val="008BB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792E0CB-B2B4-42E5-AAE1-9C8C73396B79}"/>
                </a:ext>
              </a:extLst>
            </p:cNvPr>
            <p:cNvSpPr/>
            <p:nvPr/>
          </p:nvSpPr>
          <p:spPr>
            <a:xfrm>
              <a:off x="783602" y="1598883"/>
              <a:ext cx="2041601" cy="20391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8BB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0" tIns="131208" rIns="0" bIns="131208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dirty="0">
                  <a:solidFill>
                    <a:schemeClr val="tx1"/>
                  </a:solidFill>
                </a:rPr>
                <a:t>Ранняя 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dirty="0">
                  <a:solidFill>
                    <a:schemeClr val="tx1"/>
                  </a:solidFill>
                </a:rPr>
                <a:t>диагностика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4AC8247-8B4E-4EE7-8AF3-E43479FA0102}"/>
                </a:ext>
              </a:extLst>
            </p:cNvPr>
            <p:cNvSpPr/>
            <p:nvPr/>
          </p:nvSpPr>
          <p:spPr>
            <a:xfrm>
              <a:off x="3641843" y="1598883"/>
              <a:ext cx="2041601" cy="20391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64256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0" tIns="131208" rIns="0" bIns="131208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dirty="0">
                  <a:solidFill>
                    <a:schemeClr val="tx1"/>
                  </a:solidFill>
                </a:rPr>
                <a:t>Рано начатое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dirty="0">
                  <a:solidFill>
                    <a:schemeClr val="tx1"/>
                  </a:solidFill>
                </a:rPr>
                <a:t> лечение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26E4B67-5418-4CEC-AD12-1BACC64A1C42}"/>
                </a:ext>
              </a:extLst>
            </p:cNvPr>
            <p:cNvSpPr/>
            <p:nvPr/>
          </p:nvSpPr>
          <p:spPr>
            <a:xfrm>
              <a:off x="6500084" y="1598883"/>
              <a:ext cx="2041601" cy="2039112"/>
            </a:xfrm>
            <a:prstGeom prst="ellipse">
              <a:avLst/>
            </a:prstGeom>
            <a:solidFill>
              <a:srgbClr val="FDB913"/>
            </a:solidFill>
            <a:ln w="38100">
              <a:solidFill>
                <a:srgbClr val="FDB91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0" tIns="131208" rIns="0" bIns="131208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dirty="0">
                  <a:solidFill>
                    <a:schemeClr val="tx1"/>
                  </a:solidFill>
                </a:rPr>
                <a:t>Адъюнктивная 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dirty="0">
                  <a:solidFill>
                    <a:schemeClr val="tx1"/>
                  </a:solidFill>
                </a:rPr>
                <a:t>терапия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1A98C6-0555-4384-905F-03DEB86F780B}"/>
                </a:ext>
              </a:extLst>
            </p:cNvPr>
            <p:cNvSpPr/>
            <p:nvPr/>
          </p:nvSpPr>
          <p:spPr>
            <a:xfrm>
              <a:off x="9358328" y="1598883"/>
              <a:ext cx="2041601" cy="20391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7195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0" tIns="131208" rIns="0" bIns="131208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baseline="0">
                  <a:solidFill>
                    <a:schemeClr val="tx1"/>
                  </a:solidFill>
                </a:rPr>
                <a:t>Реабилитация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0F70228-55D5-468D-A199-6B27C53E160B}"/>
                </a:ext>
              </a:extLst>
            </p:cNvPr>
            <p:cNvSpPr/>
            <p:nvPr/>
          </p:nvSpPr>
          <p:spPr>
            <a:xfrm>
              <a:off x="838199" y="4119132"/>
              <a:ext cx="2041601" cy="13602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208" tIns="131208" rIns="131208" bIns="131208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b="1">
                  <a:solidFill>
                    <a:schemeClr val="tx1"/>
                  </a:solidFill>
                </a:rPr>
                <a:t>Симптомы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b="1">
                  <a:solidFill>
                    <a:schemeClr val="tx1"/>
                  </a:solidFill>
                </a:rPr>
                <a:t>Признаки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72FD038-1657-43EF-8E12-560DEB1E194A}"/>
                </a:ext>
              </a:extLst>
            </p:cNvPr>
            <p:cNvSpPr/>
            <p:nvPr/>
          </p:nvSpPr>
          <p:spPr>
            <a:xfrm>
              <a:off x="3142594" y="4119132"/>
              <a:ext cx="2540850" cy="13602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208" tIns="131208" rIns="131208" bIns="131208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b="1" dirty="0">
                  <a:solidFill>
                    <a:schemeClr val="tx1"/>
                  </a:solidFill>
                </a:rPr>
                <a:t>Заместительная терапия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b="1" dirty="0">
                  <a:solidFill>
                    <a:schemeClr val="tx1"/>
                  </a:solidFill>
                </a:rPr>
                <a:t>Лечение боли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7389BA-5605-4A14-8F88-7680DF25FAD9}"/>
                </a:ext>
              </a:extLst>
            </p:cNvPr>
            <p:cNvSpPr/>
            <p:nvPr/>
          </p:nvSpPr>
          <p:spPr>
            <a:xfrm>
              <a:off x="9312197" y="4119132"/>
              <a:ext cx="2041601" cy="13602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208" tIns="131208" rIns="131208" bIns="131208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b="1">
                  <a:solidFill>
                    <a:schemeClr val="tx1"/>
                  </a:solidFill>
                </a:rPr>
                <a:t>Объем движения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b="1">
                  <a:solidFill>
                    <a:schemeClr val="tx1"/>
                  </a:solidFill>
                </a:rPr>
                <a:t>Функция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C6983AB-B867-4222-A99F-C43FF7AC4745}"/>
                </a:ext>
              </a:extLst>
            </p:cNvPr>
            <p:cNvCxnSpPr>
              <a:cxnSpLocks/>
            </p:cNvCxnSpPr>
            <p:nvPr/>
          </p:nvCxnSpPr>
          <p:spPr>
            <a:xfrm>
              <a:off x="2987401" y="2618439"/>
              <a:ext cx="492244" cy="0"/>
            </a:xfrm>
            <a:prstGeom prst="straightConnector1">
              <a:avLst/>
            </a:prstGeom>
            <a:ln w="3492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1F9E490-68F0-4D20-8A6C-591D0E7FFB99}"/>
                </a:ext>
              </a:extLst>
            </p:cNvPr>
            <p:cNvCxnSpPr>
              <a:cxnSpLocks/>
            </p:cNvCxnSpPr>
            <p:nvPr/>
          </p:nvCxnSpPr>
          <p:spPr>
            <a:xfrm>
              <a:off x="5845642" y="2618439"/>
              <a:ext cx="492244" cy="0"/>
            </a:xfrm>
            <a:prstGeom prst="straightConnector1">
              <a:avLst/>
            </a:prstGeom>
            <a:ln w="3492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8749B78-8C86-495C-82A3-6DB4E08AE332}"/>
                </a:ext>
              </a:extLst>
            </p:cNvPr>
            <p:cNvCxnSpPr>
              <a:cxnSpLocks/>
            </p:cNvCxnSpPr>
            <p:nvPr/>
          </p:nvCxnSpPr>
          <p:spPr>
            <a:xfrm>
              <a:off x="8703883" y="2618439"/>
              <a:ext cx="492244" cy="0"/>
            </a:xfrm>
            <a:prstGeom prst="straightConnector1">
              <a:avLst/>
            </a:prstGeom>
            <a:ln w="3492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662F412F-489A-4927-8478-E27F97A6A572}"/>
              </a:ext>
            </a:extLst>
          </p:cNvPr>
          <p:cNvSpPr/>
          <p:nvPr/>
        </p:nvSpPr>
        <p:spPr>
          <a:xfrm>
            <a:off x="1691636" y="3796119"/>
            <a:ext cx="225520" cy="237742"/>
          </a:xfrm>
          <a:prstGeom prst="ellipse">
            <a:avLst/>
          </a:prstGeom>
          <a:solidFill>
            <a:srgbClr val="008BB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0" tIns="131208" rIns="0" bIns="13120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b="1" kern="120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9F25ADE-8681-4A4A-9E6A-AC8515D14145}"/>
              </a:ext>
            </a:extLst>
          </p:cNvPr>
          <p:cNvSpPr/>
          <p:nvPr/>
        </p:nvSpPr>
        <p:spPr>
          <a:xfrm>
            <a:off x="4546935" y="3793947"/>
            <a:ext cx="225520" cy="237742"/>
          </a:xfrm>
          <a:prstGeom prst="ellipse">
            <a:avLst/>
          </a:prstGeom>
          <a:solidFill>
            <a:srgbClr val="64256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0" tIns="131208" rIns="0" bIns="13120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b="1" kern="12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70C8992-7246-45F9-9210-4D6070488992}"/>
              </a:ext>
            </a:extLst>
          </p:cNvPr>
          <p:cNvSpPr/>
          <p:nvPr/>
        </p:nvSpPr>
        <p:spPr>
          <a:xfrm>
            <a:off x="7421971" y="3796119"/>
            <a:ext cx="225520" cy="237742"/>
          </a:xfrm>
          <a:prstGeom prst="ellipse">
            <a:avLst/>
          </a:prstGeom>
          <a:solidFill>
            <a:srgbClr val="FDB91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0" tIns="131208" rIns="0" bIns="13120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b="1" kern="12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8A1FC41-1EA4-4181-993A-110E39448F67}"/>
              </a:ext>
            </a:extLst>
          </p:cNvPr>
          <p:cNvSpPr/>
          <p:nvPr/>
        </p:nvSpPr>
        <p:spPr>
          <a:xfrm>
            <a:off x="10307551" y="3793947"/>
            <a:ext cx="225520" cy="237742"/>
          </a:xfrm>
          <a:prstGeom prst="ellipse">
            <a:avLst/>
          </a:prstGeom>
          <a:solidFill>
            <a:srgbClr val="7195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0" tIns="131208" rIns="0" bIns="13120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b="1" kern="1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3A0E33-C559-4329-BABE-A7E1486438E1}"/>
              </a:ext>
            </a:extLst>
          </p:cNvPr>
          <p:cNvSpPr/>
          <p:nvPr/>
        </p:nvSpPr>
        <p:spPr>
          <a:xfrm>
            <a:off x="6340600" y="4119132"/>
            <a:ext cx="2396779" cy="1360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208" tIns="131208" rIns="131208" bIns="131208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2000" b="1">
                <a:solidFill>
                  <a:schemeClr val="tx1"/>
                </a:solidFill>
              </a:rPr>
              <a:t>Подход RICE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2000" b="1">
                <a:solidFill>
                  <a:schemeClr val="tx1"/>
                </a:solidFill>
              </a:rPr>
              <a:t>Артроцентез</a:t>
            </a:r>
          </a:p>
        </p:txBody>
      </p:sp>
    </p:spTree>
    <p:extLst>
      <p:ext uri="{BB962C8B-B14F-4D97-AF65-F5344CB8AC3E}">
        <p14:creationId xmlns:p14="http://schemas.microsoft.com/office/powerpoint/2010/main" val="3747723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FA7CA-25A6-4E52-AD19-9B794E7D9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267709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Руководство ВФГ по лечению гемофилии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EF09F4-0E4B-421D-89A7-61BE5E96CF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6356351"/>
            <a:ext cx="9925050" cy="365125"/>
          </a:xfrm>
        </p:spPr>
        <p:txBody>
          <a:bodyPr/>
          <a:lstStyle/>
          <a:p>
            <a:r>
              <a:rPr lang="ru-RU" sz="900" b="1" i="1" u="none" strike="noStrike" baseline="0"/>
              <a:t>Все рекомендации приняты на основе консенсуса.</a:t>
            </a:r>
          </a:p>
          <a:p>
            <a:r>
              <a:rPr lang="ru-RU" sz="900"/>
              <a:t>Шривастава А. и др. Журнал «Гемофилия». 2020;26(Suppl 6):1–158.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541EB8-E4CE-4728-A404-23071272D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631" y="1136469"/>
            <a:ext cx="4300289" cy="552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45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5F19C-C928-4EBC-9733-2109760CC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/>
              <a:t>Гемартроз.</a:t>
            </a:r>
            <a:br>
              <a:rPr lang="ru-RU"/>
            </a:br>
            <a:r>
              <a:rPr lang="ru-RU"/>
              <a:t>Адъюнктивная терапия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D60100-6725-41D6-851E-D04744592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ru-RU" dirty="0"/>
              <a:t>Было продемонстрировано, что прикладывание льда снижает острую боль. </a:t>
            </a:r>
          </a:p>
          <a:p>
            <a:pPr algn="l"/>
            <a:r>
              <a:rPr lang="ru-RU" dirty="0"/>
              <a:t>В зависимости от локализации суставного кровоизлияния, приподнятое положение травмированного сустава может способствовать уменьшению опухания.</a:t>
            </a:r>
          </a:p>
          <a:p>
            <a:pPr marL="0" indent="0" algn="l">
              <a:buNone/>
            </a:pPr>
            <a:r>
              <a:rPr lang="ru-RU" b="1" dirty="0">
                <a:solidFill>
                  <a:srgbClr val="008BB0"/>
                </a:solidFill>
              </a:rPr>
              <a:t>Рекомендация 7.2.6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Гемартроз у пациентов с гемофилией лечится на основе подхода </a:t>
            </a:r>
            <a:r>
              <a:rPr lang="ru-RU" b="1" dirty="0" err="1"/>
              <a:t>RICE</a:t>
            </a:r>
            <a:r>
              <a:rPr lang="ru-RU" dirty="0"/>
              <a:t> (покой, лед, сжатие и приподнятое положение) в дополнение к заместительной терапии фактором свертывания.</a:t>
            </a:r>
            <a:r>
              <a:rPr lang="ru-RU" b="0" u="none" strike="noStrike" baseline="0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8B5AD-ED9C-4826-9D5E-FA3608BB21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8" y="6173788"/>
            <a:ext cx="9925050" cy="365125"/>
          </a:xfrm>
        </p:spPr>
        <p:txBody>
          <a:bodyPr/>
          <a:lstStyle/>
          <a:p>
            <a:r>
              <a:rPr lang="ru-RU" dirty="0" err="1"/>
              <a:t>КФС</a:t>
            </a:r>
            <a:r>
              <a:rPr lang="ru-RU" dirty="0"/>
              <a:t> - концентрат фактора свертывания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318BB4-6B5C-432A-ADE0-10CE61E8FDA9}"/>
              </a:ext>
            </a:extLst>
          </p:cNvPr>
          <p:cNvSpPr txBox="1">
            <a:spLocks/>
          </p:cNvSpPr>
          <p:nvPr/>
        </p:nvSpPr>
        <p:spPr>
          <a:xfrm>
            <a:off x="838198" y="4640562"/>
            <a:ext cx="10515600" cy="1310675"/>
          </a:xfrm>
          <a:prstGeom prst="roundRect">
            <a:avLst>
              <a:gd name="adj" fmla="val 9847"/>
            </a:avLst>
          </a:prstGeom>
          <a:ln w="38100">
            <a:solidFill>
              <a:schemeClr val="accent1"/>
            </a:solidFill>
          </a:ln>
        </p:spPr>
        <p:txBody>
          <a:bodyPr vert="horz" lIns="274320" tIns="45720" rIns="27432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rgbClr val="64256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4256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4256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4256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4256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b="1" i="0" u="none" strike="noStrike" baseline="0">
                <a:solidFill>
                  <a:srgbClr val="008BB0"/>
                </a:solidFill>
              </a:rPr>
              <a:t>ПРИМЕЧАНИЕ: </a:t>
            </a:r>
            <a:r>
              <a:rPr lang="ru-RU" i="0" u="none" strike="noStrike" baseline="0"/>
              <a:t>ВФГ признает, что в некоторых регионах мира подход RICE может быть единственным вариантом для начала лечения или же наилучшим доступным лечением из-за отсутствия достаточных поставок КФС или других гемостатических препаратов.</a:t>
            </a:r>
          </a:p>
        </p:txBody>
      </p:sp>
    </p:spTree>
    <p:extLst>
      <p:ext uri="{BB962C8B-B14F-4D97-AF65-F5344CB8AC3E}">
        <p14:creationId xmlns:p14="http://schemas.microsoft.com/office/powerpoint/2010/main" val="1693546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716D4-F4DC-45EF-A69F-9AA8C3782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/>
              <a:t>Гемартроз.</a:t>
            </a:r>
            <a:br>
              <a:rPr lang="ru-RU"/>
            </a:br>
            <a:r>
              <a:rPr lang="ru-RU"/>
              <a:t>Артроцентез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471E06-13E1-479D-86F1-0961C996B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100"/>
            <a:ext cx="6286500" cy="4614863"/>
          </a:xfrm>
        </p:spPr>
        <p:txBody>
          <a:bodyPr/>
          <a:lstStyle/>
          <a:p>
            <a:pPr marL="0" indent="0">
              <a:buNone/>
            </a:pPr>
            <a:r>
              <a:rPr lang="ru-RU" b="1">
                <a:solidFill>
                  <a:srgbClr val="008BB0"/>
                </a:solidFill>
              </a:rPr>
              <a:t>Рекомендация 7.2.11</a:t>
            </a:r>
            <a:r>
              <a:rPr lang="ru-RU"/>
              <a:t> </a:t>
            </a:r>
            <a:br>
              <a:rPr lang="ru-RU"/>
            </a:br>
            <a:r>
              <a:rPr lang="ru-RU"/>
              <a:t>При обращении пациентов с неингибиторной гемофилией, получающих заместительную терапию фактором, с жалобами на кровоизлияние в сустав и непроходящую боль, </a:t>
            </a:r>
            <a:r>
              <a:rPr lang="ru-RU" b="1"/>
              <a:t>артроцентез рекомендован только</a:t>
            </a:r>
            <a:r>
              <a:rPr lang="ru-RU"/>
              <a:t> при наличии </a:t>
            </a:r>
            <a:r>
              <a:rPr lang="ru-RU" b="1"/>
              <a:t>напряженного болезненного гемартроза</a:t>
            </a:r>
            <a:r>
              <a:rPr lang="ru-RU"/>
              <a:t> или при </a:t>
            </a:r>
            <a:r>
              <a:rPr lang="ru-RU" b="1"/>
              <a:t>подозрении на инфекцию.</a:t>
            </a:r>
            <a:r>
              <a:rPr lang="ru-RU"/>
              <a:t> Рутинное проведение пункций не рекомендуется. </a:t>
            </a:r>
          </a:p>
          <a:p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7A3D06A-C4A2-45B1-BF91-3F1CD3761E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7" name="Picture 6" descr="A person in a green room&#10;&#10;Description automatically generated">
            <a:extLst>
              <a:ext uri="{FF2B5EF4-FFF2-40B4-BE49-F238E27FC236}">
                <a16:creationId xmlns:a16="http://schemas.microsoft.com/office/drawing/2014/main" id="{F8E63429-B856-344F-B785-A470C5DCB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649" y="1447800"/>
            <a:ext cx="3458050" cy="3108960"/>
          </a:xfrm>
          <a:prstGeom prst="round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38FAECC-D6F4-4636-A438-5918879A4686}"/>
              </a:ext>
            </a:extLst>
          </p:cNvPr>
          <p:cNvSpPr txBox="1">
            <a:spLocks/>
          </p:cNvSpPr>
          <p:nvPr/>
        </p:nvSpPr>
        <p:spPr>
          <a:xfrm>
            <a:off x="838200" y="4909576"/>
            <a:ext cx="10515600" cy="1069483"/>
          </a:xfrm>
          <a:prstGeom prst="roundRect">
            <a:avLst>
              <a:gd name="adj" fmla="val 9847"/>
            </a:avLst>
          </a:prstGeom>
          <a:ln w="38100">
            <a:solidFill>
              <a:schemeClr val="accent1"/>
            </a:solidFill>
          </a:ln>
        </p:spPr>
        <p:txBody>
          <a:bodyPr vert="horz" lIns="274320" tIns="45720" rIns="27432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rgbClr val="64256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4256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4256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4256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4256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2000" b="1">
                <a:solidFill>
                  <a:srgbClr val="008BB0"/>
                </a:solidFill>
              </a:rPr>
              <a:t>ПРИМЕЧАНИЕ:</a:t>
            </a:r>
            <a:r>
              <a:rPr lang="ru-RU" sz="2000" b="1"/>
              <a:t> </a:t>
            </a:r>
            <a:r>
              <a:rPr lang="ru-RU" sz="2000"/>
              <a:t>Во многих медицинских учреждениях артроцентез не является обычной практикой из-за опасений занести инфекцию в сустав.</a:t>
            </a:r>
          </a:p>
        </p:txBody>
      </p:sp>
    </p:spTree>
    <p:extLst>
      <p:ext uri="{BB962C8B-B14F-4D97-AF65-F5344CB8AC3E}">
        <p14:creationId xmlns:p14="http://schemas.microsoft.com/office/powerpoint/2010/main" val="752620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1FBE299-F5FE-40BA-8B3B-4CB5AA17FB5C}"/>
              </a:ext>
            </a:extLst>
          </p:cNvPr>
          <p:cNvCxnSpPr>
            <a:cxnSpLocks/>
          </p:cNvCxnSpPr>
          <p:nvPr/>
        </p:nvCxnSpPr>
        <p:spPr>
          <a:xfrm>
            <a:off x="4659115" y="3134495"/>
            <a:ext cx="0" cy="736600"/>
          </a:xfrm>
          <a:prstGeom prst="line">
            <a:avLst/>
          </a:prstGeom>
          <a:ln w="22225">
            <a:solidFill>
              <a:srgbClr val="6425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AA5EB79-6884-4E57-B678-AA670EA4B644}"/>
              </a:ext>
            </a:extLst>
          </p:cNvPr>
          <p:cNvCxnSpPr>
            <a:cxnSpLocks/>
          </p:cNvCxnSpPr>
          <p:nvPr/>
        </p:nvCxnSpPr>
        <p:spPr>
          <a:xfrm>
            <a:off x="10420578" y="3124200"/>
            <a:ext cx="0" cy="736600"/>
          </a:xfrm>
          <a:prstGeom prst="line">
            <a:avLst/>
          </a:prstGeom>
          <a:ln w="22225">
            <a:solidFill>
              <a:srgbClr val="719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DC892F5-6DD1-4BCC-ACE8-AF78B79D956C}"/>
              </a:ext>
            </a:extLst>
          </p:cNvPr>
          <p:cNvCxnSpPr>
            <a:cxnSpLocks/>
          </p:cNvCxnSpPr>
          <p:nvPr/>
        </p:nvCxnSpPr>
        <p:spPr>
          <a:xfrm>
            <a:off x="7532742" y="3186157"/>
            <a:ext cx="0" cy="736600"/>
          </a:xfrm>
          <a:prstGeom prst="line">
            <a:avLst/>
          </a:prstGeom>
          <a:ln w="22225">
            <a:solidFill>
              <a:srgbClr val="FDB9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/>
              <a:t>Лечение гемартроза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A76F40-3521-4D44-A3A8-B006105EB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4936" y="6076498"/>
            <a:ext cx="9925050" cy="365125"/>
          </a:xfrm>
        </p:spPr>
        <p:txBody>
          <a:bodyPr/>
          <a:lstStyle/>
          <a:p>
            <a:r>
              <a:rPr lang="ru-RU" dirty="0"/>
              <a:t>Подход </a:t>
            </a:r>
            <a:r>
              <a:rPr lang="ru-RU" dirty="0" err="1"/>
              <a:t>RICE</a:t>
            </a:r>
            <a:r>
              <a:rPr lang="ru-RU" dirty="0"/>
              <a:t> (покой, лед, сжатие и приподнятое положение); Объем движения (англ. </a:t>
            </a:r>
            <a:r>
              <a:rPr lang="ru-RU" dirty="0" err="1"/>
              <a:t>ROM</a:t>
            </a:r>
            <a:r>
              <a:rPr lang="ru-RU" dirty="0"/>
              <a:t>)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36246C4-90AD-4FDE-A891-004E45EBA4BD}"/>
              </a:ext>
            </a:extLst>
          </p:cNvPr>
          <p:cNvGrpSpPr/>
          <p:nvPr/>
        </p:nvGrpSpPr>
        <p:grpSpPr>
          <a:xfrm>
            <a:off x="783602" y="1598883"/>
            <a:ext cx="10616327" cy="3880465"/>
            <a:chOff x="783602" y="1598883"/>
            <a:chExt cx="10616327" cy="3880465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1CE5BFA-7476-40CE-B7B2-5C6C656E71B6}"/>
                </a:ext>
              </a:extLst>
            </p:cNvPr>
            <p:cNvCxnSpPr>
              <a:cxnSpLocks/>
            </p:cNvCxnSpPr>
            <p:nvPr/>
          </p:nvCxnSpPr>
          <p:spPr>
            <a:xfrm>
              <a:off x="1804402" y="3187700"/>
              <a:ext cx="0" cy="736600"/>
            </a:xfrm>
            <a:prstGeom prst="line">
              <a:avLst/>
            </a:prstGeom>
            <a:ln w="22225">
              <a:solidFill>
                <a:srgbClr val="008BB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792E0CB-B2B4-42E5-AAE1-9C8C73396B79}"/>
                </a:ext>
              </a:extLst>
            </p:cNvPr>
            <p:cNvSpPr/>
            <p:nvPr/>
          </p:nvSpPr>
          <p:spPr>
            <a:xfrm>
              <a:off x="783602" y="1598883"/>
              <a:ext cx="2041601" cy="20391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8BB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0" tIns="131208" rIns="0" bIns="131208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dirty="0">
                  <a:solidFill>
                    <a:schemeClr val="tx1"/>
                  </a:solidFill>
                </a:rPr>
                <a:t>Ранняя 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dirty="0">
                  <a:solidFill>
                    <a:schemeClr val="tx1"/>
                  </a:solidFill>
                </a:rPr>
                <a:t>диагностика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26E4B67-5418-4CEC-AD12-1BACC64A1C42}"/>
                </a:ext>
              </a:extLst>
            </p:cNvPr>
            <p:cNvSpPr/>
            <p:nvPr/>
          </p:nvSpPr>
          <p:spPr>
            <a:xfrm>
              <a:off x="6500084" y="1598883"/>
              <a:ext cx="2041601" cy="20391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B91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0" tIns="131208" rIns="0" bIns="131208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dirty="0">
                  <a:solidFill>
                    <a:schemeClr val="tx1"/>
                  </a:solidFill>
                </a:rPr>
                <a:t>Адъюнктивная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dirty="0">
                  <a:solidFill>
                    <a:schemeClr val="tx1"/>
                  </a:solidFill>
                </a:rPr>
                <a:t> терапия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1A98C6-0555-4384-905F-03DEB86F780B}"/>
                </a:ext>
              </a:extLst>
            </p:cNvPr>
            <p:cNvSpPr/>
            <p:nvPr/>
          </p:nvSpPr>
          <p:spPr>
            <a:xfrm>
              <a:off x="9358328" y="1598883"/>
              <a:ext cx="2041601" cy="2039112"/>
            </a:xfrm>
            <a:prstGeom prst="ellipse">
              <a:avLst/>
            </a:prstGeom>
            <a:solidFill>
              <a:srgbClr val="719500"/>
            </a:solidFill>
            <a:ln w="38100">
              <a:solidFill>
                <a:srgbClr val="7195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0" tIns="131208" rIns="0" bIns="131208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baseline="0">
                  <a:solidFill>
                    <a:srgbClr val="FFFFFF"/>
                  </a:solidFill>
                </a:rPr>
                <a:t>Реабилитация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0F70228-55D5-468D-A199-6B27C53E160B}"/>
                </a:ext>
              </a:extLst>
            </p:cNvPr>
            <p:cNvSpPr/>
            <p:nvPr/>
          </p:nvSpPr>
          <p:spPr>
            <a:xfrm>
              <a:off x="838199" y="4119132"/>
              <a:ext cx="2041601" cy="13602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208" tIns="131208" rIns="131208" bIns="131208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b="1">
                  <a:solidFill>
                    <a:schemeClr val="tx1"/>
                  </a:solidFill>
                </a:rPr>
                <a:t>Симптомы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b="1">
                  <a:solidFill>
                    <a:schemeClr val="tx1"/>
                  </a:solidFill>
                </a:rPr>
                <a:t>Признаки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72FD038-1657-43EF-8E12-560DEB1E194A}"/>
                </a:ext>
              </a:extLst>
            </p:cNvPr>
            <p:cNvSpPr/>
            <p:nvPr/>
          </p:nvSpPr>
          <p:spPr>
            <a:xfrm>
              <a:off x="3079532" y="4119132"/>
              <a:ext cx="2603912" cy="13602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208" tIns="131208" rIns="131208" bIns="131208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b="1" dirty="0">
                  <a:solidFill>
                    <a:schemeClr val="tx1"/>
                  </a:solidFill>
                </a:rPr>
                <a:t>Заместительная терапия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b="1" dirty="0">
                  <a:solidFill>
                    <a:schemeClr val="tx1"/>
                  </a:solidFill>
                </a:rPr>
                <a:t>Лечение боли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7389BA-5605-4A14-8F88-7680DF25FAD9}"/>
                </a:ext>
              </a:extLst>
            </p:cNvPr>
            <p:cNvSpPr/>
            <p:nvPr/>
          </p:nvSpPr>
          <p:spPr>
            <a:xfrm>
              <a:off x="9312197" y="4119132"/>
              <a:ext cx="2041601" cy="13602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208" tIns="131208" rIns="131208" bIns="131208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b="1">
                  <a:solidFill>
                    <a:schemeClr val="tx1"/>
                  </a:solidFill>
                </a:rPr>
                <a:t>Объем движения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b="1">
                  <a:solidFill>
                    <a:schemeClr val="tx1"/>
                  </a:solidFill>
                </a:rPr>
                <a:t>Функция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C6983AB-B867-4222-A99F-C43FF7AC4745}"/>
                </a:ext>
              </a:extLst>
            </p:cNvPr>
            <p:cNvCxnSpPr>
              <a:cxnSpLocks/>
            </p:cNvCxnSpPr>
            <p:nvPr/>
          </p:nvCxnSpPr>
          <p:spPr>
            <a:xfrm>
              <a:off x="2987401" y="2618439"/>
              <a:ext cx="492244" cy="0"/>
            </a:xfrm>
            <a:prstGeom prst="straightConnector1">
              <a:avLst/>
            </a:prstGeom>
            <a:ln w="3492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1F9E490-68F0-4D20-8A6C-591D0E7FFB99}"/>
                </a:ext>
              </a:extLst>
            </p:cNvPr>
            <p:cNvCxnSpPr>
              <a:cxnSpLocks/>
            </p:cNvCxnSpPr>
            <p:nvPr/>
          </p:nvCxnSpPr>
          <p:spPr>
            <a:xfrm>
              <a:off x="5845642" y="2618439"/>
              <a:ext cx="492244" cy="0"/>
            </a:xfrm>
            <a:prstGeom prst="straightConnector1">
              <a:avLst/>
            </a:prstGeom>
            <a:ln w="3492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8749B78-8C86-495C-82A3-6DB4E08AE332}"/>
                </a:ext>
              </a:extLst>
            </p:cNvPr>
            <p:cNvCxnSpPr>
              <a:cxnSpLocks/>
            </p:cNvCxnSpPr>
            <p:nvPr/>
          </p:nvCxnSpPr>
          <p:spPr>
            <a:xfrm>
              <a:off x="8703883" y="2618439"/>
              <a:ext cx="492244" cy="0"/>
            </a:xfrm>
            <a:prstGeom prst="straightConnector1">
              <a:avLst/>
            </a:prstGeom>
            <a:ln w="3492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4AC8247-8B4E-4EE7-8AF3-E43479FA0102}"/>
                </a:ext>
              </a:extLst>
            </p:cNvPr>
            <p:cNvSpPr/>
            <p:nvPr/>
          </p:nvSpPr>
          <p:spPr>
            <a:xfrm>
              <a:off x="3641843" y="1598883"/>
              <a:ext cx="2041601" cy="20391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64256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0" tIns="131208" rIns="0" bIns="131208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dirty="0">
                  <a:solidFill>
                    <a:schemeClr val="tx1"/>
                  </a:solidFill>
                </a:rPr>
                <a:t>Рано начатое 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dirty="0">
                  <a:solidFill>
                    <a:schemeClr val="tx1"/>
                  </a:solidFill>
                </a:rPr>
                <a:t>лечение</a:t>
              </a: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662F412F-489A-4927-8478-E27F97A6A572}"/>
              </a:ext>
            </a:extLst>
          </p:cNvPr>
          <p:cNvSpPr/>
          <p:nvPr/>
        </p:nvSpPr>
        <p:spPr>
          <a:xfrm>
            <a:off x="1691636" y="3796119"/>
            <a:ext cx="225520" cy="237742"/>
          </a:xfrm>
          <a:prstGeom prst="ellipse">
            <a:avLst/>
          </a:prstGeom>
          <a:solidFill>
            <a:srgbClr val="008BB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0" tIns="131208" rIns="0" bIns="13120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b="1" kern="120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9F25ADE-8681-4A4A-9E6A-AC8515D14145}"/>
              </a:ext>
            </a:extLst>
          </p:cNvPr>
          <p:cNvSpPr/>
          <p:nvPr/>
        </p:nvSpPr>
        <p:spPr>
          <a:xfrm>
            <a:off x="4546935" y="3793947"/>
            <a:ext cx="225520" cy="237742"/>
          </a:xfrm>
          <a:prstGeom prst="ellipse">
            <a:avLst/>
          </a:prstGeom>
          <a:solidFill>
            <a:srgbClr val="64256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0" tIns="131208" rIns="0" bIns="13120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b="1" kern="12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70C8992-7246-45F9-9210-4D6070488992}"/>
              </a:ext>
            </a:extLst>
          </p:cNvPr>
          <p:cNvSpPr/>
          <p:nvPr/>
        </p:nvSpPr>
        <p:spPr>
          <a:xfrm>
            <a:off x="7421971" y="3796119"/>
            <a:ext cx="225520" cy="237742"/>
          </a:xfrm>
          <a:prstGeom prst="ellipse">
            <a:avLst/>
          </a:prstGeom>
          <a:solidFill>
            <a:srgbClr val="FDB91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0" tIns="131208" rIns="0" bIns="13120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b="1" kern="12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8A1FC41-1EA4-4181-993A-110E39448F67}"/>
              </a:ext>
            </a:extLst>
          </p:cNvPr>
          <p:cNvSpPr/>
          <p:nvPr/>
        </p:nvSpPr>
        <p:spPr>
          <a:xfrm>
            <a:off x="10307551" y="3793947"/>
            <a:ext cx="225520" cy="237742"/>
          </a:xfrm>
          <a:prstGeom prst="ellipse">
            <a:avLst/>
          </a:prstGeom>
          <a:solidFill>
            <a:srgbClr val="7195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0" tIns="131208" rIns="0" bIns="13120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b="1" kern="1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3D5ECB9-C3CA-4C79-9EF9-5E044F91662C}"/>
              </a:ext>
            </a:extLst>
          </p:cNvPr>
          <p:cNvSpPr/>
          <p:nvPr/>
        </p:nvSpPr>
        <p:spPr>
          <a:xfrm>
            <a:off x="6340600" y="4119132"/>
            <a:ext cx="2396779" cy="1360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208" tIns="131208" rIns="131208" bIns="131208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2000" b="1">
                <a:solidFill>
                  <a:schemeClr val="tx1"/>
                </a:solidFill>
              </a:rPr>
              <a:t>Подход RICE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2000" b="1">
                <a:solidFill>
                  <a:schemeClr val="tx1"/>
                </a:solidFill>
              </a:rPr>
              <a:t>Артроцентез</a:t>
            </a:r>
          </a:p>
        </p:txBody>
      </p:sp>
    </p:spTree>
    <p:extLst>
      <p:ext uri="{BB962C8B-B14F-4D97-AF65-F5344CB8AC3E}">
        <p14:creationId xmlns:p14="http://schemas.microsoft.com/office/powerpoint/2010/main" val="1950996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5F19C-C928-4EBC-9733-2109760CC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/>
              <a:t>Гемартроз.</a:t>
            </a:r>
            <a:br>
              <a:rPr lang="ru-RU"/>
            </a:br>
            <a:r>
              <a:rPr lang="ru-RU"/>
              <a:t>Реабилитация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7FF8501-4FBA-4F4D-9EE5-4C6913951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8BB0"/>
                </a:solidFill>
              </a:rPr>
              <a:t>Рекомендация 7.2.7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При гемартрозе пациентам с гемофилией следует </a:t>
            </a:r>
            <a:r>
              <a:rPr lang="ru-RU" b="1" dirty="0"/>
              <a:t>избегать весовой нагрузки</a:t>
            </a:r>
            <a:r>
              <a:rPr lang="ru-RU" dirty="0"/>
              <a:t> до тех пор, пока симптоматика не улучшится настолько, что пациент сможет спокойно переносить весовую нагрузку без значительной боли. </a:t>
            </a:r>
            <a:r>
              <a:rPr lang="ru-RU" b="0" u="none" strike="noStrike" baseline="0" dirty="0"/>
              <a:t> </a:t>
            </a:r>
          </a:p>
          <a:p>
            <a:endParaRPr lang="en-US" dirty="0"/>
          </a:p>
          <a:p>
            <a:r>
              <a:rPr lang="ru-RU" dirty="0"/>
              <a:t>В течение всех занятий ЛФК важно внимательно следить за состоянием пострадавшего сустава для оценки необходимости использования гемостатических препаратов.</a:t>
            </a:r>
          </a:p>
          <a:p>
            <a:r>
              <a:rPr lang="ru-RU" dirty="0"/>
              <a:t>Пациенту следует продолжать активные упражнения и тренировку </a:t>
            </a:r>
            <a:r>
              <a:rPr lang="ru-RU" dirty="0" err="1"/>
              <a:t>проприцепции</a:t>
            </a:r>
            <a:r>
              <a:rPr lang="ru-RU" dirty="0"/>
              <a:t> до:</a:t>
            </a:r>
          </a:p>
          <a:p>
            <a:pPr lvl="1"/>
            <a:r>
              <a:rPr lang="ru-RU" sz="2000" dirty="0"/>
              <a:t>полного восстановления объема движения и функции на уровне, предшествовавшем кровоизлиянию;</a:t>
            </a:r>
          </a:p>
          <a:p>
            <a:pPr lvl="1"/>
            <a:r>
              <a:rPr lang="ru-RU" sz="2000" dirty="0"/>
              <a:t>исчезновения признаков острого синовита.</a:t>
            </a:r>
          </a:p>
          <a:p>
            <a:pPr marL="0" indent="0">
              <a:buNone/>
            </a:pPr>
            <a:endParaRPr lang="en-CA" b="1" dirty="0">
              <a:solidFill>
                <a:srgbClr val="008BB0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273F0-73EA-4375-BAC9-75DDB84DEB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3719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65D0F-DAAC-4A55-9AEA-A38D6A85F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/>
              <a:t>Гемартроз.</a:t>
            </a:r>
            <a:br>
              <a:rPr lang="ru-RU"/>
            </a:br>
            <a:r>
              <a:rPr lang="ru-RU"/>
              <a:t>Реабилитация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5C4CB-D79B-4741-A03D-C4921B058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>
                <a:solidFill>
                  <a:srgbClr val="008BB0"/>
                </a:solidFill>
              </a:rPr>
              <a:t>Рекомендация 7.2.9</a:t>
            </a:r>
            <a:r>
              <a:rPr lang="ru-RU"/>
              <a:t> </a:t>
            </a:r>
            <a:br>
              <a:rPr lang="ru-RU"/>
            </a:br>
            <a:r>
              <a:rPr lang="ru-RU"/>
              <a:t>При гемартрозе пациентам с гемофилией следует приступать к </a:t>
            </a:r>
            <a:r>
              <a:rPr lang="ru-RU" b="1"/>
              <a:t>занятиям</a:t>
            </a:r>
            <a:r>
              <a:rPr lang="ru-RU"/>
              <a:t> ЛФК </a:t>
            </a:r>
            <a:r>
              <a:rPr lang="ru-RU" b="1"/>
              <a:t>под прикрытием фактора свертывания</a:t>
            </a:r>
            <a:r>
              <a:rPr lang="ru-RU"/>
              <a:t> сразу же после прекращения болевого синдрома.</a:t>
            </a:r>
            <a:r>
              <a:rPr lang="ru-RU" b="0" u="none" strike="noStrike" baseline="0">
                <a:solidFill>
                  <a:srgbClr val="000000"/>
                </a:solidFill>
              </a:rPr>
              <a:t> </a:t>
            </a:r>
          </a:p>
          <a:p>
            <a:pPr marL="0" indent="0" algn="l">
              <a:buNone/>
            </a:pPr>
            <a:endParaRPr lang="en-US" i="0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r>
              <a:rPr lang="ru-RU" b="1">
                <a:solidFill>
                  <a:srgbClr val="008BB0"/>
                </a:solidFill>
              </a:rPr>
              <a:t>Рекомендация 7.2.10</a:t>
            </a:r>
            <a:br>
              <a:rPr lang="ru-RU"/>
            </a:br>
            <a:r>
              <a:rPr lang="ru-RU"/>
              <a:t>При гемартрозе у пациентов с гемофилией </a:t>
            </a:r>
            <a:r>
              <a:rPr lang="ru-RU" b="1"/>
              <a:t>цель ЛФК</a:t>
            </a:r>
            <a:r>
              <a:rPr lang="ru-RU"/>
              <a:t> состоит в </a:t>
            </a:r>
            <a:r>
              <a:rPr lang="ru-RU" b="1"/>
              <a:t>возвращении функции сустава</a:t>
            </a:r>
            <a:r>
              <a:rPr lang="ru-RU"/>
              <a:t> на уровень, предшествовавший кровоизлиянию. </a:t>
            </a:r>
            <a:r>
              <a:rPr lang="ru-RU" b="0" u="none" strike="noStrike" baseline="0">
                <a:solidFill>
                  <a:srgbClr val="000000"/>
                </a:solidFill>
              </a:rPr>
              <a:t> </a:t>
            </a:r>
          </a:p>
          <a:p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70B260-7A95-484C-B37A-F4620F1441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2629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DCC25-0BA9-4CF1-9692-6295E203D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/>
              <a:t>Локализация кровотечений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90CE4D-D634-4A01-A887-108C153604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7210" y="6289753"/>
            <a:ext cx="9925050" cy="303655"/>
          </a:xfrm>
        </p:spPr>
        <p:txBody>
          <a:bodyPr/>
          <a:lstStyle/>
          <a:p>
            <a:r>
              <a:rPr lang="ru-RU"/>
              <a:t>ЖКТ - желудочно-кишечный тракт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45FD3B1-CC8F-4D67-95CA-97BB8C9FF2B5}"/>
              </a:ext>
            </a:extLst>
          </p:cNvPr>
          <p:cNvSpPr/>
          <p:nvPr/>
        </p:nvSpPr>
        <p:spPr>
          <a:xfrm>
            <a:off x="5148136" y="1237984"/>
            <a:ext cx="1900452" cy="617158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929" tIns="92929" rIns="92929" bIns="92929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>
                <a:solidFill>
                  <a:schemeClr val="accent1"/>
                </a:solidFill>
                <a:latin typeface="+mj-lt"/>
              </a:rPr>
              <a:t>Гемартроз.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409D0F5-FE0C-4B85-852D-E252388945F1}"/>
              </a:ext>
            </a:extLst>
          </p:cNvPr>
          <p:cNvCxnSpPr>
            <a:cxnSpLocks/>
          </p:cNvCxnSpPr>
          <p:nvPr/>
        </p:nvCxnSpPr>
        <p:spPr>
          <a:xfrm flipV="1">
            <a:off x="6096000" y="4953000"/>
            <a:ext cx="0" cy="8763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C9D9284-6CF8-4EA3-BB39-3A1C1DF2FDCF}"/>
              </a:ext>
            </a:extLst>
          </p:cNvPr>
          <p:cNvCxnSpPr>
            <a:cxnSpLocks/>
          </p:cNvCxnSpPr>
          <p:nvPr/>
        </p:nvCxnSpPr>
        <p:spPr>
          <a:xfrm flipV="1">
            <a:off x="6096000" y="1843314"/>
            <a:ext cx="0" cy="7220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55AE8C2-DCF4-4863-A510-6C4DB7B5CF98}"/>
              </a:ext>
            </a:extLst>
          </p:cNvPr>
          <p:cNvSpPr/>
          <p:nvPr/>
        </p:nvSpPr>
        <p:spPr>
          <a:xfrm flipV="1">
            <a:off x="7099300" y="2044700"/>
            <a:ext cx="787400" cy="520700"/>
          </a:xfrm>
          <a:custGeom>
            <a:avLst/>
            <a:gdLst>
              <a:gd name="connsiteX0" fmla="*/ 787400 w 787400"/>
              <a:gd name="connsiteY0" fmla="*/ 520700 h 520700"/>
              <a:gd name="connsiteX1" fmla="*/ 520700 w 787400"/>
              <a:gd name="connsiteY1" fmla="*/ 520700 h 520700"/>
              <a:gd name="connsiteX2" fmla="*/ 0 w 787400"/>
              <a:gd name="connsiteY2" fmla="*/ 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7400" h="520700">
                <a:moveTo>
                  <a:pt x="787400" y="520700"/>
                </a:moveTo>
                <a:lnTo>
                  <a:pt x="520700" y="52070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7D3E585-FC5D-4BDF-90F9-A9AE5865ABAD}"/>
              </a:ext>
            </a:extLst>
          </p:cNvPr>
          <p:cNvSpPr/>
          <p:nvPr/>
        </p:nvSpPr>
        <p:spPr>
          <a:xfrm flipH="1" flipV="1">
            <a:off x="4216175" y="2044700"/>
            <a:ext cx="787400" cy="520700"/>
          </a:xfrm>
          <a:custGeom>
            <a:avLst/>
            <a:gdLst>
              <a:gd name="connsiteX0" fmla="*/ 787400 w 787400"/>
              <a:gd name="connsiteY0" fmla="*/ 520700 h 520700"/>
              <a:gd name="connsiteX1" fmla="*/ 520700 w 787400"/>
              <a:gd name="connsiteY1" fmla="*/ 520700 h 520700"/>
              <a:gd name="connsiteX2" fmla="*/ 0 w 787400"/>
              <a:gd name="connsiteY2" fmla="*/ 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7400" h="520700">
                <a:moveTo>
                  <a:pt x="787400" y="520700"/>
                </a:moveTo>
                <a:lnTo>
                  <a:pt x="520700" y="52070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ECE28D9-B257-4092-B1E9-BC051FDE02B5}"/>
              </a:ext>
            </a:extLst>
          </p:cNvPr>
          <p:cNvSpPr/>
          <p:nvPr/>
        </p:nvSpPr>
        <p:spPr>
          <a:xfrm>
            <a:off x="2301374" y="1753542"/>
            <a:ext cx="1900452" cy="617158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929" tIns="92929" rIns="92929" bIns="9292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>
                <a:solidFill>
                  <a:schemeClr val="accent1"/>
                </a:solidFill>
                <a:latin typeface="+mj-lt"/>
              </a:rPr>
              <a:t>Мягкие ткани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FF6EF608-C4DC-4372-BA68-00517792D8E4}"/>
              </a:ext>
            </a:extLst>
          </p:cNvPr>
          <p:cNvSpPr/>
          <p:nvPr/>
        </p:nvSpPr>
        <p:spPr>
          <a:xfrm>
            <a:off x="7099300" y="4965700"/>
            <a:ext cx="787400" cy="520700"/>
          </a:xfrm>
          <a:custGeom>
            <a:avLst/>
            <a:gdLst>
              <a:gd name="connsiteX0" fmla="*/ 787400 w 787400"/>
              <a:gd name="connsiteY0" fmla="*/ 520700 h 520700"/>
              <a:gd name="connsiteX1" fmla="*/ 520700 w 787400"/>
              <a:gd name="connsiteY1" fmla="*/ 520700 h 520700"/>
              <a:gd name="connsiteX2" fmla="*/ 0 w 787400"/>
              <a:gd name="connsiteY2" fmla="*/ 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7400" h="520700">
                <a:moveTo>
                  <a:pt x="787400" y="520700"/>
                </a:moveTo>
                <a:lnTo>
                  <a:pt x="520700" y="52070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81E3123-38E4-4CFA-9FC9-0F2059501D91}"/>
              </a:ext>
            </a:extLst>
          </p:cNvPr>
          <p:cNvSpPr/>
          <p:nvPr/>
        </p:nvSpPr>
        <p:spPr>
          <a:xfrm flipH="1">
            <a:off x="4216175" y="4965700"/>
            <a:ext cx="787400" cy="520700"/>
          </a:xfrm>
          <a:custGeom>
            <a:avLst/>
            <a:gdLst>
              <a:gd name="connsiteX0" fmla="*/ 787400 w 787400"/>
              <a:gd name="connsiteY0" fmla="*/ 520700 h 520700"/>
              <a:gd name="connsiteX1" fmla="*/ 520700 w 787400"/>
              <a:gd name="connsiteY1" fmla="*/ 520700 h 520700"/>
              <a:gd name="connsiteX2" fmla="*/ 0 w 787400"/>
              <a:gd name="connsiteY2" fmla="*/ 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7400" h="520700">
                <a:moveTo>
                  <a:pt x="787400" y="520700"/>
                </a:moveTo>
                <a:lnTo>
                  <a:pt x="520700" y="52070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452BB6F-F745-48AA-A7A2-31D09BCFEE88}"/>
              </a:ext>
            </a:extLst>
          </p:cNvPr>
          <p:cNvCxnSpPr>
            <a:cxnSpLocks/>
          </p:cNvCxnSpPr>
          <p:nvPr/>
        </p:nvCxnSpPr>
        <p:spPr>
          <a:xfrm>
            <a:off x="3606800" y="4407842"/>
            <a:ext cx="93992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DB4F424-AC7C-4719-B956-9EE031542627}"/>
              </a:ext>
            </a:extLst>
          </p:cNvPr>
          <p:cNvCxnSpPr>
            <a:cxnSpLocks/>
          </p:cNvCxnSpPr>
          <p:nvPr/>
        </p:nvCxnSpPr>
        <p:spPr>
          <a:xfrm>
            <a:off x="3606800" y="3239442"/>
            <a:ext cx="93992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7992885-7A4B-429A-A878-45CC410BD704}"/>
              </a:ext>
            </a:extLst>
          </p:cNvPr>
          <p:cNvCxnSpPr>
            <a:cxnSpLocks/>
          </p:cNvCxnSpPr>
          <p:nvPr/>
        </p:nvCxnSpPr>
        <p:spPr>
          <a:xfrm>
            <a:off x="7531100" y="4407842"/>
            <a:ext cx="93992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30E0910-C2A0-414A-8474-088159D06A16}"/>
              </a:ext>
            </a:extLst>
          </p:cNvPr>
          <p:cNvCxnSpPr>
            <a:cxnSpLocks/>
          </p:cNvCxnSpPr>
          <p:nvPr/>
        </p:nvCxnSpPr>
        <p:spPr>
          <a:xfrm>
            <a:off x="7531100" y="3239442"/>
            <a:ext cx="939926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0E39B01B-AB6E-4064-9997-008969173CF2}"/>
              </a:ext>
            </a:extLst>
          </p:cNvPr>
          <p:cNvSpPr/>
          <p:nvPr/>
        </p:nvSpPr>
        <p:spPr>
          <a:xfrm>
            <a:off x="4434020" y="2152689"/>
            <a:ext cx="3222360" cy="322236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FAE1C67-41DB-4141-8F07-A3FE7DDAEC87}"/>
              </a:ext>
            </a:extLst>
          </p:cNvPr>
          <p:cNvSpPr/>
          <p:nvPr/>
        </p:nvSpPr>
        <p:spPr>
          <a:xfrm>
            <a:off x="8471026" y="4107183"/>
            <a:ext cx="1900452" cy="617158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929" tIns="92929" rIns="92929" bIns="92929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>
                <a:solidFill>
                  <a:schemeClr val="accent1"/>
                </a:solidFill>
                <a:latin typeface="+mj-lt"/>
              </a:rPr>
              <a:t>Кровотечения из ЖКТ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3900CDE-626F-4CC9-9B4A-DDBFEA33DEB7}"/>
              </a:ext>
            </a:extLst>
          </p:cNvPr>
          <p:cNvSpPr/>
          <p:nvPr/>
        </p:nvSpPr>
        <p:spPr>
          <a:xfrm>
            <a:off x="7892980" y="5178710"/>
            <a:ext cx="1900452" cy="617158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929" tIns="92929" rIns="92929" bIns="9292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>
                <a:solidFill>
                  <a:schemeClr val="accent1"/>
                </a:solidFill>
                <a:latin typeface="+mj-lt"/>
              </a:rPr>
              <a:t>Офтальмологические кровоизлияния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63AE657-4417-455A-A688-4D3E3DE093FB}"/>
              </a:ext>
            </a:extLst>
          </p:cNvPr>
          <p:cNvSpPr/>
          <p:nvPr/>
        </p:nvSpPr>
        <p:spPr>
          <a:xfrm>
            <a:off x="5148136" y="5672595"/>
            <a:ext cx="1900452" cy="617158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929" tIns="92929" rIns="92929" bIns="9292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>
                <a:solidFill>
                  <a:schemeClr val="accent1"/>
                </a:solidFill>
                <a:latin typeface="+mj-lt"/>
              </a:rPr>
              <a:t>Почечные кровотечения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F951B5E-BA2B-4B0E-BAA7-80F0C5480B3D}"/>
              </a:ext>
            </a:extLst>
          </p:cNvPr>
          <p:cNvSpPr/>
          <p:nvPr/>
        </p:nvSpPr>
        <p:spPr>
          <a:xfrm>
            <a:off x="8471026" y="2934159"/>
            <a:ext cx="1900452" cy="617158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929" tIns="92929" rIns="92929" bIns="9292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>
                <a:solidFill>
                  <a:schemeClr val="accent5"/>
                </a:solidFill>
                <a:latin typeface="+mj-lt"/>
                <a:ea typeface="+mn-ea"/>
                <a:cs typeface="+mn-cs"/>
              </a:rPr>
              <a:t>Горло, шея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840F429-02C9-4647-ABBA-21D334847FF4}"/>
              </a:ext>
            </a:extLst>
          </p:cNvPr>
          <p:cNvSpPr/>
          <p:nvPr/>
        </p:nvSpPr>
        <p:spPr>
          <a:xfrm>
            <a:off x="2301374" y="5163401"/>
            <a:ext cx="1900452" cy="617158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929" tIns="92929" rIns="92929" bIns="9292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>
                <a:solidFill>
                  <a:schemeClr val="accent1"/>
                </a:solidFill>
                <a:latin typeface="+mj-lt"/>
              </a:rPr>
              <a:t>Кровоизлияния в ротовую полость</a:t>
            </a:r>
            <a:r>
              <a:rPr lang="ru-RU" sz="1600" b="0">
                <a:solidFill>
                  <a:schemeClr val="accent1"/>
                </a:solidFill>
                <a:latin typeface="+mj-lt"/>
              </a:rPr>
              <a:t>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AD99E5C-AD92-4D96-8812-1F8A8FCD11DC}"/>
              </a:ext>
            </a:extLst>
          </p:cNvPr>
          <p:cNvSpPr/>
          <p:nvPr/>
        </p:nvSpPr>
        <p:spPr>
          <a:xfrm>
            <a:off x="1709398" y="4086455"/>
            <a:ext cx="1900452" cy="617158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929" tIns="92929" rIns="92929" bIns="9292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>
                <a:solidFill>
                  <a:schemeClr val="accent1"/>
                </a:solidFill>
                <a:latin typeface="+mj-lt"/>
              </a:rPr>
              <a:t>Эпистаксис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B448FFB-C831-4166-AEE1-76D6F3CEE3C2}"/>
              </a:ext>
            </a:extLst>
          </p:cNvPr>
          <p:cNvSpPr/>
          <p:nvPr/>
        </p:nvSpPr>
        <p:spPr>
          <a:xfrm>
            <a:off x="1709398" y="2917767"/>
            <a:ext cx="1900452" cy="617158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929" tIns="92929" rIns="92929" bIns="9292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>
                <a:solidFill>
                  <a:schemeClr val="accent1"/>
                </a:solidFill>
                <a:latin typeface="+mj-lt"/>
              </a:rPr>
              <a:t>Раны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1176143-7092-4A02-AA5C-BE8C7C17CD50}"/>
              </a:ext>
            </a:extLst>
          </p:cNvPr>
          <p:cNvSpPr txBox="1"/>
          <p:nvPr/>
        </p:nvSpPr>
        <p:spPr>
          <a:xfrm>
            <a:off x="4310565" y="3348371"/>
            <a:ext cx="3497846" cy="830997"/>
          </a:xfrm>
          <a:prstGeom prst="rect">
            <a:avLst/>
          </a:prstGeom>
          <a:noFill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rgbClr val="642566"/>
                </a:solidFill>
              </a:rPr>
              <a:t>37 рекомендаций на основе консенсуса 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79DB87B-0272-4DB5-BB7E-D8DD52860DC1}"/>
              </a:ext>
            </a:extLst>
          </p:cNvPr>
          <p:cNvCxnSpPr>
            <a:cxnSpLocks/>
          </p:cNvCxnSpPr>
          <p:nvPr/>
        </p:nvCxnSpPr>
        <p:spPr>
          <a:xfrm>
            <a:off x="5787466" y="5672595"/>
            <a:ext cx="62179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634E95E-44CD-4FBE-A29A-7DD00A13E135}"/>
              </a:ext>
            </a:extLst>
          </p:cNvPr>
          <p:cNvCxnSpPr>
            <a:cxnSpLocks/>
          </p:cNvCxnSpPr>
          <p:nvPr/>
        </p:nvCxnSpPr>
        <p:spPr>
          <a:xfrm>
            <a:off x="5787466" y="1842863"/>
            <a:ext cx="62179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4FA49B1-DC97-4FB7-A196-C7B6E11F6C71}"/>
              </a:ext>
            </a:extLst>
          </p:cNvPr>
          <p:cNvCxnSpPr>
            <a:cxnSpLocks/>
          </p:cNvCxnSpPr>
          <p:nvPr/>
        </p:nvCxnSpPr>
        <p:spPr>
          <a:xfrm rot="5400000">
            <a:off x="7589239" y="2044700"/>
            <a:ext cx="621792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EB60CC7-7486-407A-9EBF-750702EAC0BC}"/>
              </a:ext>
            </a:extLst>
          </p:cNvPr>
          <p:cNvCxnSpPr>
            <a:cxnSpLocks/>
          </p:cNvCxnSpPr>
          <p:nvPr/>
        </p:nvCxnSpPr>
        <p:spPr>
          <a:xfrm rot="5400000">
            <a:off x="8174029" y="4415762"/>
            <a:ext cx="62179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B0FECFF-5794-4718-B61C-9BBC39D1DB1A}"/>
              </a:ext>
            </a:extLst>
          </p:cNvPr>
          <p:cNvCxnSpPr>
            <a:cxnSpLocks/>
          </p:cNvCxnSpPr>
          <p:nvPr/>
        </p:nvCxnSpPr>
        <p:spPr>
          <a:xfrm rot="5400000">
            <a:off x="8174029" y="3242738"/>
            <a:ext cx="621792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5E27248-AFBD-472B-BD2F-D05942C9AE81}"/>
              </a:ext>
            </a:extLst>
          </p:cNvPr>
          <p:cNvCxnSpPr>
            <a:cxnSpLocks/>
          </p:cNvCxnSpPr>
          <p:nvPr/>
        </p:nvCxnSpPr>
        <p:spPr>
          <a:xfrm rot="5400000">
            <a:off x="7589238" y="5487289"/>
            <a:ext cx="62179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7613D25-5F3D-46E8-B31B-FC20434347A5}"/>
              </a:ext>
            </a:extLst>
          </p:cNvPr>
          <p:cNvCxnSpPr>
            <a:cxnSpLocks/>
          </p:cNvCxnSpPr>
          <p:nvPr/>
        </p:nvCxnSpPr>
        <p:spPr>
          <a:xfrm rot="5400000">
            <a:off x="3910373" y="5487289"/>
            <a:ext cx="62179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B0AD7A6-86CF-4CEC-A37E-EBBA709B1623}"/>
              </a:ext>
            </a:extLst>
          </p:cNvPr>
          <p:cNvCxnSpPr>
            <a:cxnSpLocks/>
          </p:cNvCxnSpPr>
          <p:nvPr/>
        </p:nvCxnSpPr>
        <p:spPr>
          <a:xfrm rot="5400000">
            <a:off x="3304318" y="4415762"/>
            <a:ext cx="62179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102031C-98A3-4711-83B4-F44EF31FD935}"/>
              </a:ext>
            </a:extLst>
          </p:cNvPr>
          <p:cNvCxnSpPr>
            <a:cxnSpLocks/>
          </p:cNvCxnSpPr>
          <p:nvPr/>
        </p:nvCxnSpPr>
        <p:spPr>
          <a:xfrm rot="5400000">
            <a:off x="3304317" y="3242738"/>
            <a:ext cx="62179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C050770-5F94-4E6E-A40C-A410EE2AD385}"/>
              </a:ext>
            </a:extLst>
          </p:cNvPr>
          <p:cNvCxnSpPr>
            <a:cxnSpLocks/>
          </p:cNvCxnSpPr>
          <p:nvPr/>
        </p:nvCxnSpPr>
        <p:spPr>
          <a:xfrm rot="5400000">
            <a:off x="3910374" y="2044700"/>
            <a:ext cx="62179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A99B3642-0BAE-4924-BB0A-1F2E88789960}"/>
              </a:ext>
            </a:extLst>
          </p:cNvPr>
          <p:cNvSpPr/>
          <p:nvPr/>
        </p:nvSpPr>
        <p:spPr>
          <a:xfrm>
            <a:off x="7922008" y="1733804"/>
            <a:ext cx="1900452" cy="617158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2929" rIns="0" bIns="9292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>
                <a:solidFill>
                  <a:schemeClr val="accent5"/>
                </a:solidFill>
                <a:latin typeface="+mj-lt"/>
                <a:ea typeface="+mn-ea"/>
                <a:cs typeface="+mn-cs"/>
              </a:rPr>
              <a:t>Центральная нервная система</a:t>
            </a:r>
          </a:p>
        </p:txBody>
      </p:sp>
    </p:spTree>
    <p:extLst>
      <p:ext uri="{BB962C8B-B14F-4D97-AF65-F5344CB8AC3E}">
        <p14:creationId xmlns:p14="http://schemas.microsoft.com/office/powerpoint/2010/main" val="232589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4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6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9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5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8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1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4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7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3" grpId="0" animBg="1"/>
      <p:bldP spid="44" grpId="0" animBg="1"/>
      <p:bldP spid="45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Кровоизлияния в центральную нервную систему и внутричерепные</a:t>
            </a:r>
            <a:r>
              <a:rPr lang="en-US" dirty="0"/>
              <a:t> </a:t>
            </a:r>
            <a:r>
              <a:rPr lang="ru-RU" dirty="0"/>
              <a:t>кровоизлияния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A36ECB-50E1-4C40-B223-346E6EED79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4650" y="1662545"/>
            <a:ext cx="3316778" cy="3532909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0572" y="1662545"/>
            <a:ext cx="3316778" cy="3532909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4650" y="5298269"/>
            <a:ext cx="331677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/>
              <a:t>При обращении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90516" y="5298269"/>
            <a:ext cx="331683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/>
              <a:t>Через 3 часа 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1A74F99C-8B84-42B7-AE9D-0E4D136A7ECB}"/>
              </a:ext>
            </a:extLst>
          </p:cNvPr>
          <p:cNvSpPr/>
          <p:nvPr/>
        </p:nvSpPr>
        <p:spPr>
          <a:xfrm rot="5400000">
            <a:off x="5787201" y="3302385"/>
            <a:ext cx="617596" cy="25322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4961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9552F-C42D-4878-B509-48B7AECA7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Кровоизлияния в центральную нервную систему и внутричерепные кровоизлияния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139DBD-62F7-448A-A473-4EBE2C5DD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0" dirty="0"/>
              <a:t>Ранняя заместительная терапия фактором, до выполнения диагностики. </a:t>
            </a:r>
          </a:p>
          <a:p>
            <a:endParaRPr lang="en-US" dirty="0">
              <a:solidFill>
                <a:srgbClr val="008BB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8BB0"/>
                </a:solidFill>
              </a:rPr>
              <a:t>Рекомендация 7.3.1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Пациентам с гемофилией при подозрении на кровоизлияние в центральную нервную систему или с симптомами кровотечения необходимо </a:t>
            </a:r>
            <a:r>
              <a:rPr lang="ru-RU" b="1" dirty="0"/>
              <a:t>сразу же проводить заместительную терапию фактором</a:t>
            </a:r>
            <a:r>
              <a:rPr lang="ru-RU" dirty="0"/>
              <a:t>, до выполнения диагностики</a:t>
            </a:r>
            <a:r>
              <a:rPr lang="ru-RU" b="0" u="none" strike="noStrike" baseline="0" dirty="0"/>
              <a:t>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8BB0"/>
                </a:solidFill>
              </a:rPr>
              <a:t>Рекомендация 7.3.2</a:t>
            </a:r>
            <a:br>
              <a:rPr lang="ru-RU" dirty="0"/>
            </a:br>
            <a:r>
              <a:rPr lang="ru-RU" dirty="0"/>
              <a:t>Пациентам с гемофилией при подозрении на потенциально </a:t>
            </a:r>
            <a:r>
              <a:rPr lang="ru-RU" dirty="0" err="1"/>
              <a:t>жизнеугрожающее</a:t>
            </a:r>
            <a:r>
              <a:rPr lang="ru-RU" dirty="0"/>
              <a:t> кровоизлияние в центральную нервную систему </a:t>
            </a:r>
            <a:r>
              <a:rPr lang="ru-RU" b="1" dirty="0"/>
              <a:t>заместительная терапия фактором проводится немедленно - до выполнения диагностики</a:t>
            </a:r>
            <a:r>
              <a:rPr lang="ru-RU" dirty="0"/>
              <a:t> - и продолжается до прекращения кровотечения.*</a:t>
            </a:r>
          </a:p>
          <a:p>
            <a:pPr marL="0" indent="0" algn="l">
              <a:buNone/>
            </a:pPr>
            <a:endParaRPr lang="en-US" b="0" u="none" strike="noStrike" baseline="0" dirty="0"/>
          </a:p>
          <a:p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53C604-B26E-C944-A91C-26688FE302A3}"/>
              </a:ext>
            </a:extLst>
          </p:cNvPr>
          <p:cNvSpPr txBox="1"/>
          <p:nvPr/>
        </p:nvSpPr>
        <p:spPr>
          <a:xfrm>
            <a:off x="838199" y="6176963"/>
            <a:ext cx="8410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Ознакомьтесь с соответствующими примечаниями в опубликованном «Руководстве». </a:t>
            </a:r>
          </a:p>
        </p:txBody>
      </p:sp>
    </p:spTree>
    <p:extLst>
      <p:ext uri="{BB962C8B-B14F-4D97-AF65-F5344CB8AC3E}">
        <p14:creationId xmlns:p14="http://schemas.microsoft.com/office/powerpoint/2010/main" val="719077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DCC25-0BA9-4CF1-9692-6295E203D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/>
              <a:t>Локализация кровотечений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17B3EB-7827-47CC-A64D-BC6787A6F0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6173788"/>
            <a:ext cx="9925050" cy="365125"/>
          </a:xfrm>
        </p:spPr>
        <p:txBody>
          <a:bodyPr/>
          <a:lstStyle/>
          <a:p>
            <a:r>
              <a:rPr lang="ru-RU" dirty="0" err="1"/>
              <a:t>ЖКТ</a:t>
            </a:r>
            <a:r>
              <a:rPr lang="ru-RU" dirty="0"/>
              <a:t> - желудочно-кишечный тракт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3446009-2568-4FDA-8E6A-7C8657E337B7}"/>
              </a:ext>
            </a:extLst>
          </p:cNvPr>
          <p:cNvSpPr/>
          <p:nvPr/>
        </p:nvSpPr>
        <p:spPr>
          <a:xfrm>
            <a:off x="5148136" y="1237984"/>
            <a:ext cx="1900452" cy="617158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929" tIns="92929" rIns="92929" bIns="92929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>
                <a:solidFill>
                  <a:schemeClr val="accent1"/>
                </a:solidFill>
                <a:latin typeface="+mj-lt"/>
              </a:rPr>
              <a:t>Гемартроз.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F50AF40-AE33-407C-AFD6-1457A15511B6}"/>
              </a:ext>
            </a:extLst>
          </p:cNvPr>
          <p:cNvCxnSpPr>
            <a:cxnSpLocks/>
          </p:cNvCxnSpPr>
          <p:nvPr/>
        </p:nvCxnSpPr>
        <p:spPr>
          <a:xfrm flipV="1">
            <a:off x="6096000" y="4953000"/>
            <a:ext cx="0" cy="8763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C55771C-19E5-4A41-B892-EEDF2C6EE57D}"/>
              </a:ext>
            </a:extLst>
          </p:cNvPr>
          <p:cNvCxnSpPr>
            <a:cxnSpLocks/>
          </p:cNvCxnSpPr>
          <p:nvPr/>
        </p:nvCxnSpPr>
        <p:spPr>
          <a:xfrm flipV="1">
            <a:off x="6096000" y="1843314"/>
            <a:ext cx="0" cy="7220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E1B52FA-1AF7-47E9-8853-C9D4C992DF46}"/>
              </a:ext>
            </a:extLst>
          </p:cNvPr>
          <p:cNvSpPr/>
          <p:nvPr/>
        </p:nvSpPr>
        <p:spPr>
          <a:xfrm flipV="1">
            <a:off x="7099300" y="2044700"/>
            <a:ext cx="787400" cy="520700"/>
          </a:xfrm>
          <a:custGeom>
            <a:avLst/>
            <a:gdLst>
              <a:gd name="connsiteX0" fmla="*/ 787400 w 787400"/>
              <a:gd name="connsiteY0" fmla="*/ 520700 h 520700"/>
              <a:gd name="connsiteX1" fmla="*/ 520700 w 787400"/>
              <a:gd name="connsiteY1" fmla="*/ 520700 h 520700"/>
              <a:gd name="connsiteX2" fmla="*/ 0 w 787400"/>
              <a:gd name="connsiteY2" fmla="*/ 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7400" h="520700">
                <a:moveTo>
                  <a:pt x="787400" y="520700"/>
                </a:moveTo>
                <a:lnTo>
                  <a:pt x="520700" y="52070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E510D8C1-5150-4FB6-9701-791E2ECC124F}"/>
              </a:ext>
            </a:extLst>
          </p:cNvPr>
          <p:cNvSpPr/>
          <p:nvPr/>
        </p:nvSpPr>
        <p:spPr>
          <a:xfrm flipH="1" flipV="1">
            <a:off x="4216175" y="2044700"/>
            <a:ext cx="787400" cy="520700"/>
          </a:xfrm>
          <a:custGeom>
            <a:avLst/>
            <a:gdLst>
              <a:gd name="connsiteX0" fmla="*/ 787400 w 787400"/>
              <a:gd name="connsiteY0" fmla="*/ 520700 h 520700"/>
              <a:gd name="connsiteX1" fmla="*/ 520700 w 787400"/>
              <a:gd name="connsiteY1" fmla="*/ 520700 h 520700"/>
              <a:gd name="connsiteX2" fmla="*/ 0 w 787400"/>
              <a:gd name="connsiteY2" fmla="*/ 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7400" h="520700">
                <a:moveTo>
                  <a:pt x="787400" y="520700"/>
                </a:moveTo>
                <a:lnTo>
                  <a:pt x="520700" y="52070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4315BBA-6D2F-4460-B245-4DAB2AF543A6}"/>
              </a:ext>
            </a:extLst>
          </p:cNvPr>
          <p:cNvSpPr/>
          <p:nvPr/>
        </p:nvSpPr>
        <p:spPr>
          <a:xfrm>
            <a:off x="2301374" y="1753542"/>
            <a:ext cx="1900452" cy="617158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929" tIns="92929" rIns="92929" bIns="9292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>
                <a:solidFill>
                  <a:schemeClr val="accent1"/>
                </a:solidFill>
                <a:latin typeface="+mj-lt"/>
              </a:rPr>
              <a:t>Мягкие ткани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0FE87BB-A5BA-4511-A1E9-A459BF5F6CCD}"/>
              </a:ext>
            </a:extLst>
          </p:cNvPr>
          <p:cNvSpPr/>
          <p:nvPr/>
        </p:nvSpPr>
        <p:spPr>
          <a:xfrm>
            <a:off x="7099300" y="4965700"/>
            <a:ext cx="787400" cy="520700"/>
          </a:xfrm>
          <a:custGeom>
            <a:avLst/>
            <a:gdLst>
              <a:gd name="connsiteX0" fmla="*/ 787400 w 787400"/>
              <a:gd name="connsiteY0" fmla="*/ 520700 h 520700"/>
              <a:gd name="connsiteX1" fmla="*/ 520700 w 787400"/>
              <a:gd name="connsiteY1" fmla="*/ 520700 h 520700"/>
              <a:gd name="connsiteX2" fmla="*/ 0 w 787400"/>
              <a:gd name="connsiteY2" fmla="*/ 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7400" h="520700">
                <a:moveTo>
                  <a:pt x="787400" y="520700"/>
                </a:moveTo>
                <a:lnTo>
                  <a:pt x="520700" y="52070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221DAD3-CC13-4F51-BA00-4C775D786D0B}"/>
              </a:ext>
            </a:extLst>
          </p:cNvPr>
          <p:cNvSpPr/>
          <p:nvPr/>
        </p:nvSpPr>
        <p:spPr>
          <a:xfrm flipH="1">
            <a:off x="4216175" y="4965700"/>
            <a:ext cx="787400" cy="520700"/>
          </a:xfrm>
          <a:custGeom>
            <a:avLst/>
            <a:gdLst>
              <a:gd name="connsiteX0" fmla="*/ 787400 w 787400"/>
              <a:gd name="connsiteY0" fmla="*/ 520700 h 520700"/>
              <a:gd name="connsiteX1" fmla="*/ 520700 w 787400"/>
              <a:gd name="connsiteY1" fmla="*/ 520700 h 520700"/>
              <a:gd name="connsiteX2" fmla="*/ 0 w 787400"/>
              <a:gd name="connsiteY2" fmla="*/ 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7400" h="520700">
                <a:moveTo>
                  <a:pt x="787400" y="520700"/>
                </a:moveTo>
                <a:lnTo>
                  <a:pt x="520700" y="52070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2BC62DD-5DDB-4C7D-A2E0-0BBD63F3A82F}"/>
              </a:ext>
            </a:extLst>
          </p:cNvPr>
          <p:cNvCxnSpPr>
            <a:cxnSpLocks/>
          </p:cNvCxnSpPr>
          <p:nvPr/>
        </p:nvCxnSpPr>
        <p:spPr>
          <a:xfrm>
            <a:off x="3606800" y="4407842"/>
            <a:ext cx="93992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0BB49D7-7FFA-45AF-9FB0-6821962999A8}"/>
              </a:ext>
            </a:extLst>
          </p:cNvPr>
          <p:cNvCxnSpPr>
            <a:cxnSpLocks/>
          </p:cNvCxnSpPr>
          <p:nvPr/>
        </p:nvCxnSpPr>
        <p:spPr>
          <a:xfrm>
            <a:off x="3606800" y="3239442"/>
            <a:ext cx="93992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8D663AC-AF3B-438A-A5BD-6B098A6A9DED}"/>
              </a:ext>
            </a:extLst>
          </p:cNvPr>
          <p:cNvCxnSpPr>
            <a:cxnSpLocks/>
          </p:cNvCxnSpPr>
          <p:nvPr/>
        </p:nvCxnSpPr>
        <p:spPr>
          <a:xfrm>
            <a:off x="7531100" y="4407842"/>
            <a:ext cx="93992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A080C37-B7B4-4F5A-9F7C-191CFF0F2B64}"/>
              </a:ext>
            </a:extLst>
          </p:cNvPr>
          <p:cNvCxnSpPr>
            <a:cxnSpLocks/>
          </p:cNvCxnSpPr>
          <p:nvPr/>
        </p:nvCxnSpPr>
        <p:spPr>
          <a:xfrm>
            <a:off x="7531100" y="3239442"/>
            <a:ext cx="939926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FF5D1E43-1AAA-4618-A1C4-323088456DC6}"/>
              </a:ext>
            </a:extLst>
          </p:cNvPr>
          <p:cNvSpPr/>
          <p:nvPr/>
        </p:nvSpPr>
        <p:spPr>
          <a:xfrm>
            <a:off x="4434020" y="2152689"/>
            <a:ext cx="3222360" cy="322236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C5CE7BD-F75E-4D11-B1B4-AB7CE7AC6481}"/>
              </a:ext>
            </a:extLst>
          </p:cNvPr>
          <p:cNvSpPr/>
          <p:nvPr/>
        </p:nvSpPr>
        <p:spPr>
          <a:xfrm>
            <a:off x="8471026" y="4107183"/>
            <a:ext cx="1900452" cy="617158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929" tIns="92929" rIns="92929" bIns="92929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>
                <a:solidFill>
                  <a:schemeClr val="accent1"/>
                </a:solidFill>
                <a:latin typeface="+mj-lt"/>
              </a:rPr>
              <a:t>Кровотечения из ЖКТ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E82B0FF-2207-450F-BD42-D85819CF6692}"/>
              </a:ext>
            </a:extLst>
          </p:cNvPr>
          <p:cNvSpPr/>
          <p:nvPr/>
        </p:nvSpPr>
        <p:spPr>
          <a:xfrm>
            <a:off x="7892980" y="5178710"/>
            <a:ext cx="1900452" cy="617158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929" tIns="92929" rIns="92929" bIns="9292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>
                <a:solidFill>
                  <a:schemeClr val="accent1"/>
                </a:solidFill>
                <a:latin typeface="+mj-lt"/>
              </a:rPr>
              <a:t>Офтальмологические кровоизлияния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50DA16E-1EBD-4C1D-8DB9-82D2D18848F1}"/>
              </a:ext>
            </a:extLst>
          </p:cNvPr>
          <p:cNvSpPr/>
          <p:nvPr/>
        </p:nvSpPr>
        <p:spPr>
          <a:xfrm>
            <a:off x="5148136" y="5672595"/>
            <a:ext cx="1900452" cy="617158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929" tIns="92929" rIns="92929" bIns="9292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>
                <a:solidFill>
                  <a:schemeClr val="accent1"/>
                </a:solidFill>
                <a:latin typeface="+mj-lt"/>
              </a:rPr>
              <a:t>Почечные кровотечения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A2820FE-705F-4837-9DCE-81FC6460F753}"/>
              </a:ext>
            </a:extLst>
          </p:cNvPr>
          <p:cNvSpPr/>
          <p:nvPr/>
        </p:nvSpPr>
        <p:spPr>
          <a:xfrm>
            <a:off x="2301374" y="5163401"/>
            <a:ext cx="1900452" cy="617158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929" tIns="92929" rIns="92929" bIns="9292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>
                <a:solidFill>
                  <a:schemeClr val="accent1"/>
                </a:solidFill>
                <a:latin typeface="+mj-lt"/>
              </a:rPr>
              <a:t>Кровоизлияния в ротовую полость</a:t>
            </a:r>
            <a:r>
              <a:rPr lang="ru-RU" sz="1600" b="0">
                <a:solidFill>
                  <a:schemeClr val="accent1"/>
                </a:solidFill>
                <a:latin typeface="+mj-lt"/>
              </a:rPr>
              <a:t>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7264BE0-B1A2-4080-AC65-9081012B41BC}"/>
              </a:ext>
            </a:extLst>
          </p:cNvPr>
          <p:cNvSpPr/>
          <p:nvPr/>
        </p:nvSpPr>
        <p:spPr>
          <a:xfrm>
            <a:off x="1709398" y="4086455"/>
            <a:ext cx="1900452" cy="617158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929" tIns="92929" rIns="92929" bIns="9292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>
                <a:solidFill>
                  <a:schemeClr val="accent1"/>
                </a:solidFill>
                <a:latin typeface="+mj-lt"/>
              </a:rPr>
              <a:t>Эпистаксис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8A4DBF4-568E-4EE4-A1F0-CC6F7FC245FD}"/>
              </a:ext>
            </a:extLst>
          </p:cNvPr>
          <p:cNvSpPr/>
          <p:nvPr/>
        </p:nvSpPr>
        <p:spPr>
          <a:xfrm>
            <a:off x="1709398" y="2917767"/>
            <a:ext cx="1900452" cy="617158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929" tIns="92929" rIns="92929" bIns="9292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>
                <a:solidFill>
                  <a:schemeClr val="accent1"/>
                </a:solidFill>
                <a:latin typeface="+mj-lt"/>
              </a:rPr>
              <a:t>Раны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B8A0DAD-6CC8-47B8-ABA8-4A2773D0998B}"/>
              </a:ext>
            </a:extLst>
          </p:cNvPr>
          <p:cNvSpPr txBox="1"/>
          <p:nvPr/>
        </p:nvSpPr>
        <p:spPr>
          <a:xfrm>
            <a:off x="4310565" y="3348371"/>
            <a:ext cx="3497846" cy="830997"/>
          </a:xfrm>
          <a:prstGeom prst="rect">
            <a:avLst/>
          </a:prstGeom>
          <a:noFill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rgbClr val="642566"/>
                </a:solidFill>
              </a:rPr>
              <a:t>37 рекомендаций на основе консенсуса 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4BB22FE-193B-449F-AC95-5908583DA3F5}"/>
              </a:ext>
            </a:extLst>
          </p:cNvPr>
          <p:cNvCxnSpPr>
            <a:cxnSpLocks/>
          </p:cNvCxnSpPr>
          <p:nvPr/>
        </p:nvCxnSpPr>
        <p:spPr>
          <a:xfrm>
            <a:off x="5787466" y="5672595"/>
            <a:ext cx="62179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1F6725F-5B1B-4E21-8191-FC13D23E8307}"/>
              </a:ext>
            </a:extLst>
          </p:cNvPr>
          <p:cNvCxnSpPr>
            <a:cxnSpLocks/>
          </p:cNvCxnSpPr>
          <p:nvPr/>
        </p:nvCxnSpPr>
        <p:spPr>
          <a:xfrm>
            <a:off x="5787466" y="1842863"/>
            <a:ext cx="62179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C392EE5-2D61-4C36-8802-5BE57653F825}"/>
              </a:ext>
            </a:extLst>
          </p:cNvPr>
          <p:cNvCxnSpPr>
            <a:cxnSpLocks/>
          </p:cNvCxnSpPr>
          <p:nvPr/>
        </p:nvCxnSpPr>
        <p:spPr>
          <a:xfrm rot="5400000">
            <a:off x="7589239" y="2044700"/>
            <a:ext cx="621792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C0E5BE3-269C-4143-B045-75227D45818D}"/>
              </a:ext>
            </a:extLst>
          </p:cNvPr>
          <p:cNvCxnSpPr>
            <a:cxnSpLocks/>
          </p:cNvCxnSpPr>
          <p:nvPr/>
        </p:nvCxnSpPr>
        <p:spPr>
          <a:xfrm rot="5400000">
            <a:off x="8174029" y="4415762"/>
            <a:ext cx="62179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0CD1A55-1395-48C1-9C18-F0870D4940BA}"/>
              </a:ext>
            </a:extLst>
          </p:cNvPr>
          <p:cNvCxnSpPr>
            <a:cxnSpLocks/>
          </p:cNvCxnSpPr>
          <p:nvPr/>
        </p:nvCxnSpPr>
        <p:spPr>
          <a:xfrm rot="5400000">
            <a:off x="8174029" y="3242738"/>
            <a:ext cx="621792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1936510-4381-4F2D-9CC9-F71DB394FAA5}"/>
              </a:ext>
            </a:extLst>
          </p:cNvPr>
          <p:cNvCxnSpPr>
            <a:cxnSpLocks/>
          </p:cNvCxnSpPr>
          <p:nvPr/>
        </p:nvCxnSpPr>
        <p:spPr>
          <a:xfrm rot="5400000">
            <a:off x="7589238" y="5487289"/>
            <a:ext cx="62179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C12BBB6-387C-4077-BD6D-703EEBDECEF3}"/>
              </a:ext>
            </a:extLst>
          </p:cNvPr>
          <p:cNvCxnSpPr>
            <a:cxnSpLocks/>
          </p:cNvCxnSpPr>
          <p:nvPr/>
        </p:nvCxnSpPr>
        <p:spPr>
          <a:xfrm rot="5400000">
            <a:off x="3910373" y="5487289"/>
            <a:ext cx="62179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46FC59B-0638-46C4-9422-9E77EA73ABBD}"/>
              </a:ext>
            </a:extLst>
          </p:cNvPr>
          <p:cNvCxnSpPr>
            <a:cxnSpLocks/>
          </p:cNvCxnSpPr>
          <p:nvPr/>
        </p:nvCxnSpPr>
        <p:spPr>
          <a:xfrm rot="5400000">
            <a:off x="3304318" y="4415762"/>
            <a:ext cx="62179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6C09F24-E88C-44CA-9AE6-5A3A43E7CA84}"/>
              </a:ext>
            </a:extLst>
          </p:cNvPr>
          <p:cNvCxnSpPr>
            <a:cxnSpLocks/>
          </p:cNvCxnSpPr>
          <p:nvPr/>
        </p:nvCxnSpPr>
        <p:spPr>
          <a:xfrm rot="5400000">
            <a:off x="3304317" y="3242738"/>
            <a:ext cx="62179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AD64AB8-E494-442E-A926-7F79DE2DB146}"/>
              </a:ext>
            </a:extLst>
          </p:cNvPr>
          <p:cNvCxnSpPr>
            <a:cxnSpLocks/>
          </p:cNvCxnSpPr>
          <p:nvPr/>
        </p:nvCxnSpPr>
        <p:spPr>
          <a:xfrm rot="5400000">
            <a:off x="3910374" y="2044700"/>
            <a:ext cx="62179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3351B765-EB0F-46A9-A914-F90ACB0574C9}"/>
              </a:ext>
            </a:extLst>
          </p:cNvPr>
          <p:cNvSpPr/>
          <p:nvPr/>
        </p:nvSpPr>
        <p:spPr>
          <a:xfrm>
            <a:off x="7922008" y="1733804"/>
            <a:ext cx="1900452" cy="617158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2929" rIns="0" bIns="9292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>
                <a:solidFill>
                  <a:schemeClr val="accent5"/>
                </a:solidFill>
                <a:latin typeface="+mj-lt"/>
                <a:ea typeface="+mn-ea"/>
                <a:cs typeface="+mn-cs"/>
              </a:rPr>
              <a:t>Центральная нервная система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DAD2AFE-A6F3-4799-AAD4-D88627370191}"/>
              </a:ext>
            </a:extLst>
          </p:cNvPr>
          <p:cNvSpPr/>
          <p:nvPr/>
        </p:nvSpPr>
        <p:spPr>
          <a:xfrm>
            <a:off x="8514568" y="2934159"/>
            <a:ext cx="1900452" cy="617158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929" tIns="92929" rIns="92929" bIns="9292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>
                <a:solidFill>
                  <a:schemeClr val="accent5"/>
                </a:solidFill>
                <a:latin typeface="+mj-lt"/>
                <a:ea typeface="+mn-ea"/>
                <a:cs typeface="+mn-cs"/>
              </a:rPr>
              <a:t>Горло, шея</a:t>
            </a:r>
          </a:p>
        </p:txBody>
      </p:sp>
    </p:spTree>
    <p:extLst>
      <p:ext uri="{BB962C8B-B14F-4D97-AF65-F5344CB8AC3E}">
        <p14:creationId xmlns:p14="http://schemas.microsoft.com/office/powerpoint/2010/main" val="232374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5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6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9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5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8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1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4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7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68" grpId="0" animBg="1"/>
      <p:bldP spid="5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/>
              <a:t>Кровоизлияния в области шеи/горла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AC48A3-B198-4C11-9FFD-EBF36DD80B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Content Placeholder 6"/>
          <p:cNvPicPr>
            <a:picLocks noGrp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2" r="16240"/>
          <a:stretch/>
        </p:blipFill>
        <p:spPr>
          <a:xfrm>
            <a:off x="836437" y="2001838"/>
            <a:ext cx="3132933" cy="3217862"/>
          </a:xfrm>
          <a:prstGeom prst="round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" r="17956"/>
          <a:stretch/>
        </p:blipFill>
        <p:spPr>
          <a:xfrm>
            <a:off x="8137525" y="2001662"/>
            <a:ext cx="3218038" cy="3218038"/>
          </a:xfrm>
          <a:prstGeom prst="round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6"/>
          <a:stretch/>
        </p:blipFill>
        <p:spPr>
          <a:xfrm>
            <a:off x="4401879" y="2001662"/>
            <a:ext cx="3303137" cy="321803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0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D6C1-DA59-4362-B71C-AAE5FF917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807" y="1122363"/>
            <a:ext cx="10972800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000" dirty="0">
                <a:solidFill>
                  <a:schemeClr val="accent1"/>
                </a:solidFill>
                <a:ea typeface="+mn-ea"/>
                <a:cs typeface="+mn-cs"/>
              </a:rPr>
              <a:t>Глава 7. Лечение кровотечений различной локализации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08DB6CA-9BCD-4B3D-8166-A8CD815F2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7900" y="3602038"/>
            <a:ext cx="10083799" cy="26463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3000" b="1" dirty="0">
                <a:ea typeface="+mj-ea"/>
                <a:cs typeface="+mj-cs"/>
              </a:rPr>
              <a:t>Джонни </a:t>
            </a:r>
            <a:r>
              <a:rPr lang="ru-RU" sz="3000" b="1" dirty="0" err="1">
                <a:ea typeface="+mj-ea"/>
                <a:cs typeface="+mj-cs"/>
              </a:rPr>
              <a:t>Махлангу</a:t>
            </a:r>
            <a:r>
              <a:rPr lang="ru-RU" sz="3000" b="1" dirty="0">
                <a:ea typeface="+mj-ea"/>
                <a:cs typeface="+mj-cs"/>
              </a:rPr>
              <a:t> </a:t>
            </a:r>
            <a:r>
              <a:rPr lang="ru-RU" sz="2000" b="1" dirty="0">
                <a:ea typeface="+mj-ea"/>
                <a:cs typeface="+mj-cs"/>
              </a:rPr>
              <a:t>(бакалавр естественных наук, бакалавр медицины и хирургии, магистр медицины, член коллегии патологоанатомов)</a:t>
            </a:r>
            <a:br>
              <a:rPr lang="ru-RU" sz="2000" dirty="0"/>
            </a:br>
            <a:endParaRPr lang="ru-RU" sz="2000" dirty="0"/>
          </a:p>
          <a:p>
            <a:pPr>
              <a:spcBef>
                <a:spcPts val="0"/>
              </a:spcBef>
            </a:pPr>
            <a:r>
              <a:rPr lang="ru-RU" sz="2000" dirty="0"/>
              <a:t>Клинический гематолог,  университетская клиника им. Шарлотты </a:t>
            </a:r>
            <a:r>
              <a:rPr lang="ru-RU" sz="2000" dirty="0" err="1"/>
              <a:t>Максеке</a:t>
            </a:r>
            <a:r>
              <a:rPr lang="ru-RU" sz="2000" dirty="0"/>
              <a:t> в Йоханнесбурге, кафедра молекулярной медицины и гематологии, профессор гематологии, факультет здравоохранения </a:t>
            </a:r>
            <a:r>
              <a:rPr lang="ru-RU" sz="2000" dirty="0" err="1"/>
              <a:t>Витватерсрандского</a:t>
            </a:r>
            <a:r>
              <a:rPr lang="ru-RU" sz="2000" dirty="0"/>
              <a:t> университета, Национальная медицинская лабораторная служба, Йоханнесбург, ЮАР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1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9552F-C42D-4878-B509-48B7AECA7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/>
              <a:t>Кровоизлияния в области шеи/горла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94C8E-E592-4C6B-BFB6-24392743A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32583"/>
            <a:ext cx="10515600" cy="46148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8BB0"/>
                </a:solidFill>
              </a:rPr>
              <a:t>Рекомендация 7.4.1</a:t>
            </a:r>
            <a:r>
              <a:rPr lang="ru-RU" sz="2000" dirty="0"/>
              <a:t> </a:t>
            </a:r>
            <a:br>
              <a:rPr lang="ru-RU" sz="2000" dirty="0"/>
            </a:br>
            <a:r>
              <a:rPr lang="ru-RU" sz="2000" dirty="0"/>
              <a:t>Пациентам с гемофилией при кровотечениях в области шеи или горла </a:t>
            </a:r>
            <a:r>
              <a:rPr lang="ru-RU" sz="2000" b="1" dirty="0"/>
              <a:t>незамедлительно</a:t>
            </a:r>
            <a:r>
              <a:rPr lang="ru-RU" sz="2000" dirty="0"/>
              <a:t> проводится </a:t>
            </a:r>
            <a:r>
              <a:rPr lang="ru-RU" sz="2000" b="1" dirty="0"/>
              <a:t>заместительная терапия фактором свертывания</a:t>
            </a:r>
            <a:r>
              <a:rPr lang="ru-RU" sz="2000" dirty="0"/>
              <a:t> и выполняется оценка необходимости в </a:t>
            </a:r>
            <a:r>
              <a:rPr lang="ru-RU" sz="2000" b="1" dirty="0"/>
              <a:t>интенсивной терапии</a:t>
            </a:r>
            <a:r>
              <a:rPr lang="ru-RU" sz="2000" dirty="0"/>
              <a:t>. </a:t>
            </a:r>
            <a:r>
              <a:rPr lang="ru-RU" sz="2000" b="0" u="none" strike="noStrike" baseline="0" dirty="0"/>
              <a:t> </a:t>
            </a:r>
            <a:br>
              <a:rPr lang="ru-RU" sz="2000" b="0" u="none" strike="noStrike" baseline="0" dirty="0"/>
            </a:br>
            <a:endParaRPr lang="ru-RU" sz="2000" b="0" u="none" strike="noStrike" baseline="0" dirty="0"/>
          </a:p>
          <a:p>
            <a:pPr marL="0" indent="0">
              <a:buNone/>
            </a:pPr>
            <a:r>
              <a:rPr lang="ru-RU" sz="2000" b="1" dirty="0">
                <a:solidFill>
                  <a:srgbClr val="008BB0"/>
                </a:solidFill>
              </a:rPr>
              <a:t>Рекомендация 7.4.2</a:t>
            </a:r>
            <a:br>
              <a:rPr lang="ru-RU" sz="2000" dirty="0"/>
            </a:br>
            <a:r>
              <a:rPr lang="ru-RU" sz="2000" dirty="0"/>
              <a:t>Пациентам с гемофилией при кровотечениях в области шеи или горла (включая травму языка) </a:t>
            </a:r>
            <a:r>
              <a:rPr lang="ru-RU" sz="2000" b="1" dirty="0"/>
              <a:t>заместительную терапию фактором свертывания</a:t>
            </a:r>
            <a:r>
              <a:rPr lang="ru-RU" sz="2000" dirty="0"/>
              <a:t> следует продолжать </a:t>
            </a:r>
            <a:r>
              <a:rPr lang="ru-RU" sz="2000" b="1" dirty="0"/>
              <a:t>до исчезновения симптомов кровотечения.</a:t>
            </a:r>
            <a:r>
              <a:rPr lang="ru-RU" sz="2000" dirty="0"/>
              <a:t> </a:t>
            </a:r>
            <a:r>
              <a:rPr lang="ru-RU" sz="2000" b="1" u="none" strike="noStrike" baseline="0" dirty="0"/>
              <a:t> </a:t>
            </a:r>
            <a:br>
              <a:rPr lang="ru-RU" sz="2000" b="1" u="none" strike="noStrike" baseline="0" dirty="0"/>
            </a:br>
            <a:endParaRPr lang="ru-RU" sz="2000" b="1" u="none" strike="noStrike" baseline="0" dirty="0"/>
          </a:p>
          <a:p>
            <a:pPr marL="0" indent="0">
              <a:buNone/>
            </a:pPr>
            <a:r>
              <a:rPr lang="ru-RU" sz="2000" b="1" dirty="0">
                <a:solidFill>
                  <a:srgbClr val="008BB0"/>
                </a:solidFill>
              </a:rPr>
              <a:t>Рекомендация 7.4.3</a:t>
            </a:r>
            <a:br>
              <a:rPr lang="ru-RU" sz="2000" dirty="0"/>
            </a:br>
            <a:r>
              <a:rPr lang="ru-RU" sz="2000" dirty="0"/>
              <a:t>При кровотечениях в области шеи или горла у пациентов с гемофилией и локализованным инфекционным процессом необходимо начинать лечить кровоизлияние </a:t>
            </a:r>
            <a:r>
              <a:rPr lang="ru-RU" sz="2000" b="1" dirty="0" err="1"/>
              <a:t>антифибринолитиками</a:t>
            </a:r>
            <a:r>
              <a:rPr lang="ru-RU" sz="2000" dirty="0"/>
              <a:t>, а инфекцию – </a:t>
            </a:r>
            <a:r>
              <a:rPr lang="ru-RU" sz="2000" b="1" dirty="0"/>
              <a:t>антибиотиками</a:t>
            </a:r>
            <a:r>
              <a:rPr lang="ru-RU" sz="2000" dirty="0"/>
              <a:t>. </a:t>
            </a:r>
            <a:r>
              <a:rPr lang="ru-RU" sz="2000" b="0" u="none" strike="noStrike" baseline="0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6397BF-A566-47BB-863E-7A1D17E3D7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3968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158B56-F736-A84D-8CD7-5A090AE13C49}"/>
              </a:ext>
            </a:extLst>
          </p:cNvPr>
          <p:cNvSpPr txBox="1"/>
          <p:nvPr/>
        </p:nvSpPr>
        <p:spPr>
          <a:xfrm>
            <a:off x="10351008" y="6096000"/>
            <a:ext cx="1840992" cy="5242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39DAC-B0F0-4AE7-8CBA-C076E68CC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164" y="5843689"/>
            <a:ext cx="11983492" cy="816827"/>
          </a:xfrm>
        </p:spPr>
        <p:txBody>
          <a:bodyPr/>
          <a:lstStyle/>
          <a:p>
            <a:pPr algn="just"/>
            <a:r>
              <a:rPr lang="ru-RU" u="sng" dirty="0"/>
              <a:t>Примечания:</a:t>
            </a:r>
            <a:r>
              <a:rPr lang="ru-RU" dirty="0"/>
              <a:t> В таблице указаны желательные пиковые уровни фактора при заместительной терапии </a:t>
            </a:r>
            <a:r>
              <a:rPr lang="ru-RU" dirty="0" err="1"/>
              <a:t>КФС</a:t>
            </a:r>
            <a:r>
              <a:rPr lang="ru-RU" dirty="0"/>
              <a:t>. Уровни показаны для терапии кровотечений различной локализации и отражают диапазон в мировой клинической практике в зависимости от имеющихся ресурсов. Важно отметить, что цель лечения состоит в эффективной остановке кровотечения, и что эта цель должна быть неизменной для любой страны.  При низких уровнях </a:t>
            </a:r>
            <a:r>
              <a:rPr lang="ru-RU" dirty="0" err="1"/>
              <a:t>КФС</a:t>
            </a:r>
            <a:r>
              <a:rPr lang="ru-RU" dirty="0"/>
              <a:t> в заместительной терапии требуется гораздо более пристальное наблюдение за эффективностью остановки кровотечения, и потенциально выше шансы того, что потребуется дополнительная терапия </a:t>
            </a:r>
            <a:r>
              <a:rPr lang="ru-RU" dirty="0" err="1"/>
              <a:t>КФС</a:t>
            </a:r>
            <a:r>
              <a:rPr lang="ru-RU" dirty="0"/>
              <a:t> для выхода на целевой уровень в плазме, а также для получения гемостатических результатов и исхода для опорно-двигательной системы.</a:t>
            </a:r>
          </a:p>
          <a:p>
            <a:pPr algn="just"/>
            <a:r>
              <a:rPr lang="ru-RU" baseline="30000" dirty="0"/>
              <a:t>a </a:t>
            </a:r>
            <a:r>
              <a:rPr lang="ru-RU" dirty="0"/>
              <a:t>Может быть дольше при недостаточном ответе на лечение. </a:t>
            </a:r>
            <a:r>
              <a:rPr lang="ru-RU" baseline="30000" dirty="0"/>
              <a:t>b </a:t>
            </a:r>
            <a:r>
              <a:rPr lang="ru-RU" dirty="0"/>
              <a:t>Иногда дольше, уже в качестве вторичной профилактики в ходе ЛФК. </a:t>
            </a:r>
            <a:r>
              <a:rPr lang="ru-RU" baseline="30000" dirty="0"/>
              <a:t>C </a:t>
            </a:r>
            <a:r>
              <a:rPr lang="ru-RU" dirty="0"/>
              <a:t>Продолжительность лечения подразумевает количество последовательных дней после операции.  Необходимо учитывать тип </a:t>
            </a:r>
            <a:r>
              <a:rPr lang="ru-RU" dirty="0" err="1"/>
              <a:t>КФС</a:t>
            </a:r>
            <a:r>
              <a:rPr lang="ru-RU" dirty="0"/>
              <a:t> и ответ на него со стороны организма пациента. </a:t>
            </a:r>
            <a:r>
              <a:rPr lang="ru-RU" baseline="30000" dirty="0"/>
              <a:t>d </a:t>
            </a:r>
            <a:r>
              <a:rPr lang="ru-RU" dirty="0"/>
              <a:t>Зависит от процедуры; количество доз будет зависеть от периода полувыведения у конкретного применяемого </a:t>
            </a:r>
            <a:r>
              <a:rPr lang="ru-RU" dirty="0" err="1"/>
              <a:t>КФС</a:t>
            </a:r>
            <a:r>
              <a:rPr lang="ru-RU" dirty="0"/>
              <a:t>.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8381308-426F-4A5C-9E9E-5E9E4717B4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047585"/>
              </p:ext>
            </p:extLst>
          </p:nvPr>
        </p:nvGraphicFramePr>
        <p:xfrm>
          <a:off x="1072055" y="-54446"/>
          <a:ext cx="10796540" cy="585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0695150" imgH="6335440" progId="Excel.Sheet.12">
                  <p:embed/>
                </p:oleObj>
              </mc:Choice>
              <mc:Fallback>
                <p:oleObj name="Worksheet" r:id="rId3" imgW="10695150" imgH="6335440" progId="Excel.Sheet.12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8381308-426F-4A5C-9E9E-5E9E4717B4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2055" y="-54446"/>
                        <a:ext cx="10796540" cy="585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A62D2C64-6647-4A3A-954F-F108F0CE1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64" y="296832"/>
            <a:ext cx="1181097" cy="36512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1800"/>
              <a:t>Таблица 7-2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01E2EF-A917-4F1B-8DC8-1BCE6DA88834}"/>
              </a:ext>
            </a:extLst>
          </p:cNvPr>
          <p:cNvSpPr/>
          <p:nvPr/>
        </p:nvSpPr>
        <p:spPr>
          <a:xfrm>
            <a:off x="1072055" y="-54446"/>
            <a:ext cx="1481959" cy="585787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38E14A-C9C7-49E4-B9C8-E05B273A4666}"/>
              </a:ext>
            </a:extLst>
          </p:cNvPr>
          <p:cNvSpPr/>
          <p:nvPr/>
        </p:nvSpPr>
        <p:spPr>
          <a:xfrm>
            <a:off x="2554014" y="-54446"/>
            <a:ext cx="9314581" cy="25193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2B6BF1-7637-4C6C-999C-C3FF992E3932}"/>
              </a:ext>
            </a:extLst>
          </p:cNvPr>
          <p:cNvSpPr/>
          <p:nvPr/>
        </p:nvSpPr>
        <p:spPr>
          <a:xfrm>
            <a:off x="2554013" y="197865"/>
            <a:ext cx="9314581" cy="295348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276FA0-ED21-4624-9AB8-496AD75F94B6}"/>
              </a:ext>
            </a:extLst>
          </p:cNvPr>
          <p:cNvSpPr/>
          <p:nvPr/>
        </p:nvSpPr>
        <p:spPr>
          <a:xfrm>
            <a:off x="2554014" y="493213"/>
            <a:ext cx="9314581" cy="29833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196597AB-05CE-469C-B073-CE3158F935EF}"/>
              </a:ext>
            </a:extLst>
          </p:cNvPr>
          <p:cNvSpPr/>
          <p:nvPr/>
        </p:nvSpPr>
        <p:spPr>
          <a:xfrm>
            <a:off x="2536472" y="1128085"/>
            <a:ext cx="9314581" cy="164688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679005FB-72D0-476F-BF80-27B9A4DB70BC}"/>
              </a:ext>
            </a:extLst>
          </p:cNvPr>
          <p:cNvSpPr/>
          <p:nvPr/>
        </p:nvSpPr>
        <p:spPr>
          <a:xfrm>
            <a:off x="2554014" y="791545"/>
            <a:ext cx="9314581" cy="33653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463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62BB6-EC87-A645-A3FC-3F1FF1A7E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Выводы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BFF0F-BE5D-5E4B-96CC-77D9703A8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Ранняя диагностика имеет решающее значение </a:t>
            </a:r>
            <a:r>
              <a:rPr lang="ru-RU" dirty="0"/>
              <a:t>для успешного лечения кровотечений различной локализации. </a:t>
            </a:r>
          </a:p>
          <a:p>
            <a:r>
              <a:rPr lang="ru-RU" dirty="0"/>
              <a:t>Рано начатая </a:t>
            </a:r>
            <a:r>
              <a:rPr lang="ru-RU" b="1" dirty="0"/>
              <a:t>заместительная терапия фактором свертывания</a:t>
            </a:r>
            <a:r>
              <a:rPr lang="ru-RU" dirty="0"/>
              <a:t> является стандартным лечением при любой локализации кровотечения.</a:t>
            </a:r>
          </a:p>
          <a:p>
            <a:r>
              <a:rPr lang="ru-RU" b="1" dirty="0"/>
              <a:t>По объему</a:t>
            </a:r>
            <a:r>
              <a:rPr lang="ru-RU" dirty="0"/>
              <a:t> и продолжительности </a:t>
            </a:r>
            <a:r>
              <a:rPr lang="ru-RU" b="1" dirty="0"/>
              <a:t>терапия должна быть достаточной</a:t>
            </a:r>
            <a:r>
              <a:rPr lang="ru-RU" dirty="0"/>
              <a:t> для достижения гемостаза. </a:t>
            </a:r>
          </a:p>
          <a:p>
            <a:r>
              <a:rPr lang="ru-RU" b="1" dirty="0"/>
              <a:t>Лечение кровотечений различной локализации</a:t>
            </a:r>
            <a:r>
              <a:rPr lang="ru-RU" dirty="0"/>
              <a:t> в идеале должно </a:t>
            </a:r>
            <a:r>
              <a:rPr lang="ru-RU" b="1" dirty="0"/>
              <a:t>быть индивидуализированным</a:t>
            </a:r>
            <a:r>
              <a:rPr lang="ru-RU" dirty="0"/>
              <a:t>, а желаемые </a:t>
            </a:r>
            <a:r>
              <a:rPr lang="ru-RU"/>
              <a:t>результаты должны задаваться </a:t>
            </a:r>
            <a:r>
              <a:rPr lang="ru-RU" dirty="0"/>
              <a:t>с учетом локализации кровотечения.</a:t>
            </a:r>
          </a:p>
          <a:p>
            <a:r>
              <a:rPr lang="ru-RU" dirty="0"/>
              <a:t>При гемофилии для лечения кровотечений различной локализации </a:t>
            </a:r>
            <a:r>
              <a:rPr lang="ru-RU" b="1" dirty="0"/>
              <a:t>приемлемы</a:t>
            </a:r>
            <a:r>
              <a:rPr lang="ru-RU" dirty="0"/>
              <a:t> как </a:t>
            </a:r>
            <a:r>
              <a:rPr lang="ru-RU" b="1" dirty="0"/>
              <a:t>высокодозный</a:t>
            </a:r>
            <a:r>
              <a:rPr lang="ru-RU" dirty="0"/>
              <a:t>, так и </a:t>
            </a:r>
            <a:r>
              <a:rPr lang="ru-RU" b="1" dirty="0" err="1"/>
              <a:t>низкодозный</a:t>
            </a:r>
            <a:r>
              <a:rPr lang="ru-RU" b="1" dirty="0"/>
              <a:t> протоколы</a:t>
            </a:r>
            <a:r>
              <a:rPr lang="ru-RU" dirty="0"/>
              <a:t>.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87A860-9A66-49AC-900A-4453D4DD73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3592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63A6E-C584-499C-8520-F180DB23C6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500" y="1122363"/>
            <a:ext cx="10795000" cy="238760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Благодарим организацию «Гемофилия-Альянс» за поддержку в создании данной презентации.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picture containing logo&#10;&#10;Description automatically generated">
            <a:extLst>
              <a:ext uri="{FF2B5EF4-FFF2-40B4-BE49-F238E27FC236}">
                <a16:creationId xmlns:a16="http://schemas.microsoft.com/office/drawing/2014/main" id="{490F289A-D8AB-4BFD-B8AD-37B76215898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4371181" y="3529013"/>
            <a:ext cx="3449638" cy="2012950"/>
          </a:xfrm>
        </p:spPr>
      </p:pic>
    </p:spTree>
    <p:extLst>
      <p:ext uri="{BB962C8B-B14F-4D97-AF65-F5344CB8AC3E}">
        <p14:creationId xmlns:p14="http://schemas.microsoft.com/office/powerpoint/2010/main" val="2827534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Раскрытие потенциальных конфликтов интересов: Джонни </a:t>
            </a:r>
            <a:r>
              <a:rPr lang="ru-RU" dirty="0" err="1"/>
              <a:t>Махлангу</a:t>
            </a:r>
            <a:r>
              <a:rPr lang="ru-RU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491BEA-2AA6-4E1E-A691-10CBE08E6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60512"/>
            <a:ext cx="10931434" cy="4614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1"/>
                </a:solidFill>
              </a:rPr>
              <a:t>Гранты/поддержка в проведении исследований</a:t>
            </a:r>
          </a:p>
          <a:p>
            <a:pPr marL="0" indent="0">
              <a:buNone/>
            </a:pPr>
            <a:r>
              <a:rPr lang="ru-RU" dirty="0"/>
              <a:t>Компании: </a:t>
            </a:r>
            <a:r>
              <a:rPr lang="ru-RU" dirty="0" err="1"/>
              <a:t>Bayer</a:t>
            </a:r>
            <a:r>
              <a:rPr lang="ru-RU" dirty="0"/>
              <a:t>, </a:t>
            </a:r>
            <a:r>
              <a:rPr lang="ru-RU" dirty="0" err="1"/>
              <a:t>Biogen</a:t>
            </a:r>
            <a:r>
              <a:rPr lang="ru-RU" dirty="0"/>
              <a:t>, </a:t>
            </a:r>
            <a:r>
              <a:rPr lang="ru-RU" dirty="0" err="1"/>
              <a:t>BioMarin</a:t>
            </a:r>
            <a:r>
              <a:rPr lang="ru-RU" dirty="0"/>
              <a:t>, </a:t>
            </a:r>
            <a:r>
              <a:rPr lang="ru-RU" dirty="0" err="1"/>
              <a:t>CSL</a:t>
            </a:r>
            <a:r>
              <a:rPr lang="ru-RU" dirty="0"/>
              <a:t> </a:t>
            </a:r>
            <a:r>
              <a:rPr lang="ru-RU" dirty="0" err="1"/>
              <a:t>Behring</a:t>
            </a:r>
            <a:r>
              <a:rPr lang="ru-RU" dirty="0"/>
              <a:t>, </a:t>
            </a:r>
            <a:r>
              <a:rPr lang="ru-RU" dirty="0" err="1"/>
              <a:t>Novo</a:t>
            </a:r>
            <a:r>
              <a:rPr lang="ru-RU" dirty="0"/>
              <a:t> </a:t>
            </a:r>
            <a:r>
              <a:rPr lang="ru-RU" dirty="0" err="1"/>
              <a:t>Nordisk</a:t>
            </a:r>
            <a:r>
              <a:rPr lang="ru-RU" dirty="0"/>
              <a:t>, </a:t>
            </a:r>
            <a:r>
              <a:rPr lang="ru-RU" dirty="0" err="1"/>
              <a:t>Pfizer</a:t>
            </a:r>
            <a:r>
              <a:rPr lang="ru-RU" dirty="0"/>
              <a:t>, </a:t>
            </a:r>
            <a:r>
              <a:rPr lang="ru-RU" dirty="0" err="1"/>
              <a:t>Sobi</a:t>
            </a:r>
            <a:r>
              <a:rPr lang="ru-RU" dirty="0"/>
              <a:t>, </a:t>
            </a:r>
            <a:r>
              <a:rPr lang="ru-RU" dirty="0" err="1"/>
              <a:t>Roche</a:t>
            </a:r>
            <a:r>
              <a:rPr lang="ru-RU" dirty="0"/>
              <a:t>, </a:t>
            </a:r>
            <a:r>
              <a:rPr lang="ru-RU" dirty="0" err="1"/>
              <a:t>Unique</a:t>
            </a: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chemeClr val="accent1"/>
                </a:solidFill>
              </a:rPr>
              <a:t>Консультант/член научного совета</a:t>
            </a:r>
          </a:p>
          <a:p>
            <a:r>
              <a:rPr lang="ru-RU" dirty="0"/>
              <a:t>Компании: </a:t>
            </a:r>
            <a:r>
              <a:rPr lang="ru-RU" dirty="0" err="1"/>
              <a:t>Alnylam</a:t>
            </a:r>
            <a:r>
              <a:rPr lang="ru-RU" dirty="0"/>
              <a:t>, </a:t>
            </a:r>
            <a:r>
              <a:rPr lang="ru-RU" dirty="0" err="1"/>
              <a:t>Bayer</a:t>
            </a:r>
            <a:r>
              <a:rPr lang="ru-RU" dirty="0"/>
              <a:t>, </a:t>
            </a:r>
            <a:r>
              <a:rPr lang="ru-RU" dirty="0" err="1"/>
              <a:t>Biotest</a:t>
            </a:r>
            <a:r>
              <a:rPr lang="ru-RU" dirty="0"/>
              <a:t>, </a:t>
            </a:r>
            <a:r>
              <a:rPr lang="ru-RU" dirty="0" err="1"/>
              <a:t>Biogen</a:t>
            </a:r>
            <a:r>
              <a:rPr lang="ru-RU" dirty="0"/>
              <a:t>, </a:t>
            </a:r>
            <a:r>
              <a:rPr lang="ru-RU" dirty="0" err="1"/>
              <a:t>Baxalta</a:t>
            </a:r>
            <a:r>
              <a:rPr lang="ru-RU" dirty="0"/>
              <a:t>, </a:t>
            </a:r>
            <a:r>
              <a:rPr lang="ru-RU" dirty="0" err="1"/>
              <a:t>CSL</a:t>
            </a:r>
            <a:r>
              <a:rPr lang="ru-RU" dirty="0"/>
              <a:t> </a:t>
            </a:r>
            <a:r>
              <a:rPr lang="ru-RU" dirty="0" err="1"/>
              <a:t>Behring</a:t>
            </a:r>
            <a:r>
              <a:rPr lang="ru-RU" dirty="0"/>
              <a:t>, </a:t>
            </a:r>
            <a:r>
              <a:rPr lang="ru-RU" dirty="0" err="1"/>
              <a:t>Catalyst</a:t>
            </a:r>
            <a:r>
              <a:rPr lang="ru-RU" dirty="0"/>
              <a:t> </a:t>
            </a:r>
            <a:r>
              <a:rPr lang="ru-RU" dirty="0" err="1"/>
              <a:t>Biosciences</a:t>
            </a:r>
            <a:r>
              <a:rPr lang="ru-RU" dirty="0"/>
              <a:t>, </a:t>
            </a:r>
            <a:r>
              <a:rPr lang="ru-RU" dirty="0" err="1"/>
              <a:t>Novo</a:t>
            </a:r>
            <a:r>
              <a:rPr lang="ru-RU" dirty="0"/>
              <a:t> </a:t>
            </a:r>
            <a:r>
              <a:rPr lang="ru-RU" dirty="0" err="1"/>
              <a:t>Nordisk</a:t>
            </a:r>
            <a:r>
              <a:rPr lang="ru-RU" dirty="0"/>
              <a:t>, </a:t>
            </a:r>
            <a:r>
              <a:rPr lang="ru-RU" dirty="0" err="1"/>
              <a:t>Roche</a:t>
            </a:r>
            <a:r>
              <a:rPr lang="ru-RU" dirty="0"/>
              <a:t> и </a:t>
            </a:r>
            <a:r>
              <a:rPr lang="ru-RU" dirty="0" err="1"/>
              <a:t>Spark</a:t>
            </a: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chemeClr val="accent1"/>
                </a:solidFill>
              </a:rPr>
              <a:t>Докладчик</a:t>
            </a:r>
          </a:p>
          <a:p>
            <a:r>
              <a:rPr lang="ru-RU" dirty="0" err="1"/>
              <a:t>Alnylam</a:t>
            </a:r>
            <a:r>
              <a:rPr lang="ru-RU" dirty="0"/>
              <a:t>, </a:t>
            </a:r>
            <a:r>
              <a:rPr lang="ru-RU" dirty="0" err="1"/>
              <a:t>Bayer</a:t>
            </a:r>
            <a:r>
              <a:rPr lang="ru-RU" dirty="0"/>
              <a:t>, </a:t>
            </a:r>
            <a:r>
              <a:rPr lang="ru-RU" dirty="0" err="1"/>
              <a:t>Biotest</a:t>
            </a:r>
            <a:r>
              <a:rPr lang="ru-RU" dirty="0"/>
              <a:t>, </a:t>
            </a:r>
            <a:r>
              <a:rPr lang="ru-RU" dirty="0" err="1"/>
              <a:t>Biogen</a:t>
            </a:r>
            <a:r>
              <a:rPr lang="ru-RU" dirty="0"/>
              <a:t>, </a:t>
            </a:r>
            <a:r>
              <a:rPr lang="ru-RU" dirty="0" err="1"/>
              <a:t>Novo</a:t>
            </a:r>
            <a:r>
              <a:rPr lang="ru-RU" dirty="0"/>
              <a:t> </a:t>
            </a:r>
            <a:r>
              <a:rPr lang="ru-RU" dirty="0" err="1"/>
              <a:t>Nordisk</a:t>
            </a:r>
            <a:r>
              <a:rPr lang="ru-RU" dirty="0"/>
              <a:t>, </a:t>
            </a:r>
            <a:r>
              <a:rPr lang="ru-RU" dirty="0" err="1"/>
              <a:t>Pfizer</a:t>
            </a:r>
            <a:r>
              <a:rPr lang="ru-RU" dirty="0"/>
              <a:t>, </a:t>
            </a:r>
            <a:r>
              <a:rPr lang="ru-RU" dirty="0" err="1"/>
              <a:t>Sobi</a:t>
            </a:r>
            <a:r>
              <a:rPr lang="ru-RU" dirty="0"/>
              <a:t>, </a:t>
            </a:r>
            <a:r>
              <a:rPr lang="ru-RU" dirty="0" err="1"/>
              <a:t>Shire</a:t>
            </a:r>
            <a:r>
              <a:rPr lang="ru-RU" dirty="0"/>
              <a:t>, </a:t>
            </a:r>
            <a:r>
              <a:rPr lang="ru-RU" dirty="0" err="1"/>
              <a:t>Roche</a:t>
            </a:r>
            <a:r>
              <a:rPr lang="ru-RU" dirty="0"/>
              <a:t>, Международное общество по изучению тромбозов и гемостаза и ВФГ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2490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E05B9-B8F3-4BAD-B33E-CE66B0889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Авторы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E4F86-6C2F-4004-9502-3953902B9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100"/>
            <a:ext cx="5511800" cy="4614863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ru-RU" b="1" dirty="0"/>
              <a:t>Джонни </a:t>
            </a:r>
            <a:r>
              <a:rPr lang="ru-RU" b="1" dirty="0" err="1"/>
              <a:t>Махлангу</a:t>
            </a:r>
            <a:endParaRPr lang="ru-RU" b="1" dirty="0"/>
          </a:p>
          <a:p>
            <a:pPr>
              <a:spcBef>
                <a:spcPts val="1000"/>
              </a:spcBef>
            </a:pPr>
            <a:r>
              <a:rPr lang="ru-RU" b="1" dirty="0" err="1"/>
              <a:t>Джерард</a:t>
            </a:r>
            <a:r>
              <a:rPr lang="ru-RU" b="1" dirty="0"/>
              <a:t> Долан</a:t>
            </a:r>
          </a:p>
          <a:p>
            <a:pPr>
              <a:spcBef>
                <a:spcPts val="1000"/>
              </a:spcBef>
            </a:pPr>
            <a:r>
              <a:rPr lang="ru-RU" b="1" dirty="0" err="1"/>
              <a:t>Элисон</a:t>
            </a:r>
            <a:r>
              <a:rPr lang="ru-RU" b="1" dirty="0"/>
              <a:t> </a:t>
            </a:r>
            <a:r>
              <a:rPr lang="ru-RU" b="1" dirty="0" err="1"/>
              <a:t>Дугалл</a:t>
            </a:r>
            <a:endParaRPr lang="ru-RU" b="1" dirty="0"/>
          </a:p>
          <a:p>
            <a:pPr>
              <a:spcBef>
                <a:spcPts val="1000"/>
              </a:spcBef>
            </a:pPr>
            <a:r>
              <a:rPr lang="ru-RU" b="1" dirty="0"/>
              <a:t>Николас Дж. </a:t>
            </a:r>
            <a:r>
              <a:rPr lang="ru-RU" b="1" dirty="0" err="1"/>
              <a:t>Годдард</a:t>
            </a:r>
            <a:endParaRPr lang="ru-RU" b="1" dirty="0"/>
          </a:p>
          <a:p>
            <a:pPr>
              <a:spcBef>
                <a:spcPts val="1000"/>
              </a:spcBef>
            </a:pPr>
            <a:r>
              <a:rPr lang="ru-RU" b="1" dirty="0"/>
              <a:t>Маргарет В. </a:t>
            </a:r>
            <a:r>
              <a:rPr lang="ru-RU" b="1" dirty="0" err="1"/>
              <a:t>Рагни</a:t>
            </a:r>
            <a:endParaRPr lang="ru-RU" b="1" dirty="0"/>
          </a:p>
          <a:p>
            <a:pPr>
              <a:spcBef>
                <a:spcPts val="1000"/>
              </a:spcBef>
            </a:pPr>
            <a:r>
              <a:rPr lang="ru-RU" b="1" dirty="0" err="1"/>
              <a:t>Джерзи</a:t>
            </a:r>
            <a:r>
              <a:rPr lang="ru-RU" b="1" dirty="0"/>
              <a:t> </a:t>
            </a:r>
            <a:r>
              <a:rPr lang="ru-RU" b="1" dirty="0" err="1"/>
              <a:t>Виндига</a:t>
            </a:r>
            <a:endParaRPr lang="ru-RU" b="1" dirty="0"/>
          </a:p>
          <a:p>
            <a:pPr>
              <a:spcBef>
                <a:spcPts val="1000"/>
              </a:spcBef>
            </a:pPr>
            <a:r>
              <a:rPr lang="ru-RU" b="1" dirty="0"/>
              <a:t>Энрике </a:t>
            </a:r>
            <a:r>
              <a:rPr lang="ru-RU" b="1" dirty="0" err="1"/>
              <a:t>Д.Преза</a:t>
            </a:r>
            <a:r>
              <a:rPr lang="ru-RU" b="1" dirty="0"/>
              <a:t> </a:t>
            </a:r>
            <a:r>
              <a:rPr lang="ru-RU" b="1" dirty="0" err="1"/>
              <a:t>Эрнандес</a:t>
            </a:r>
            <a:r>
              <a:rPr lang="ru-RU" b="1" dirty="0"/>
              <a:t> </a:t>
            </a:r>
            <a:br>
              <a:rPr lang="ru-RU" b="1" dirty="0"/>
            </a:br>
            <a:r>
              <a:rPr lang="ru-RU" b="1" dirty="0"/>
              <a:t>(</a:t>
            </a:r>
            <a:r>
              <a:rPr lang="ru-RU" b="1" dirty="0" err="1"/>
              <a:t>ЛсГ</a:t>
            </a:r>
            <a:r>
              <a:rPr lang="ru-RU" b="1" dirty="0"/>
              <a:t>)</a:t>
            </a:r>
          </a:p>
          <a:p>
            <a:pPr>
              <a:spcBef>
                <a:spcPts val="1000"/>
              </a:spcBef>
            </a:pPr>
            <a:r>
              <a:rPr lang="ru-RU" b="1" dirty="0"/>
              <a:t>Брэдли </a:t>
            </a:r>
            <a:r>
              <a:rPr lang="ru-RU" b="1" dirty="0" err="1"/>
              <a:t>Рейнер</a:t>
            </a:r>
            <a:r>
              <a:rPr lang="ru-RU" b="1" dirty="0"/>
              <a:t> (</a:t>
            </a:r>
            <a:r>
              <a:rPr lang="ru-RU" b="1" dirty="0" err="1"/>
              <a:t>ЛсГ</a:t>
            </a:r>
            <a:r>
              <a:rPr lang="ru-RU" b="1" dirty="0"/>
              <a:t>)</a:t>
            </a:r>
          </a:p>
          <a:p>
            <a:pPr>
              <a:spcBef>
                <a:spcPts val="1000"/>
              </a:spcBef>
            </a:pPr>
            <a:r>
              <a:rPr lang="ru-RU" b="1" dirty="0" err="1"/>
              <a:t>Гленн</a:t>
            </a:r>
            <a:r>
              <a:rPr lang="ru-RU" b="1" dirty="0"/>
              <a:t> Ф. </a:t>
            </a:r>
            <a:r>
              <a:rPr lang="ru-RU" b="1" dirty="0" err="1"/>
              <a:t>Пиэрс</a:t>
            </a:r>
            <a:endParaRPr lang="ru-RU" b="1" dirty="0"/>
          </a:p>
          <a:p>
            <a:pPr>
              <a:spcBef>
                <a:spcPts val="1000"/>
              </a:spcBef>
            </a:pPr>
            <a:r>
              <a:rPr lang="ru-RU" b="1" dirty="0" err="1"/>
              <a:t>Алок</a:t>
            </a:r>
            <a:r>
              <a:rPr lang="ru-RU" b="1" dirty="0"/>
              <a:t> </a:t>
            </a:r>
            <a:r>
              <a:rPr lang="ru-RU" b="1" dirty="0" err="1"/>
              <a:t>Шривастава</a:t>
            </a:r>
            <a:endParaRPr lang="ru-RU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0EB44BD-04FE-492C-AC88-C5B9ED0E17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6171703"/>
            <a:ext cx="9925050" cy="365125"/>
          </a:xfrm>
        </p:spPr>
        <p:txBody>
          <a:bodyPr/>
          <a:lstStyle/>
          <a:p>
            <a:r>
              <a:rPr lang="ru-RU" dirty="0" err="1"/>
              <a:t>ЛсГ</a:t>
            </a:r>
            <a:r>
              <a:rPr lang="ru-RU" dirty="0"/>
              <a:t> - лицо с гемофилией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B4C601-928B-4DDF-BCAF-95FD60077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282" y="1509532"/>
            <a:ext cx="7106036" cy="406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1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/>
              <a:t>Кровотечения при гемофилии бывают разными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DE35A-582D-4320-99C5-41D9FBE5A1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4" name="Rectangle: Rounded Corners 13" descr="Arm bleed hoffbrand"/>
          <p:cNvSpPr/>
          <p:nvPr/>
        </p:nvSpPr>
        <p:spPr>
          <a:xfrm>
            <a:off x="757807" y="1452557"/>
            <a:ext cx="2423160" cy="2427034"/>
          </a:xfrm>
          <a:prstGeom prst="roundRect">
            <a:avLst/>
          </a:prstGeom>
          <a:blipFill>
            <a:blip r:embed="rId9"/>
            <a:srcRect/>
            <a:stretch>
              <a:fillRect l="-31790" t="-1766" r="-31790" b="-1766"/>
            </a:stretch>
          </a:blipFill>
          <a:ln w="25400">
            <a:noFill/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ectangle: Rounded Corners 15" descr="Oral bleed"/>
          <p:cNvSpPr/>
          <p:nvPr/>
        </p:nvSpPr>
        <p:spPr>
          <a:xfrm rot="10800000">
            <a:off x="3878246" y="1452557"/>
            <a:ext cx="2423160" cy="2427034"/>
          </a:xfrm>
          <a:prstGeom prst="roundRect">
            <a:avLst/>
          </a:prstGeom>
          <a:blipFill>
            <a:blip r:embed="rId10"/>
            <a:srcRect/>
            <a:stretch>
              <a:fillRect t="-8000" b="-8000"/>
            </a:stretch>
          </a:blipFill>
          <a:ln w="25400">
            <a:noFill/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: Rounded Corners 17" descr="DSCN2168"/>
          <p:cNvSpPr/>
          <p:nvPr/>
        </p:nvSpPr>
        <p:spPr>
          <a:xfrm>
            <a:off x="6998684" y="1452557"/>
            <a:ext cx="2423160" cy="2427034"/>
          </a:xfrm>
          <a:prstGeom prst="roundRect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000" b="-5000"/>
            </a:stretch>
          </a:blipFill>
          <a:ln w="25400">
            <a:noFill/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: Rounded Corners 19" descr="Img2004-09-13_0006"/>
          <p:cNvSpPr/>
          <p:nvPr/>
        </p:nvSpPr>
        <p:spPr>
          <a:xfrm>
            <a:off x="2421508" y="3616654"/>
            <a:ext cx="2423160" cy="2427034"/>
          </a:xfrm>
          <a:prstGeom prst="roundRect">
            <a:avLst/>
          </a:prstGeom>
          <a:blipFill>
            <a:blip r:embed="rId12" cstate="print"/>
            <a:srcRect/>
            <a:stretch>
              <a:fillRect l="-7000" r="-7000"/>
            </a:stretch>
          </a:blipFill>
          <a:ln w="25400">
            <a:noFill/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ctangle: Rounded Corners 21"/>
          <p:cNvSpPr/>
          <p:nvPr/>
        </p:nvSpPr>
        <p:spPr>
          <a:xfrm>
            <a:off x="5541946" y="3616654"/>
            <a:ext cx="2423160" cy="2427034"/>
          </a:xfrm>
          <a:prstGeom prst="roundRect">
            <a:avLst/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  <a:ln w="25400">
            <a:noFill/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Rectangle: Rounded Corners 23" descr="DSCN2039"/>
          <p:cNvSpPr/>
          <p:nvPr/>
        </p:nvSpPr>
        <p:spPr>
          <a:xfrm>
            <a:off x="8662384" y="3616654"/>
            <a:ext cx="2423160" cy="2427034"/>
          </a:xfrm>
          <a:prstGeom prst="roundRect">
            <a:avLst/>
          </a:prstGeom>
          <a:blipFill>
            <a:blip r:embed="rId14" cstate="print"/>
            <a:srcRect/>
            <a:stretch>
              <a:fillRect t="-5000" b="-5000"/>
            </a:stretch>
          </a:blipFill>
          <a:ln w="25400">
            <a:noFill/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A6087FCA-9DAB-49BD-94EF-E0173356C0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921375" y="3254375"/>
            <a:ext cx="347663" cy="347663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4422875A-0921-48CA-9545-DC65B878F12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921375" y="3254375"/>
            <a:ext cx="347663" cy="347663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1253BA12-AAF6-4C0D-B134-686BD3C603A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921375" y="3254375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0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DCC25-0BA9-4CF1-9692-6295E203D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447" y="225425"/>
            <a:ext cx="11298606" cy="10900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Разные виды кровотечений требуют разного лечения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526A5FD-3EC3-4871-876A-B80279B12C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941" y="6272732"/>
            <a:ext cx="9925050" cy="235992"/>
          </a:xfrm>
        </p:spPr>
        <p:txBody>
          <a:bodyPr/>
          <a:lstStyle/>
          <a:p>
            <a:r>
              <a:rPr lang="ru-RU" dirty="0" err="1"/>
              <a:t>ЖКТ</a:t>
            </a:r>
            <a:r>
              <a:rPr lang="ru-RU" dirty="0"/>
              <a:t> - желудочно-кишечный тракт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C69AE4-5733-4697-B9E2-A2A02516FA26}"/>
              </a:ext>
            </a:extLst>
          </p:cNvPr>
          <p:cNvGrpSpPr/>
          <p:nvPr/>
        </p:nvGrpSpPr>
        <p:grpSpPr>
          <a:xfrm>
            <a:off x="1709398" y="1237984"/>
            <a:ext cx="8662080" cy="5051769"/>
            <a:chOff x="1709398" y="1237984"/>
            <a:chExt cx="8662080" cy="5051769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5A6882B-F998-427B-A8DD-672FFC5962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4953000"/>
              <a:ext cx="0" cy="8763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8D3983E-BA20-4DC9-8C6D-CC7EBA7DD0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1689100"/>
              <a:ext cx="0" cy="8763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D1B7EC8-8DF4-4765-86DE-4C5102F3E78B}"/>
                </a:ext>
              </a:extLst>
            </p:cNvPr>
            <p:cNvSpPr/>
            <p:nvPr/>
          </p:nvSpPr>
          <p:spPr>
            <a:xfrm flipV="1">
              <a:off x="7099300" y="2044700"/>
              <a:ext cx="787400" cy="520700"/>
            </a:xfrm>
            <a:custGeom>
              <a:avLst/>
              <a:gdLst>
                <a:gd name="connsiteX0" fmla="*/ 787400 w 787400"/>
                <a:gd name="connsiteY0" fmla="*/ 520700 h 520700"/>
                <a:gd name="connsiteX1" fmla="*/ 520700 w 787400"/>
                <a:gd name="connsiteY1" fmla="*/ 520700 h 520700"/>
                <a:gd name="connsiteX2" fmla="*/ 0 w 787400"/>
                <a:gd name="connsiteY2" fmla="*/ 0 h 52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400" h="520700">
                  <a:moveTo>
                    <a:pt x="787400" y="520700"/>
                  </a:moveTo>
                  <a:lnTo>
                    <a:pt x="520700" y="52070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EF5C950-B9D4-41AE-AB33-F4816A9B9FAF}"/>
                </a:ext>
              </a:extLst>
            </p:cNvPr>
            <p:cNvSpPr/>
            <p:nvPr/>
          </p:nvSpPr>
          <p:spPr>
            <a:xfrm flipH="1" flipV="1">
              <a:off x="4216175" y="2044700"/>
              <a:ext cx="787400" cy="520700"/>
            </a:xfrm>
            <a:custGeom>
              <a:avLst/>
              <a:gdLst>
                <a:gd name="connsiteX0" fmla="*/ 787400 w 787400"/>
                <a:gd name="connsiteY0" fmla="*/ 520700 h 520700"/>
                <a:gd name="connsiteX1" fmla="*/ 520700 w 787400"/>
                <a:gd name="connsiteY1" fmla="*/ 520700 h 520700"/>
                <a:gd name="connsiteX2" fmla="*/ 0 w 787400"/>
                <a:gd name="connsiteY2" fmla="*/ 0 h 52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400" h="520700">
                  <a:moveTo>
                    <a:pt x="787400" y="520700"/>
                  </a:moveTo>
                  <a:lnTo>
                    <a:pt x="520700" y="52070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EA2FC7-F7D3-47AC-9CE7-4FDA18F1A38E}"/>
                </a:ext>
              </a:extLst>
            </p:cNvPr>
            <p:cNvSpPr/>
            <p:nvPr/>
          </p:nvSpPr>
          <p:spPr>
            <a:xfrm>
              <a:off x="7892980" y="1733804"/>
              <a:ext cx="1900452" cy="617158"/>
            </a:xfrm>
            <a:prstGeom prst="rect">
              <a:avLst/>
            </a:prstGeom>
            <a:solidFill>
              <a:schemeClr val="bg1"/>
            </a:solidFill>
            <a:ln w="3492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2929" rIns="0" bIns="92929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>
                  <a:solidFill>
                    <a:schemeClr val="accent5"/>
                  </a:solidFill>
                  <a:latin typeface="+mj-lt"/>
                  <a:ea typeface="+mn-ea"/>
                  <a:cs typeface="+mn-cs"/>
                </a:rPr>
                <a:t>Центральная нервная система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9254C25-F504-4C8E-9018-526A6DA158F8}"/>
                </a:ext>
              </a:extLst>
            </p:cNvPr>
            <p:cNvSpPr/>
            <p:nvPr/>
          </p:nvSpPr>
          <p:spPr>
            <a:xfrm>
              <a:off x="2301374" y="1753542"/>
              <a:ext cx="1900452" cy="617158"/>
            </a:xfrm>
            <a:prstGeom prst="rect">
              <a:avLst/>
            </a:prstGeom>
            <a:solidFill>
              <a:schemeClr val="bg1"/>
            </a:solidFill>
            <a:ln w="3492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929" tIns="92929" rIns="92929" bIns="92929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>
                  <a:solidFill>
                    <a:schemeClr val="accent1"/>
                  </a:solidFill>
                  <a:latin typeface="+mj-lt"/>
                </a:rPr>
                <a:t>Мягкие ткани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C516E27-76E0-4228-8AE3-EB630B2FB0E0}"/>
                </a:ext>
              </a:extLst>
            </p:cNvPr>
            <p:cNvSpPr/>
            <p:nvPr/>
          </p:nvSpPr>
          <p:spPr>
            <a:xfrm>
              <a:off x="7099300" y="4965700"/>
              <a:ext cx="787400" cy="520700"/>
            </a:xfrm>
            <a:custGeom>
              <a:avLst/>
              <a:gdLst>
                <a:gd name="connsiteX0" fmla="*/ 787400 w 787400"/>
                <a:gd name="connsiteY0" fmla="*/ 520700 h 520700"/>
                <a:gd name="connsiteX1" fmla="*/ 520700 w 787400"/>
                <a:gd name="connsiteY1" fmla="*/ 520700 h 520700"/>
                <a:gd name="connsiteX2" fmla="*/ 0 w 787400"/>
                <a:gd name="connsiteY2" fmla="*/ 0 h 52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400" h="520700">
                  <a:moveTo>
                    <a:pt x="787400" y="520700"/>
                  </a:moveTo>
                  <a:lnTo>
                    <a:pt x="520700" y="52070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576814E-EC12-4ACC-B1A2-DB83F1F2EE25}"/>
                </a:ext>
              </a:extLst>
            </p:cNvPr>
            <p:cNvSpPr/>
            <p:nvPr/>
          </p:nvSpPr>
          <p:spPr>
            <a:xfrm flipH="1">
              <a:off x="4216175" y="4965700"/>
              <a:ext cx="787400" cy="520700"/>
            </a:xfrm>
            <a:custGeom>
              <a:avLst/>
              <a:gdLst>
                <a:gd name="connsiteX0" fmla="*/ 787400 w 787400"/>
                <a:gd name="connsiteY0" fmla="*/ 520700 h 520700"/>
                <a:gd name="connsiteX1" fmla="*/ 520700 w 787400"/>
                <a:gd name="connsiteY1" fmla="*/ 520700 h 520700"/>
                <a:gd name="connsiteX2" fmla="*/ 0 w 787400"/>
                <a:gd name="connsiteY2" fmla="*/ 0 h 52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400" h="520700">
                  <a:moveTo>
                    <a:pt x="787400" y="520700"/>
                  </a:moveTo>
                  <a:lnTo>
                    <a:pt x="520700" y="52070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26712EE-CBA1-4F85-BEB7-541CD84A2B73}"/>
                </a:ext>
              </a:extLst>
            </p:cNvPr>
            <p:cNvCxnSpPr>
              <a:cxnSpLocks/>
            </p:cNvCxnSpPr>
            <p:nvPr/>
          </p:nvCxnSpPr>
          <p:spPr>
            <a:xfrm>
              <a:off x="3606800" y="4407842"/>
              <a:ext cx="939926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5BDA149-AAF1-4B9F-A9AD-AD1EF251BA8A}"/>
                </a:ext>
              </a:extLst>
            </p:cNvPr>
            <p:cNvCxnSpPr>
              <a:cxnSpLocks/>
            </p:cNvCxnSpPr>
            <p:nvPr/>
          </p:nvCxnSpPr>
          <p:spPr>
            <a:xfrm>
              <a:off x="3606800" y="3239442"/>
              <a:ext cx="939926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F82CEF5-F51D-4F59-9062-562836C641F2}"/>
                </a:ext>
              </a:extLst>
            </p:cNvPr>
            <p:cNvCxnSpPr>
              <a:cxnSpLocks/>
            </p:cNvCxnSpPr>
            <p:nvPr/>
          </p:nvCxnSpPr>
          <p:spPr>
            <a:xfrm>
              <a:off x="7531100" y="4407842"/>
              <a:ext cx="939926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4A4A79B-51A8-4EB1-89B3-473B41BEF2EF}"/>
                </a:ext>
              </a:extLst>
            </p:cNvPr>
            <p:cNvCxnSpPr>
              <a:cxnSpLocks/>
            </p:cNvCxnSpPr>
            <p:nvPr/>
          </p:nvCxnSpPr>
          <p:spPr>
            <a:xfrm>
              <a:off x="7531100" y="3239442"/>
              <a:ext cx="939926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EA71E41-DD5D-4409-98DA-38E70012BB29}"/>
                </a:ext>
              </a:extLst>
            </p:cNvPr>
            <p:cNvSpPr/>
            <p:nvPr/>
          </p:nvSpPr>
          <p:spPr>
            <a:xfrm>
              <a:off x="4434020" y="2152689"/>
              <a:ext cx="3222360" cy="322236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62443EB-2546-4F12-85D4-930AFE59482A}"/>
                </a:ext>
              </a:extLst>
            </p:cNvPr>
            <p:cNvSpPr/>
            <p:nvPr/>
          </p:nvSpPr>
          <p:spPr>
            <a:xfrm>
              <a:off x="5148136" y="1237984"/>
              <a:ext cx="1900452" cy="617158"/>
            </a:xfrm>
            <a:prstGeom prst="rect">
              <a:avLst/>
            </a:prstGeom>
            <a:solidFill>
              <a:schemeClr val="bg1"/>
            </a:solidFill>
            <a:ln w="3492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929" tIns="92929" rIns="92929" bIns="92929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>
                  <a:solidFill>
                    <a:schemeClr val="accent1"/>
                  </a:solidFill>
                  <a:latin typeface="+mj-lt"/>
                </a:rPr>
                <a:t>Гемартроз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10C1415-3EFB-49F1-9CA4-01743CB9FF7B}"/>
                </a:ext>
              </a:extLst>
            </p:cNvPr>
            <p:cNvSpPr/>
            <p:nvPr/>
          </p:nvSpPr>
          <p:spPr>
            <a:xfrm>
              <a:off x="8471026" y="4107183"/>
              <a:ext cx="1900452" cy="617158"/>
            </a:xfrm>
            <a:prstGeom prst="rect">
              <a:avLst/>
            </a:prstGeom>
            <a:solidFill>
              <a:schemeClr val="bg1"/>
            </a:solidFill>
            <a:ln w="3492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929" tIns="92929" rIns="92929" bIns="92929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>
                  <a:solidFill>
                    <a:schemeClr val="accent1"/>
                  </a:solidFill>
                  <a:latin typeface="+mj-lt"/>
                </a:rPr>
                <a:t>Кровотечения из ЖКТ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AA26686-DBE2-4A07-AE66-1999EE4EED58}"/>
                </a:ext>
              </a:extLst>
            </p:cNvPr>
            <p:cNvSpPr/>
            <p:nvPr/>
          </p:nvSpPr>
          <p:spPr>
            <a:xfrm>
              <a:off x="7892980" y="5178710"/>
              <a:ext cx="2478498" cy="529245"/>
            </a:xfrm>
            <a:prstGeom prst="rect">
              <a:avLst/>
            </a:prstGeom>
            <a:solidFill>
              <a:schemeClr val="bg1"/>
            </a:solidFill>
            <a:ln w="3492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929" tIns="92929" rIns="92929" bIns="92929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dirty="0">
                  <a:solidFill>
                    <a:schemeClr val="accent1"/>
                  </a:solidFill>
                  <a:latin typeface="+mj-lt"/>
                </a:rPr>
                <a:t>Офтальмологические кровоизлияния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C4715B2-419B-43A4-BBC5-5D215CD3014E}"/>
                </a:ext>
              </a:extLst>
            </p:cNvPr>
            <p:cNvSpPr/>
            <p:nvPr/>
          </p:nvSpPr>
          <p:spPr>
            <a:xfrm>
              <a:off x="5148136" y="5672595"/>
              <a:ext cx="1900452" cy="617158"/>
            </a:xfrm>
            <a:prstGeom prst="rect">
              <a:avLst/>
            </a:prstGeom>
            <a:solidFill>
              <a:schemeClr val="bg1"/>
            </a:solidFill>
            <a:ln w="3492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929" tIns="92929" rIns="92929" bIns="92929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>
                  <a:solidFill>
                    <a:schemeClr val="accent1"/>
                  </a:solidFill>
                  <a:latin typeface="+mj-lt"/>
                </a:rPr>
                <a:t>Почечные кровотечения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12836B1-EF3D-459A-AF3C-067544EE2F98}"/>
                </a:ext>
              </a:extLst>
            </p:cNvPr>
            <p:cNvSpPr/>
            <p:nvPr/>
          </p:nvSpPr>
          <p:spPr>
            <a:xfrm>
              <a:off x="8471026" y="2934159"/>
              <a:ext cx="1900452" cy="617158"/>
            </a:xfrm>
            <a:prstGeom prst="rect">
              <a:avLst/>
            </a:prstGeom>
            <a:solidFill>
              <a:schemeClr val="bg1"/>
            </a:solidFill>
            <a:ln w="3492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929" tIns="92929" rIns="92929" bIns="92929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>
                  <a:solidFill>
                    <a:schemeClr val="accent5"/>
                  </a:solidFill>
                  <a:latin typeface="+mj-lt"/>
                  <a:ea typeface="+mn-ea"/>
                  <a:cs typeface="+mn-cs"/>
                </a:rPr>
                <a:t>Горло, шея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7B01CB0-0FF9-440D-9B8C-1E01AFB5C3ED}"/>
                </a:ext>
              </a:extLst>
            </p:cNvPr>
            <p:cNvSpPr/>
            <p:nvPr/>
          </p:nvSpPr>
          <p:spPr>
            <a:xfrm>
              <a:off x="2301374" y="5163401"/>
              <a:ext cx="1900452" cy="617158"/>
            </a:xfrm>
            <a:prstGeom prst="rect">
              <a:avLst/>
            </a:prstGeom>
            <a:solidFill>
              <a:schemeClr val="bg1"/>
            </a:solidFill>
            <a:ln w="3492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929" tIns="92929" rIns="92929" bIns="92929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>
                  <a:solidFill>
                    <a:schemeClr val="accent1"/>
                  </a:solidFill>
                  <a:latin typeface="+mj-lt"/>
                </a:rPr>
                <a:t>Кровоизлияния в ротовую полость</a:t>
              </a:r>
              <a:r>
                <a:rPr lang="ru-RU" sz="1600" b="0">
                  <a:solidFill>
                    <a:schemeClr val="accent1"/>
                  </a:solidFill>
                  <a:latin typeface="+mj-lt"/>
                </a:rPr>
                <a:t> 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D18598F-41A9-4F08-97E0-B3A99EC51B0F}"/>
                </a:ext>
              </a:extLst>
            </p:cNvPr>
            <p:cNvSpPr/>
            <p:nvPr/>
          </p:nvSpPr>
          <p:spPr>
            <a:xfrm>
              <a:off x="1709398" y="4086455"/>
              <a:ext cx="1900452" cy="617158"/>
            </a:xfrm>
            <a:prstGeom prst="rect">
              <a:avLst/>
            </a:prstGeom>
            <a:solidFill>
              <a:schemeClr val="bg1"/>
            </a:solidFill>
            <a:ln w="3492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929" tIns="92929" rIns="92929" bIns="92929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dirty="0">
                  <a:solidFill>
                    <a:schemeClr val="accent1"/>
                  </a:solidFill>
                  <a:latin typeface="+mj-lt"/>
                </a:rPr>
                <a:t>Эпистаксис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648C5AD-34B2-4730-9C71-4DE3BB2BE659}"/>
                </a:ext>
              </a:extLst>
            </p:cNvPr>
            <p:cNvSpPr/>
            <p:nvPr/>
          </p:nvSpPr>
          <p:spPr>
            <a:xfrm>
              <a:off x="1709398" y="2917767"/>
              <a:ext cx="1900452" cy="617158"/>
            </a:xfrm>
            <a:prstGeom prst="rect">
              <a:avLst/>
            </a:prstGeom>
            <a:solidFill>
              <a:schemeClr val="bg1"/>
            </a:solidFill>
            <a:ln w="3492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929" tIns="92929" rIns="92929" bIns="92929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>
                  <a:solidFill>
                    <a:schemeClr val="accent1"/>
                  </a:solidFill>
                  <a:latin typeface="+mj-lt"/>
                </a:rPr>
                <a:t>Раны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9D28137-8771-465F-A98D-E63D2408AC46}"/>
                </a:ext>
              </a:extLst>
            </p:cNvPr>
            <p:cNvSpPr txBox="1"/>
            <p:nvPr/>
          </p:nvSpPr>
          <p:spPr>
            <a:xfrm>
              <a:off x="4310565" y="3348371"/>
              <a:ext cx="3497846" cy="830997"/>
            </a:xfrm>
            <a:prstGeom prst="rect">
              <a:avLst/>
            </a:prstGeom>
            <a:noFill/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b="1">
                  <a:solidFill>
                    <a:srgbClr val="642566"/>
                  </a:solidFill>
                </a:rPr>
                <a:t>37 рекомендаций на основе консенсуса 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079276-70EA-4B82-8A6A-46473D891479}"/>
                </a:ext>
              </a:extLst>
            </p:cNvPr>
            <p:cNvCxnSpPr>
              <a:cxnSpLocks/>
            </p:cNvCxnSpPr>
            <p:nvPr/>
          </p:nvCxnSpPr>
          <p:spPr>
            <a:xfrm>
              <a:off x="5787466" y="5672595"/>
              <a:ext cx="621792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38E6761-6247-4B1A-8D99-6936B8F44836}"/>
                </a:ext>
              </a:extLst>
            </p:cNvPr>
            <p:cNvCxnSpPr>
              <a:cxnSpLocks/>
            </p:cNvCxnSpPr>
            <p:nvPr/>
          </p:nvCxnSpPr>
          <p:spPr>
            <a:xfrm>
              <a:off x="5787466" y="1842863"/>
              <a:ext cx="621792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850AD74-7606-4098-BF63-C6178780375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589239" y="2044700"/>
              <a:ext cx="621792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CF041DD-60F4-48AE-8A8E-7F70E052874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174029" y="4415762"/>
              <a:ext cx="621792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EE69331-6B5A-4D46-A5C2-582BDC1D330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174029" y="3242738"/>
              <a:ext cx="621792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F7670A4-A670-4D4D-ADB4-7134174584D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589238" y="5487289"/>
              <a:ext cx="621792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4BC1A23-25A6-4C32-A43C-80D1C8A0DF8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910373" y="5487289"/>
              <a:ext cx="621792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9B1A63E-52A9-4F5F-AFF5-C44306304E9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304318" y="4415762"/>
              <a:ext cx="621792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067A09F-0EBD-4890-B2DE-1E857A68187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304317" y="3242738"/>
              <a:ext cx="621792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5E21514-2EB3-43C9-BFCB-F0F8318FC2E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910374" y="2044700"/>
              <a:ext cx="621792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6610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2A768-F9E9-C04A-A68A-3E1DAB0F6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/>
              <a:t>Преимущества раннего терапевтического вмешательства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793890-D804-4539-826B-B40F054A203F}"/>
              </a:ext>
            </a:extLst>
          </p:cNvPr>
          <p:cNvGrpSpPr/>
          <p:nvPr/>
        </p:nvGrpSpPr>
        <p:grpSpPr>
          <a:xfrm>
            <a:off x="466037" y="1506675"/>
            <a:ext cx="11078115" cy="4123857"/>
            <a:chOff x="473186" y="2555754"/>
            <a:chExt cx="11078115" cy="3382157"/>
          </a:xfrm>
        </p:grpSpPr>
        <p:sp>
          <p:nvSpPr>
            <p:cNvPr id="17" name="TextBox 16"/>
            <p:cNvSpPr txBox="1"/>
            <p:nvPr/>
          </p:nvSpPr>
          <p:spPr>
            <a:xfrm>
              <a:off x="899061" y="2555754"/>
              <a:ext cx="10408175" cy="32980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cap="none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Преимущества в краткосрочной перспективе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407212" y="2984270"/>
              <a:ext cx="1637796" cy="9942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8BB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900" dirty="0">
                  <a:solidFill>
                    <a:schemeClr val="tx1"/>
                  </a:solidFill>
                </a:rPr>
                <a:t>Меньше визитов в больницу  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343543" y="2984269"/>
              <a:ext cx="1947390" cy="99426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8BB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900" dirty="0">
                  <a:solidFill>
                    <a:schemeClr val="tx1"/>
                  </a:solidFill>
                </a:rPr>
                <a:t>Раннее возвращение подвижности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187333" y="2873666"/>
              <a:ext cx="1852918" cy="110486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8BB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900" dirty="0">
                  <a:solidFill>
                    <a:schemeClr val="tx1"/>
                  </a:solidFill>
                </a:rPr>
                <a:t>Ниже уровень повторных кровотечений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132605" y="3059527"/>
              <a:ext cx="1637796" cy="91900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8BB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900" dirty="0">
                  <a:solidFill>
                    <a:schemeClr val="tx1"/>
                  </a:solidFill>
                </a:rPr>
                <a:t>Требуется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900" dirty="0">
                  <a:solidFill>
                    <a:schemeClr val="tx1"/>
                  </a:solidFill>
                </a:rPr>
                <a:t>меньше лекарств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862755" y="3035478"/>
              <a:ext cx="1498191" cy="91900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8BB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900">
                  <a:solidFill>
                    <a:schemeClr val="tx1"/>
                  </a:solidFill>
                </a:rPr>
                <a:t>Ниже расходы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73186" y="2999534"/>
              <a:ext cx="1754078" cy="99089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8BB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i="0" u="none" strike="noStrike" cap="none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Быстрое купирование боли</a:t>
              </a:r>
            </a:p>
          </p:txBody>
        </p:sp>
        <p:sp>
          <p:nvSpPr>
            <p:cNvPr id="27" name="Rounded Rectangle 50">
              <a:extLst>
                <a:ext uri="{FF2B5EF4-FFF2-40B4-BE49-F238E27FC236}">
                  <a16:creationId xmlns:a16="http://schemas.microsoft.com/office/drawing/2014/main" id="{A0ECA088-1604-4629-8508-B2C5BA39139D}"/>
                </a:ext>
              </a:extLst>
            </p:cNvPr>
            <p:cNvSpPr/>
            <p:nvPr/>
          </p:nvSpPr>
          <p:spPr>
            <a:xfrm>
              <a:off x="905325" y="5087089"/>
              <a:ext cx="1884996" cy="85082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8BB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90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Меньше артропатий</a:t>
              </a:r>
            </a:p>
          </p:txBody>
        </p:sp>
        <p:sp>
          <p:nvSpPr>
            <p:cNvPr id="28" name="Rounded Rectangle 51">
              <a:extLst>
                <a:ext uri="{FF2B5EF4-FFF2-40B4-BE49-F238E27FC236}">
                  <a16:creationId xmlns:a16="http://schemas.microsoft.com/office/drawing/2014/main" id="{E6C45F2D-27F9-4202-84AE-D41525581C1A}"/>
                </a:ext>
              </a:extLst>
            </p:cNvPr>
            <p:cNvSpPr/>
            <p:nvPr/>
          </p:nvSpPr>
          <p:spPr>
            <a:xfrm>
              <a:off x="6583269" y="5087089"/>
              <a:ext cx="2147466" cy="85082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8BB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90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Меньше ортопедических вмешательств</a:t>
              </a:r>
            </a:p>
          </p:txBody>
        </p:sp>
        <p:sp>
          <p:nvSpPr>
            <p:cNvPr id="29" name="Rounded Rectangle 52">
              <a:extLst>
                <a:ext uri="{FF2B5EF4-FFF2-40B4-BE49-F238E27FC236}">
                  <a16:creationId xmlns:a16="http://schemas.microsoft.com/office/drawing/2014/main" id="{7C8437CF-0F14-4243-AF45-12B60738D0F3}"/>
                </a:ext>
              </a:extLst>
            </p:cNvPr>
            <p:cNvSpPr/>
            <p:nvPr/>
          </p:nvSpPr>
          <p:spPr>
            <a:xfrm>
              <a:off x="3594100" y="5087090"/>
              <a:ext cx="2035193" cy="81728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8BB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900" i="0" u="none" strike="noStrike" cap="none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Ниже инвалидизация</a:t>
              </a:r>
            </a:p>
          </p:txBody>
        </p:sp>
        <p:sp>
          <p:nvSpPr>
            <p:cNvPr id="30" name="Rounded Rectangle 53">
              <a:extLst>
                <a:ext uri="{FF2B5EF4-FFF2-40B4-BE49-F238E27FC236}">
                  <a16:creationId xmlns:a16="http://schemas.microsoft.com/office/drawing/2014/main" id="{A4064742-FA96-4DE2-A638-77E327D44960}"/>
                </a:ext>
              </a:extLst>
            </p:cNvPr>
            <p:cNvSpPr/>
            <p:nvPr/>
          </p:nvSpPr>
          <p:spPr>
            <a:xfrm>
              <a:off x="9666305" y="5068800"/>
              <a:ext cx="1884996" cy="85082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8BB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90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Лучше качество жизни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9CC724C-63D1-4609-B093-0F33BB7CF935}"/>
                </a:ext>
              </a:extLst>
            </p:cNvPr>
            <p:cNvSpPr txBox="1"/>
            <p:nvPr/>
          </p:nvSpPr>
          <p:spPr>
            <a:xfrm>
              <a:off x="899061" y="4579102"/>
              <a:ext cx="10408175" cy="32980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cap="none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Преимущества в более длительной перспективе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BF2E182-5BD7-4E99-8030-83E722011A6B}"/>
                </a:ext>
              </a:extLst>
            </p:cNvPr>
            <p:cNvCxnSpPr/>
            <p:nvPr/>
          </p:nvCxnSpPr>
          <p:spPr>
            <a:xfrm>
              <a:off x="2921000" y="5494211"/>
              <a:ext cx="673100" cy="0"/>
            </a:xfrm>
            <a:prstGeom prst="straightConnector1">
              <a:avLst/>
            </a:prstGeom>
            <a:ln w="3492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14AD837-3E18-4897-A5DA-E6A5FC1FCA44}"/>
                </a:ext>
              </a:extLst>
            </p:cNvPr>
            <p:cNvCxnSpPr/>
            <p:nvPr/>
          </p:nvCxnSpPr>
          <p:spPr>
            <a:xfrm>
              <a:off x="5766598" y="5494211"/>
              <a:ext cx="673100" cy="0"/>
            </a:xfrm>
            <a:prstGeom prst="straightConnector1">
              <a:avLst/>
            </a:prstGeom>
            <a:ln w="3492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C28D70B-9330-48EA-A4C1-4569D71BB751}"/>
                </a:ext>
              </a:extLst>
            </p:cNvPr>
            <p:cNvCxnSpPr/>
            <p:nvPr/>
          </p:nvCxnSpPr>
          <p:spPr>
            <a:xfrm>
              <a:off x="8835839" y="5494211"/>
              <a:ext cx="673100" cy="0"/>
            </a:xfrm>
            <a:prstGeom prst="straightConnector1">
              <a:avLst/>
            </a:prstGeom>
            <a:ln w="3492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7106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D0DB526F-6F73-446E-9545-AF487F4AD4A4}"/>
              </a:ext>
            </a:extLst>
          </p:cNvPr>
          <p:cNvSpPr/>
          <p:nvPr/>
        </p:nvSpPr>
        <p:spPr>
          <a:xfrm>
            <a:off x="5148136" y="1237984"/>
            <a:ext cx="1900452" cy="617158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929" tIns="92929" rIns="92929" bIns="92929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>
                <a:solidFill>
                  <a:schemeClr val="accent1"/>
                </a:solidFill>
                <a:latin typeface="+mj-lt"/>
              </a:rPr>
              <a:t>Гемартроз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2174121-893D-431F-A79C-80AEC204F9B2}"/>
              </a:ext>
            </a:extLst>
          </p:cNvPr>
          <p:cNvCxnSpPr>
            <a:cxnSpLocks/>
          </p:cNvCxnSpPr>
          <p:nvPr/>
        </p:nvCxnSpPr>
        <p:spPr>
          <a:xfrm flipV="1">
            <a:off x="6096000" y="4953000"/>
            <a:ext cx="0" cy="8763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73EDFAB-9861-4D02-B3C0-740C40763CF4}"/>
              </a:ext>
            </a:extLst>
          </p:cNvPr>
          <p:cNvCxnSpPr>
            <a:cxnSpLocks/>
          </p:cNvCxnSpPr>
          <p:nvPr/>
        </p:nvCxnSpPr>
        <p:spPr>
          <a:xfrm flipV="1">
            <a:off x="6096000" y="1843314"/>
            <a:ext cx="0" cy="7220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9B03AF9-0255-4AAA-B4BB-992A58D3A23C}"/>
              </a:ext>
            </a:extLst>
          </p:cNvPr>
          <p:cNvSpPr/>
          <p:nvPr/>
        </p:nvSpPr>
        <p:spPr>
          <a:xfrm flipV="1">
            <a:off x="7099300" y="2044700"/>
            <a:ext cx="787400" cy="520700"/>
          </a:xfrm>
          <a:custGeom>
            <a:avLst/>
            <a:gdLst>
              <a:gd name="connsiteX0" fmla="*/ 787400 w 787400"/>
              <a:gd name="connsiteY0" fmla="*/ 520700 h 520700"/>
              <a:gd name="connsiteX1" fmla="*/ 520700 w 787400"/>
              <a:gd name="connsiteY1" fmla="*/ 520700 h 520700"/>
              <a:gd name="connsiteX2" fmla="*/ 0 w 787400"/>
              <a:gd name="connsiteY2" fmla="*/ 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7400" h="520700">
                <a:moveTo>
                  <a:pt x="787400" y="520700"/>
                </a:moveTo>
                <a:lnTo>
                  <a:pt x="520700" y="52070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FA0169A-E8A6-4478-A2E8-2A281741D6EE}"/>
              </a:ext>
            </a:extLst>
          </p:cNvPr>
          <p:cNvSpPr/>
          <p:nvPr/>
        </p:nvSpPr>
        <p:spPr>
          <a:xfrm flipH="1" flipV="1">
            <a:off x="4216175" y="2044700"/>
            <a:ext cx="787400" cy="520700"/>
          </a:xfrm>
          <a:custGeom>
            <a:avLst/>
            <a:gdLst>
              <a:gd name="connsiteX0" fmla="*/ 787400 w 787400"/>
              <a:gd name="connsiteY0" fmla="*/ 520700 h 520700"/>
              <a:gd name="connsiteX1" fmla="*/ 520700 w 787400"/>
              <a:gd name="connsiteY1" fmla="*/ 520700 h 520700"/>
              <a:gd name="connsiteX2" fmla="*/ 0 w 787400"/>
              <a:gd name="connsiteY2" fmla="*/ 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7400" h="520700">
                <a:moveTo>
                  <a:pt x="787400" y="520700"/>
                </a:moveTo>
                <a:lnTo>
                  <a:pt x="520700" y="52070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9C7BDA2-0490-44AD-AE51-BF0A226CF139}"/>
              </a:ext>
            </a:extLst>
          </p:cNvPr>
          <p:cNvSpPr/>
          <p:nvPr/>
        </p:nvSpPr>
        <p:spPr>
          <a:xfrm>
            <a:off x="7892980" y="1733804"/>
            <a:ext cx="1900452" cy="617158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2929" rIns="0" bIns="9292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>
                <a:solidFill>
                  <a:schemeClr val="accent5"/>
                </a:solidFill>
                <a:latin typeface="+mj-lt"/>
                <a:ea typeface="+mn-ea"/>
                <a:cs typeface="+mn-cs"/>
              </a:rPr>
              <a:t>Центральная нервная система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66FA421-4DF1-425B-A1FB-70FAEB895041}"/>
              </a:ext>
            </a:extLst>
          </p:cNvPr>
          <p:cNvSpPr/>
          <p:nvPr/>
        </p:nvSpPr>
        <p:spPr>
          <a:xfrm>
            <a:off x="2301374" y="1753542"/>
            <a:ext cx="1900452" cy="617158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929" tIns="92929" rIns="92929" bIns="9292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>
                <a:solidFill>
                  <a:schemeClr val="accent1"/>
                </a:solidFill>
                <a:latin typeface="+mj-lt"/>
              </a:rPr>
              <a:t>Мягкие ткани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3095B099-BCC3-483A-BE79-92E98BDB8E4A}"/>
              </a:ext>
            </a:extLst>
          </p:cNvPr>
          <p:cNvSpPr/>
          <p:nvPr/>
        </p:nvSpPr>
        <p:spPr>
          <a:xfrm>
            <a:off x="7099300" y="4965700"/>
            <a:ext cx="787400" cy="520700"/>
          </a:xfrm>
          <a:custGeom>
            <a:avLst/>
            <a:gdLst>
              <a:gd name="connsiteX0" fmla="*/ 787400 w 787400"/>
              <a:gd name="connsiteY0" fmla="*/ 520700 h 520700"/>
              <a:gd name="connsiteX1" fmla="*/ 520700 w 787400"/>
              <a:gd name="connsiteY1" fmla="*/ 520700 h 520700"/>
              <a:gd name="connsiteX2" fmla="*/ 0 w 787400"/>
              <a:gd name="connsiteY2" fmla="*/ 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7400" h="520700">
                <a:moveTo>
                  <a:pt x="787400" y="520700"/>
                </a:moveTo>
                <a:lnTo>
                  <a:pt x="520700" y="52070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ABAB3AD-46D7-4DB4-8BCD-2CAED686C0E6}"/>
              </a:ext>
            </a:extLst>
          </p:cNvPr>
          <p:cNvSpPr/>
          <p:nvPr/>
        </p:nvSpPr>
        <p:spPr>
          <a:xfrm flipH="1">
            <a:off x="4216175" y="4965700"/>
            <a:ext cx="787400" cy="520700"/>
          </a:xfrm>
          <a:custGeom>
            <a:avLst/>
            <a:gdLst>
              <a:gd name="connsiteX0" fmla="*/ 787400 w 787400"/>
              <a:gd name="connsiteY0" fmla="*/ 520700 h 520700"/>
              <a:gd name="connsiteX1" fmla="*/ 520700 w 787400"/>
              <a:gd name="connsiteY1" fmla="*/ 520700 h 520700"/>
              <a:gd name="connsiteX2" fmla="*/ 0 w 787400"/>
              <a:gd name="connsiteY2" fmla="*/ 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7400" h="520700">
                <a:moveTo>
                  <a:pt x="787400" y="520700"/>
                </a:moveTo>
                <a:lnTo>
                  <a:pt x="520700" y="52070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BA29961-3CB1-41C9-B061-45215CA56361}"/>
              </a:ext>
            </a:extLst>
          </p:cNvPr>
          <p:cNvCxnSpPr>
            <a:cxnSpLocks/>
          </p:cNvCxnSpPr>
          <p:nvPr/>
        </p:nvCxnSpPr>
        <p:spPr>
          <a:xfrm>
            <a:off x="3606800" y="4407842"/>
            <a:ext cx="93992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64D2FD0-236A-47BC-BB98-779B8E929936}"/>
              </a:ext>
            </a:extLst>
          </p:cNvPr>
          <p:cNvCxnSpPr>
            <a:cxnSpLocks/>
          </p:cNvCxnSpPr>
          <p:nvPr/>
        </p:nvCxnSpPr>
        <p:spPr>
          <a:xfrm>
            <a:off x="3606800" y="3239442"/>
            <a:ext cx="93992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F5D8C65-2D04-43A9-A2E4-6F3122AA85D9}"/>
              </a:ext>
            </a:extLst>
          </p:cNvPr>
          <p:cNvCxnSpPr>
            <a:cxnSpLocks/>
          </p:cNvCxnSpPr>
          <p:nvPr/>
        </p:nvCxnSpPr>
        <p:spPr>
          <a:xfrm>
            <a:off x="7531100" y="4407842"/>
            <a:ext cx="93992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D21DB60-4817-45A1-8500-C8758CFA8459}"/>
              </a:ext>
            </a:extLst>
          </p:cNvPr>
          <p:cNvCxnSpPr>
            <a:cxnSpLocks/>
          </p:cNvCxnSpPr>
          <p:nvPr/>
        </p:nvCxnSpPr>
        <p:spPr>
          <a:xfrm>
            <a:off x="7531100" y="3239442"/>
            <a:ext cx="939926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F7770722-16D6-42DB-9384-64F6046ADAA6}"/>
              </a:ext>
            </a:extLst>
          </p:cNvPr>
          <p:cNvSpPr/>
          <p:nvPr/>
        </p:nvSpPr>
        <p:spPr>
          <a:xfrm>
            <a:off x="4434020" y="2152689"/>
            <a:ext cx="3222360" cy="322236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5C2FFBE-84F9-4AC0-BE3C-A412AF3AF168}"/>
              </a:ext>
            </a:extLst>
          </p:cNvPr>
          <p:cNvSpPr/>
          <p:nvPr/>
        </p:nvSpPr>
        <p:spPr>
          <a:xfrm>
            <a:off x="8471026" y="4107183"/>
            <a:ext cx="1900452" cy="617158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929" tIns="92929" rIns="92929" bIns="92929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>
                <a:solidFill>
                  <a:schemeClr val="accent1"/>
                </a:solidFill>
                <a:latin typeface="+mj-lt"/>
              </a:rPr>
              <a:t>Кровотечения из ЖКТ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C833782-DF00-4963-939D-EBF694B049CB}"/>
              </a:ext>
            </a:extLst>
          </p:cNvPr>
          <p:cNvSpPr/>
          <p:nvPr/>
        </p:nvSpPr>
        <p:spPr>
          <a:xfrm>
            <a:off x="7892980" y="5178710"/>
            <a:ext cx="1900452" cy="617158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929" tIns="92929" rIns="92929" bIns="9292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>
                <a:solidFill>
                  <a:schemeClr val="accent1"/>
                </a:solidFill>
                <a:latin typeface="+mj-lt"/>
              </a:rPr>
              <a:t>Офтальмологические кровоизлияния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1EFB1A5-447A-4F96-8AB0-C1520B91D02D}"/>
              </a:ext>
            </a:extLst>
          </p:cNvPr>
          <p:cNvSpPr/>
          <p:nvPr/>
        </p:nvSpPr>
        <p:spPr>
          <a:xfrm>
            <a:off x="5148136" y="5672595"/>
            <a:ext cx="1900452" cy="617158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929" tIns="92929" rIns="92929" bIns="9292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>
                <a:solidFill>
                  <a:schemeClr val="accent1"/>
                </a:solidFill>
                <a:latin typeface="+mj-lt"/>
              </a:rPr>
              <a:t>Почечные кровотечения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23A455D-7F80-4B65-8441-F901C3D8820C}"/>
              </a:ext>
            </a:extLst>
          </p:cNvPr>
          <p:cNvSpPr/>
          <p:nvPr/>
        </p:nvSpPr>
        <p:spPr>
          <a:xfrm>
            <a:off x="8471026" y="2934159"/>
            <a:ext cx="1900452" cy="617158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929" tIns="92929" rIns="92929" bIns="9292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>
                <a:solidFill>
                  <a:schemeClr val="accent5"/>
                </a:solidFill>
                <a:latin typeface="+mj-lt"/>
                <a:ea typeface="+mn-ea"/>
                <a:cs typeface="+mn-cs"/>
              </a:rPr>
              <a:t>Горло, шея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B859DD2-9A08-4E47-898C-0B0696310498}"/>
              </a:ext>
            </a:extLst>
          </p:cNvPr>
          <p:cNvSpPr/>
          <p:nvPr/>
        </p:nvSpPr>
        <p:spPr>
          <a:xfrm>
            <a:off x="2301374" y="5163401"/>
            <a:ext cx="1900452" cy="617158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929" tIns="92929" rIns="92929" bIns="9292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>
                <a:solidFill>
                  <a:schemeClr val="accent1"/>
                </a:solidFill>
                <a:latin typeface="+mj-lt"/>
              </a:rPr>
              <a:t>Кровоизлияния в ротовую полость</a:t>
            </a:r>
            <a:r>
              <a:rPr lang="ru-RU" sz="1600" b="0">
                <a:solidFill>
                  <a:schemeClr val="accent1"/>
                </a:solidFill>
                <a:latin typeface="+mj-lt"/>
              </a:rPr>
              <a:t>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72CEBE5-E9C3-4C61-BE75-9EE605028CF2}"/>
              </a:ext>
            </a:extLst>
          </p:cNvPr>
          <p:cNvSpPr/>
          <p:nvPr/>
        </p:nvSpPr>
        <p:spPr>
          <a:xfrm>
            <a:off x="1709398" y="4086455"/>
            <a:ext cx="1900452" cy="617158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929" tIns="92929" rIns="92929" bIns="9292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>
                <a:solidFill>
                  <a:schemeClr val="accent1"/>
                </a:solidFill>
                <a:latin typeface="+mj-lt"/>
              </a:rPr>
              <a:t>Эпистаксис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76F0BFC-FBAA-4A21-B1C8-17D66C264AA7}"/>
              </a:ext>
            </a:extLst>
          </p:cNvPr>
          <p:cNvSpPr/>
          <p:nvPr/>
        </p:nvSpPr>
        <p:spPr>
          <a:xfrm>
            <a:off x="1709398" y="2917767"/>
            <a:ext cx="1900452" cy="617158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929" tIns="92929" rIns="92929" bIns="9292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>
                <a:solidFill>
                  <a:schemeClr val="accent1"/>
                </a:solidFill>
                <a:latin typeface="+mj-lt"/>
              </a:rPr>
              <a:t>Раны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7AC0F82-1B17-4096-9351-68DF2861E1B6}"/>
              </a:ext>
            </a:extLst>
          </p:cNvPr>
          <p:cNvSpPr txBox="1"/>
          <p:nvPr/>
        </p:nvSpPr>
        <p:spPr>
          <a:xfrm>
            <a:off x="4310565" y="3348371"/>
            <a:ext cx="3497846" cy="830997"/>
          </a:xfrm>
          <a:prstGeom prst="rect">
            <a:avLst/>
          </a:prstGeom>
          <a:noFill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rgbClr val="642566"/>
                </a:solidFill>
              </a:rPr>
              <a:t>37 рекомендаций на основе консенсуса 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BEC54C9-0471-4AC6-B963-60E76FF5C0BE}"/>
              </a:ext>
            </a:extLst>
          </p:cNvPr>
          <p:cNvCxnSpPr>
            <a:cxnSpLocks/>
          </p:cNvCxnSpPr>
          <p:nvPr/>
        </p:nvCxnSpPr>
        <p:spPr>
          <a:xfrm>
            <a:off x="5787466" y="5672595"/>
            <a:ext cx="62179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1D97DEA-14AD-42FC-8DF1-16540A6A5DC2}"/>
              </a:ext>
            </a:extLst>
          </p:cNvPr>
          <p:cNvCxnSpPr>
            <a:cxnSpLocks/>
          </p:cNvCxnSpPr>
          <p:nvPr/>
        </p:nvCxnSpPr>
        <p:spPr>
          <a:xfrm>
            <a:off x="5787466" y="1842863"/>
            <a:ext cx="62179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87AFEBF-13C4-4ED5-9705-041AE8A25D94}"/>
              </a:ext>
            </a:extLst>
          </p:cNvPr>
          <p:cNvCxnSpPr>
            <a:cxnSpLocks/>
          </p:cNvCxnSpPr>
          <p:nvPr/>
        </p:nvCxnSpPr>
        <p:spPr>
          <a:xfrm rot="5400000">
            <a:off x="7589239" y="2044700"/>
            <a:ext cx="621792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DFBE6C3-73EE-4389-B842-D3186843D0EC}"/>
              </a:ext>
            </a:extLst>
          </p:cNvPr>
          <p:cNvCxnSpPr>
            <a:cxnSpLocks/>
          </p:cNvCxnSpPr>
          <p:nvPr/>
        </p:nvCxnSpPr>
        <p:spPr>
          <a:xfrm rot="5400000">
            <a:off x="8174029" y="4415762"/>
            <a:ext cx="62179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C37C87E-850C-4992-B607-1E4B2105BCA9}"/>
              </a:ext>
            </a:extLst>
          </p:cNvPr>
          <p:cNvCxnSpPr>
            <a:cxnSpLocks/>
          </p:cNvCxnSpPr>
          <p:nvPr/>
        </p:nvCxnSpPr>
        <p:spPr>
          <a:xfrm rot="5400000">
            <a:off x="8174029" y="3242738"/>
            <a:ext cx="621792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2EC8BB2-F130-4A22-9ACB-C75BAABD0560}"/>
              </a:ext>
            </a:extLst>
          </p:cNvPr>
          <p:cNvCxnSpPr>
            <a:cxnSpLocks/>
          </p:cNvCxnSpPr>
          <p:nvPr/>
        </p:nvCxnSpPr>
        <p:spPr>
          <a:xfrm rot="5400000">
            <a:off x="7589238" y="5487289"/>
            <a:ext cx="62179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B983AF1-902F-4601-AAD4-14ED40693D1E}"/>
              </a:ext>
            </a:extLst>
          </p:cNvPr>
          <p:cNvCxnSpPr>
            <a:cxnSpLocks/>
          </p:cNvCxnSpPr>
          <p:nvPr/>
        </p:nvCxnSpPr>
        <p:spPr>
          <a:xfrm rot="5400000">
            <a:off x="3910373" y="5487289"/>
            <a:ext cx="62179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CB09FCB-1362-4B81-8E68-29E5D80EE468}"/>
              </a:ext>
            </a:extLst>
          </p:cNvPr>
          <p:cNvCxnSpPr>
            <a:cxnSpLocks/>
          </p:cNvCxnSpPr>
          <p:nvPr/>
        </p:nvCxnSpPr>
        <p:spPr>
          <a:xfrm rot="5400000">
            <a:off x="3304318" y="4415762"/>
            <a:ext cx="62179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73FFAA6-115A-40F6-B0BB-67EC77B64DB5}"/>
              </a:ext>
            </a:extLst>
          </p:cNvPr>
          <p:cNvCxnSpPr>
            <a:cxnSpLocks/>
          </p:cNvCxnSpPr>
          <p:nvPr/>
        </p:nvCxnSpPr>
        <p:spPr>
          <a:xfrm rot="5400000">
            <a:off x="3304317" y="3242738"/>
            <a:ext cx="62179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B5C88C9-9C83-45E0-98C1-E18738D9F8F0}"/>
              </a:ext>
            </a:extLst>
          </p:cNvPr>
          <p:cNvCxnSpPr>
            <a:cxnSpLocks/>
          </p:cNvCxnSpPr>
          <p:nvPr/>
        </p:nvCxnSpPr>
        <p:spPr>
          <a:xfrm rot="5400000">
            <a:off x="3910374" y="2044700"/>
            <a:ext cx="62179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60DCC25-0BA9-4CF1-9692-6295E203D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/>
              <a:t>Локализация кровотечений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2DD384-E16A-454B-BC7F-7B1CC4664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941" y="6222061"/>
            <a:ext cx="9925050" cy="329365"/>
          </a:xfrm>
        </p:spPr>
        <p:txBody>
          <a:bodyPr/>
          <a:lstStyle/>
          <a:p>
            <a:r>
              <a:rPr lang="ru-RU"/>
              <a:t>ЖКТ - желудочно-кишечный тракт</a:t>
            </a:r>
          </a:p>
        </p:txBody>
      </p:sp>
    </p:spTree>
    <p:extLst>
      <p:ext uri="{BB962C8B-B14F-4D97-AF65-F5344CB8AC3E}">
        <p14:creationId xmlns:p14="http://schemas.microsoft.com/office/powerpoint/2010/main" val="73611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5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6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9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5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8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1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4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7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0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3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8BB0"/>
      </a:accent1>
      <a:accent2>
        <a:srgbClr val="719500"/>
      </a:accent2>
      <a:accent3>
        <a:srgbClr val="642566"/>
      </a:accent3>
      <a:accent4>
        <a:srgbClr val="FBD913"/>
      </a:accent4>
      <a:accent5>
        <a:srgbClr val="E60D2E"/>
      </a:accent5>
      <a:accent6>
        <a:srgbClr val="C4123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4D04D5609056428849DEFF65104C64" ma:contentTypeVersion="15" ma:contentTypeDescription="Create a new document." ma:contentTypeScope="" ma:versionID="c48d82d920dd5d25eb55ab3bdd59624f">
  <xsd:schema xmlns:xsd="http://www.w3.org/2001/XMLSchema" xmlns:xs="http://www.w3.org/2001/XMLSchema" xmlns:p="http://schemas.microsoft.com/office/2006/metadata/properties" xmlns:ns1="http://schemas.microsoft.com/sharepoint/v3" xmlns:ns2="902d07f0-7c98-4576-84da-3dac784571f8" xmlns:ns3="026d5d3f-5486-42e2-99f8-af2f5497c969" targetNamespace="http://schemas.microsoft.com/office/2006/metadata/properties" ma:root="true" ma:fieldsID="06525fe47db88cc34f43507aadba564f" ns1:_="" ns2:_="" ns3:_="">
    <xsd:import namespace="http://schemas.microsoft.com/sharepoint/v3"/>
    <xsd:import namespace="902d07f0-7c98-4576-84da-3dac784571f8"/>
    <xsd:import namespace="026d5d3f-5486-42e2-99f8-af2f5497c9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2d07f0-7c98-4576-84da-3dac784571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6d5d3f-5486-42e2-99f8-af2f5497c96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0D7FE2-2055-4466-84E9-4C10BA1427B3}">
  <ds:schemaRefs>
    <ds:schemaRef ds:uri="902d07f0-7c98-4576-84da-3dac784571f8"/>
    <ds:schemaRef ds:uri="http://schemas.microsoft.com/office/2006/metadata/properties"/>
    <ds:schemaRef ds:uri="http://purl.org/dc/terms/"/>
    <ds:schemaRef ds:uri="http://www.w3.org/XML/1998/namespace"/>
    <ds:schemaRef ds:uri="026d5d3f-5486-42e2-99f8-af2f5497c969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D05A0B7B-A7D7-4077-A3AD-72B8E79625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98B5BC-AF0E-4E8F-8169-741A3AF75E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02d07f0-7c98-4576-84da-3dac784571f8"/>
    <ds:schemaRef ds:uri="026d5d3f-5486-42e2-99f8-af2f5497c9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5432</TotalTime>
  <Words>1937</Words>
  <Application>Microsoft Office PowerPoint</Application>
  <PresentationFormat>Widescreen</PresentationFormat>
  <Paragraphs>293</Paragraphs>
  <Slides>33</Slides>
  <Notes>33</Notes>
  <HiddenSlides>0</HiddenSlides>
  <MMClips>3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Office Theme</vt:lpstr>
      <vt:lpstr>Worksheet</vt:lpstr>
      <vt:lpstr>Руководство по лечению гемофилии для всех</vt:lpstr>
      <vt:lpstr>Руководство ВФГ по лечению гемофилии</vt:lpstr>
      <vt:lpstr>Глава 7. Лечение кровотечений различной локализации</vt:lpstr>
      <vt:lpstr>Раскрытие потенциальных конфликтов интересов: Джонни Махлангу </vt:lpstr>
      <vt:lpstr>Авторы</vt:lpstr>
      <vt:lpstr>Кровотечения при гемофилии бывают разными</vt:lpstr>
      <vt:lpstr>Разные виды кровотечений требуют разного лечения</vt:lpstr>
      <vt:lpstr>Преимущества раннего терапевтического вмешательства</vt:lpstr>
      <vt:lpstr>Локализация кровотечений</vt:lpstr>
      <vt:lpstr>Гемартроз является клиническим проявлением гемофилии</vt:lpstr>
      <vt:lpstr>Лечение гемартрозов</vt:lpstr>
      <vt:lpstr>Лечение гемартрозов</vt:lpstr>
      <vt:lpstr>Гемартроз. Ранняя диагностика</vt:lpstr>
      <vt:lpstr>Лечение гемартроза</vt:lpstr>
      <vt:lpstr>Гемартроз. Рано начатое лечение</vt:lpstr>
      <vt:lpstr>Гемартроз. Ответ на лечение </vt:lpstr>
      <vt:lpstr>Гемартроз. Лечение боли</vt:lpstr>
      <vt:lpstr>Гемартроз. Лечение боли</vt:lpstr>
      <vt:lpstr>Лечение гемартроза</vt:lpstr>
      <vt:lpstr>Гемартроз. Адъюнктивная терапия</vt:lpstr>
      <vt:lpstr>Гемартроз. Артроцентез </vt:lpstr>
      <vt:lpstr>Лечение гемартроза</vt:lpstr>
      <vt:lpstr>Гемартроз. Реабилитация</vt:lpstr>
      <vt:lpstr>Гемартроз. Реабилитация</vt:lpstr>
      <vt:lpstr>Локализация кровотечений</vt:lpstr>
      <vt:lpstr>Кровоизлияния в центральную нервную систему и внутричерепные кровоизлияния</vt:lpstr>
      <vt:lpstr>Кровоизлияния в центральную нервную систему и внутричерепные кровоизлияния</vt:lpstr>
      <vt:lpstr>Локализация кровотечений</vt:lpstr>
      <vt:lpstr>Кровоизлияния в области шеи/горла</vt:lpstr>
      <vt:lpstr>Кровоизлияния в области шеи/горла</vt:lpstr>
      <vt:lpstr>Таблица 7-2</vt:lpstr>
      <vt:lpstr>Выводы</vt:lpstr>
      <vt:lpstr>Благодарим организацию «Гемофилия-Альянс» за поддержку в создании данной презентации.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Jubb</dc:creator>
  <cp:lastModifiedBy>Julia Chadwick</cp:lastModifiedBy>
  <cp:revision>190</cp:revision>
  <cp:lastPrinted>2022-04-06T13:57:20Z</cp:lastPrinted>
  <dcterms:created xsi:type="dcterms:W3CDTF">2020-08-28T16:07:48Z</dcterms:created>
  <dcterms:modified xsi:type="dcterms:W3CDTF">2022-05-19T15:53:23Z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0x010100E24D04D5609056428849DEFF65104C64</vt:lpwstr>
  </property>
  <property fmtid="{D5CDD505-2E9C-101B-9397-08002B2CF9AE}" pid="3" name="Order">
    <vt:r8>457000</vt:r8>
  </property>
</Properties>
</file>