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828" r:id="rId2"/>
    <p:sldId id="2829" r:id="rId3"/>
    <p:sldId id="2808" r:id="rId4"/>
    <p:sldId id="2809" r:id="rId5"/>
    <p:sldId id="258" r:id="rId6"/>
    <p:sldId id="2778" r:id="rId7"/>
    <p:sldId id="2779" r:id="rId8"/>
    <p:sldId id="2817" r:id="rId9"/>
    <p:sldId id="2810" r:id="rId10"/>
    <p:sldId id="2804" r:id="rId11"/>
    <p:sldId id="2825" r:id="rId12"/>
    <p:sldId id="2789" r:id="rId13"/>
    <p:sldId id="2790" r:id="rId14"/>
    <p:sldId id="2784" r:id="rId15"/>
    <p:sldId id="2826" r:id="rId16"/>
    <p:sldId id="2823" r:id="rId17"/>
    <p:sldId id="2812" r:id="rId18"/>
    <p:sldId id="2818" r:id="rId19"/>
    <p:sldId id="2797" r:id="rId20"/>
    <p:sldId id="2813" r:id="rId21"/>
    <p:sldId id="2799" r:id="rId22"/>
    <p:sldId id="2821" r:id="rId23"/>
    <p:sldId id="2801" r:id="rId24"/>
    <p:sldId id="2822" r:id="rId25"/>
    <p:sldId id="2815" r:id="rId26"/>
    <p:sldId id="2819" r:id="rId27"/>
    <p:sldId id="2827" r:id="rId28"/>
    <p:sldId id="2786" r:id="rId29"/>
    <p:sldId id="2793" r:id="rId30"/>
    <p:sldId id="2788" r:id="rId31"/>
    <p:sldId id="2787" r:id="rId32"/>
    <p:sldId id="2768" r:id="rId33"/>
    <p:sldId id="276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E612A5-D55D-49D1-8C9E-59A6C8650365}" v="1" dt="2022-05-31T12:45:42.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81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Chadwick" userId="bd1ae82f-124b-4de6-bc22-d4eddcd0bf4b" providerId="ADAL" clId="{97E612A5-D55D-49D1-8C9E-59A6C8650365}"/>
    <pc:docChg chg="modSld">
      <pc:chgData name="Julia Chadwick" userId="bd1ae82f-124b-4de6-bc22-d4eddcd0bf4b" providerId="ADAL" clId="{97E612A5-D55D-49D1-8C9E-59A6C8650365}" dt="2022-05-31T12:45:42.756" v="0"/>
      <pc:docMkLst>
        <pc:docMk/>
      </pc:docMkLst>
      <pc:sldChg chg="delSp modTransition modAnim">
        <pc:chgData name="Julia Chadwick" userId="bd1ae82f-124b-4de6-bc22-d4eddcd0bf4b" providerId="ADAL" clId="{97E612A5-D55D-49D1-8C9E-59A6C8650365}" dt="2022-05-31T12:45:42.756" v="0"/>
        <pc:sldMkLst>
          <pc:docMk/>
          <pc:sldMk cId="4127387078" sldId="258"/>
        </pc:sldMkLst>
        <pc:picChg chg="del">
          <ac:chgData name="Julia Chadwick" userId="bd1ae82f-124b-4de6-bc22-d4eddcd0bf4b" providerId="ADAL" clId="{97E612A5-D55D-49D1-8C9E-59A6C8650365}" dt="2022-05-31T12:45:42.756" v="0"/>
          <ac:picMkLst>
            <pc:docMk/>
            <pc:sldMk cId="4127387078" sldId="258"/>
            <ac:picMk id="8" creationId="{2886655B-788B-A222-34D6-A44363BED234}"/>
          </ac:picMkLst>
        </pc:picChg>
      </pc:sldChg>
      <pc:sldChg chg="delSp modTransition modAnim">
        <pc:chgData name="Julia Chadwick" userId="bd1ae82f-124b-4de6-bc22-d4eddcd0bf4b" providerId="ADAL" clId="{97E612A5-D55D-49D1-8C9E-59A6C8650365}" dt="2022-05-31T12:45:42.756" v="0"/>
        <pc:sldMkLst>
          <pc:docMk/>
          <pc:sldMk cId="2827534038" sldId="2765"/>
        </pc:sldMkLst>
        <pc:picChg chg="del">
          <ac:chgData name="Julia Chadwick" userId="bd1ae82f-124b-4de6-bc22-d4eddcd0bf4b" providerId="ADAL" clId="{97E612A5-D55D-49D1-8C9E-59A6C8650365}" dt="2022-05-31T12:45:42.756" v="0"/>
          <ac:picMkLst>
            <pc:docMk/>
            <pc:sldMk cId="2827534038" sldId="2765"/>
            <ac:picMk id="4" creationId="{30626759-1F71-3BC7-A8DB-96B3CE2AC047}"/>
          </ac:picMkLst>
        </pc:picChg>
      </pc:sldChg>
      <pc:sldChg chg="delSp modTransition modAnim">
        <pc:chgData name="Julia Chadwick" userId="bd1ae82f-124b-4de6-bc22-d4eddcd0bf4b" providerId="ADAL" clId="{97E612A5-D55D-49D1-8C9E-59A6C8650365}" dt="2022-05-31T12:45:42.756" v="0"/>
        <pc:sldMkLst>
          <pc:docMk/>
          <pc:sldMk cId="2141379199" sldId="2768"/>
        </pc:sldMkLst>
        <pc:picChg chg="del">
          <ac:chgData name="Julia Chadwick" userId="bd1ae82f-124b-4de6-bc22-d4eddcd0bf4b" providerId="ADAL" clId="{97E612A5-D55D-49D1-8C9E-59A6C8650365}" dt="2022-05-31T12:45:42.756" v="0"/>
          <ac:picMkLst>
            <pc:docMk/>
            <pc:sldMk cId="2141379199" sldId="2768"/>
            <ac:picMk id="7" creationId="{54633AEA-7C30-58F7-FA8F-ECAF5288F7C1}"/>
          </ac:picMkLst>
        </pc:picChg>
      </pc:sldChg>
      <pc:sldChg chg="delSp modTransition modAnim">
        <pc:chgData name="Julia Chadwick" userId="bd1ae82f-124b-4de6-bc22-d4eddcd0bf4b" providerId="ADAL" clId="{97E612A5-D55D-49D1-8C9E-59A6C8650365}" dt="2022-05-31T12:45:42.756" v="0"/>
        <pc:sldMkLst>
          <pc:docMk/>
          <pc:sldMk cId="2943277746" sldId="2778"/>
        </pc:sldMkLst>
        <pc:picChg chg="del">
          <ac:chgData name="Julia Chadwick" userId="bd1ae82f-124b-4de6-bc22-d4eddcd0bf4b" providerId="ADAL" clId="{97E612A5-D55D-49D1-8C9E-59A6C8650365}" dt="2022-05-31T12:45:42.756" v="0"/>
          <ac:picMkLst>
            <pc:docMk/>
            <pc:sldMk cId="2943277746" sldId="2778"/>
            <ac:picMk id="11" creationId="{94230C36-D6A2-BC18-82E0-301E9D89ACB3}"/>
          </ac:picMkLst>
        </pc:picChg>
      </pc:sldChg>
      <pc:sldChg chg="delSp modTransition modAnim">
        <pc:chgData name="Julia Chadwick" userId="bd1ae82f-124b-4de6-bc22-d4eddcd0bf4b" providerId="ADAL" clId="{97E612A5-D55D-49D1-8C9E-59A6C8650365}" dt="2022-05-31T12:45:42.756" v="0"/>
        <pc:sldMkLst>
          <pc:docMk/>
          <pc:sldMk cId="2296455976" sldId="2779"/>
        </pc:sldMkLst>
        <pc:picChg chg="del">
          <ac:chgData name="Julia Chadwick" userId="bd1ae82f-124b-4de6-bc22-d4eddcd0bf4b" providerId="ADAL" clId="{97E612A5-D55D-49D1-8C9E-59A6C8650365}" dt="2022-05-31T12:45:42.756" v="0"/>
          <ac:picMkLst>
            <pc:docMk/>
            <pc:sldMk cId="2296455976" sldId="2779"/>
            <ac:picMk id="5" creationId="{E42AB2AC-899A-FB60-73A7-8815C2F0B619}"/>
          </ac:picMkLst>
        </pc:picChg>
      </pc:sldChg>
      <pc:sldChg chg="delSp modTransition modAnim">
        <pc:chgData name="Julia Chadwick" userId="bd1ae82f-124b-4de6-bc22-d4eddcd0bf4b" providerId="ADAL" clId="{97E612A5-D55D-49D1-8C9E-59A6C8650365}" dt="2022-05-31T12:45:42.756" v="0"/>
        <pc:sldMkLst>
          <pc:docMk/>
          <pc:sldMk cId="2163296428" sldId="2784"/>
        </pc:sldMkLst>
        <pc:picChg chg="del">
          <ac:chgData name="Julia Chadwick" userId="bd1ae82f-124b-4de6-bc22-d4eddcd0bf4b" providerId="ADAL" clId="{97E612A5-D55D-49D1-8C9E-59A6C8650365}" dt="2022-05-31T12:45:42.756" v="0"/>
          <ac:picMkLst>
            <pc:docMk/>
            <pc:sldMk cId="2163296428" sldId="2784"/>
            <ac:picMk id="2" creationId="{D77009BF-6747-101C-EF5B-F0BBF4A2DDA3}"/>
          </ac:picMkLst>
        </pc:picChg>
      </pc:sldChg>
      <pc:sldChg chg="delSp modTransition modAnim">
        <pc:chgData name="Julia Chadwick" userId="bd1ae82f-124b-4de6-bc22-d4eddcd0bf4b" providerId="ADAL" clId="{97E612A5-D55D-49D1-8C9E-59A6C8650365}" dt="2022-05-31T12:45:42.756" v="0"/>
        <pc:sldMkLst>
          <pc:docMk/>
          <pc:sldMk cId="16988390" sldId="2786"/>
        </pc:sldMkLst>
        <pc:picChg chg="del">
          <ac:chgData name="Julia Chadwick" userId="bd1ae82f-124b-4de6-bc22-d4eddcd0bf4b" providerId="ADAL" clId="{97E612A5-D55D-49D1-8C9E-59A6C8650365}" dt="2022-05-31T12:45:42.756" v="0"/>
          <ac:picMkLst>
            <pc:docMk/>
            <pc:sldMk cId="16988390" sldId="2786"/>
            <ac:picMk id="10" creationId="{ADD0D616-7A2D-3873-A750-8C4BBE3E4AFA}"/>
          </ac:picMkLst>
        </pc:picChg>
      </pc:sldChg>
      <pc:sldChg chg="delSp modTransition modAnim">
        <pc:chgData name="Julia Chadwick" userId="bd1ae82f-124b-4de6-bc22-d4eddcd0bf4b" providerId="ADAL" clId="{97E612A5-D55D-49D1-8C9E-59A6C8650365}" dt="2022-05-31T12:45:42.756" v="0"/>
        <pc:sldMkLst>
          <pc:docMk/>
          <pc:sldMk cId="128444177" sldId="2787"/>
        </pc:sldMkLst>
        <pc:picChg chg="del">
          <ac:chgData name="Julia Chadwick" userId="bd1ae82f-124b-4de6-bc22-d4eddcd0bf4b" providerId="ADAL" clId="{97E612A5-D55D-49D1-8C9E-59A6C8650365}" dt="2022-05-31T12:45:42.756" v="0"/>
          <ac:picMkLst>
            <pc:docMk/>
            <pc:sldMk cId="128444177" sldId="2787"/>
            <ac:picMk id="2" creationId="{67EE4F2C-2F86-DDC5-51FC-0142C3081118}"/>
          </ac:picMkLst>
        </pc:picChg>
      </pc:sldChg>
      <pc:sldChg chg="delSp modTransition modAnim">
        <pc:chgData name="Julia Chadwick" userId="bd1ae82f-124b-4de6-bc22-d4eddcd0bf4b" providerId="ADAL" clId="{97E612A5-D55D-49D1-8C9E-59A6C8650365}" dt="2022-05-31T12:45:42.756" v="0"/>
        <pc:sldMkLst>
          <pc:docMk/>
          <pc:sldMk cId="3283071911" sldId="2788"/>
        </pc:sldMkLst>
        <pc:picChg chg="del">
          <ac:chgData name="Julia Chadwick" userId="bd1ae82f-124b-4de6-bc22-d4eddcd0bf4b" providerId="ADAL" clId="{97E612A5-D55D-49D1-8C9E-59A6C8650365}" dt="2022-05-31T12:45:42.756" v="0"/>
          <ac:picMkLst>
            <pc:docMk/>
            <pc:sldMk cId="3283071911" sldId="2788"/>
            <ac:picMk id="5" creationId="{E2C6918E-31A3-DAB4-47C1-BBC0169ED16E}"/>
          </ac:picMkLst>
        </pc:picChg>
      </pc:sldChg>
      <pc:sldChg chg="delSp modTransition modAnim">
        <pc:chgData name="Julia Chadwick" userId="bd1ae82f-124b-4de6-bc22-d4eddcd0bf4b" providerId="ADAL" clId="{97E612A5-D55D-49D1-8C9E-59A6C8650365}" dt="2022-05-31T12:45:42.756" v="0"/>
        <pc:sldMkLst>
          <pc:docMk/>
          <pc:sldMk cId="1893321423" sldId="2789"/>
        </pc:sldMkLst>
        <pc:picChg chg="del">
          <ac:chgData name="Julia Chadwick" userId="bd1ae82f-124b-4de6-bc22-d4eddcd0bf4b" providerId="ADAL" clId="{97E612A5-D55D-49D1-8C9E-59A6C8650365}" dt="2022-05-31T12:45:42.756" v="0"/>
          <ac:picMkLst>
            <pc:docMk/>
            <pc:sldMk cId="1893321423" sldId="2789"/>
            <ac:picMk id="10" creationId="{22EFFAFB-2C39-3E10-E21C-FDA0ED4BA0EC}"/>
          </ac:picMkLst>
        </pc:picChg>
      </pc:sldChg>
      <pc:sldChg chg="delSp modTransition modAnim">
        <pc:chgData name="Julia Chadwick" userId="bd1ae82f-124b-4de6-bc22-d4eddcd0bf4b" providerId="ADAL" clId="{97E612A5-D55D-49D1-8C9E-59A6C8650365}" dt="2022-05-31T12:45:42.756" v="0"/>
        <pc:sldMkLst>
          <pc:docMk/>
          <pc:sldMk cId="1601117405" sldId="2790"/>
        </pc:sldMkLst>
        <pc:picChg chg="del">
          <ac:chgData name="Julia Chadwick" userId="bd1ae82f-124b-4de6-bc22-d4eddcd0bf4b" providerId="ADAL" clId="{97E612A5-D55D-49D1-8C9E-59A6C8650365}" dt="2022-05-31T12:45:42.756" v="0"/>
          <ac:picMkLst>
            <pc:docMk/>
            <pc:sldMk cId="1601117405" sldId="2790"/>
            <ac:picMk id="9" creationId="{4168052A-F739-5617-FD3E-4CC9A76F7618}"/>
          </ac:picMkLst>
        </pc:picChg>
      </pc:sldChg>
      <pc:sldChg chg="delSp modTransition modAnim">
        <pc:chgData name="Julia Chadwick" userId="bd1ae82f-124b-4de6-bc22-d4eddcd0bf4b" providerId="ADAL" clId="{97E612A5-D55D-49D1-8C9E-59A6C8650365}" dt="2022-05-31T12:45:42.756" v="0"/>
        <pc:sldMkLst>
          <pc:docMk/>
          <pc:sldMk cId="3843615653" sldId="2793"/>
        </pc:sldMkLst>
        <pc:picChg chg="del">
          <ac:chgData name="Julia Chadwick" userId="bd1ae82f-124b-4de6-bc22-d4eddcd0bf4b" providerId="ADAL" clId="{97E612A5-D55D-49D1-8C9E-59A6C8650365}" dt="2022-05-31T12:45:42.756" v="0"/>
          <ac:picMkLst>
            <pc:docMk/>
            <pc:sldMk cId="3843615653" sldId="2793"/>
            <ac:picMk id="5" creationId="{51B6353A-D2FA-18C0-C38D-376B223F3A07}"/>
          </ac:picMkLst>
        </pc:picChg>
      </pc:sldChg>
      <pc:sldChg chg="delSp modTransition modAnim">
        <pc:chgData name="Julia Chadwick" userId="bd1ae82f-124b-4de6-bc22-d4eddcd0bf4b" providerId="ADAL" clId="{97E612A5-D55D-49D1-8C9E-59A6C8650365}" dt="2022-05-31T12:45:42.756" v="0"/>
        <pc:sldMkLst>
          <pc:docMk/>
          <pc:sldMk cId="1595917289" sldId="2797"/>
        </pc:sldMkLst>
        <pc:picChg chg="del">
          <ac:chgData name="Julia Chadwick" userId="bd1ae82f-124b-4de6-bc22-d4eddcd0bf4b" providerId="ADAL" clId="{97E612A5-D55D-49D1-8C9E-59A6C8650365}" dt="2022-05-31T12:45:42.756" v="0"/>
          <ac:picMkLst>
            <pc:docMk/>
            <pc:sldMk cId="1595917289" sldId="2797"/>
            <ac:picMk id="6" creationId="{C99C242C-8099-C9E7-CD06-BCF7E83060E9}"/>
          </ac:picMkLst>
        </pc:picChg>
      </pc:sldChg>
      <pc:sldChg chg="delSp modTransition modAnim">
        <pc:chgData name="Julia Chadwick" userId="bd1ae82f-124b-4de6-bc22-d4eddcd0bf4b" providerId="ADAL" clId="{97E612A5-D55D-49D1-8C9E-59A6C8650365}" dt="2022-05-31T12:45:42.756" v="0"/>
        <pc:sldMkLst>
          <pc:docMk/>
          <pc:sldMk cId="4197414420" sldId="2799"/>
        </pc:sldMkLst>
        <pc:picChg chg="del">
          <ac:chgData name="Julia Chadwick" userId="bd1ae82f-124b-4de6-bc22-d4eddcd0bf4b" providerId="ADAL" clId="{97E612A5-D55D-49D1-8C9E-59A6C8650365}" dt="2022-05-31T12:45:42.756" v="0"/>
          <ac:picMkLst>
            <pc:docMk/>
            <pc:sldMk cId="4197414420" sldId="2799"/>
            <ac:picMk id="6" creationId="{72481F6D-A9E0-8A27-152C-57261F0A7C13}"/>
          </ac:picMkLst>
        </pc:picChg>
      </pc:sldChg>
      <pc:sldChg chg="delSp modTransition modAnim">
        <pc:chgData name="Julia Chadwick" userId="bd1ae82f-124b-4de6-bc22-d4eddcd0bf4b" providerId="ADAL" clId="{97E612A5-D55D-49D1-8C9E-59A6C8650365}" dt="2022-05-31T12:45:42.756" v="0"/>
        <pc:sldMkLst>
          <pc:docMk/>
          <pc:sldMk cId="3234696666" sldId="2801"/>
        </pc:sldMkLst>
        <pc:picChg chg="del">
          <ac:chgData name="Julia Chadwick" userId="bd1ae82f-124b-4de6-bc22-d4eddcd0bf4b" providerId="ADAL" clId="{97E612A5-D55D-49D1-8C9E-59A6C8650365}" dt="2022-05-31T12:45:42.756" v="0"/>
          <ac:picMkLst>
            <pc:docMk/>
            <pc:sldMk cId="3234696666" sldId="2801"/>
            <ac:picMk id="3" creationId="{FF25A0A9-168B-E6A0-0E8D-D84F639FED8B}"/>
          </ac:picMkLst>
        </pc:picChg>
      </pc:sldChg>
      <pc:sldChg chg="delSp modTransition modAnim">
        <pc:chgData name="Julia Chadwick" userId="bd1ae82f-124b-4de6-bc22-d4eddcd0bf4b" providerId="ADAL" clId="{97E612A5-D55D-49D1-8C9E-59A6C8650365}" dt="2022-05-31T12:45:42.756" v="0"/>
        <pc:sldMkLst>
          <pc:docMk/>
          <pc:sldMk cId="58429135" sldId="2804"/>
        </pc:sldMkLst>
        <pc:picChg chg="del">
          <ac:chgData name="Julia Chadwick" userId="bd1ae82f-124b-4de6-bc22-d4eddcd0bf4b" providerId="ADAL" clId="{97E612A5-D55D-49D1-8C9E-59A6C8650365}" dt="2022-05-31T12:45:42.756" v="0"/>
          <ac:picMkLst>
            <pc:docMk/>
            <pc:sldMk cId="58429135" sldId="2804"/>
            <ac:picMk id="9" creationId="{6623EBFD-C39E-566E-5DF9-82D906E19B2C}"/>
          </ac:picMkLst>
        </pc:picChg>
      </pc:sldChg>
      <pc:sldChg chg="delSp modTransition modAnim">
        <pc:chgData name="Julia Chadwick" userId="bd1ae82f-124b-4de6-bc22-d4eddcd0bf4b" providerId="ADAL" clId="{97E612A5-D55D-49D1-8C9E-59A6C8650365}" dt="2022-05-31T12:45:42.756" v="0"/>
        <pc:sldMkLst>
          <pc:docMk/>
          <pc:sldMk cId="2999102762" sldId="2808"/>
        </pc:sldMkLst>
        <pc:picChg chg="del">
          <ac:chgData name="Julia Chadwick" userId="bd1ae82f-124b-4de6-bc22-d4eddcd0bf4b" providerId="ADAL" clId="{97E612A5-D55D-49D1-8C9E-59A6C8650365}" dt="2022-05-31T12:45:42.756" v="0"/>
          <ac:picMkLst>
            <pc:docMk/>
            <pc:sldMk cId="2999102762" sldId="2808"/>
            <ac:picMk id="3" creationId="{A80D5222-796C-213B-EE7B-458C1923D38F}"/>
          </ac:picMkLst>
        </pc:picChg>
      </pc:sldChg>
      <pc:sldChg chg="delSp modTransition modAnim">
        <pc:chgData name="Julia Chadwick" userId="bd1ae82f-124b-4de6-bc22-d4eddcd0bf4b" providerId="ADAL" clId="{97E612A5-D55D-49D1-8C9E-59A6C8650365}" dt="2022-05-31T12:45:42.756" v="0"/>
        <pc:sldMkLst>
          <pc:docMk/>
          <pc:sldMk cId="488959842" sldId="2809"/>
        </pc:sldMkLst>
        <pc:picChg chg="del">
          <ac:chgData name="Julia Chadwick" userId="bd1ae82f-124b-4de6-bc22-d4eddcd0bf4b" providerId="ADAL" clId="{97E612A5-D55D-49D1-8C9E-59A6C8650365}" dt="2022-05-31T12:45:42.756" v="0"/>
          <ac:picMkLst>
            <pc:docMk/>
            <pc:sldMk cId="488959842" sldId="2809"/>
            <ac:picMk id="3" creationId="{EF2AED69-1EDB-669F-00B5-6330531CD8D1}"/>
          </ac:picMkLst>
        </pc:picChg>
      </pc:sldChg>
      <pc:sldChg chg="delSp modTransition modAnim">
        <pc:chgData name="Julia Chadwick" userId="bd1ae82f-124b-4de6-bc22-d4eddcd0bf4b" providerId="ADAL" clId="{97E612A5-D55D-49D1-8C9E-59A6C8650365}" dt="2022-05-31T12:45:42.756" v="0"/>
        <pc:sldMkLst>
          <pc:docMk/>
          <pc:sldMk cId="3006277440" sldId="2810"/>
        </pc:sldMkLst>
        <pc:picChg chg="del">
          <ac:chgData name="Julia Chadwick" userId="bd1ae82f-124b-4de6-bc22-d4eddcd0bf4b" providerId="ADAL" clId="{97E612A5-D55D-49D1-8C9E-59A6C8650365}" dt="2022-05-31T12:45:42.756" v="0"/>
          <ac:picMkLst>
            <pc:docMk/>
            <pc:sldMk cId="3006277440" sldId="2810"/>
            <ac:picMk id="5" creationId="{85E99E75-84E8-EF45-8479-AA847A297273}"/>
          </ac:picMkLst>
        </pc:picChg>
      </pc:sldChg>
      <pc:sldChg chg="delSp modTransition modAnim">
        <pc:chgData name="Julia Chadwick" userId="bd1ae82f-124b-4de6-bc22-d4eddcd0bf4b" providerId="ADAL" clId="{97E612A5-D55D-49D1-8C9E-59A6C8650365}" dt="2022-05-31T12:45:42.756" v="0"/>
        <pc:sldMkLst>
          <pc:docMk/>
          <pc:sldMk cId="2510226347" sldId="2812"/>
        </pc:sldMkLst>
        <pc:picChg chg="del">
          <ac:chgData name="Julia Chadwick" userId="bd1ae82f-124b-4de6-bc22-d4eddcd0bf4b" providerId="ADAL" clId="{97E612A5-D55D-49D1-8C9E-59A6C8650365}" dt="2022-05-31T12:45:42.756" v="0"/>
          <ac:picMkLst>
            <pc:docMk/>
            <pc:sldMk cId="2510226347" sldId="2812"/>
            <ac:picMk id="7" creationId="{56513BD4-2B97-E2AC-FAE7-5A56A31D0404}"/>
          </ac:picMkLst>
        </pc:picChg>
      </pc:sldChg>
      <pc:sldChg chg="delSp modTransition modAnim">
        <pc:chgData name="Julia Chadwick" userId="bd1ae82f-124b-4de6-bc22-d4eddcd0bf4b" providerId="ADAL" clId="{97E612A5-D55D-49D1-8C9E-59A6C8650365}" dt="2022-05-31T12:45:42.756" v="0"/>
        <pc:sldMkLst>
          <pc:docMk/>
          <pc:sldMk cId="3500721592" sldId="2813"/>
        </pc:sldMkLst>
        <pc:picChg chg="del">
          <ac:chgData name="Julia Chadwick" userId="bd1ae82f-124b-4de6-bc22-d4eddcd0bf4b" providerId="ADAL" clId="{97E612A5-D55D-49D1-8C9E-59A6C8650365}" dt="2022-05-31T12:45:42.756" v="0"/>
          <ac:picMkLst>
            <pc:docMk/>
            <pc:sldMk cId="3500721592" sldId="2813"/>
            <ac:picMk id="8" creationId="{4B1BF95D-0512-CA63-5B73-EC5D1FF78E5B}"/>
          </ac:picMkLst>
        </pc:picChg>
      </pc:sldChg>
      <pc:sldChg chg="delSp modTransition modAnim">
        <pc:chgData name="Julia Chadwick" userId="bd1ae82f-124b-4de6-bc22-d4eddcd0bf4b" providerId="ADAL" clId="{97E612A5-D55D-49D1-8C9E-59A6C8650365}" dt="2022-05-31T12:45:42.756" v="0"/>
        <pc:sldMkLst>
          <pc:docMk/>
          <pc:sldMk cId="1470805255" sldId="2815"/>
        </pc:sldMkLst>
        <pc:picChg chg="del">
          <ac:chgData name="Julia Chadwick" userId="bd1ae82f-124b-4de6-bc22-d4eddcd0bf4b" providerId="ADAL" clId="{97E612A5-D55D-49D1-8C9E-59A6C8650365}" dt="2022-05-31T12:45:42.756" v="0"/>
          <ac:picMkLst>
            <pc:docMk/>
            <pc:sldMk cId="1470805255" sldId="2815"/>
            <ac:picMk id="8" creationId="{282D6E29-B8C8-A4C2-66C1-450E3FF28B82}"/>
          </ac:picMkLst>
        </pc:picChg>
      </pc:sldChg>
      <pc:sldChg chg="delSp modTransition modAnim">
        <pc:chgData name="Julia Chadwick" userId="bd1ae82f-124b-4de6-bc22-d4eddcd0bf4b" providerId="ADAL" clId="{97E612A5-D55D-49D1-8C9E-59A6C8650365}" dt="2022-05-31T12:45:42.756" v="0"/>
        <pc:sldMkLst>
          <pc:docMk/>
          <pc:sldMk cId="1825279154" sldId="2817"/>
        </pc:sldMkLst>
        <pc:picChg chg="del">
          <ac:chgData name="Julia Chadwick" userId="bd1ae82f-124b-4de6-bc22-d4eddcd0bf4b" providerId="ADAL" clId="{97E612A5-D55D-49D1-8C9E-59A6C8650365}" dt="2022-05-31T12:45:42.756" v="0"/>
          <ac:picMkLst>
            <pc:docMk/>
            <pc:sldMk cId="1825279154" sldId="2817"/>
            <ac:picMk id="4" creationId="{2A2B3E0E-A710-C6C4-BAE8-30B9B7F6836F}"/>
          </ac:picMkLst>
        </pc:picChg>
      </pc:sldChg>
      <pc:sldChg chg="delSp modTransition modAnim">
        <pc:chgData name="Julia Chadwick" userId="bd1ae82f-124b-4de6-bc22-d4eddcd0bf4b" providerId="ADAL" clId="{97E612A5-D55D-49D1-8C9E-59A6C8650365}" dt="2022-05-31T12:45:42.756" v="0"/>
        <pc:sldMkLst>
          <pc:docMk/>
          <pc:sldMk cId="1582168469" sldId="2818"/>
        </pc:sldMkLst>
        <pc:picChg chg="del">
          <ac:chgData name="Julia Chadwick" userId="bd1ae82f-124b-4de6-bc22-d4eddcd0bf4b" providerId="ADAL" clId="{97E612A5-D55D-49D1-8C9E-59A6C8650365}" dt="2022-05-31T12:45:42.756" v="0"/>
          <ac:picMkLst>
            <pc:docMk/>
            <pc:sldMk cId="1582168469" sldId="2818"/>
            <ac:picMk id="4" creationId="{0ABDBA90-5F1C-CEA4-698D-F5D589D47A23}"/>
          </ac:picMkLst>
        </pc:picChg>
      </pc:sldChg>
      <pc:sldChg chg="delSp modTransition modAnim">
        <pc:chgData name="Julia Chadwick" userId="bd1ae82f-124b-4de6-bc22-d4eddcd0bf4b" providerId="ADAL" clId="{97E612A5-D55D-49D1-8C9E-59A6C8650365}" dt="2022-05-31T12:45:42.756" v="0"/>
        <pc:sldMkLst>
          <pc:docMk/>
          <pc:sldMk cId="3453424968" sldId="2819"/>
        </pc:sldMkLst>
        <pc:picChg chg="del">
          <ac:chgData name="Julia Chadwick" userId="bd1ae82f-124b-4de6-bc22-d4eddcd0bf4b" providerId="ADAL" clId="{97E612A5-D55D-49D1-8C9E-59A6C8650365}" dt="2022-05-31T12:45:42.756" v="0"/>
          <ac:picMkLst>
            <pc:docMk/>
            <pc:sldMk cId="3453424968" sldId="2819"/>
            <ac:picMk id="5" creationId="{F158644D-F0F7-40B3-76F3-9E0F1B48E127}"/>
          </ac:picMkLst>
        </pc:picChg>
      </pc:sldChg>
      <pc:sldChg chg="delSp modTransition modAnim">
        <pc:chgData name="Julia Chadwick" userId="bd1ae82f-124b-4de6-bc22-d4eddcd0bf4b" providerId="ADAL" clId="{97E612A5-D55D-49D1-8C9E-59A6C8650365}" dt="2022-05-31T12:45:42.756" v="0"/>
        <pc:sldMkLst>
          <pc:docMk/>
          <pc:sldMk cId="3961365121" sldId="2821"/>
        </pc:sldMkLst>
        <pc:picChg chg="del">
          <ac:chgData name="Julia Chadwick" userId="bd1ae82f-124b-4de6-bc22-d4eddcd0bf4b" providerId="ADAL" clId="{97E612A5-D55D-49D1-8C9E-59A6C8650365}" dt="2022-05-31T12:45:42.756" v="0"/>
          <ac:picMkLst>
            <pc:docMk/>
            <pc:sldMk cId="3961365121" sldId="2821"/>
            <ac:picMk id="15" creationId="{7CD55778-22F1-8AEE-6176-80176CBC3458}"/>
          </ac:picMkLst>
        </pc:picChg>
      </pc:sldChg>
      <pc:sldChg chg="delSp modTransition modAnim">
        <pc:chgData name="Julia Chadwick" userId="bd1ae82f-124b-4de6-bc22-d4eddcd0bf4b" providerId="ADAL" clId="{97E612A5-D55D-49D1-8C9E-59A6C8650365}" dt="2022-05-31T12:45:42.756" v="0"/>
        <pc:sldMkLst>
          <pc:docMk/>
          <pc:sldMk cId="3439303284" sldId="2822"/>
        </pc:sldMkLst>
        <pc:picChg chg="del">
          <ac:chgData name="Julia Chadwick" userId="bd1ae82f-124b-4de6-bc22-d4eddcd0bf4b" providerId="ADAL" clId="{97E612A5-D55D-49D1-8C9E-59A6C8650365}" dt="2022-05-31T12:45:42.756" v="0"/>
          <ac:picMkLst>
            <pc:docMk/>
            <pc:sldMk cId="3439303284" sldId="2822"/>
            <ac:picMk id="7" creationId="{3BCCA33B-B061-3AAD-602C-453032721C32}"/>
          </ac:picMkLst>
        </pc:picChg>
      </pc:sldChg>
      <pc:sldChg chg="delSp modTransition modAnim">
        <pc:chgData name="Julia Chadwick" userId="bd1ae82f-124b-4de6-bc22-d4eddcd0bf4b" providerId="ADAL" clId="{97E612A5-D55D-49D1-8C9E-59A6C8650365}" dt="2022-05-31T12:45:42.756" v="0"/>
        <pc:sldMkLst>
          <pc:docMk/>
          <pc:sldMk cId="3942920086" sldId="2823"/>
        </pc:sldMkLst>
        <pc:picChg chg="del">
          <ac:chgData name="Julia Chadwick" userId="bd1ae82f-124b-4de6-bc22-d4eddcd0bf4b" providerId="ADAL" clId="{97E612A5-D55D-49D1-8C9E-59A6C8650365}" dt="2022-05-31T12:45:42.756" v="0"/>
          <ac:picMkLst>
            <pc:docMk/>
            <pc:sldMk cId="3942920086" sldId="2823"/>
            <ac:picMk id="8" creationId="{544B3BD1-1690-E725-3C1D-530ECC488324}"/>
          </ac:picMkLst>
        </pc:picChg>
      </pc:sldChg>
      <pc:sldChg chg="delSp modTransition modAnim">
        <pc:chgData name="Julia Chadwick" userId="bd1ae82f-124b-4de6-bc22-d4eddcd0bf4b" providerId="ADAL" clId="{97E612A5-D55D-49D1-8C9E-59A6C8650365}" dt="2022-05-31T12:45:42.756" v="0"/>
        <pc:sldMkLst>
          <pc:docMk/>
          <pc:sldMk cId="693068376" sldId="2825"/>
        </pc:sldMkLst>
        <pc:picChg chg="del">
          <ac:chgData name="Julia Chadwick" userId="bd1ae82f-124b-4de6-bc22-d4eddcd0bf4b" providerId="ADAL" clId="{97E612A5-D55D-49D1-8C9E-59A6C8650365}" dt="2022-05-31T12:45:42.756" v="0"/>
          <ac:picMkLst>
            <pc:docMk/>
            <pc:sldMk cId="693068376" sldId="2825"/>
            <ac:picMk id="5" creationId="{6F23EEC7-7219-CAF3-B116-BAE8B692BE97}"/>
          </ac:picMkLst>
        </pc:picChg>
      </pc:sldChg>
      <pc:sldChg chg="delSp modTransition modAnim">
        <pc:chgData name="Julia Chadwick" userId="bd1ae82f-124b-4de6-bc22-d4eddcd0bf4b" providerId="ADAL" clId="{97E612A5-D55D-49D1-8C9E-59A6C8650365}" dt="2022-05-31T12:45:42.756" v="0"/>
        <pc:sldMkLst>
          <pc:docMk/>
          <pc:sldMk cId="4286630108" sldId="2826"/>
        </pc:sldMkLst>
        <pc:picChg chg="del">
          <ac:chgData name="Julia Chadwick" userId="bd1ae82f-124b-4de6-bc22-d4eddcd0bf4b" providerId="ADAL" clId="{97E612A5-D55D-49D1-8C9E-59A6C8650365}" dt="2022-05-31T12:45:42.756" v="0"/>
          <ac:picMkLst>
            <pc:docMk/>
            <pc:sldMk cId="4286630108" sldId="2826"/>
            <ac:picMk id="8" creationId="{2C9A1229-CCD9-06EB-963A-FCC5721B3C8E}"/>
          </ac:picMkLst>
        </pc:picChg>
      </pc:sldChg>
      <pc:sldChg chg="delSp modTransition modAnim">
        <pc:chgData name="Julia Chadwick" userId="bd1ae82f-124b-4de6-bc22-d4eddcd0bf4b" providerId="ADAL" clId="{97E612A5-D55D-49D1-8C9E-59A6C8650365}" dt="2022-05-31T12:45:42.756" v="0"/>
        <pc:sldMkLst>
          <pc:docMk/>
          <pc:sldMk cId="1091782334" sldId="2827"/>
        </pc:sldMkLst>
        <pc:picChg chg="del">
          <ac:chgData name="Julia Chadwick" userId="bd1ae82f-124b-4de6-bc22-d4eddcd0bf4b" providerId="ADAL" clId="{97E612A5-D55D-49D1-8C9E-59A6C8650365}" dt="2022-05-31T12:45:42.756" v="0"/>
          <ac:picMkLst>
            <pc:docMk/>
            <pc:sldMk cId="1091782334" sldId="2827"/>
            <ac:picMk id="5" creationId="{40C4C25A-3DCC-9F8A-0C87-3661BB581F01}"/>
          </ac:picMkLst>
        </pc:picChg>
      </pc:sldChg>
      <pc:sldChg chg="delSp modTransition modAnim">
        <pc:chgData name="Julia Chadwick" userId="bd1ae82f-124b-4de6-bc22-d4eddcd0bf4b" providerId="ADAL" clId="{97E612A5-D55D-49D1-8C9E-59A6C8650365}" dt="2022-05-31T12:45:42.756" v="0"/>
        <pc:sldMkLst>
          <pc:docMk/>
          <pc:sldMk cId="192961249" sldId="2828"/>
        </pc:sldMkLst>
        <pc:picChg chg="del">
          <ac:chgData name="Julia Chadwick" userId="bd1ae82f-124b-4de6-bc22-d4eddcd0bf4b" providerId="ADAL" clId="{97E612A5-D55D-49D1-8C9E-59A6C8650365}" dt="2022-05-31T12:45:42.756" v="0"/>
          <ac:picMkLst>
            <pc:docMk/>
            <pc:sldMk cId="192961249" sldId="2828"/>
            <ac:picMk id="4" creationId="{B1CE0094-0530-9B29-8D2D-09B40E7CE0EB}"/>
          </ac:picMkLst>
        </pc:picChg>
      </pc:sldChg>
      <pc:sldChg chg="delSp modTransition modAnim">
        <pc:chgData name="Julia Chadwick" userId="bd1ae82f-124b-4de6-bc22-d4eddcd0bf4b" providerId="ADAL" clId="{97E612A5-D55D-49D1-8C9E-59A6C8650365}" dt="2022-05-31T12:45:42.756" v="0"/>
        <pc:sldMkLst>
          <pc:docMk/>
          <pc:sldMk cId="4096718460" sldId="2829"/>
        </pc:sldMkLst>
        <pc:picChg chg="del">
          <ac:chgData name="Julia Chadwick" userId="bd1ae82f-124b-4de6-bc22-d4eddcd0bf4b" providerId="ADAL" clId="{97E612A5-D55D-49D1-8C9E-59A6C8650365}" dt="2022-05-31T12:45:42.756" v="0"/>
          <ac:picMkLst>
            <pc:docMk/>
            <pc:sldMk cId="4096718460" sldId="2829"/>
            <ac:picMk id="3" creationId="{476DBD91-5EAD-083C-0288-4457C1CFE5D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64B88A-CA84-4078-BA7D-E5C3CC115E79}" type="datetimeFigureOut">
              <a:rPr lang="en-CA" smtClean="0"/>
              <a:t>2022-05-31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03403-3DFE-4B9E-84A6-968384F8BA2E}" type="slidenum">
              <a:rPr lang="en-CA" smtClean="0"/>
              <a:t>‹#›</a:t>
            </a:fld>
            <a:endParaRPr lang="en-CA"/>
          </a:p>
        </p:txBody>
      </p:sp>
    </p:spTree>
    <p:extLst>
      <p:ext uri="{BB962C8B-B14F-4D97-AF65-F5344CB8AC3E}">
        <p14:creationId xmlns:p14="http://schemas.microsoft.com/office/powerpoint/2010/main" val="4199674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Good day everyone. It is my pleasure to introduce a video series, Hemophilia Guidelines for All, which is a new ambition for the World Federation of Hemophilia.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14F07-66F3-8E44-8DF6-7B4782CC29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4875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Our next recommendation is, for people with hemophilia, the WFH recommends the use of products that have been accepted by the official regulatory agencies responsible for protecting and promoting public health with consideration given to the plasma quality, that is the purity of the product and the manufacturing process, that will include viral inactivation and elimination steps. This specific remark for this recommendation is that a plasma-derived product created by a process that incorporates two viral inactivation steps should not automatically be considered better than one that has only one specific viral inactivation step. If only one step is used, this step should preferably inactivate viruses with and without lipid envelopes. Most recently, licensed products do use two orthogonal viral inactivation or elimination steps.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5219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Our next case is James who is 16 months of age. He also has severe hemophilia A. He was diagnosed at birth after bleeding from a circumcision, but he then presented at 4 months of age with intracranial hemorrhage and had to have a port central venous access device placed for regular infusions. He developed a high titer factor eight inhibitor and had one year of an attempt at immune tolerance induction, but the inhibitor remained refractory and the family is just not willing to continue the intense infusion schedule associated with this immune tolerance induction. So how should he be managed, with now a refractory factor eight inhibitor?</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p>
          <a:p>
            <a:endParaRPr lang="en-US" altLang="en-US" dirty="0"/>
          </a:p>
        </p:txBody>
      </p:sp>
    </p:spTree>
    <p:extLst>
      <p:ext uri="{BB962C8B-B14F-4D97-AF65-F5344CB8AC3E}">
        <p14:creationId xmlns:p14="http://schemas.microsoft.com/office/powerpoint/2010/main" val="68099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Bypassing agents are used for the treatment and prevention of bleeding complications in patients with hemophilia A or B who develop factor eight or factor nine alloantibodies. There are two primary bypassing agents. Recombinant activated factor seven A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FVIIa</a:t>
            </a:r>
            <a:r>
              <a:rPr lang="en-CA" sz="1200" dirty="0">
                <a:effectLst/>
                <a:latin typeface="Arial" panose="020B0604020202020204" pitchFamily="34" charset="0"/>
                <a:ea typeface="Calibri" panose="020F0502020204030204" pitchFamily="34" charset="0"/>
                <a:cs typeface="Times New Roman" panose="02020603050405020304" pitchFamily="18" charset="0"/>
              </a:rPr>
              <a:t>), which promotes coagulation through tissue factor–dependent and independent pathways. Recombinant activated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FVIIa</a:t>
            </a:r>
            <a:r>
              <a:rPr lang="en-CA" sz="1200" dirty="0">
                <a:effectLst/>
                <a:latin typeface="Arial" panose="020B0604020202020204" pitchFamily="34" charset="0"/>
                <a:ea typeface="Calibri" panose="020F0502020204030204" pitchFamily="34" charset="0"/>
                <a:cs typeface="Times New Roman" panose="02020603050405020304" pitchFamily="18" charset="0"/>
              </a:rPr>
              <a:t> binds to tissue factor to activate factor 10 and factor nine and allows the coagulation cascade to resume even in the presence of inhibitors. The alternative product is activated prothrombin complex concentrates. These are used to treat patients with hemophilia A with inhibitors primarily. Activated prothrombin complex concentrates contain nonactivated prothrombin factor nine, factor 10, and mainly activated factor seven.</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5755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This recommendation states that the WFH recommends that patients with hemophilia with an inhibitor should be considered for regular prophylaxis to prevent bleeding events. The drive behind this recommendation is that we wanted to close the gap between the outcomes that are afforded to noninhibitor patients who are on regular prophylaxis and the same outcome should be extended to those that are affected by inhibitors including refractory inhibitors. </a:t>
            </a:r>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0736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Now for patients with hemophilia A with an inhibitor, the WFH recommends that emicizumab should be used for regular prophylaxis. For patients with hemophilia A with no inhibitor, the WFH recommends that emicizumab can be used for regular prophylaxis. So what we are stating here is the evidence from the clinical trials and real-world use to date suggests that emicizumab affords a more efficacious prophylactic benefit for patients with hemophilia with an inhibitor. It is early days in its application for noninhibitor patients. The panel did not feel that there was really sufficient data to support that emicizumab should be used for regular prophylaxis over traditional replacement factor eight therapy, but it certainly can. Additionally, I want to point out to you that specific emicizumab recommendations can be found across multiple other chapters as listed here.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p>
          <a:p>
            <a:endParaRPr lang="en-US" altLang="en-US" dirty="0"/>
          </a:p>
        </p:txBody>
      </p:sp>
    </p:spTree>
    <p:extLst>
      <p:ext uri="{BB962C8B-B14F-4D97-AF65-F5344CB8AC3E}">
        <p14:creationId xmlns:p14="http://schemas.microsoft.com/office/powerpoint/2010/main" val="109454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Our next clinical case is in the area of advocacy. Henry is leading a national member organization or NMO for a country considered low to middle income, and the NMO is seeking to increase coverage of care for patients with hemophilia. Now the initial outcome of interactions with their health authority have indicated that the health authority was only willing to support the use of locally produced fresh frozen plasma or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cyroprecipitate</a:t>
            </a:r>
            <a:r>
              <a:rPr lang="en-CA" sz="1200" dirty="0">
                <a:effectLst/>
                <a:latin typeface="Arial" panose="020B0604020202020204" pitchFamily="34" charset="0"/>
                <a:ea typeface="Calibri" panose="020F0502020204030204" pitchFamily="34" charset="0"/>
                <a:cs typeface="Times New Roman" panose="02020603050405020304" pitchFamily="18" charset="0"/>
              </a:rPr>
              <a:t> for this population. Well, what are the current WFH recommendations regarding the use of fresh frozen plasma and cryoprecipitate for managing patients with hemophilia A?</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p>
          <a:p>
            <a:endParaRPr lang="en-US" altLang="en-US" dirty="0"/>
          </a:p>
        </p:txBody>
      </p:sp>
    </p:spTree>
    <p:extLst>
      <p:ext uri="{BB962C8B-B14F-4D97-AF65-F5344CB8AC3E}">
        <p14:creationId xmlns:p14="http://schemas.microsoft.com/office/powerpoint/2010/main" val="2515061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These fall under the category of other plasma products. Cryoprecipitate and FFP are not normally subjected to viral inactivation procedures such as heat or solvent/detergent treatment, and consequently they carry an increased risk of transmission of viral pathogens, which is significant when patients are receiving repeated infusions. Certain steps can be taken to minimize the risk of transmission of viral pathogens. These include quarantining the plasma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unti</a:t>
            </a:r>
            <a:r>
              <a:rPr lang="en-CA" sz="1200" dirty="0">
                <a:effectLst/>
                <a:latin typeface="Arial" panose="020B0604020202020204" pitchFamily="34" charset="0"/>
                <a:ea typeface="Calibri" panose="020F0502020204030204" pitchFamily="34" charset="0"/>
                <a:cs typeface="Times New Roman" panose="02020603050405020304" pitchFamily="18" charset="0"/>
              </a:rPr>
              <a:t> the donor has been tested or even retested for antibodies to HIV, hepatitis C, and the surface antigens of the hepatitis B virus. This is a practice that is difficult to implement in countries where the proportion of repeat donors is low. Nucleic acid testing or NAT to detect viruses is a technology that has potentially much greater relevance for the production of cryoprecipitate than for clotting factor concentrates as the latter are already subjected to viral inactivation steps. For this recommendation for patients with hemophilia, the WFH strongly recommends the use of viral inactivated plasma-derived or recombinant clotting factor concentrates in preference to cryoprecipitate or fresh frozen plasma.</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6566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Fresh frozen plasma contains all the coagulation factors and is sometimes used to treat coagulation factor deficiencies. Cryoprecipitate would be preferable to FFP for the treatment of hemophilia A. However, as FFP and cryo-poor plasma contain factor nine, albeit in low concentrations, they can be used for the treatment of hemophilia B in countries who are just unable to afford plasma-derived factor nine clotting factor concentrates. Still, the recommendation here is for patients with hemophilia, fresh frozen plasma is not recommended due to concerns about the safety and quality. However, the WFH recognizes the as yet unavoidable reality of their continued use in some parts of the world where it is the only available or affordable treatment option.</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5105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Cryoprecipitate is the insoluble concentrate of high molecular weight plasma proteins that precipitate when frozen plasma is slowly thawed (coming out of deep freeze). Cryoprecipitate contains significant quantities of factor eight, up to about three to as high as 10 units per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mL.</a:t>
            </a:r>
            <a:r>
              <a:rPr lang="en-CA" sz="1200" dirty="0">
                <a:effectLst/>
                <a:latin typeface="Arial" panose="020B0604020202020204" pitchFamily="34" charset="0"/>
                <a:ea typeface="Calibri" panose="020F0502020204030204" pitchFamily="34" charset="0"/>
                <a:cs typeface="Times New Roman" panose="02020603050405020304" pitchFamily="18" charset="0"/>
              </a:rPr>
              <a:t> It also contains von Willebrand factor, fibrinogen, and factor 13, but not factor nine or factor 11. And the resultant supernatant is called cryo-poor plasma and contains other coagulation factors such as factors seven, nine, 10, and 11. For this recommendation, for patients with hemophilia, cryoprecipitate is not recommended due to concerns about the safety and quality. The same principle here as we just stated: the use of cryoprecipitate can only be justified in situations where clotting factor concentrates are not available, as there is no proven advantage of their use over clotting factor concentrates, and it is strongly encouraged that viral activation procedures be used, if available.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3363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What are some other pharmacological options that are addressed in this chapter? Well, in addition to clotting factor concentrates, other agents can be of great value in a significant proportion of cases and are often used as adjunctive therapies. We are going to talk about desmopressin or DDAVP, tranexamic acid, and epsilon aminocaproic acid.</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0230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These are the Guidelines for the Management of Hemophilia, the third edition that were published in 2020 in the journal </a:t>
            </a:r>
            <a:r>
              <a:rPr lang="en-CA" sz="1200" i="1" dirty="0">
                <a:effectLst/>
                <a:latin typeface="Arial" panose="020B0604020202020204" pitchFamily="34" charset="0"/>
                <a:ea typeface="Calibri" panose="020F0502020204030204" pitchFamily="34" charset="0"/>
                <a:cs typeface="Times New Roman" panose="02020603050405020304" pitchFamily="18" charset="0"/>
              </a:rPr>
              <a:t>Haemophilia</a:t>
            </a:r>
            <a:r>
              <a:rPr lang="en-CA" sz="1200" dirty="0">
                <a:effectLst/>
                <a:latin typeface="Arial" panose="020B0604020202020204" pitchFamily="34" charset="0"/>
                <a:ea typeface="Calibri" panose="020F0502020204030204" pitchFamily="34" charset="0"/>
                <a:cs typeface="Times New Roman" panose="02020603050405020304" pitchFamily="18" charset="0"/>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BCE48-BBE6-4F6B-B025-041E5A99350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82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First desmopressin. This is a synthetic analogue of vasopressin that boosts the plasma levels of factor eight and von Willebrand factor. This may be the treatment of choice for patients with mild or moderate hemophilia A when and if factor eight can be raised to an appropriate therapeutic level because it avoids the expense and the potential hazards of using clotting factor concentrates, including the risk of factor eight inhibitor development. Now DDAVP does not affect factor nine levels and is of no value in hemophilia B. It is not licensed for use in pregnancy, but it has been used with caution in pregnant carriers during labour and delivery. A single dose of 0.3 micrograms per kilogram body weight either via intravenous or subcutaneous administration can be expected to boost the factor eight level by up to three- to even six-fold over baseline. Now children should generally not be given DDAVP more than once per day. In adults under close supervision, twice daily dosing may be considered.</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3035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For patients with mild or moderate hemophilia A and carriers of hemophilia A, the WFH recommends considering desmopressin as an option for treatment, and there are several important remarks here. The WFH recommends testing DDAVP prior to therapeutic use, a so-called DDAVP challenge. This is an order to evaluate the individual factor eight response. The decision to use DDAVP must be based on the patient's baseline factor eight activity, the increment that is achieved post dosing, and the duration of the treatment that is going to be required. In general, the most common adverse events observed are tachycardia, flushing, tremor, abdominal discomfort, and headache, especially during rapid infusions, and are mostly mild and transient. However, hypotension and even severe hyponatremia can also occur. For pregnant women during labour and delivery, the WFH recommends caution in the use of DDAVP and it should be avoided in preeclampsia and eclampsia. With more than three consecutive days of dosing, the therapeutic response may decrease, this is called tachyphylaxis, and the risk of complications also rises. Thus, clotting factor concentrates may be needed when higher factor levels are required for a prolonged period.</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p>
          <a:p>
            <a:endParaRPr lang="en-US" altLang="en-US" dirty="0"/>
          </a:p>
        </p:txBody>
      </p:sp>
    </p:spTree>
    <p:extLst>
      <p:ext uri="{BB962C8B-B14F-4D97-AF65-F5344CB8AC3E}">
        <p14:creationId xmlns:p14="http://schemas.microsoft.com/office/powerpoint/2010/main" val="459303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Tranexamic acid is an antifibrinolytic agent that competitively inhibits the activation of plasminogen to plasmin. It promotes clot stability and is useful as adjunctive therapy for some types of hemophilic bleeding. Tranexamic acid alone is of no value in the prevention of hemarthroses in hemophilia. It is usually given as oral tablets at 25 milligrams per kilogram per dose, three to four times daily, but it can also be given by intravenous infusion at 10 milligrams per kilogram per dose two to three times daily. It is also available as an oral rinse. It is excreted by the kidneys and the dose must be reduced if there is renal impairment, in order to avoid toxic accumulation. It may be given alone or together with standard doses of clotting factor concentrates including bypassing agents such as activated prothrombin complex concentrates and recombinant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FVIIa</a:t>
            </a:r>
            <a:r>
              <a:rPr lang="en-CA" sz="1200" dirty="0">
                <a:effectLst/>
                <a:latin typeface="Arial" panose="020B0604020202020204" pitchFamily="34" charset="0"/>
                <a:ea typeface="Calibri" panose="020F0502020204030204" pitchFamily="34" charset="0"/>
                <a:cs typeface="Times New Roman" panose="02020603050405020304" pitchFamily="18" charset="0"/>
              </a:rPr>
              <a:t>. It is contraindicated in patients with hemophilia B, who are receiving prothrombin complex concentrates as it increases the risk of thromboembolism.</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2839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For patients with hemophilia, the WFH recommends that antifibrinolytics, which include tranexamic acid and aminocaproic acid, are a valuable alternative to use alone or as adjuvant treatment, particularly in controlling mucocutaneous bleeds. So here we are talking about epistaxis or nosebleeds, oral and gastrointestinal bleeding, and heavy menstrual bleeding or menorrhagia. As well as for dental surgery and eruption or shedding of teeth. The remark here is that antifibrinolytics can be used with standard doses of clotting factor concentrates, including bypassing agents. However, they should not be used with prothrombin complex concentrates primarily used for patients with hemophilia B, due to an increased risk of thromboembolism.</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p>
          <a:p>
            <a:endParaRPr lang="en-US" altLang="en-US" dirty="0"/>
          </a:p>
        </p:txBody>
      </p:sp>
    </p:spTree>
    <p:extLst>
      <p:ext uri="{BB962C8B-B14F-4D97-AF65-F5344CB8AC3E}">
        <p14:creationId xmlns:p14="http://schemas.microsoft.com/office/powerpoint/2010/main" val="3761687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What about epsilon aminocaproic acid the other anti fibrinolytic agent? It is similar to tranexamic acid but it is less widely used as it has a shorter plasma half-life, a lower potency, and perhaps a higher toxicity. In adults, aminocaproic acid is typically administered orally at 100 milligrams per kilogram per dose, up to a maximum of two grams per dose, or intravenously at 100 milligrams per kilogram per dose, up to a maximum of four grams per dose, and can be given every four to six hours up to a maximum of 24 grams per day. GI upset is a common complication with aminocaproic acid use and reducing the dose often alleviates the side effect. Myopathy is a rare adverse reaction specifically reported in association with aminocaproic acid therapy. This has not been described with tranexamic acid. The myopathy associated with aminocaproic acid use is often painful and associated with elevated levels of creatinine kinase and maybe even myoglobinuria. Full resolution may be expected once aminocaproic acid treatment is stopped.</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9278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What about new and emerging innovative therapies? Well, the first ones we can talk about are the non-factor replacement therapies and these have been developed with alternative modes of delivery. Example subcutaneous delivery. They have been developed with targets that overcome the limitations of current clotting factor replacement therapy—intravenous administration, short half-life, and risk of inhibitor formation, all of which are challenges with traditional clotting factor replacement therapy. They also come with markedly improved pharmacokinetic profiles with a very low burden of administration, with some examples up to monthly or every four week dosing, all of which may increase compliance with continued prophylaxis with such agents.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0965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Emicizumab is the first in this category to be approved. It is a chimeric bispecific humanized antibody that is directed against the enzyme factor 11a, and zymogen factor 10 that mimics the cofactor function of factor eight in patients with hemophilia A with or without inhibitors. The key benefits of emicizumab are its subcutaneous route of administration, long half-life, high efficacy in bleed prevention, and reduction of the frequency of bleeding episodes. Emicizumab is not intended to treat acute bleeding episodes.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452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Here is our next case. This is William who is 8 years old. He has severe hemophilia A. He has been on primary prophylaxis since infancy. He is currently using a standard half-life factor eight product every other day. Despite an aggressive regimen, he still has occasional breakthrough bleeds and the family struggling with adherence to his infusion schedule. The questions are: will he benefit from an extended half-life product? If so, what regimen will be used? How to evaluate how he is doing on this new product and does it matter which extended half-life factor eight we choose for him?</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p>
          <a:p>
            <a:endParaRPr lang="en-US" altLang="en-US" dirty="0"/>
          </a:p>
        </p:txBody>
      </p:sp>
    </p:spTree>
    <p:extLst>
      <p:ext uri="{BB962C8B-B14F-4D97-AF65-F5344CB8AC3E}">
        <p14:creationId xmlns:p14="http://schemas.microsoft.com/office/powerpoint/2010/main" val="2241236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The first recommendation in this section: for people with hemophilia A receiving factor eight concentrates, who would benefit from optimization of prophylaxis, as in our case, the World Federation of Hemophilia individualized pharmacokinetic monitoring. Now the remark here is that peak factor levels should be measured 15 to 30 minutes after the infusion to verify the response to the calculated dose, and the plasma half-life can be determined either via a full PK, which can involve 10 to 11 blood samplings, taken over a period of 32 to 96 hours or with limited sampling in combination with population PK estimates. For patients with hemophilia B receiving factor nine concentrates who would benefit from optimization prophylaxis, the WFH also recommends pharmacokinetic monitoring. Now the panel coming up with these recommendations recognizes the sizeable work in recent years on the application of new clinical tools for advancing individualized pharmacokinetic monitoring, particularly through the aid of population PK tools. Some of which now have regulatory approval and their clinical utility supports their application for both hemophilia A and hemophilia B.</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p>
          <a:p>
            <a:endParaRPr lang="en-US" altLang="en-US" dirty="0"/>
          </a:p>
        </p:txBody>
      </p:sp>
    </p:spTree>
    <p:extLst>
      <p:ext uri="{BB962C8B-B14F-4D97-AF65-F5344CB8AC3E}">
        <p14:creationId xmlns:p14="http://schemas.microsoft.com/office/powerpoint/2010/main" val="4048938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Extended half-life products. The frequency of infusions using standard half-life clotting factor concentrates is associated with an increased burden of treatment and often leads to poor adherence to prophylaxis regimens. Extended half-life products were developed to address the need to try to reduce the treatment burden of prophylaxis and to maintain higher factor trough levels to improve bleed prevention.</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6755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I am going to be going through the fifth chapter of the guidelines which was focused on hemostatic agents.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3163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For patients with hemophilia A or B, there is no evidence for any clinical safety issues in persons with hemophilia, to recommend a preference among the various mechanisms of action. These include PEGylation (polyethylene glycol conjugation), Fc fusion, or albumin fusion, all of which have been used to extend the half-life of factor concentrates. Now, this recommendation was a source of much discussion because of disparities and regulatory approval between some countries, and also an absence of observations at a preclinical level that are consistent across all mechanisms of action. So the WFH recommendations on half-life products were structured accordingly, the emphasis was on the absence of clinical safety issues and not on preclinical observations from animal models with unclear implications. The WFH recognizes that evaluation of both clinical and preclinical observations of EHL products has led to some divergence in regulatory approval for some PEGylated products, which has impacted their licensing for prophylaxis and pediatric application in some geographies. Regarding allergic reactions, these are albeit rarely observed for all infusion treatment products and have been observed with fusion proteins as well. Regarding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antipolyethylene</a:t>
            </a:r>
            <a:r>
              <a:rPr lang="en-CA" sz="1200" dirty="0">
                <a:effectLst/>
                <a:latin typeface="Arial" panose="020B0604020202020204" pitchFamily="34" charset="0"/>
                <a:ea typeface="Calibri" panose="020F0502020204030204" pitchFamily="34" charset="0"/>
                <a:cs typeface="Times New Roman" panose="02020603050405020304" pitchFamily="18" charset="0"/>
              </a:rPr>
              <a:t> glycol or PEG antibodies, there is no published evidence to support that these have clinical safety implications in patients with hemophilia.</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p>
          <a:p>
            <a:endParaRPr lang="en-US" altLang="en-US" dirty="0"/>
          </a:p>
        </p:txBody>
      </p:sp>
    </p:spTree>
    <p:extLst>
      <p:ext uri="{BB962C8B-B14F-4D97-AF65-F5344CB8AC3E}">
        <p14:creationId xmlns:p14="http://schemas.microsoft.com/office/powerpoint/2010/main" val="1647747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The panel also recognizes that extended half-life factors offer some distinct advantages to reduce the burden of the frequency of prophylaxis but may also be used to maintain higher trough levels in order to optimize prophylaxis in specific patients. The availability of population PK tools that include EHL factors can also assist this application. For this recommendation, patients with hemophilia who are transitioning from standard half-life factor concentrates to extended half-life would typically require decreased dose frequencies, but EHL products may also be used to maintain higher trough levels to optimize prophylaxis, pharmacokinetic-guided dosing as per the recommendations we reviewed previously provides for more individualized prophylaxis.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p>
          <a:p>
            <a:endParaRPr lang="en-US" altLang="en-US" dirty="0"/>
          </a:p>
        </p:txBody>
      </p:sp>
    </p:spTree>
    <p:extLst>
      <p:ext uri="{BB962C8B-B14F-4D97-AF65-F5344CB8AC3E}">
        <p14:creationId xmlns:p14="http://schemas.microsoft.com/office/powerpoint/2010/main" val="225216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In conclusion, what are some of the themes that came out in this chapter? There are three areas that I want us to use to some sum up today. First areas of corroboration with prior guidelines from the WFH. These guidelines continue to strongly advocate for viral inactivated products as preferred over nonviral inactivated products. There is also corroboration that there is no preference for either plasma-derived or recombinant clotting factors. It is about availability, personal preference, and what patients can actually get that is going to be the best for that patient. The second theme is in the area of taking advantage of new clinical tools. The use of population PK models for both standard half-life and extended half-life products allows for unprecedented individualization of prophylaxis, and really optimization of use. These are really precious resources. These are wonderful tools to help us to use these to achieve the best outcomes for patients possible. The third theme are some remaining areas of controversy. The WFH recognizes that in some low income countries, they may still be reliant on fresh frozen plasma and cryoprecipitate, despite the recommendations we have talked about today. In addition, we just reviewed that there are some controversies as it relates to the mechanism of action of some extended half-life factors. We chose in this panel to emphasize the issues that are important for clinical safety as it pertains to their use.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3047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I want to thank you for participating as I went through this chapter today, and thank you to the Hemophilia Alliance for their support in developing this presentation.</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802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AC2BFD-7DF5-43F3-B370-424F643A013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4439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I would like to take this opportunity to recognize the authors that worked on this panel: Steven Pipe, Manual Carcao, Kim Chew, Radek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Kacsmarek</a:t>
            </a:r>
            <a:r>
              <a:rPr lang="en-CA" sz="1200" dirty="0">
                <a:effectLst/>
                <a:latin typeface="Arial" panose="020B0604020202020204" pitchFamily="34" charset="0"/>
                <a:ea typeface="Calibri" panose="020F0502020204030204" pitchFamily="34" charset="0"/>
                <a:cs typeface="Times New Roman" panose="02020603050405020304" pitchFamily="18" charset="0"/>
              </a:rPr>
              <a:t>, Steve Kitchen, Johnny Mahlangu Margareth Ozelo.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Ekawat</a:t>
            </a:r>
            <a:r>
              <a:rPr lang="en-CA" sz="1200" dirty="0">
                <a:effectLst/>
                <a:latin typeface="Arial" panose="020B0604020202020204" pitchFamily="34" charset="0"/>
                <a:ea typeface="Calibri" panose="020F0502020204030204" pitchFamily="34" charset="0"/>
                <a:cs typeface="Times New Roman" panose="02020603050405020304" pitchFamily="18" charset="0"/>
              </a:rPr>
              <a:t>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Suwantaroj</a:t>
            </a:r>
            <a:r>
              <a:rPr lang="en-CA" sz="1200" dirty="0">
                <a:effectLst/>
                <a:latin typeface="Arial" panose="020B0604020202020204" pitchFamily="34" charset="0"/>
                <a:ea typeface="Calibri" panose="020F0502020204030204" pitchFamily="34" charset="0"/>
                <a:cs typeface="Times New Roman" panose="02020603050405020304" pitchFamily="18" charset="0"/>
              </a:rPr>
              <a:t>, Jerzy Windyga, Glenn Pierce, and Alok Srivastava.</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4955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So this is the state of hemostatic agents as they exist presently. There are different types of hemostatic agents coagulation therapies available for the management of hemophilia. Clotting factor concentrates are the treatment of choice for people with hemophilia. There are two main types of so-called CFCs: virally inactivated plasma-derived products that are made from plasma donated by human blood donors, and then recombinant products that are manufactured using genetically engineered cells with recombinant technology. These two main types of clotting factor concentrates are the products of choice. We have recently seen the development of nonfactor replacement therapies such as emicizumab, which now offers an alternative treatment to traditional clotting factor concentrates. Now where access to clotting factor concentrates and emicizumab is limited, healthcare providers often still rely on locally produced blood products such as cryoprecipitate and fresh frozen plasma for hemophilia treatment.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5977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2374900" y="525463"/>
            <a:ext cx="4654550" cy="2617787"/>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Let us start with a clinical case. This is Liam who is 9 months of age. He has severe hemophilia A. He was diagnosed at birth based on family history; a maternal uncle and grandfather who had been affected. He has had no factor eight exposures to date, but he is starting to show more bruising and hematomas over his extremities now that he started crawling, and the family is ready to consider initiating prophylactic factor eight replacement therapy. Well, which product to start? Recombinant plasma-derived clotting factor concentrates or emicizumab.</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p>
          <a:p>
            <a:endParaRPr lang="en-US" altLang="en-US" dirty="0"/>
          </a:p>
        </p:txBody>
      </p:sp>
    </p:spTree>
    <p:extLst>
      <p:ext uri="{BB962C8B-B14F-4D97-AF65-F5344CB8AC3E}">
        <p14:creationId xmlns:p14="http://schemas.microsoft.com/office/powerpoint/2010/main" val="2999271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Our first recommendation we are going to review is Recommendation 5.1.1. What we have laid out here is that for patients with hemophilia, the World Federation of Hemophilia does not express a preference for recombinant over plasma-derived factor concentrates. The choice between these classes of product must be made according to local criteria, and would include availability, cost, and patient preferences.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645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Some other aspects of product selection: currently manufactured plasma-derived clotting factor concentrates are produced to Good Manufacturing Practice standards, and have an exemplary safety record with respect to lipid envelope viruses, such as human immunodeficiency virus or HIV, and hepatitis C virus. Product safety is the result of comprehensive measures and improvements in several areas including donor selection (excluding at-risk donors), screening of donations, including nucleic acid testing, and a number of in process viral inactivation and/or removal steps. Now when selecting plasma-derived clotting factor concentrates both plasma quality and the manufacturing process need to be considered. There are two issues that require special consideration, the purity of the product and the form of viral inactivation and elimination.</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5820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294746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50043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fld id="{2CA814A5-5B67-49A0-A5BA-40050328EF92}" type="slidenum">
              <a:rPr lang="en-CA" smtClean="0"/>
              <a:pPr/>
              <a:t>‹#›</a:t>
            </a:fld>
            <a:endParaRPr lang="en-CA"/>
          </a:p>
        </p:txBody>
      </p:sp>
      <p:sp>
        <p:nvSpPr>
          <p:cNvPr id="4" name="Text Placeholder 6">
            <a:extLst>
              <a:ext uri="{FF2B5EF4-FFF2-40B4-BE49-F238E27FC236}">
                <a16:creationId xmlns:a16="http://schemas.microsoft.com/office/drawing/2014/main" id="{F276C467-B1B5-48BF-859F-C41555A9A4E8}"/>
              </a:ext>
            </a:extLst>
          </p:cNvPr>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1014466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CB87F9-AB75-1C41-A436-61396F00B64D}"/>
              </a:ext>
            </a:extLst>
          </p:cNvPr>
          <p:cNvPicPr>
            <a:picLocks noChangeAspect="1"/>
          </p:cNvPicPr>
          <p:nvPr userDrawn="1"/>
        </p:nvPicPr>
        <p:blipFill rotWithShape="1">
          <a:blip r:embed="rId2" cstate="print">
            <a:duotone>
              <a:prstClr val="black"/>
              <a:srgbClr val="008BB0">
                <a:tint val="45000"/>
                <a:satMod val="400000"/>
              </a:srgbClr>
            </a:duotone>
            <a:extLst>
              <a:ext uri="{BEBA8EAE-BF5A-486C-A8C5-ECC9F3942E4B}">
                <a14:imgProps xmlns:a14="http://schemas.microsoft.com/office/drawing/2010/main">
                  <a14:imgLayer r:embed="rId3">
                    <a14:imgEffect>
                      <a14:saturation sat="0"/>
                    </a14:imgEffect>
                  </a14:imgLayer>
                </a14:imgProps>
              </a:ext>
            </a:extLst>
          </a:blip>
          <a:srcRect b="87246"/>
          <a:stretch/>
        </p:blipFill>
        <p:spPr>
          <a:xfrm>
            <a:off x="0" y="5983357"/>
            <a:ext cx="12192000" cy="874643"/>
          </a:xfrm>
          <a:prstGeom prst="rect">
            <a:avLst/>
          </a:prstGeom>
        </p:spPr>
      </p:pic>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881333E1-1FD8-4F8B-9264-CC4E790F7B72}"/>
              </a:ext>
            </a:extLst>
          </p:cNvPr>
          <p:cNvPicPr>
            <a:picLocks noChangeAspect="1"/>
          </p:cNvPicPr>
          <p:nvPr userDrawn="1"/>
        </p:nvPicPr>
        <p:blipFill rotWithShape="1">
          <a:blip r:embed="rId4" cstate="print"/>
          <a:srcRect t="22914" r="42817"/>
          <a:stretch/>
        </p:blipFill>
        <p:spPr>
          <a:xfrm>
            <a:off x="10125434" y="330666"/>
            <a:ext cx="1887110" cy="984838"/>
          </a:xfrm>
          <a:prstGeom prst="rect">
            <a:avLst/>
          </a:prstGeom>
        </p:spPr>
      </p:pic>
    </p:spTree>
    <p:extLst>
      <p:ext uri="{BB962C8B-B14F-4D97-AF65-F5344CB8AC3E}">
        <p14:creationId xmlns:p14="http://schemas.microsoft.com/office/powerpoint/2010/main" val="1252062947"/>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99C6682-5A17-3349-B2C2-42FD07376596}"/>
              </a:ext>
            </a:extLst>
          </p:cNvPr>
          <p:cNvSpPr>
            <a:spLocks noGrp="1"/>
          </p:cNvSpPr>
          <p:nvPr>
            <p:ph type="sldNum" sz="quarter" idx="4"/>
          </p:nvPr>
        </p:nvSpPr>
        <p:spPr>
          <a:xfrm>
            <a:off x="241300" y="6356350"/>
            <a:ext cx="596900" cy="365125"/>
          </a:xfrm>
          <a:prstGeom prst="rect">
            <a:avLst/>
          </a:prstGeom>
        </p:spPr>
        <p:txBody>
          <a:bodyPr vert="horz" lIns="91440" tIns="45720" rIns="91440" bIns="0" rtlCol="0" anchor="b"/>
          <a:lstStyle>
            <a:lvl1pPr algn="r">
              <a:defRPr sz="1100">
                <a:solidFill>
                  <a:schemeClr val="tx1">
                    <a:tint val="75000"/>
                  </a:schemeClr>
                </a:solidFill>
              </a:defRPr>
            </a:lvl1pPr>
          </a:lstStyle>
          <a:p>
            <a:fld id="{5BAC8732-66C3-AF47-99DC-2B6DA4C694F7}" type="slidenum">
              <a:rPr lang="en-US" smtClean="0"/>
              <a:pPr/>
              <a:t>‹#›</a:t>
            </a:fld>
            <a:endParaRPr lang="en-US" sz="1100"/>
          </a:p>
        </p:txBody>
      </p:sp>
      <p:pic>
        <p:nvPicPr>
          <p:cNvPr id="7" name="Picture 6">
            <a:extLst>
              <a:ext uri="{FF2B5EF4-FFF2-40B4-BE49-F238E27FC236}">
                <a16:creationId xmlns:a16="http://schemas.microsoft.com/office/drawing/2014/main" id="{C667B1BE-FB9D-4955-AE31-DCA4774DB769}"/>
              </a:ext>
            </a:extLst>
          </p:cNvPr>
          <p:cNvPicPr>
            <a:picLocks noChangeAspect="1"/>
          </p:cNvPicPr>
          <p:nvPr userDrawn="1"/>
        </p:nvPicPr>
        <p:blipFill rotWithShape="1">
          <a:blip r:embed="rId6" cstate="print"/>
          <a:srcRect t="22914" r="42817"/>
          <a:stretch/>
        </p:blipFill>
        <p:spPr>
          <a:xfrm>
            <a:off x="10827943" y="6028343"/>
            <a:ext cx="1257027" cy="656013"/>
          </a:xfrm>
          <a:prstGeom prst="rect">
            <a:avLst/>
          </a:prstGeom>
        </p:spPr>
      </p:pic>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7" cstate="print">
            <a:duotone>
              <a:prstClr val="black"/>
              <a:srgbClr val="008BB0">
                <a:tint val="45000"/>
                <a:satMod val="400000"/>
              </a:srgbClr>
            </a:duotone>
            <a:extLst>
              <a:ext uri="{BEBA8EAE-BF5A-486C-A8C5-ECC9F3942E4B}">
                <a14:imgProps xmlns:a14="http://schemas.microsoft.com/office/drawing/2010/main">
                  <a14:imgLayer r:embed="rId8">
                    <a14:imgEffect>
                      <a14:saturation sat="0"/>
                    </a14:imgEffect>
                  </a14:imgLayer>
                </a14:imgProps>
              </a:ext>
            </a:extLst>
          </a:blip>
          <a:srcRect b="96644"/>
          <a:stretch/>
        </p:blipFill>
        <p:spPr>
          <a:xfrm>
            <a:off x="0" y="6724650"/>
            <a:ext cx="12192000" cy="152400"/>
          </a:xfrm>
          <a:prstGeom prst="rect">
            <a:avLst/>
          </a:prstGeom>
        </p:spPr>
      </p:pic>
    </p:spTree>
    <p:extLst>
      <p:ext uri="{BB962C8B-B14F-4D97-AF65-F5344CB8AC3E}">
        <p14:creationId xmlns:p14="http://schemas.microsoft.com/office/powerpoint/2010/main" val="2372838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80AF2E-532C-4907-AE92-398A6FFD95A1}"/>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t="37776"/>
          <a:stretch/>
        </p:blipFill>
        <p:spPr>
          <a:xfrm>
            <a:off x="-1" y="6003985"/>
            <a:ext cx="12192000" cy="872820"/>
          </a:xfrm>
          <a:prstGeom prst="rect">
            <a:avLst/>
          </a:prstGeom>
        </p:spPr>
      </p:pic>
      <p:sp>
        <p:nvSpPr>
          <p:cNvPr id="6" name="TextBox 5">
            <a:extLst>
              <a:ext uri="{FF2B5EF4-FFF2-40B4-BE49-F238E27FC236}">
                <a16:creationId xmlns:a16="http://schemas.microsoft.com/office/drawing/2014/main" id="{9FB32841-9E81-4097-BB75-7AAA0E21FCDA}"/>
              </a:ext>
            </a:extLst>
          </p:cNvPr>
          <p:cNvSpPr txBox="1"/>
          <p:nvPr/>
        </p:nvSpPr>
        <p:spPr>
          <a:xfrm>
            <a:off x="591941" y="6178785"/>
            <a:ext cx="1087009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1" i="1" u="none" strike="noStrike" kern="1200" cap="none" spc="0" normalizeH="0" baseline="0" noProof="0" dirty="0">
                <a:ln>
                  <a:noFill/>
                </a:ln>
                <a:solidFill>
                  <a:srgbClr val="99DFFF"/>
                </a:solidFill>
                <a:effectLst/>
                <a:uLnTx/>
                <a:uFillTx/>
                <a:latin typeface="Arial"/>
                <a:ea typeface="+mn-ea"/>
                <a:cs typeface="+mn-cs"/>
              </a:rPr>
              <a:t>Руководство ВФГ по лечению гемофилии, 3-е издание</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2" name="Прямоугольник 1"/>
          <p:cNvSpPr/>
          <p:nvPr/>
        </p:nvSpPr>
        <p:spPr>
          <a:xfrm>
            <a:off x="188452" y="1552232"/>
            <a:ext cx="11815094" cy="295465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800" b="1" i="0" u="none" strike="noStrike" kern="1200" cap="none" spc="0" normalizeH="0" baseline="0" noProof="0" dirty="0">
                <a:ln>
                  <a:noFill/>
                </a:ln>
                <a:solidFill>
                  <a:prstClr val="black"/>
                </a:solidFill>
                <a:effectLst/>
                <a:uLnTx/>
                <a:uFillTx/>
                <a:latin typeface="Arial"/>
                <a:ea typeface="+mn-ea"/>
                <a:cs typeface="+mn-cs"/>
              </a:rPr>
              <a:t>Руководство по лечению гемофилии </a:t>
            </a:r>
            <a:endParaRPr kumimoji="0" lang="en-US" sz="48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800" b="1" i="0" u="none" strike="noStrike" kern="1200" cap="none" spc="0" normalizeH="0" baseline="0" noProof="0" dirty="0">
                <a:ln>
                  <a:noFill/>
                </a:ln>
                <a:solidFill>
                  <a:prstClr val="black"/>
                </a:solidFill>
                <a:effectLst/>
                <a:uLnTx/>
                <a:uFillTx/>
                <a:latin typeface="Arial"/>
                <a:ea typeface="+mn-ea"/>
                <a:cs typeface="+mn-cs"/>
              </a:rPr>
              <a:t>для всех</a:t>
            </a:r>
            <a:endParaRPr kumimoji="0" lang="en-US" sz="48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Arial"/>
                <a:ea typeface="+mn-ea"/>
                <a:cs typeface="+mn-cs"/>
              </a:rPr>
              <a:t>Новая инициатива Всемирной федерации гемофилии</a:t>
            </a:r>
            <a:endParaRPr kumimoji="0" lang="en-CA"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2961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49C64FA-E1D9-514D-9CEC-0855F10DCF19}"/>
              </a:ext>
            </a:extLst>
          </p:cNvPr>
          <p:cNvSpPr>
            <a:spLocks noGrp="1"/>
          </p:cNvSpPr>
          <p:nvPr>
            <p:ph type="title"/>
          </p:nvPr>
        </p:nvSpPr>
        <p:spPr>
          <a:xfrm>
            <a:off x="838199" y="225425"/>
            <a:ext cx="10515599" cy="1090079"/>
          </a:xfrm>
        </p:spPr>
        <p:txBody>
          <a:bodyPr vert="horz" lIns="91440" tIns="45720" rIns="91440" bIns="45720" rtlCol="0" anchor="ctr">
            <a:normAutofit/>
          </a:bodyPr>
          <a:lstStyle/>
          <a:p>
            <a:pPr>
              <a:lnSpc>
                <a:spcPct val="100000"/>
              </a:lnSpc>
            </a:pPr>
            <a:r>
              <a:rPr lang="en-CA" dirty="0" err="1"/>
              <a:t>Выбор</a:t>
            </a:r>
            <a:r>
              <a:rPr lang="en-CA" dirty="0"/>
              <a:t> </a:t>
            </a:r>
            <a:r>
              <a:rPr lang="en-CA" dirty="0" err="1"/>
              <a:t>препарата</a:t>
            </a:r>
            <a:endParaRPr lang="en-CA"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FE0BD69-4F67-4224-AD5C-08F451542D59}"/>
              </a:ext>
            </a:extLst>
          </p:cNvPr>
          <p:cNvSpPr>
            <a:spLocks noGrp="1"/>
          </p:cNvSpPr>
          <p:nvPr>
            <p:ph idx="1"/>
          </p:nvPr>
        </p:nvSpPr>
        <p:spPr>
          <a:xfrm>
            <a:off x="838200" y="1562101"/>
            <a:ext cx="10515600" cy="2487386"/>
          </a:xfrm>
        </p:spPr>
        <p:txBody>
          <a:bodyPr>
            <a:normAutofit/>
          </a:bodyPr>
          <a:lstStyle/>
          <a:p>
            <a:pPr marL="0" lvl="0" indent="0">
              <a:buClr>
                <a:srgbClr val="C00A36"/>
              </a:buClr>
              <a:buNone/>
              <a:defRPr/>
            </a:pPr>
            <a:r>
              <a:rPr lang="ru-RU" b="1" dirty="0">
                <a:solidFill>
                  <a:srgbClr val="008BB0"/>
                </a:solidFill>
                <a:latin typeface="Arial" panose="020B0604020202020204" pitchFamily="34" charset="0"/>
                <a:cs typeface="Arial" panose="020B0604020202020204" pitchFamily="34" charset="0"/>
              </a:rPr>
              <a:t>Рекомендация 5.2.1</a:t>
            </a:r>
            <a:br>
              <a:rPr kumimoji="0" lang="en-US"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br>
            <a:r>
              <a:rPr lang="ru-RU" dirty="0"/>
              <a:t>Для </a:t>
            </a:r>
            <a:r>
              <a:rPr lang="ru-RU" b="1" dirty="0"/>
              <a:t>лиц с гемофилией </a:t>
            </a:r>
            <a:r>
              <a:rPr lang="ru-RU" dirty="0"/>
              <a:t>ВФГ рекомендует </a:t>
            </a:r>
            <a:r>
              <a:rPr lang="ru-RU" b="1" dirty="0"/>
              <a:t>использование препаратов, которые были одобрены официальными регулирующими организациями</a:t>
            </a:r>
            <a:r>
              <a:rPr lang="ru-RU" dirty="0"/>
              <a:t>, ответственными за охрану и укрепление здоровья населения, учитывая при этом </a:t>
            </a:r>
            <a:r>
              <a:rPr lang="ru-RU" b="1" dirty="0"/>
              <a:t>качество плазмы </a:t>
            </a:r>
            <a:r>
              <a:rPr lang="ru-RU" dirty="0"/>
              <a:t>(т.е. чистоту препарата) и процесс производства (включающий </a:t>
            </a:r>
            <a:r>
              <a:rPr lang="ru-RU" dirty="0" err="1"/>
              <a:t>инактивацию</a:t>
            </a:r>
            <a:r>
              <a:rPr lang="ru-RU" dirty="0"/>
              <a:t>/элиминацию вирусов).</a:t>
            </a:r>
            <a:r>
              <a:rPr lang="en-US" altLang="en-US" dirty="0">
                <a:latin typeface="Arial" panose="020B0604020202020204" pitchFamily="34" charset="0"/>
                <a:cs typeface="Arial" panose="020B0604020202020204" pitchFamily="34" charset="0"/>
              </a:rPr>
              <a:t>* </a:t>
            </a:r>
            <a:endParaRPr lang="ru-RU" altLang="en-US" dirty="0">
              <a:latin typeface="Arial" panose="020B0604020202020204" pitchFamily="34" charset="0"/>
              <a:cs typeface="Arial" panose="020B0604020202020204" pitchFamily="34" charset="0"/>
            </a:endParaRPr>
          </a:p>
          <a:p>
            <a:pPr marL="0" indent="0">
              <a:buClr>
                <a:srgbClr val="C00A36"/>
              </a:buClr>
              <a:buNone/>
              <a:defRPr/>
            </a:pPr>
            <a:endParaRPr lang="en-US" altLang="en-US"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72600033-1EB1-4BA1-8766-2D43BB97D853}"/>
              </a:ext>
            </a:extLst>
          </p:cNvPr>
          <p:cNvSpPr txBox="1">
            <a:spLocks/>
          </p:cNvSpPr>
          <p:nvPr/>
        </p:nvSpPr>
        <p:spPr>
          <a:xfrm>
            <a:off x="838200" y="3797300"/>
            <a:ext cx="10515600" cy="2128158"/>
          </a:xfrm>
          <a:prstGeom prst="roundRect">
            <a:avLst>
              <a:gd name="adj" fmla="val 9847"/>
            </a:avLst>
          </a:prstGeom>
          <a:ln w="38100">
            <a:solidFill>
              <a:schemeClr val="accent1"/>
            </a:solidFill>
          </a:ln>
        </p:spPr>
        <p:txBody>
          <a:bodyPr vert="horz" lIns="274320" tIns="45720" rIns="274320" bIns="45720" rtlCol="0" anchor="ctr">
            <a:normAutofit fontScale="92500" lnSpcReduction="10000"/>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C00A36"/>
              </a:buClr>
              <a:buSzTx/>
              <a:buFont typeface="Arial" panose="020B0604020202020204" pitchFamily="34" charset="0"/>
              <a:buNone/>
              <a:tabLst/>
              <a:defRPr/>
            </a:pPr>
            <a:br>
              <a:rPr kumimoji="0" lang="ru-RU" alt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br>
            <a:r>
              <a:rPr kumimoji="0" lang="ru-RU" alt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a:t>
            </a:r>
            <a:r>
              <a:rPr kumimoji="0" lang="en-US" alt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 </a:t>
            </a:r>
            <a:r>
              <a:rPr kumimoji="0" lang="ru-RU" sz="2000" b="0" i="0" u="none" strike="noStrike" kern="1200" cap="none" spc="0" normalizeH="0" baseline="0" noProof="0" dirty="0">
                <a:ln>
                  <a:noFill/>
                </a:ln>
                <a:solidFill>
                  <a:prstClr val="black"/>
                </a:solidFill>
                <a:effectLst/>
                <a:uLnTx/>
                <a:uFillTx/>
                <a:latin typeface="Arial"/>
                <a:ea typeface="+mn-ea"/>
                <a:cs typeface="+mn-cs"/>
              </a:rPr>
              <a:t>Препараты из плазмы, создаваемые с двумя этапами вирусной редукции, не обязательно лучше тех, что делаются с одним специфическим этапом вирусной </a:t>
            </a:r>
            <a:r>
              <a:rPr kumimoji="0" lang="ru-RU" sz="2000" b="0" i="0" u="none" strike="noStrike" kern="1200" cap="none" spc="0" normalizeH="0" baseline="0" noProof="0" dirty="0" err="1">
                <a:ln>
                  <a:noFill/>
                </a:ln>
                <a:solidFill>
                  <a:prstClr val="black"/>
                </a:solidFill>
                <a:effectLst/>
                <a:uLnTx/>
                <a:uFillTx/>
                <a:latin typeface="Arial"/>
                <a:ea typeface="+mn-ea"/>
                <a:cs typeface="+mn-cs"/>
              </a:rPr>
              <a:t>инактивации</a:t>
            </a:r>
            <a:r>
              <a:rPr kumimoji="0" lang="ru-RU" sz="2000" b="0" i="0" u="none" strike="noStrike" kern="1200" cap="none" spc="0" normalizeH="0" baseline="0" noProof="0" dirty="0">
                <a:ln>
                  <a:noFill/>
                </a:ln>
                <a:solidFill>
                  <a:prstClr val="black"/>
                </a:solidFill>
                <a:effectLst/>
                <a:uLnTx/>
                <a:uFillTx/>
                <a:latin typeface="Arial"/>
                <a:ea typeface="+mn-ea"/>
                <a:cs typeface="+mn-cs"/>
              </a:rPr>
              <a:t>. Если используется только один этап, предпочтительно, чтобы в его ходе инактивировались вирусы как с липидными оболочками, так и без них. В недавно лицензированных препаратах задействуют два ортогональных этапа </a:t>
            </a:r>
            <a:r>
              <a:rPr kumimoji="0" lang="ru-RU" sz="2000" b="0" i="0" u="none" strike="noStrike" kern="1200" cap="none" spc="0" normalizeH="0" baseline="0" noProof="0" dirty="0" err="1">
                <a:ln>
                  <a:noFill/>
                </a:ln>
                <a:solidFill>
                  <a:prstClr val="black"/>
                </a:solidFill>
                <a:effectLst/>
                <a:uLnTx/>
                <a:uFillTx/>
                <a:latin typeface="Arial"/>
                <a:ea typeface="+mn-ea"/>
                <a:cs typeface="+mn-cs"/>
              </a:rPr>
              <a:t>инактивации</a:t>
            </a:r>
            <a:r>
              <a:rPr kumimoji="0" lang="ru-RU" sz="2000" b="0" i="0" u="none" strike="noStrike" kern="1200" cap="none" spc="0" normalizeH="0" baseline="0" noProof="0" dirty="0">
                <a:ln>
                  <a:noFill/>
                </a:ln>
                <a:solidFill>
                  <a:prstClr val="black"/>
                </a:solidFill>
                <a:effectLst/>
                <a:uLnTx/>
                <a:uFillTx/>
                <a:latin typeface="Arial"/>
                <a:ea typeface="+mn-ea"/>
                <a:cs typeface="+mn-cs"/>
              </a:rPr>
              <a:t>/элиминации вирусов.</a:t>
            </a:r>
          </a:p>
          <a:p>
            <a:pPr marL="0" marR="0" lvl="0" indent="0" algn="l" defTabSz="914400" rtl="0" eaLnBrk="1" fontAlgn="auto" latinLnBrk="0" hangingPunct="1">
              <a:lnSpc>
                <a:spcPct val="100000"/>
              </a:lnSpc>
              <a:spcBef>
                <a:spcPts val="300"/>
              </a:spcBef>
              <a:spcAft>
                <a:spcPts val="600"/>
              </a:spcAft>
              <a:buClr>
                <a:srgbClr val="C00A36"/>
              </a:buClr>
              <a:buSzTx/>
              <a:buFont typeface="Arial" panose="020B0604020202020204" pitchFamily="34" charset="0"/>
              <a:buNone/>
              <a:tabLst/>
              <a:defRPr/>
            </a:pPr>
            <a:endPar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95B8F603-3CB3-FA46-BF13-90D0CB050F11}"/>
              </a:ext>
            </a:extLst>
          </p:cNvPr>
          <p:cNvSpPr txBox="1"/>
          <p:nvPr/>
        </p:nvSpPr>
        <p:spPr>
          <a:xfrm>
            <a:off x="838199" y="6423559"/>
            <a:ext cx="633877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a:ea typeface="+mn-ea"/>
                <a:cs typeface="+mn-cs"/>
              </a:rPr>
              <a:t>*</a:t>
            </a:r>
            <a:r>
              <a:rPr kumimoji="0" lang="ru-RU" sz="1400" b="0" i="1" u="none" strike="noStrike" kern="1200" cap="none" spc="0" normalizeH="0" baseline="0" noProof="0" dirty="0">
                <a:ln>
                  <a:noFill/>
                </a:ln>
                <a:solidFill>
                  <a:prstClr val="black"/>
                </a:solidFill>
                <a:effectLst/>
                <a:uLnTx/>
                <a:uFillTx/>
                <a:latin typeface="Arial"/>
                <a:ea typeface="+mn-ea"/>
                <a:cs typeface="+mn-cs"/>
              </a:rPr>
              <a:t>Соответствующие примечания см. в публикации.</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8429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8B4676-9AF9-420B-8EA9-83DD9613A4F1}"/>
              </a:ext>
            </a:extLst>
          </p:cNvPr>
          <p:cNvSpPr>
            <a:spLocks noGrp="1"/>
          </p:cNvSpPr>
          <p:nvPr>
            <p:ph type="title"/>
          </p:nvPr>
        </p:nvSpPr>
        <p:spPr>
          <a:xfrm>
            <a:off x="838199" y="225425"/>
            <a:ext cx="10515599" cy="1090079"/>
          </a:xfrm>
        </p:spPr>
        <p:txBody>
          <a:bodyPr>
            <a:noAutofit/>
          </a:bodyPr>
          <a:lstStyle/>
          <a:p>
            <a:pPr>
              <a:lnSpc>
                <a:spcPct val="100000"/>
              </a:lnSpc>
            </a:pPr>
            <a:r>
              <a:rPr lang="ru-RU" altLang="en-US" dirty="0"/>
              <a:t>Клинический случай</a:t>
            </a:r>
            <a:r>
              <a:rPr lang="en-US" altLang="en-US" dirty="0"/>
              <a:t>: </a:t>
            </a:r>
            <a:r>
              <a:rPr lang="ru-RU" altLang="en-US" dirty="0"/>
              <a:t>Джеймс, 16 месяцев</a:t>
            </a:r>
            <a:endParaRPr lang="en-CA" dirty="0"/>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200" y="1562100"/>
            <a:ext cx="6302829" cy="4614863"/>
          </a:xfrm>
        </p:spPr>
        <p:txBody>
          <a:bodyPr>
            <a:normAutofit lnSpcReduction="10000"/>
          </a:bodyPr>
          <a:lstStyle/>
          <a:p>
            <a:r>
              <a:rPr lang="ru-RU" altLang="en-US" dirty="0"/>
              <a:t>Тяжёлая гемофилия </a:t>
            </a:r>
            <a:r>
              <a:rPr lang="en-US" altLang="en-US" dirty="0"/>
              <a:t>A</a:t>
            </a:r>
          </a:p>
          <a:p>
            <a:r>
              <a:rPr lang="ru-RU" altLang="en-US" dirty="0"/>
              <a:t>Диагностирован с рождения, после кровотечения, вызванного обрезанием</a:t>
            </a:r>
            <a:endParaRPr lang="en-US" altLang="en-US" dirty="0"/>
          </a:p>
          <a:p>
            <a:r>
              <a:rPr lang="ru-RU" altLang="en-US" dirty="0"/>
              <a:t>Поступил в возрасте четырёх месяцев с внутричерепным кровоизлиянием, был установлен порт для регулярных инфузий</a:t>
            </a:r>
          </a:p>
          <a:p>
            <a:r>
              <a:rPr lang="ru-RU" altLang="en-US" dirty="0"/>
              <a:t>Развился ингибитор </a:t>
            </a:r>
            <a:r>
              <a:rPr lang="en-US" altLang="en-US" dirty="0"/>
              <a:t>FVIII</a:t>
            </a:r>
            <a:r>
              <a:rPr lang="ru-RU" altLang="en-US" dirty="0"/>
              <a:t> высокого титра, в течение года проводилась попытка индукции иммунной толерантности, но ингибитор сохранялся и трудно поддавался лечению</a:t>
            </a:r>
            <a:endParaRPr lang="en-US" altLang="en-US" dirty="0"/>
          </a:p>
          <a:p>
            <a:r>
              <a:rPr lang="ru-RU" altLang="en-US" dirty="0"/>
              <a:t>Семья больше не хочет придерживаться интенсивного графика инфузий</a:t>
            </a:r>
            <a:endParaRPr lang="en-US" altLang="en-US" dirty="0"/>
          </a:p>
        </p:txBody>
      </p:sp>
      <p:sp>
        <p:nvSpPr>
          <p:cNvPr id="10" name="Rounded Rectangle 1">
            <a:extLst>
              <a:ext uri="{FF2B5EF4-FFF2-40B4-BE49-F238E27FC236}">
                <a16:creationId xmlns:a16="http://schemas.microsoft.com/office/drawing/2014/main" id="{FBEE79E0-9B57-4742-AE02-737E585788FF}"/>
              </a:ext>
            </a:extLst>
          </p:cNvPr>
          <p:cNvSpPr/>
          <p:nvPr/>
        </p:nvSpPr>
        <p:spPr>
          <a:xfrm>
            <a:off x="7547956" y="1631603"/>
            <a:ext cx="3408219" cy="3904673"/>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marR="0" lvl="0" indent="0" algn="ctr" defTabSz="914400" rtl="0" eaLnBrk="1" fontAlgn="auto" latinLnBrk="0" hangingPunct="1">
              <a:lnSpc>
                <a:spcPct val="100000"/>
              </a:lnSpc>
              <a:spcBef>
                <a:spcPts val="300"/>
              </a:spcBef>
              <a:spcAft>
                <a:spcPts val="600"/>
              </a:spcAft>
              <a:buClr>
                <a:srgbClr val="000000"/>
              </a:buClr>
              <a:buSzTx/>
              <a:buFontTx/>
              <a:buNone/>
              <a:tabLst/>
              <a:defRPr/>
            </a:pPr>
            <a:r>
              <a:rPr kumimoji="0" lang="ru-RU"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Какую терапию следует назначить Джеймсу, учитывая трудно поддающийся лечению ингибитор </a:t>
            </a:r>
            <a:r>
              <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FVIII?</a:t>
            </a:r>
          </a:p>
        </p:txBody>
      </p:sp>
      <p:sp>
        <p:nvSpPr>
          <p:cNvPr id="9" name="Text Placeholder 3">
            <a:extLst>
              <a:ext uri="{FF2B5EF4-FFF2-40B4-BE49-F238E27FC236}">
                <a16:creationId xmlns:a16="http://schemas.microsoft.com/office/drawing/2014/main" id="{DC09E320-C3F8-481A-8AA5-5B82838F3629}"/>
              </a:ext>
            </a:extLst>
          </p:cNvPr>
          <p:cNvSpPr>
            <a:spLocks noGrp="1"/>
          </p:cNvSpPr>
          <p:nvPr>
            <p:ph type="body" sz="quarter" idx="13"/>
          </p:nvPr>
        </p:nvSpPr>
        <p:spPr>
          <a:xfrm>
            <a:off x="838200" y="6356350"/>
            <a:ext cx="9925050" cy="365125"/>
          </a:xfrm>
        </p:spPr>
        <p:txBody>
          <a:bodyPr/>
          <a:lstStyle/>
          <a:p>
            <a:endParaRPr lang="en-CA" dirty="0"/>
          </a:p>
        </p:txBody>
      </p:sp>
    </p:spTree>
    <p:extLst>
      <p:ext uri="{BB962C8B-B14F-4D97-AF65-F5344CB8AC3E}">
        <p14:creationId xmlns:p14="http://schemas.microsoft.com/office/powerpoint/2010/main" val="693068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3C47C-A5D5-400B-A446-1C9442507231}"/>
              </a:ext>
            </a:extLst>
          </p:cNvPr>
          <p:cNvSpPr>
            <a:spLocks noGrp="1"/>
          </p:cNvSpPr>
          <p:nvPr>
            <p:ph type="title"/>
          </p:nvPr>
        </p:nvSpPr>
        <p:spPr>
          <a:xfrm>
            <a:off x="838199" y="225425"/>
            <a:ext cx="10515599" cy="1090079"/>
          </a:xfrm>
        </p:spPr>
        <p:txBody>
          <a:bodyPr>
            <a:normAutofit/>
          </a:bodyPr>
          <a:lstStyle/>
          <a:p>
            <a:pPr>
              <a:lnSpc>
                <a:spcPct val="100000"/>
              </a:lnSpc>
            </a:pPr>
            <a:r>
              <a:rPr lang="en-CA" dirty="0" err="1"/>
              <a:t>Препараты</a:t>
            </a:r>
            <a:r>
              <a:rPr lang="en-CA" dirty="0"/>
              <a:t> </a:t>
            </a:r>
            <a:r>
              <a:rPr lang="en-CA" dirty="0" err="1"/>
              <a:t>шунтирующего</a:t>
            </a:r>
            <a:r>
              <a:rPr lang="en-CA" dirty="0"/>
              <a:t> </a:t>
            </a:r>
            <a:r>
              <a:rPr lang="en-CA" dirty="0" err="1"/>
              <a:t>действия</a:t>
            </a:r>
            <a:endParaRPr lang="en-CA" dirty="0"/>
          </a:p>
        </p:txBody>
      </p:sp>
      <p:sp>
        <p:nvSpPr>
          <p:cNvPr id="3" name="Content Placeholder 2">
            <a:extLst>
              <a:ext uri="{FF2B5EF4-FFF2-40B4-BE49-F238E27FC236}">
                <a16:creationId xmlns:a16="http://schemas.microsoft.com/office/drawing/2014/main" id="{CE72AA35-9644-4366-BC90-A996925FF8D1}"/>
              </a:ext>
            </a:extLst>
          </p:cNvPr>
          <p:cNvSpPr>
            <a:spLocks noGrp="1"/>
          </p:cNvSpPr>
          <p:nvPr>
            <p:ph idx="1"/>
          </p:nvPr>
        </p:nvSpPr>
        <p:spPr>
          <a:xfrm>
            <a:off x="5065487" y="1562100"/>
            <a:ext cx="6288313" cy="4614863"/>
          </a:xfrm>
        </p:spPr>
        <p:txBody>
          <a:bodyPr anchor="ctr">
            <a:normAutofit fontScale="92500" lnSpcReduction="10000"/>
          </a:bodyPr>
          <a:lstStyle/>
          <a:p>
            <a:pPr>
              <a:buNone/>
            </a:pPr>
            <a:r>
              <a:rPr lang="ru-RU" b="1" dirty="0" err="1"/>
              <a:t>Рекомбинантный</a:t>
            </a:r>
            <a:r>
              <a:rPr lang="ru-RU" b="1" dirty="0"/>
              <a:t> активированный фактор </a:t>
            </a:r>
            <a:r>
              <a:rPr lang="en-CA" b="1" dirty="0" err="1"/>
              <a:t>VIIa</a:t>
            </a:r>
            <a:r>
              <a:rPr lang="ru-RU" b="1" dirty="0"/>
              <a:t> (</a:t>
            </a:r>
            <a:r>
              <a:rPr lang="en-CA" b="1" dirty="0" err="1"/>
              <a:t>rFVIIa</a:t>
            </a:r>
            <a:r>
              <a:rPr lang="ru-RU" b="1" dirty="0"/>
              <a:t>)</a:t>
            </a:r>
          </a:p>
          <a:p>
            <a:pPr>
              <a:spcBef>
                <a:spcPts val="1200"/>
              </a:spcBef>
            </a:pPr>
            <a:r>
              <a:rPr lang="ru-RU" dirty="0"/>
              <a:t>Способствует коагуляции путями, зависящими и не зависящими от тканевого фактора </a:t>
            </a:r>
          </a:p>
          <a:p>
            <a:pPr>
              <a:spcBef>
                <a:spcPts val="1200"/>
              </a:spcBef>
            </a:pPr>
            <a:r>
              <a:rPr lang="en-US" dirty="0" err="1"/>
              <a:t>rFVIIa</a:t>
            </a:r>
            <a:r>
              <a:rPr lang="ru-RU" dirty="0"/>
              <a:t> связывается с тканевым фактором, чтобы активировать </a:t>
            </a:r>
            <a:r>
              <a:rPr lang="en-US" dirty="0"/>
              <a:t>FX</a:t>
            </a:r>
            <a:r>
              <a:rPr lang="ru-RU" dirty="0"/>
              <a:t> и </a:t>
            </a:r>
            <a:r>
              <a:rPr lang="en-US" dirty="0"/>
              <a:t>FIX</a:t>
            </a:r>
            <a:r>
              <a:rPr lang="ru-RU" dirty="0"/>
              <a:t> и таким образом вновь запустить каскад коагуляции. </a:t>
            </a:r>
            <a:br>
              <a:rPr lang="en-CA" dirty="0"/>
            </a:br>
            <a:endParaRPr lang="en-CA" dirty="0"/>
          </a:p>
          <a:p>
            <a:pPr>
              <a:buNone/>
            </a:pPr>
            <a:r>
              <a:rPr lang="ru-RU" b="1" dirty="0"/>
              <a:t>Активированный концентрат </a:t>
            </a:r>
            <a:r>
              <a:rPr lang="ru-RU" b="1" dirty="0" err="1"/>
              <a:t>протромбинового</a:t>
            </a:r>
            <a:r>
              <a:rPr lang="ru-RU" b="1" dirty="0"/>
              <a:t> комплекса (</a:t>
            </a:r>
            <a:r>
              <a:rPr lang="ru-RU" b="1" dirty="0" err="1"/>
              <a:t>аКПК</a:t>
            </a:r>
            <a:r>
              <a:rPr lang="ru-RU" b="1" dirty="0"/>
              <a:t>)</a:t>
            </a:r>
          </a:p>
          <a:p>
            <a:pPr>
              <a:spcBef>
                <a:spcPts val="1200"/>
              </a:spcBef>
            </a:pPr>
            <a:r>
              <a:rPr lang="ru-RU" dirty="0"/>
              <a:t>Используется для лечения пациентов с гемофилией </a:t>
            </a:r>
            <a:r>
              <a:rPr lang="en-US" dirty="0"/>
              <a:t>A</a:t>
            </a:r>
            <a:r>
              <a:rPr lang="ru-RU" dirty="0"/>
              <a:t> и ингибиторами </a:t>
            </a:r>
          </a:p>
          <a:p>
            <a:pPr>
              <a:spcBef>
                <a:spcPts val="1200"/>
              </a:spcBef>
            </a:pPr>
            <a:r>
              <a:rPr lang="ru-RU" dirty="0"/>
              <a:t>Содержит </a:t>
            </a:r>
            <a:r>
              <a:rPr lang="ru-RU" dirty="0" err="1"/>
              <a:t>неактивированный</a:t>
            </a:r>
            <a:r>
              <a:rPr lang="ru-RU" dirty="0"/>
              <a:t> </a:t>
            </a:r>
            <a:r>
              <a:rPr lang="en-US" dirty="0"/>
              <a:t>FVII</a:t>
            </a:r>
            <a:r>
              <a:rPr lang="ru-RU" dirty="0"/>
              <a:t> (протромбин), </a:t>
            </a:r>
            <a:r>
              <a:rPr lang="en-US" dirty="0"/>
              <a:t>FIX</a:t>
            </a:r>
            <a:r>
              <a:rPr lang="ru-RU" dirty="0"/>
              <a:t>, </a:t>
            </a:r>
            <a:r>
              <a:rPr lang="en-US" dirty="0"/>
              <a:t>FX</a:t>
            </a:r>
            <a:r>
              <a:rPr lang="ru-RU" dirty="0"/>
              <a:t> и в основном активированный </a:t>
            </a:r>
            <a:r>
              <a:rPr lang="en-US" dirty="0"/>
              <a:t>FVII</a:t>
            </a:r>
            <a:endParaRPr lang="en-CA" dirty="0"/>
          </a:p>
        </p:txBody>
      </p:sp>
      <p:sp>
        <p:nvSpPr>
          <p:cNvPr id="8" name="Content Placeholder 2">
            <a:extLst>
              <a:ext uri="{FF2B5EF4-FFF2-40B4-BE49-F238E27FC236}">
                <a16:creationId xmlns:a16="http://schemas.microsoft.com/office/drawing/2014/main" id="{6C1205D4-9704-486A-8C4A-3F962D4DFE64}"/>
              </a:ext>
            </a:extLst>
          </p:cNvPr>
          <p:cNvSpPr txBox="1">
            <a:spLocks/>
          </p:cNvSpPr>
          <p:nvPr/>
        </p:nvSpPr>
        <p:spPr>
          <a:xfrm>
            <a:off x="1037705" y="1878676"/>
            <a:ext cx="3118659" cy="3683145"/>
          </a:xfrm>
          <a:prstGeom prst="roundRect">
            <a:avLst>
              <a:gd name="adj" fmla="val 5728"/>
            </a:avLst>
          </a:prstGeom>
          <a:solidFill>
            <a:schemeClr val="accent1"/>
          </a:solidFill>
        </p:spPr>
        <p:txBody>
          <a:bodyPr vert="horz" lIns="91440" tIns="45720" rIns="9144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800"/>
              </a:spcBef>
              <a:spcAft>
                <a:spcPts val="0"/>
              </a:spcAft>
              <a:buClr>
                <a:srgbClr val="642566"/>
              </a:buClr>
              <a:buSzTx/>
              <a:buFont typeface="Arial" panose="020B0604020202020204" pitchFamily="34" charset="0"/>
              <a:buNone/>
              <a:tabLst/>
              <a:defRPr/>
            </a:pPr>
            <a:r>
              <a:rPr kumimoji="0" lang="ru-RU"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Используются для лечения и профилактики кровотечений у пациентов с гемофилией A или B, у которых появились </a:t>
            </a:r>
            <a:r>
              <a:rPr kumimoji="0" lang="ru-RU"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аллоантитела</a:t>
            </a:r>
            <a:r>
              <a:rPr kumimoji="0" lang="ru-RU"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к FVIII или FIX (ингибиторы)</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 Placeholder 4">
            <a:extLst>
              <a:ext uri="{FF2B5EF4-FFF2-40B4-BE49-F238E27FC236}">
                <a16:creationId xmlns:a16="http://schemas.microsoft.com/office/drawing/2014/main" id="{EA2BEA1F-E6DE-4A48-9F6C-0F5F0389CDBD}"/>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1893321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35B0826-D126-4CC0-8D29-5B677C7262B4}"/>
              </a:ext>
            </a:extLst>
          </p:cNvPr>
          <p:cNvSpPr>
            <a:spLocks noGrp="1"/>
          </p:cNvSpPr>
          <p:nvPr>
            <p:ph type="title"/>
          </p:nvPr>
        </p:nvSpPr>
        <p:spPr>
          <a:xfrm>
            <a:off x="838199" y="225425"/>
            <a:ext cx="10515599" cy="1090079"/>
          </a:xfrm>
        </p:spPr>
        <p:txBody>
          <a:bodyPr vert="horz" lIns="91440" tIns="45720" rIns="91440" bIns="45720" rtlCol="0" anchor="ctr">
            <a:normAutofit/>
          </a:bodyPr>
          <a:lstStyle/>
          <a:p>
            <a:pPr>
              <a:lnSpc>
                <a:spcPct val="100000"/>
              </a:lnSpc>
            </a:pPr>
            <a:r>
              <a:rPr lang="en-CA" dirty="0" err="1"/>
              <a:t>Препараты</a:t>
            </a:r>
            <a:r>
              <a:rPr lang="en-CA" dirty="0"/>
              <a:t> </a:t>
            </a:r>
            <a:r>
              <a:rPr lang="en-CA" dirty="0" err="1"/>
              <a:t>шунтирующего</a:t>
            </a:r>
            <a:r>
              <a:rPr lang="en-CA" dirty="0"/>
              <a:t> </a:t>
            </a:r>
            <a:r>
              <a:rPr lang="en-CA" dirty="0" err="1"/>
              <a:t>действия</a:t>
            </a:r>
            <a:endParaRPr lang="en-CA"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FE0BD69-4F67-4224-AD5C-08F451542D59}"/>
              </a:ext>
            </a:extLst>
          </p:cNvPr>
          <p:cNvSpPr>
            <a:spLocks noGrp="1"/>
          </p:cNvSpPr>
          <p:nvPr>
            <p:ph idx="1"/>
          </p:nvPr>
        </p:nvSpPr>
        <p:spPr/>
        <p:txBody>
          <a:bodyPr>
            <a:normAutofit/>
          </a:bodyPr>
          <a:lstStyle/>
          <a:p>
            <a:pPr marL="0" indent="0">
              <a:buClr>
                <a:srgbClr val="C00A36"/>
              </a:buClr>
              <a:buNone/>
              <a:defRPr/>
            </a:pPr>
            <a:r>
              <a:rPr lang="ru-RU" b="1" dirty="0">
                <a:solidFill>
                  <a:srgbClr val="008BB0"/>
                </a:solidFill>
                <a:latin typeface="Arial" panose="020B0604020202020204" pitchFamily="34" charset="0"/>
                <a:cs typeface="Arial" panose="020B0604020202020204" pitchFamily="34" charset="0"/>
              </a:rPr>
              <a:t>Рекомендация 5.4.3</a:t>
            </a:r>
            <a:br>
              <a:rPr kumimoji="0" 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br>
            <a:r>
              <a:rPr lang="ru-RU" dirty="0">
                <a:latin typeface="Arial" panose="020B0604020202020204" pitchFamily="34" charset="0"/>
                <a:cs typeface="Arial" panose="020B0604020202020204" pitchFamily="34" charset="0"/>
              </a:rPr>
              <a:t>ВФГ рекомендует, чтобы для </a:t>
            </a:r>
            <a:r>
              <a:rPr lang="ru-RU" b="1" dirty="0">
                <a:latin typeface="Arial" panose="020B0604020202020204" pitchFamily="34" charset="0"/>
                <a:cs typeface="Arial" panose="020B0604020202020204" pitchFamily="34" charset="0"/>
              </a:rPr>
              <a:t>пациентов с ингибиторной гемофилией рассматривалась</a:t>
            </a:r>
            <a:r>
              <a:rPr lang="ru-RU" dirty="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возможность регулярной профилактики </a:t>
            </a:r>
            <a:r>
              <a:rPr lang="ru-RU" dirty="0">
                <a:latin typeface="Arial" panose="020B0604020202020204" pitchFamily="34" charset="0"/>
                <a:cs typeface="Arial" panose="020B0604020202020204" pitchFamily="34" charset="0"/>
              </a:rPr>
              <a:t>в целях предотвращения кровотечений.</a:t>
            </a:r>
          </a:p>
          <a:p>
            <a:pPr marL="0" indent="0">
              <a:buClr>
                <a:srgbClr val="C00A36"/>
              </a:buClr>
              <a:buNone/>
              <a:defRPr/>
            </a:pPr>
            <a:endParaRPr lang="en-CA" sz="20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AF5C41A-9B0D-4C02-8820-7A468C3B13F3}"/>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1601117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7517BF8-BE7A-4000-AC50-547839AE663B}"/>
              </a:ext>
            </a:extLst>
          </p:cNvPr>
          <p:cNvSpPr>
            <a:spLocks noGrp="1"/>
          </p:cNvSpPr>
          <p:nvPr>
            <p:ph type="title"/>
          </p:nvPr>
        </p:nvSpPr>
        <p:spPr/>
        <p:txBody>
          <a:bodyPr vert="horz" lIns="91440" tIns="45720" rIns="91440" bIns="45720" rtlCol="0" anchor="ctr">
            <a:normAutofit fontScale="90000"/>
          </a:bodyPr>
          <a:lstStyle/>
          <a:p>
            <a:pPr lvl="0">
              <a:lnSpc>
                <a:spcPct val="100000"/>
              </a:lnSpc>
              <a:spcBef>
                <a:spcPts val="0"/>
              </a:spcBef>
              <a:defRPr/>
            </a:pPr>
            <a:r>
              <a:rPr lang="ru-RU" dirty="0"/>
              <a:t>Заместительная терапия </a:t>
            </a:r>
            <a:r>
              <a:rPr lang="ru-RU" dirty="0" err="1"/>
              <a:t>нефакторными</a:t>
            </a:r>
            <a:r>
              <a:rPr lang="ru-RU" dirty="0"/>
              <a:t> препаратами</a:t>
            </a:r>
            <a:endParaRPr lang="en-CA" sz="3400" b="1" dirty="0">
              <a:highlight>
                <a:srgbClr val="FFFF00"/>
              </a:highlight>
              <a:latin typeface="Lato-Regular"/>
            </a:endParaRPr>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p:txBody>
          <a:bodyPr>
            <a:noAutofit/>
          </a:bodyPr>
          <a:lstStyle/>
          <a:p>
            <a:pPr marL="0" indent="0">
              <a:buClr>
                <a:srgbClr val="C00A36"/>
              </a:buClr>
              <a:buNone/>
              <a:defRPr/>
            </a:pPr>
            <a:r>
              <a:rPr lang="ru-RU" b="1" dirty="0">
                <a:solidFill>
                  <a:srgbClr val="008BB0"/>
                </a:solidFill>
                <a:latin typeface="Arial" panose="020B0604020202020204" pitchFamily="34" charset="0"/>
                <a:cs typeface="Arial" panose="020B0604020202020204" pitchFamily="34" charset="0"/>
              </a:rPr>
              <a:t>Рекомендация 5.7.1</a:t>
            </a:r>
            <a:br>
              <a:rPr kumimoji="0" 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br>
            <a:r>
              <a:rPr lang="ru-RU" dirty="0"/>
              <a:t>Для</a:t>
            </a:r>
            <a:r>
              <a:rPr lang="ru-RU" b="1" dirty="0"/>
              <a:t> пациентов с гемофилией А и ингибитором </a:t>
            </a:r>
            <a:r>
              <a:rPr lang="ru-RU" dirty="0"/>
              <a:t>ВФГ рекомендует: </a:t>
            </a:r>
            <a:r>
              <a:rPr lang="ru-RU" b="1" dirty="0"/>
              <a:t>регулярная профилактика должна проводиться с помощью </a:t>
            </a:r>
            <a:r>
              <a:rPr lang="ru-RU" b="1" dirty="0" err="1"/>
              <a:t>эмицизумаба</a:t>
            </a:r>
            <a:r>
              <a:rPr lang="ru-RU" b="1" dirty="0"/>
              <a:t>.</a:t>
            </a:r>
            <a:endParaRPr lang="ru-RU" dirty="0"/>
          </a:p>
          <a:p>
            <a:pPr marL="0" indent="0">
              <a:buClr>
                <a:srgbClr val="C00A36"/>
              </a:buClr>
              <a:buNone/>
              <a:defRPr/>
            </a:pPr>
            <a:br>
              <a:rPr lang="en-US" altLang="en-US"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endParaRPr lang="en-US" altLang="en-US" sz="2000" dirty="0">
              <a:latin typeface="Arial" panose="020B0604020202020204" pitchFamily="34" charset="0"/>
              <a:cs typeface="Arial" panose="020B0604020202020204" pitchFamily="34" charset="0"/>
            </a:endParaRPr>
          </a:p>
          <a:p>
            <a:pPr marL="0" indent="0">
              <a:buNone/>
            </a:pPr>
            <a:r>
              <a:rPr lang="ru-RU" sz="2000" b="1" dirty="0">
                <a:latin typeface="Arial" panose="020B0604020202020204" pitchFamily="34" charset="0"/>
                <a:cs typeface="Arial" panose="020B0604020202020204" pitchFamily="34" charset="0"/>
              </a:rPr>
              <a:t>Специфические рекомендации по использованию </a:t>
            </a:r>
            <a:r>
              <a:rPr lang="ru-RU" sz="2000" b="1" dirty="0" err="1">
                <a:latin typeface="Arial" panose="020B0604020202020204" pitchFamily="34" charset="0"/>
                <a:cs typeface="Arial" panose="020B0604020202020204" pitchFamily="34" charset="0"/>
              </a:rPr>
              <a:t>эмицизумаба</a:t>
            </a:r>
            <a:r>
              <a:rPr lang="ru-RU" sz="2000" b="1" dirty="0">
                <a:latin typeface="Arial" panose="020B0604020202020204" pitchFamily="34" charset="0"/>
                <a:cs typeface="Arial" panose="020B0604020202020204" pitchFamily="34" charset="0"/>
              </a:rPr>
              <a:t> можно найти в следующих главах</a:t>
            </a:r>
            <a:r>
              <a:rPr lang="en-US" sz="2000" b="1" dirty="0">
                <a:latin typeface="Arial" panose="020B0604020202020204" pitchFamily="34" charset="0"/>
                <a:cs typeface="Arial" panose="020B0604020202020204" pitchFamily="34" charset="0"/>
              </a:rPr>
              <a:t>:</a:t>
            </a:r>
          </a:p>
          <a:p>
            <a:pPr lvl="1">
              <a:spcBef>
                <a:spcPts val="0"/>
              </a:spcBef>
            </a:pPr>
            <a:r>
              <a:rPr lang="en-CA" sz="2000" dirty="0">
                <a:latin typeface="Arial" panose="020B0604020202020204" pitchFamily="34" charset="0"/>
                <a:cs typeface="Arial" panose="020B0604020202020204" pitchFamily="34" charset="0"/>
              </a:rPr>
              <a:t>2 - </a:t>
            </a:r>
            <a:r>
              <a:rPr lang="ru-RU" sz="2000" dirty="0"/>
              <a:t>Комплексное лечение гемофилии</a:t>
            </a:r>
            <a:endParaRPr lang="en-CA" sz="2000" dirty="0">
              <a:latin typeface="Arial" panose="020B0604020202020204" pitchFamily="34" charset="0"/>
              <a:cs typeface="Arial" panose="020B0604020202020204" pitchFamily="34" charset="0"/>
            </a:endParaRPr>
          </a:p>
          <a:p>
            <a:pPr lvl="1">
              <a:spcBef>
                <a:spcPts val="0"/>
              </a:spcBef>
            </a:pPr>
            <a:r>
              <a:rPr lang="en-CA" sz="2000" dirty="0">
                <a:latin typeface="Arial" panose="020B0604020202020204" pitchFamily="34" charset="0"/>
                <a:cs typeface="Arial" panose="020B0604020202020204" pitchFamily="34" charset="0"/>
              </a:rPr>
              <a:t>6 - </a:t>
            </a:r>
            <a:r>
              <a:rPr lang="ru-RU" sz="2000" dirty="0"/>
              <a:t>Профилактика при гемофилии</a:t>
            </a:r>
            <a:endParaRPr lang="en-CA" sz="2000" dirty="0">
              <a:latin typeface="Arial" panose="020B0604020202020204" pitchFamily="34" charset="0"/>
              <a:cs typeface="Arial" panose="020B0604020202020204" pitchFamily="34" charset="0"/>
            </a:endParaRPr>
          </a:p>
          <a:p>
            <a:pPr lvl="1">
              <a:spcBef>
                <a:spcPts val="0"/>
              </a:spcBef>
            </a:pPr>
            <a:r>
              <a:rPr lang="en-CA" sz="2000" dirty="0">
                <a:latin typeface="Arial" panose="020B0604020202020204" pitchFamily="34" charset="0"/>
                <a:cs typeface="Arial" panose="020B0604020202020204" pitchFamily="34" charset="0"/>
              </a:rPr>
              <a:t>8 - </a:t>
            </a:r>
            <a:r>
              <a:rPr lang="ru-RU" sz="2000" dirty="0"/>
              <a:t>Ингибиторы к фактору свёртывания</a:t>
            </a:r>
            <a:endParaRPr lang="en-CA" sz="2000" dirty="0">
              <a:latin typeface="Arial" panose="020B0604020202020204" pitchFamily="34" charset="0"/>
              <a:cs typeface="Arial" panose="020B0604020202020204" pitchFamily="34" charset="0"/>
            </a:endParaRPr>
          </a:p>
          <a:p>
            <a:pPr lvl="1">
              <a:spcBef>
                <a:spcPts val="0"/>
              </a:spcBef>
            </a:pPr>
            <a:r>
              <a:rPr lang="en-CA" sz="2000" dirty="0">
                <a:latin typeface="Arial" panose="020B0604020202020204" pitchFamily="34" charset="0"/>
                <a:cs typeface="Arial" panose="020B0604020202020204" pitchFamily="34" charset="0"/>
              </a:rPr>
              <a:t>9 - </a:t>
            </a:r>
            <a:r>
              <a:rPr lang="ru-RU" sz="2000" dirty="0"/>
              <a:t>Отдельные аспекты лечения</a:t>
            </a:r>
            <a:endParaRPr lang="en-US" altLang="en-US" sz="2000"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CB2133E3-05E4-46DD-9F79-1E598BAE9915}"/>
              </a:ext>
            </a:extLst>
          </p:cNvPr>
          <p:cNvSpPr txBox="1">
            <a:spLocks/>
          </p:cNvSpPr>
          <p:nvPr/>
        </p:nvSpPr>
        <p:spPr>
          <a:xfrm>
            <a:off x="816935" y="2781517"/>
            <a:ext cx="10515600" cy="1117598"/>
          </a:xfrm>
          <a:prstGeom prst="roundRect">
            <a:avLst/>
          </a:prstGeom>
          <a:ln w="38100">
            <a:solidFill>
              <a:schemeClr val="accent1"/>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C00A36"/>
              </a:buClr>
              <a:buSzTx/>
              <a:buFont typeface="Arial" panose="020B0604020202020204" pitchFamily="34" charset="0"/>
              <a:buNone/>
              <a:tabLst/>
              <a:defRPr/>
            </a:pPr>
            <a:r>
              <a:rPr kumimoji="0" lang="ru-RU" alt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 </a:t>
            </a:r>
            <a:r>
              <a:rPr kumimoji="0" lang="ru-RU" sz="2000" b="0" i="0" u="none" strike="noStrike" kern="1200" cap="none" spc="0" normalizeH="0" baseline="0" noProof="0" dirty="0">
                <a:ln>
                  <a:noFill/>
                </a:ln>
                <a:solidFill>
                  <a:prstClr val="black"/>
                </a:solidFill>
                <a:effectLst/>
                <a:uLnTx/>
                <a:uFillTx/>
                <a:latin typeface="Arial"/>
                <a:ea typeface="+mn-ea"/>
                <a:cs typeface="+mn-cs"/>
              </a:rPr>
              <a:t>Для пациентов с гемофилией А без ингибитора ВФГ рекомендует: регулярная профилактика может проводиться с помощью </a:t>
            </a:r>
            <a:r>
              <a:rPr kumimoji="0" lang="ru-RU" sz="2000" b="0" i="0" u="none" strike="noStrike" kern="1200" cap="none" spc="0" normalizeH="0" baseline="0" noProof="0" dirty="0" err="1">
                <a:ln>
                  <a:noFill/>
                </a:ln>
                <a:solidFill>
                  <a:prstClr val="black"/>
                </a:solidFill>
                <a:effectLst/>
                <a:uLnTx/>
                <a:uFillTx/>
                <a:latin typeface="Arial"/>
                <a:ea typeface="+mn-ea"/>
                <a:cs typeface="+mn-cs"/>
              </a:rPr>
              <a:t>эмицизумаба</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63296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8B4676-9AF9-420B-8EA9-83DD9613A4F1}"/>
              </a:ext>
            </a:extLst>
          </p:cNvPr>
          <p:cNvSpPr>
            <a:spLocks noGrp="1"/>
          </p:cNvSpPr>
          <p:nvPr>
            <p:ph type="title"/>
          </p:nvPr>
        </p:nvSpPr>
        <p:spPr>
          <a:xfrm>
            <a:off x="838199" y="225425"/>
            <a:ext cx="10515599" cy="1090079"/>
          </a:xfrm>
        </p:spPr>
        <p:txBody>
          <a:bodyPr>
            <a:noAutofit/>
          </a:bodyPr>
          <a:lstStyle/>
          <a:p>
            <a:pPr>
              <a:lnSpc>
                <a:spcPct val="100000"/>
              </a:lnSpc>
            </a:pPr>
            <a:r>
              <a:rPr lang="ru-RU" altLang="en-US" dirty="0"/>
              <a:t>Клинический случай</a:t>
            </a:r>
            <a:r>
              <a:rPr lang="en-US" altLang="en-US" dirty="0"/>
              <a:t>: </a:t>
            </a:r>
            <a:r>
              <a:rPr lang="ru-RU" altLang="en-US" dirty="0"/>
              <a:t>для </a:t>
            </a:r>
            <a:r>
              <a:rPr lang="ru-RU" altLang="en-US" dirty="0" err="1"/>
              <a:t>адвокации</a:t>
            </a:r>
            <a:endParaRPr lang="en-CA" dirty="0"/>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200" y="1562100"/>
            <a:ext cx="6410498" cy="4614863"/>
          </a:xfrm>
        </p:spPr>
        <p:txBody>
          <a:bodyPr>
            <a:normAutofit/>
          </a:bodyPr>
          <a:lstStyle/>
          <a:p>
            <a:endParaRPr lang="en-US" altLang="en-US" sz="1100" dirty="0"/>
          </a:p>
          <a:p>
            <a:r>
              <a:rPr lang="ru-RU" altLang="en-US" dirty="0"/>
              <a:t>Генри возглавляет национальную членскую организацию в стране с низким/средним уровнем дохода</a:t>
            </a:r>
            <a:endParaRPr lang="en-US" altLang="en-US" dirty="0"/>
          </a:p>
          <a:p>
            <a:r>
              <a:rPr lang="ru-RU" altLang="en-US" dirty="0"/>
              <a:t>Национальная членская организация стремится к увеличению охвата медицинской помощи для пациентов с гемофилией.</a:t>
            </a:r>
          </a:p>
          <a:p>
            <a:r>
              <a:rPr lang="ru-RU" altLang="en-US" dirty="0"/>
              <a:t>Первые результаты взаимодействия с органами здравоохранения показали, что для данной популяции пациентов они готовы поддержать лишь только использование свежезамороженной плазмы местного производства или </a:t>
            </a:r>
            <a:r>
              <a:rPr lang="ru-RU" altLang="en-US" dirty="0" err="1"/>
              <a:t>криопреципитата</a:t>
            </a:r>
            <a:r>
              <a:rPr lang="ru-RU" altLang="en-US" dirty="0"/>
              <a:t>.</a:t>
            </a:r>
          </a:p>
          <a:p>
            <a:pPr marL="0" indent="0">
              <a:buNone/>
            </a:pPr>
            <a:endParaRPr lang="en-US" altLang="en-US" dirty="0"/>
          </a:p>
          <a:p>
            <a:endParaRPr lang="en-US" altLang="en-US" dirty="0"/>
          </a:p>
          <a:p>
            <a:endParaRPr lang="en-US" altLang="en-US" dirty="0"/>
          </a:p>
        </p:txBody>
      </p:sp>
      <p:sp>
        <p:nvSpPr>
          <p:cNvPr id="10" name="Rounded Rectangle 1">
            <a:extLst>
              <a:ext uri="{FF2B5EF4-FFF2-40B4-BE49-F238E27FC236}">
                <a16:creationId xmlns:a16="http://schemas.microsoft.com/office/drawing/2014/main" id="{A09A61E4-1A37-460A-B17F-4A5005D0F8EB}"/>
              </a:ext>
            </a:extLst>
          </p:cNvPr>
          <p:cNvSpPr/>
          <p:nvPr/>
        </p:nvSpPr>
        <p:spPr>
          <a:xfrm>
            <a:off x="7531332" y="1562100"/>
            <a:ext cx="3406254" cy="3990802"/>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marR="0" lvl="0" indent="0" algn="ctr" defTabSz="914400" rtl="0" eaLnBrk="1" fontAlgn="auto" latinLnBrk="0" hangingPunct="1">
              <a:lnSpc>
                <a:spcPct val="100000"/>
              </a:lnSpc>
              <a:spcBef>
                <a:spcPts val="300"/>
              </a:spcBef>
              <a:spcAft>
                <a:spcPts val="600"/>
              </a:spcAft>
              <a:buClr>
                <a:srgbClr val="000000"/>
              </a:buClr>
              <a:buSzTx/>
              <a:buFontTx/>
              <a:buNone/>
              <a:tabLst/>
              <a:defRPr/>
            </a:pPr>
            <a:r>
              <a:rPr kumimoji="0" lang="ru-RU"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Каковы текущие рекомендации ВФГ по данной ситуации</a:t>
            </a:r>
            <a:r>
              <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4286630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6AAF59-89E5-4C06-BE4A-EACBE243C4E4}"/>
              </a:ext>
            </a:extLst>
          </p:cNvPr>
          <p:cNvSpPr>
            <a:spLocks noGrp="1"/>
          </p:cNvSpPr>
          <p:nvPr>
            <p:ph type="title"/>
          </p:nvPr>
        </p:nvSpPr>
        <p:spPr/>
        <p:txBody>
          <a:bodyPr>
            <a:normAutofit/>
          </a:bodyPr>
          <a:lstStyle/>
          <a:p>
            <a:pPr>
              <a:lnSpc>
                <a:spcPct val="100000"/>
              </a:lnSpc>
            </a:pPr>
            <a:r>
              <a:rPr lang="en-CA" dirty="0" err="1"/>
              <a:t>Другие</a:t>
            </a:r>
            <a:r>
              <a:rPr lang="en-CA" dirty="0"/>
              <a:t> </a:t>
            </a:r>
            <a:r>
              <a:rPr lang="en-CA" dirty="0" err="1"/>
              <a:t>плазматические</a:t>
            </a:r>
            <a:r>
              <a:rPr lang="en-CA" dirty="0"/>
              <a:t> </a:t>
            </a:r>
            <a:r>
              <a:rPr lang="en-CA" dirty="0" err="1"/>
              <a:t>препараты</a:t>
            </a:r>
            <a:endParaRPr lang="en-CA" sz="3400" dirty="0"/>
          </a:p>
        </p:txBody>
      </p:sp>
      <p:sp>
        <p:nvSpPr>
          <p:cNvPr id="5" name="Content Placeholder 4">
            <a:extLst>
              <a:ext uri="{FF2B5EF4-FFF2-40B4-BE49-F238E27FC236}">
                <a16:creationId xmlns:a16="http://schemas.microsoft.com/office/drawing/2014/main" id="{36E2BB52-7593-4509-9A13-49ED1124E528}"/>
              </a:ext>
            </a:extLst>
          </p:cNvPr>
          <p:cNvSpPr>
            <a:spLocks noGrp="1"/>
          </p:cNvSpPr>
          <p:nvPr>
            <p:ph idx="1"/>
          </p:nvPr>
        </p:nvSpPr>
        <p:spPr>
          <a:xfrm>
            <a:off x="838198" y="2437730"/>
            <a:ext cx="10515600" cy="3918622"/>
          </a:xfrm>
        </p:spPr>
        <p:txBody>
          <a:bodyPr>
            <a:normAutofit/>
          </a:bodyPr>
          <a:lstStyle/>
          <a:p>
            <a:pPr marL="0" indent="0">
              <a:spcBef>
                <a:spcPts val="0"/>
              </a:spcBef>
              <a:buClr>
                <a:schemeClr val="accent3"/>
              </a:buClr>
              <a:buNone/>
            </a:pPr>
            <a:r>
              <a:rPr lang="ru-RU" sz="2000" dirty="0">
                <a:effectLst/>
                <a:latin typeface="Arial" panose="020B0604020202020204" pitchFamily="34" charset="0"/>
                <a:ea typeface="Arial" panose="020B0604020202020204" pitchFamily="34" charset="0"/>
                <a:cs typeface="Symbol" panose="05050102010706020507" pitchFamily="18" charset="2"/>
              </a:rPr>
              <a:t>Для минимизации риска передачи вирусных патогенов возможны:</a:t>
            </a:r>
          </a:p>
          <a:p>
            <a:pPr marL="914400" lvl="2" indent="-457200">
              <a:spcBef>
                <a:spcPts val="0"/>
              </a:spcBef>
              <a:buClr>
                <a:schemeClr val="accent3"/>
              </a:buClr>
              <a:buFont typeface="+mj-lt"/>
              <a:buAutoNum type="arabicPeriod"/>
            </a:pPr>
            <a:r>
              <a:rPr lang="ru-RU" sz="2000" dirty="0" err="1">
                <a:latin typeface="Arial" panose="020B0604020202020204" pitchFamily="34" charset="0"/>
                <a:ea typeface="Arial" panose="020B0604020202020204" pitchFamily="34" charset="0"/>
              </a:rPr>
              <a:t>К</a:t>
            </a:r>
            <a:r>
              <a:rPr lang="ru-RU" sz="2000" dirty="0" err="1">
                <a:effectLst/>
                <a:latin typeface="Arial" panose="020B0604020202020204" pitchFamily="34" charset="0"/>
                <a:ea typeface="Arial" panose="020B0604020202020204" pitchFamily="34" charset="0"/>
              </a:rPr>
              <a:t>арантинизация</a:t>
            </a:r>
            <a:r>
              <a:rPr lang="ru-RU" sz="2000" dirty="0">
                <a:effectLst/>
                <a:latin typeface="Arial" panose="020B0604020202020204" pitchFamily="34" charset="0"/>
                <a:ea typeface="Arial" panose="020B0604020202020204" pitchFamily="34" charset="0"/>
              </a:rPr>
              <a:t> плазмы, пока донор не пройдёт тестирование на антитела к ВИЧ, ВГ(С) и ВГ</a:t>
            </a:r>
            <a:r>
              <a:rPr lang="en-US" sz="2000" dirty="0">
                <a:effectLst/>
                <a:latin typeface="Arial" panose="020B0604020202020204" pitchFamily="34" charset="0"/>
                <a:ea typeface="Arial" panose="020B0604020202020204" pitchFamily="34" charset="0"/>
              </a:rPr>
              <a:t>(B)</a:t>
            </a:r>
            <a:endParaRPr lang="en-US" sz="2400" dirty="0">
              <a:latin typeface="Arial" panose="020B0604020202020204" pitchFamily="34" charset="0"/>
              <a:cs typeface="Arial" panose="020B0604020202020204" pitchFamily="34" charset="0"/>
            </a:endParaRPr>
          </a:p>
          <a:p>
            <a:pPr marL="914400" lvl="2" indent="-457200">
              <a:spcBef>
                <a:spcPts val="0"/>
              </a:spcBef>
              <a:buClr>
                <a:schemeClr val="accent3"/>
              </a:buClr>
              <a:buFont typeface="+mj-lt"/>
              <a:buAutoNum type="arabicPeriod"/>
            </a:pPr>
            <a:r>
              <a:rPr lang="ru-RU" sz="2000" dirty="0">
                <a:effectLst/>
                <a:latin typeface="Arial" panose="020B0604020202020204" pitchFamily="34" charset="0"/>
                <a:ea typeface="Arial" panose="020B0604020202020204" pitchFamily="34" charset="0"/>
              </a:rPr>
              <a:t>Тестирование нуклеиновых кислот для обнаружения вирусов</a:t>
            </a:r>
            <a:endParaRPr lang="en-US" sz="2400" dirty="0">
              <a:latin typeface="Arial" panose="020B0604020202020204" pitchFamily="34" charset="0"/>
              <a:cs typeface="Arial" panose="020B0604020202020204" pitchFamily="34" charset="0"/>
            </a:endParaRPr>
          </a:p>
          <a:p>
            <a:pPr marL="457200" lvl="2" indent="0">
              <a:spcBef>
                <a:spcPts val="0"/>
              </a:spcBef>
              <a:buClr>
                <a:schemeClr val="accent3"/>
              </a:buClr>
              <a:buNone/>
            </a:pPr>
            <a:endParaRPr lang="en-US" sz="2000" dirty="0">
              <a:latin typeface="Arial" panose="020B0604020202020204" pitchFamily="34" charset="0"/>
              <a:cs typeface="Arial" panose="020B0604020202020204" pitchFamily="34" charset="0"/>
            </a:endParaRPr>
          </a:p>
          <a:p>
            <a:pPr marL="0" indent="0">
              <a:buClr>
                <a:schemeClr val="accent3"/>
              </a:buClr>
              <a:buNone/>
            </a:pPr>
            <a:r>
              <a:rPr lang="ru-RU" b="1" dirty="0">
                <a:solidFill>
                  <a:srgbClr val="008BB0"/>
                </a:solidFill>
                <a:latin typeface="Arial" panose="020B0604020202020204" pitchFamily="34" charset="0"/>
                <a:cs typeface="Arial" panose="020B0604020202020204" pitchFamily="34" charset="0"/>
              </a:rPr>
              <a:t>Рекомендация 5.5.1:</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Для </a:t>
            </a:r>
            <a:r>
              <a:rPr lang="ru-RU" b="1" dirty="0">
                <a:latin typeface="Arial" panose="020B0604020202020204" pitchFamily="34" charset="0"/>
                <a:cs typeface="Arial" panose="020B0604020202020204" pitchFamily="34" charset="0"/>
              </a:rPr>
              <a:t>пациентов с гемофилией </a:t>
            </a:r>
            <a:r>
              <a:rPr lang="ru-RU" dirty="0">
                <a:latin typeface="Arial" panose="020B0604020202020204" pitchFamily="34" charset="0"/>
                <a:cs typeface="Arial" panose="020B0604020202020204" pitchFamily="34" charset="0"/>
              </a:rPr>
              <a:t>ВФГ настоятельно рекомендует использовать </a:t>
            </a:r>
            <a:r>
              <a:rPr lang="ru-RU" b="1" dirty="0">
                <a:latin typeface="Arial" panose="020B0604020202020204" pitchFamily="34" charset="0"/>
                <a:cs typeface="Arial" panose="020B0604020202020204" pitchFamily="34" charset="0"/>
              </a:rPr>
              <a:t>вирус-инактивированные плазматические</a:t>
            </a:r>
            <a:r>
              <a:rPr lang="ru-RU" dirty="0">
                <a:latin typeface="Arial" panose="020B0604020202020204" pitchFamily="34" charset="0"/>
                <a:cs typeface="Arial" panose="020B0604020202020204" pitchFamily="34" charset="0"/>
              </a:rPr>
              <a:t> или </a:t>
            </a:r>
            <a:r>
              <a:rPr lang="ru-RU" b="1" dirty="0">
                <a:latin typeface="Arial" panose="020B0604020202020204" pitchFamily="34" charset="0"/>
                <a:cs typeface="Arial" panose="020B0604020202020204" pitchFamily="34" charset="0"/>
              </a:rPr>
              <a:t>рекомбинантные концентраты фактора свёртывания</a:t>
            </a:r>
            <a:r>
              <a:rPr lang="ru-RU" dirty="0">
                <a:latin typeface="Arial" panose="020B0604020202020204" pitchFamily="34" charset="0"/>
                <a:cs typeface="Arial" panose="020B0604020202020204" pitchFamily="34" charset="0"/>
              </a:rPr>
              <a:t>, они предпочтительнее криопреципитата или свежезамороженной плазмы.</a:t>
            </a:r>
            <a:endParaRPr lang="en-CA" dirty="0"/>
          </a:p>
        </p:txBody>
      </p:sp>
      <p:sp>
        <p:nvSpPr>
          <p:cNvPr id="6" name="Text Placeholder 5">
            <a:extLst>
              <a:ext uri="{FF2B5EF4-FFF2-40B4-BE49-F238E27FC236}">
                <a16:creationId xmlns:a16="http://schemas.microsoft.com/office/drawing/2014/main" id="{302F83CE-1408-407F-BDE2-DA793E67777D}"/>
              </a:ext>
            </a:extLst>
          </p:cNvPr>
          <p:cNvSpPr>
            <a:spLocks noGrp="1"/>
          </p:cNvSpPr>
          <p:nvPr>
            <p:ph type="body" sz="quarter" idx="13"/>
          </p:nvPr>
        </p:nvSpPr>
        <p:spPr/>
        <p:txBody>
          <a:bodyPr/>
          <a:lstStyle/>
          <a:p>
            <a:r>
              <a:rPr lang="ru-RU" dirty="0"/>
              <a:t>ВИЧ</a:t>
            </a:r>
            <a:r>
              <a:rPr lang="en-US" dirty="0"/>
              <a:t>, </a:t>
            </a:r>
            <a:r>
              <a:rPr lang="ru-RU" dirty="0"/>
              <a:t>вирус иммунодефицита человека</a:t>
            </a:r>
            <a:r>
              <a:rPr lang="en-US" dirty="0"/>
              <a:t>; </a:t>
            </a:r>
            <a:r>
              <a:rPr lang="ru-RU" dirty="0">
                <a:latin typeface="Arial" panose="020B0604020202020204" pitchFamily="34" charset="0"/>
                <a:cs typeface="Arial" panose="020B0604020202020204" pitchFamily="34" charset="0"/>
              </a:rPr>
              <a:t>ВГ</a:t>
            </a:r>
            <a:r>
              <a:rPr lang="en-US" dirty="0">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С</a:t>
            </a:r>
            <a:r>
              <a:rPr lang="en-US" dirty="0">
                <a:latin typeface="Arial" panose="020B0604020202020204" pitchFamily="34" charset="0"/>
                <a:cs typeface="Arial" panose="020B0604020202020204" pitchFamily="34" charset="0"/>
              </a:rPr>
              <a:t>)</a:t>
            </a:r>
            <a:r>
              <a:rPr lang="en-US" dirty="0"/>
              <a:t>, </a:t>
            </a:r>
            <a:r>
              <a:rPr lang="ru-RU" dirty="0"/>
              <a:t>вирус гепатита С; </a:t>
            </a:r>
            <a:r>
              <a:rPr lang="en-US" dirty="0"/>
              <a:t>; </a:t>
            </a:r>
            <a:r>
              <a:rPr lang="ru-RU" dirty="0">
                <a:latin typeface="Arial" panose="020B0604020202020204" pitchFamily="34" charset="0"/>
                <a:cs typeface="Arial" panose="020B0604020202020204" pitchFamily="34" charset="0"/>
              </a:rPr>
              <a:t>ВГ</a:t>
            </a:r>
            <a:r>
              <a:rPr lang="en-US" dirty="0">
                <a:latin typeface="Arial" panose="020B0604020202020204" pitchFamily="34" charset="0"/>
                <a:cs typeface="Arial" panose="020B0604020202020204" pitchFamily="34" charset="0"/>
              </a:rPr>
              <a:t>(B)</a:t>
            </a:r>
            <a:r>
              <a:rPr lang="en-US" dirty="0"/>
              <a:t>, </a:t>
            </a:r>
            <a:r>
              <a:rPr lang="ru-RU" dirty="0"/>
              <a:t>вирус гепатита </a:t>
            </a:r>
            <a:r>
              <a:rPr lang="en-US" dirty="0"/>
              <a:t>B</a:t>
            </a:r>
            <a:endParaRPr lang="en-CA" dirty="0"/>
          </a:p>
        </p:txBody>
      </p:sp>
      <p:sp>
        <p:nvSpPr>
          <p:cNvPr id="7" name="Content Placeholder 2">
            <a:extLst>
              <a:ext uri="{FF2B5EF4-FFF2-40B4-BE49-F238E27FC236}">
                <a16:creationId xmlns:a16="http://schemas.microsoft.com/office/drawing/2014/main" id="{8A20F9BF-3D80-7747-936C-69A968BE68DA}"/>
              </a:ext>
            </a:extLst>
          </p:cNvPr>
          <p:cNvSpPr txBox="1">
            <a:spLocks/>
          </p:cNvSpPr>
          <p:nvPr/>
        </p:nvSpPr>
        <p:spPr>
          <a:xfrm>
            <a:off x="838198" y="1315504"/>
            <a:ext cx="10515600" cy="914400"/>
          </a:xfrm>
          <a:prstGeom prst="roundRect">
            <a:avLst/>
          </a:prstGeom>
          <a:solidFill>
            <a:schemeClr val="bg1"/>
          </a:solidFill>
          <a:ln w="38100">
            <a:solidFill>
              <a:schemeClr val="accent5"/>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800"/>
              </a:spcBef>
              <a:spcAft>
                <a:spcPts val="0"/>
              </a:spcAft>
              <a:buClr>
                <a:srgbClr val="642566"/>
              </a:buClr>
              <a:buSzTx/>
              <a:buFont typeface="Arial" panose="020B0604020202020204" pitchFamily="34" charset="0"/>
              <a:buNone/>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Криопреципитат и свежезамороженная плазма обычно не проходят процедуры вирусной инактивации и заключают в себе повышенный риск передачи вирусных патогенов</a:t>
            </a:r>
            <a:r>
              <a:rPr kumimoji="0" lang="ru-RU"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2920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124F-7928-4D82-AC96-FD8F0F2CEBD9}"/>
              </a:ext>
            </a:extLst>
          </p:cNvPr>
          <p:cNvSpPr>
            <a:spLocks noGrp="1"/>
          </p:cNvSpPr>
          <p:nvPr>
            <p:ph type="title"/>
          </p:nvPr>
        </p:nvSpPr>
        <p:spPr>
          <a:xfrm>
            <a:off x="838199" y="225425"/>
            <a:ext cx="10515599" cy="1336675"/>
          </a:xfrm>
        </p:spPr>
        <p:txBody>
          <a:bodyPr vert="horz" lIns="91440" tIns="45720" rIns="91440" bIns="45720" rtlCol="0" anchor="ctr">
            <a:normAutofit/>
          </a:bodyPr>
          <a:lstStyle/>
          <a:p>
            <a:pPr>
              <a:lnSpc>
                <a:spcPct val="100000"/>
              </a:lnSpc>
            </a:pPr>
            <a:r>
              <a:rPr lang="en-CA" dirty="0" err="1"/>
              <a:t>Другие</a:t>
            </a:r>
            <a:r>
              <a:rPr lang="en-CA" dirty="0"/>
              <a:t> </a:t>
            </a:r>
            <a:r>
              <a:rPr lang="en-CA" dirty="0" err="1"/>
              <a:t>плазматические</a:t>
            </a:r>
            <a:r>
              <a:rPr lang="en-CA" dirty="0"/>
              <a:t> </a:t>
            </a:r>
            <a:r>
              <a:rPr lang="en-CA" dirty="0" err="1"/>
              <a:t>препараты</a:t>
            </a:r>
            <a:br>
              <a:rPr lang="en-US" dirty="0"/>
            </a:br>
            <a:r>
              <a:rPr lang="en-CA" dirty="0" err="1"/>
              <a:t>Свежезамороженная</a:t>
            </a:r>
            <a:r>
              <a:rPr lang="en-CA" dirty="0"/>
              <a:t> </a:t>
            </a:r>
            <a:r>
              <a:rPr lang="en-CA" dirty="0" err="1"/>
              <a:t>плазма</a:t>
            </a:r>
            <a:endParaRPr lang="en-CA" dirty="0"/>
          </a:p>
        </p:txBody>
      </p:sp>
      <p:sp>
        <p:nvSpPr>
          <p:cNvPr id="3" name="Content Placeholder 2">
            <a:extLst>
              <a:ext uri="{FF2B5EF4-FFF2-40B4-BE49-F238E27FC236}">
                <a16:creationId xmlns:a16="http://schemas.microsoft.com/office/drawing/2014/main" id="{95D8B2E9-66B3-4D4A-8F79-FE0F8565D2BA}"/>
              </a:ext>
            </a:extLst>
          </p:cNvPr>
          <p:cNvSpPr>
            <a:spLocks noGrp="1"/>
          </p:cNvSpPr>
          <p:nvPr>
            <p:ph idx="1"/>
          </p:nvPr>
        </p:nvSpPr>
        <p:spPr>
          <a:xfrm>
            <a:off x="838200" y="1562100"/>
            <a:ext cx="10515600" cy="2676979"/>
          </a:xfrm>
        </p:spPr>
        <p:txBody>
          <a:bodyPr>
            <a:normAutofit fontScale="92500" lnSpcReduction="10000"/>
          </a:bodyPr>
          <a:lstStyle/>
          <a:p>
            <a:r>
              <a:rPr lang="ru-RU" dirty="0"/>
              <a:t>При лечении гемофилии А </a:t>
            </a:r>
            <a:r>
              <a:rPr lang="ru-RU" dirty="0" err="1"/>
              <a:t>криопреципитат</a:t>
            </a:r>
            <a:r>
              <a:rPr lang="ru-RU" dirty="0"/>
              <a:t> предпочтительнее свежезамороженной плазмы.</a:t>
            </a:r>
            <a:endParaRPr lang="en-US" dirty="0"/>
          </a:p>
          <a:p>
            <a:pPr lvl="0"/>
            <a:r>
              <a:rPr lang="ru-RU" dirty="0"/>
              <a:t>Свежезамороженная плазма и </a:t>
            </a:r>
            <a:r>
              <a:rPr lang="ru-RU" dirty="0" err="1"/>
              <a:t>криосупернатантная</a:t>
            </a:r>
            <a:r>
              <a:rPr lang="ru-RU" dirty="0"/>
              <a:t> плазма содержат </a:t>
            </a:r>
            <a:r>
              <a:rPr lang="en-US" dirty="0"/>
              <a:t>FIX</a:t>
            </a:r>
            <a:r>
              <a:rPr lang="ru-RU" dirty="0"/>
              <a:t> (хотя и в низкой концентрации) и могут использоваться для лечения гемофилии </a:t>
            </a:r>
            <a:r>
              <a:rPr lang="en-US" dirty="0"/>
              <a:t>B</a:t>
            </a:r>
            <a:r>
              <a:rPr lang="ru-RU" dirty="0"/>
              <a:t> в странах с ограниченными ресурсами</a:t>
            </a:r>
          </a:p>
          <a:p>
            <a:pPr marL="0" lvl="0" indent="0">
              <a:buNone/>
            </a:pPr>
            <a:r>
              <a:rPr lang="ru-RU" b="1" dirty="0">
                <a:solidFill>
                  <a:schemeClr val="accent1"/>
                </a:solidFill>
              </a:rPr>
              <a:t>Рекомендация 5.5.2</a:t>
            </a:r>
            <a:br>
              <a:rPr lang="ru-RU" b="1" dirty="0">
                <a:solidFill>
                  <a:schemeClr val="accent1"/>
                </a:solidFill>
              </a:rPr>
            </a:br>
            <a:r>
              <a:rPr lang="ru-RU" altLang="en-US" dirty="0"/>
              <a:t>Для пациентов с гемофилией </a:t>
            </a:r>
            <a:r>
              <a:rPr lang="ru-RU" altLang="en-US" b="1" dirty="0"/>
              <a:t>не рекомендуется использование свежезамороженной плазмы </a:t>
            </a:r>
            <a:r>
              <a:rPr lang="ru-RU" altLang="en-US" dirty="0"/>
              <a:t>из-за опасений по поводу безопасности и качества.</a:t>
            </a:r>
            <a:endParaRPr lang="en-US" altLang="en-US" dirty="0"/>
          </a:p>
        </p:txBody>
      </p:sp>
      <p:sp>
        <p:nvSpPr>
          <p:cNvPr id="5" name="Content Placeholder 2">
            <a:extLst>
              <a:ext uri="{FF2B5EF4-FFF2-40B4-BE49-F238E27FC236}">
                <a16:creationId xmlns:a16="http://schemas.microsoft.com/office/drawing/2014/main" id="{305493C1-9FB2-4431-A558-BEA6337498D9}"/>
              </a:ext>
            </a:extLst>
          </p:cNvPr>
          <p:cNvSpPr txBox="1">
            <a:spLocks/>
          </p:cNvSpPr>
          <p:nvPr/>
        </p:nvSpPr>
        <p:spPr>
          <a:xfrm>
            <a:off x="838200" y="4615543"/>
            <a:ext cx="10515600" cy="1364344"/>
          </a:xfrm>
          <a:prstGeom prst="roundRect">
            <a:avLst/>
          </a:prstGeom>
          <a:ln w="38100">
            <a:solidFill>
              <a:schemeClr val="accent1"/>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C00A36"/>
              </a:buClr>
              <a:buSzTx/>
              <a:buFont typeface="Arial" panose="020B0604020202020204" pitchFamily="34" charset="0"/>
              <a:buNone/>
              <a:tabLst/>
              <a:defRPr/>
            </a:pPr>
            <a:r>
              <a:rPr kumimoji="0" lang="ru-RU" alt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a:t>
            </a:r>
            <a:r>
              <a:rPr kumimoji="0" lang="en-US" alt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 </a:t>
            </a:r>
            <a:r>
              <a:rPr kumimoji="0" lang="ru-RU" sz="2000" b="0" i="0" u="none" strike="noStrike" kern="1200" cap="none" spc="0" normalizeH="0" baseline="0" noProof="0" dirty="0">
                <a:ln>
                  <a:noFill/>
                </a:ln>
                <a:solidFill>
                  <a:prstClr val="black"/>
                </a:solidFill>
                <a:effectLst/>
                <a:uLnTx/>
                <a:uFillTx/>
                <a:latin typeface="Arial"/>
                <a:ea typeface="+mn-ea"/>
                <a:cs typeface="+mn-cs"/>
              </a:rPr>
              <a:t>ВФГ, однако, признаёт как пока ещё неизбежную реальность продолжение их использования в некоторых странах мира, где она является единственным доступным по наличию или стоимости вариантом терапии.</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10226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124F-7928-4D82-AC96-FD8F0F2CEBD9}"/>
              </a:ext>
            </a:extLst>
          </p:cNvPr>
          <p:cNvSpPr>
            <a:spLocks noGrp="1"/>
          </p:cNvSpPr>
          <p:nvPr>
            <p:ph type="title"/>
          </p:nvPr>
        </p:nvSpPr>
        <p:spPr>
          <a:xfrm>
            <a:off x="838199" y="225425"/>
            <a:ext cx="10515599" cy="1090079"/>
          </a:xfrm>
        </p:spPr>
        <p:txBody>
          <a:bodyPr>
            <a:noAutofit/>
          </a:bodyPr>
          <a:lstStyle/>
          <a:p>
            <a:r>
              <a:rPr lang="en-CA" dirty="0" err="1"/>
              <a:t>Другие</a:t>
            </a:r>
            <a:r>
              <a:rPr lang="en-CA" dirty="0"/>
              <a:t> </a:t>
            </a:r>
            <a:r>
              <a:rPr lang="en-CA" dirty="0" err="1"/>
              <a:t>плазматические</a:t>
            </a:r>
            <a:r>
              <a:rPr lang="en-CA" dirty="0"/>
              <a:t> </a:t>
            </a:r>
            <a:r>
              <a:rPr lang="en-CA" dirty="0" err="1"/>
              <a:t>препараты</a:t>
            </a:r>
            <a:r>
              <a:rPr lang="en-CA" dirty="0"/>
              <a:t> </a:t>
            </a:r>
            <a:br>
              <a:rPr lang="en-US" dirty="0"/>
            </a:br>
            <a:r>
              <a:rPr lang="en-CA" dirty="0" err="1"/>
              <a:t>Криопреципитат</a:t>
            </a:r>
            <a:endParaRPr lang="ru-RU" dirty="0"/>
          </a:p>
        </p:txBody>
      </p:sp>
      <p:sp>
        <p:nvSpPr>
          <p:cNvPr id="3" name="Content Placeholder 2">
            <a:extLst>
              <a:ext uri="{FF2B5EF4-FFF2-40B4-BE49-F238E27FC236}">
                <a16:creationId xmlns:a16="http://schemas.microsoft.com/office/drawing/2014/main" id="{95D8B2E9-66B3-4D4A-8F79-FE0F8565D2BA}"/>
              </a:ext>
            </a:extLst>
          </p:cNvPr>
          <p:cNvSpPr>
            <a:spLocks noGrp="1"/>
          </p:cNvSpPr>
          <p:nvPr>
            <p:ph idx="1"/>
          </p:nvPr>
        </p:nvSpPr>
        <p:spPr>
          <a:xfrm>
            <a:off x="838200" y="1562100"/>
            <a:ext cx="10515600" cy="4614863"/>
          </a:xfrm>
        </p:spPr>
        <p:txBody>
          <a:bodyPr>
            <a:noAutofit/>
          </a:bodyPr>
          <a:lstStyle/>
          <a:p>
            <a:pPr lvl="0"/>
            <a:r>
              <a:rPr lang="ru-RU" dirty="0" err="1"/>
              <a:t>Криопреципитат</a:t>
            </a:r>
            <a:r>
              <a:rPr lang="ru-RU" dirty="0"/>
              <a:t> содержит значительное количество </a:t>
            </a:r>
            <a:r>
              <a:rPr lang="en-US" dirty="0"/>
              <a:t>FVIII</a:t>
            </a:r>
            <a:r>
              <a:rPr lang="ru-RU" dirty="0"/>
              <a:t> (около 3-10 МЕ/мл), </a:t>
            </a:r>
            <a:r>
              <a:rPr lang="en-US" dirty="0"/>
              <a:t>VWF</a:t>
            </a:r>
            <a:r>
              <a:rPr lang="ru-RU" dirty="0"/>
              <a:t>, фибриногена и </a:t>
            </a:r>
            <a:r>
              <a:rPr lang="en-US" dirty="0"/>
              <a:t>FXIII</a:t>
            </a:r>
            <a:r>
              <a:rPr lang="ru-RU" dirty="0"/>
              <a:t>, но в нём нет ни </a:t>
            </a:r>
            <a:r>
              <a:rPr lang="en-US" dirty="0"/>
              <a:t>FIX</a:t>
            </a:r>
            <a:r>
              <a:rPr lang="ru-RU" dirty="0"/>
              <a:t>, ни </a:t>
            </a:r>
            <a:r>
              <a:rPr lang="en-US" dirty="0"/>
              <a:t>FXI</a:t>
            </a:r>
            <a:r>
              <a:rPr lang="ru-RU" dirty="0"/>
              <a:t>.</a:t>
            </a:r>
            <a:r>
              <a:rPr lang="en-US" dirty="0"/>
              <a:t> </a:t>
            </a:r>
            <a:r>
              <a:rPr lang="ru-RU" dirty="0"/>
              <a:t>Образующийся при этом </a:t>
            </a:r>
            <a:r>
              <a:rPr lang="ru-RU" dirty="0" err="1"/>
              <a:t>супернатант</a:t>
            </a:r>
            <a:r>
              <a:rPr lang="ru-RU" dirty="0"/>
              <a:t> называется </a:t>
            </a:r>
            <a:r>
              <a:rPr lang="ru-RU" dirty="0" err="1"/>
              <a:t>криосупернатантной</a:t>
            </a:r>
            <a:r>
              <a:rPr lang="ru-RU" dirty="0"/>
              <a:t> плазмой и содержит другие факторы коагуляции, такие как факторы </a:t>
            </a:r>
            <a:r>
              <a:rPr lang="en-US" dirty="0"/>
              <a:t>VII</a:t>
            </a:r>
            <a:r>
              <a:rPr lang="ru-RU" dirty="0"/>
              <a:t>, </a:t>
            </a:r>
            <a:r>
              <a:rPr lang="en-US" dirty="0"/>
              <a:t>IX</a:t>
            </a:r>
            <a:r>
              <a:rPr lang="ru-RU" dirty="0"/>
              <a:t>, </a:t>
            </a:r>
            <a:r>
              <a:rPr lang="en-US" dirty="0"/>
              <a:t>X</a:t>
            </a:r>
            <a:r>
              <a:rPr lang="ru-RU" dirty="0"/>
              <a:t> и </a:t>
            </a:r>
            <a:r>
              <a:rPr lang="en-US" dirty="0"/>
              <a:t>XI</a:t>
            </a:r>
            <a:r>
              <a:rPr lang="ru-RU" dirty="0"/>
              <a:t>.</a:t>
            </a:r>
          </a:p>
          <a:p>
            <a:r>
              <a:rPr lang="ru-RU" dirty="0"/>
              <a:t>Использование процедур вирусной </a:t>
            </a:r>
            <a:r>
              <a:rPr lang="ru-RU" dirty="0" err="1"/>
              <a:t>инактивации</a:t>
            </a:r>
            <a:r>
              <a:rPr lang="ru-RU" dirty="0"/>
              <a:t> настоятельно рекомендуется </a:t>
            </a:r>
          </a:p>
          <a:p>
            <a:pPr>
              <a:buNone/>
            </a:pPr>
            <a:r>
              <a:rPr lang="ru-RU" b="1" dirty="0">
                <a:solidFill>
                  <a:schemeClr val="accent1"/>
                </a:solidFill>
              </a:rPr>
              <a:t>	Рекомендация 5.5.3</a:t>
            </a:r>
            <a:br>
              <a:rPr lang="ru-RU" b="1" dirty="0">
                <a:solidFill>
                  <a:schemeClr val="accent1"/>
                </a:solidFill>
              </a:rPr>
            </a:br>
            <a:r>
              <a:rPr lang="ru-RU" dirty="0"/>
              <a:t>Для пациентов с гемофилией </a:t>
            </a:r>
            <a:r>
              <a:rPr lang="ru-RU" b="1" dirty="0"/>
              <a:t>использование </a:t>
            </a:r>
            <a:r>
              <a:rPr lang="ru-RU" b="1" dirty="0" err="1"/>
              <a:t>криопреципитата</a:t>
            </a:r>
            <a:r>
              <a:rPr lang="ru-RU" b="1" dirty="0"/>
              <a:t> не рекомендуется </a:t>
            </a:r>
            <a:r>
              <a:rPr lang="ru-RU" dirty="0"/>
              <a:t>из-за опасений по поводу безопасности и качества</a:t>
            </a:r>
            <a:r>
              <a:rPr lang="ru-RU" b="1" dirty="0"/>
              <a:t>.</a:t>
            </a:r>
            <a:endParaRPr lang="ru-RU" dirty="0"/>
          </a:p>
          <a:p>
            <a:endParaRPr lang="en-US" altLang="en-US" noProof="0" dirty="0"/>
          </a:p>
        </p:txBody>
      </p:sp>
      <p:sp>
        <p:nvSpPr>
          <p:cNvPr id="6" name="Text Placeholder 5">
            <a:extLst>
              <a:ext uri="{FF2B5EF4-FFF2-40B4-BE49-F238E27FC236}">
                <a16:creationId xmlns:a16="http://schemas.microsoft.com/office/drawing/2014/main" id="{D3E2BB98-05F0-4D5C-BBFD-321C9F93B696}"/>
              </a:ext>
            </a:extLst>
          </p:cNvPr>
          <p:cNvSpPr>
            <a:spLocks noGrp="1"/>
          </p:cNvSpPr>
          <p:nvPr>
            <p:ph type="body" sz="quarter" idx="13"/>
          </p:nvPr>
        </p:nvSpPr>
        <p:spPr>
          <a:xfrm>
            <a:off x="838201" y="6356351"/>
            <a:ext cx="9925050" cy="365125"/>
          </a:xfrm>
        </p:spPr>
        <p:txBody>
          <a:bodyPr/>
          <a:lstStyle/>
          <a:p>
            <a:r>
              <a:rPr lang="en-US" dirty="0"/>
              <a:t>VWF</a:t>
            </a:r>
            <a:r>
              <a:rPr lang="ru-RU" dirty="0"/>
              <a:t>, фактор </a:t>
            </a:r>
            <a:r>
              <a:rPr lang="ru-RU" dirty="0" err="1"/>
              <a:t>Виллебранда</a:t>
            </a:r>
            <a:r>
              <a:rPr lang="en-CA" dirty="0"/>
              <a:t>; </a:t>
            </a:r>
            <a:r>
              <a:rPr lang="ru-RU" altLang="en-US" dirty="0">
                <a:latin typeface="Arial" panose="020B0604020202020204" pitchFamily="34" charset="0"/>
                <a:cs typeface="Arial" panose="020B0604020202020204" pitchFamily="34" charset="0"/>
              </a:rPr>
              <a:t>КФС</a:t>
            </a:r>
            <a:r>
              <a:rPr lang="en-CA" dirty="0"/>
              <a:t>, </a:t>
            </a:r>
            <a:r>
              <a:rPr lang="ru-RU" altLang="en-US" dirty="0">
                <a:latin typeface="Arial" panose="020B0604020202020204" pitchFamily="34" charset="0"/>
                <a:cs typeface="Arial" panose="020B0604020202020204" pitchFamily="34" charset="0"/>
              </a:rPr>
              <a:t>концентраты фактора свёртывания </a:t>
            </a:r>
            <a:r>
              <a:rPr lang="en-CA" dirty="0"/>
              <a:t>.</a:t>
            </a:r>
          </a:p>
        </p:txBody>
      </p:sp>
      <p:sp>
        <p:nvSpPr>
          <p:cNvPr id="12" name="Content Placeholder 2">
            <a:extLst>
              <a:ext uri="{FF2B5EF4-FFF2-40B4-BE49-F238E27FC236}">
                <a16:creationId xmlns:a16="http://schemas.microsoft.com/office/drawing/2014/main" id="{1AEDB14A-9264-4593-B7D3-96E4B3563E8E}"/>
              </a:ext>
            </a:extLst>
          </p:cNvPr>
          <p:cNvSpPr txBox="1">
            <a:spLocks/>
          </p:cNvSpPr>
          <p:nvPr/>
        </p:nvSpPr>
        <p:spPr>
          <a:xfrm>
            <a:off x="926818" y="4853339"/>
            <a:ext cx="10515600" cy="1378859"/>
          </a:xfrm>
          <a:prstGeom prst="roundRect">
            <a:avLst/>
          </a:prstGeom>
          <a:ln w="38100">
            <a:solidFill>
              <a:schemeClr val="accent1"/>
            </a:solidFill>
          </a:ln>
        </p:spPr>
        <p:txBody>
          <a:bodyPr vert="horz" lIns="274320" tIns="45720" rIns="274320" bIns="45720" rtlCol="0" anchor="ctr">
            <a:normAutofit fontScale="92500" lnSpcReduction="10000"/>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C00A36"/>
              </a:buClr>
              <a:buSzTx/>
              <a:buFont typeface="Arial" panose="020B0604020202020204" pitchFamily="34" charset="0"/>
              <a:buNone/>
              <a:tabLst/>
              <a:defRPr/>
            </a:pPr>
            <a:r>
              <a:rPr kumimoji="0" lang="ru-RU" alt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 </a:t>
            </a:r>
            <a:r>
              <a:rPr kumimoji="0" lang="ru-RU"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Использование </a:t>
            </a:r>
            <a:r>
              <a:rPr kumimoji="0" lang="ru-RU" alt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криопреципитата</a:t>
            </a:r>
            <a:r>
              <a:rPr kumimoji="0" lang="ru-RU"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может быть оправдано только в тех ситуациях, когда концентраты фактора свёртывания недоступны, так как нет доказанного преимущества его использования по сравнению с КФС. При возможности настоятельно рекомендуется вирусная </a:t>
            </a:r>
            <a:r>
              <a:rPr kumimoji="0" lang="ru-RU" alt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инактивация</a:t>
            </a:r>
            <a:r>
              <a:rPr kumimoji="0" lang="ru-RU"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82168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0D1C5-0E0B-4112-A431-A8B992DE548E}"/>
              </a:ext>
            </a:extLst>
          </p:cNvPr>
          <p:cNvSpPr>
            <a:spLocks noGrp="1"/>
          </p:cNvSpPr>
          <p:nvPr>
            <p:ph type="title"/>
          </p:nvPr>
        </p:nvSpPr>
        <p:spPr>
          <a:xfrm>
            <a:off x="838199" y="225425"/>
            <a:ext cx="10515599" cy="1090079"/>
          </a:xfrm>
        </p:spPr>
        <p:txBody>
          <a:bodyPr>
            <a:normAutofit/>
          </a:bodyPr>
          <a:lstStyle/>
          <a:p>
            <a:pPr>
              <a:lnSpc>
                <a:spcPct val="100000"/>
              </a:lnSpc>
            </a:pPr>
            <a:r>
              <a:rPr lang="en-CA" dirty="0" err="1"/>
              <a:t>Другие</a:t>
            </a:r>
            <a:r>
              <a:rPr lang="en-CA" dirty="0"/>
              <a:t> </a:t>
            </a:r>
            <a:r>
              <a:rPr lang="en-CA" dirty="0" err="1"/>
              <a:t>фармакологические</a:t>
            </a:r>
            <a:r>
              <a:rPr lang="en-CA" dirty="0"/>
              <a:t> </a:t>
            </a:r>
            <a:r>
              <a:rPr lang="en-CA" dirty="0" err="1"/>
              <a:t>возможности</a:t>
            </a:r>
            <a:endParaRPr lang="en-CA" dirty="0"/>
          </a:p>
        </p:txBody>
      </p:sp>
      <p:sp>
        <p:nvSpPr>
          <p:cNvPr id="3" name="Content Placeholder 2">
            <a:extLst>
              <a:ext uri="{FF2B5EF4-FFF2-40B4-BE49-F238E27FC236}">
                <a16:creationId xmlns:a16="http://schemas.microsoft.com/office/drawing/2014/main" id="{65267E83-79F3-4F77-95FE-BDE1FA3693F5}"/>
              </a:ext>
            </a:extLst>
          </p:cNvPr>
          <p:cNvSpPr>
            <a:spLocks noGrp="1"/>
          </p:cNvSpPr>
          <p:nvPr>
            <p:ph idx="1"/>
          </p:nvPr>
        </p:nvSpPr>
        <p:spPr>
          <a:xfrm>
            <a:off x="838200" y="1562100"/>
            <a:ext cx="10515600" cy="4614863"/>
          </a:xfrm>
        </p:spPr>
        <p:txBody>
          <a:bodyPr>
            <a:normAutofit/>
          </a:bodyPr>
          <a:lstStyle/>
          <a:p>
            <a:pPr marL="0" indent="0">
              <a:buNone/>
            </a:pPr>
            <a:r>
              <a:rPr lang="ru-RU" b="1" dirty="0"/>
              <a:t>В дополнение к КФС существуют другие препараты, действие которых может быть весьма полезно в значительном количестве случаев. Это нижеследующие препараты:</a:t>
            </a:r>
          </a:p>
          <a:p>
            <a:r>
              <a:rPr lang="ru-RU" dirty="0" err="1"/>
              <a:t>десмопрессин</a:t>
            </a:r>
            <a:endParaRPr lang="en-CA" dirty="0"/>
          </a:p>
          <a:p>
            <a:r>
              <a:rPr lang="en-US" dirty="0" err="1"/>
              <a:t>транексамовая</a:t>
            </a:r>
            <a:r>
              <a:rPr lang="en-US" dirty="0"/>
              <a:t> </a:t>
            </a:r>
            <a:r>
              <a:rPr lang="en-US" dirty="0" err="1"/>
              <a:t>кислота</a:t>
            </a:r>
            <a:r>
              <a:rPr lang="ru-RU" dirty="0"/>
              <a:t> </a:t>
            </a:r>
            <a:r>
              <a:rPr lang="en-CA" dirty="0"/>
              <a:t>(</a:t>
            </a:r>
            <a:r>
              <a:rPr lang="ru-RU" dirty="0" err="1"/>
              <a:t>антифибринолитический</a:t>
            </a:r>
            <a:r>
              <a:rPr lang="ru-RU" dirty="0"/>
              <a:t> препарат</a:t>
            </a:r>
            <a:r>
              <a:rPr lang="en-US" dirty="0"/>
              <a:t>)</a:t>
            </a:r>
            <a:endParaRPr lang="en-CA" dirty="0"/>
          </a:p>
          <a:p>
            <a:r>
              <a:rPr lang="en-US" dirty="0" err="1"/>
              <a:t>эпсилон-аминокапроновая</a:t>
            </a:r>
            <a:r>
              <a:rPr lang="en-US" dirty="0"/>
              <a:t> </a:t>
            </a:r>
            <a:r>
              <a:rPr lang="en-US" dirty="0" err="1"/>
              <a:t>кислота</a:t>
            </a:r>
            <a:r>
              <a:rPr lang="en-US" dirty="0"/>
              <a:t> </a:t>
            </a:r>
            <a:r>
              <a:rPr lang="ru-RU" dirty="0"/>
              <a:t>(</a:t>
            </a:r>
            <a:r>
              <a:rPr lang="en-US" dirty="0"/>
              <a:t>ЭАКК</a:t>
            </a:r>
            <a:r>
              <a:rPr lang="en-CA" dirty="0"/>
              <a:t>)</a:t>
            </a:r>
          </a:p>
        </p:txBody>
      </p:sp>
      <p:sp>
        <p:nvSpPr>
          <p:cNvPr id="4" name="Text Placeholder 3">
            <a:extLst>
              <a:ext uri="{FF2B5EF4-FFF2-40B4-BE49-F238E27FC236}">
                <a16:creationId xmlns:a16="http://schemas.microsoft.com/office/drawing/2014/main" id="{02781AD1-81E0-4A7E-94DB-823BD079BEE9}"/>
              </a:ext>
            </a:extLst>
          </p:cNvPr>
          <p:cNvSpPr>
            <a:spLocks noGrp="1"/>
          </p:cNvSpPr>
          <p:nvPr>
            <p:ph type="body" sz="quarter" idx="13"/>
          </p:nvPr>
        </p:nvSpPr>
        <p:spPr>
          <a:xfrm>
            <a:off x="838201" y="6356351"/>
            <a:ext cx="9925050" cy="365125"/>
          </a:xfrm>
        </p:spPr>
        <p:txBody>
          <a:bodyPr/>
          <a:lstStyle/>
          <a:p>
            <a:r>
              <a:rPr lang="ru-RU" altLang="en-US" dirty="0">
                <a:latin typeface="Arial" panose="020B0604020202020204" pitchFamily="34" charset="0"/>
                <a:cs typeface="Arial" panose="020B0604020202020204" pitchFamily="34" charset="0"/>
              </a:rPr>
              <a:t>КФС</a:t>
            </a:r>
            <a:r>
              <a:rPr lang="en-CA" dirty="0"/>
              <a:t>, </a:t>
            </a:r>
            <a:r>
              <a:rPr lang="ru-RU" altLang="en-US" dirty="0">
                <a:latin typeface="Arial" panose="020B0604020202020204" pitchFamily="34" charset="0"/>
                <a:cs typeface="Arial" panose="020B0604020202020204" pitchFamily="34" charset="0"/>
              </a:rPr>
              <a:t>концентраты фактора свёртывания </a:t>
            </a:r>
            <a:r>
              <a:rPr lang="en-CA" dirty="0"/>
              <a:t>.</a:t>
            </a:r>
          </a:p>
        </p:txBody>
      </p:sp>
    </p:spTree>
    <p:extLst>
      <p:ext uri="{BB962C8B-B14F-4D97-AF65-F5344CB8AC3E}">
        <p14:creationId xmlns:p14="http://schemas.microsoft.com/office/powerpoint/2010/main" val="1595917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FA7CA-25A6-4E52-AD19-9B794E7D92C0}"/>
              </a:ext>
            </a:extLst>
          </p:cNvPr>
          <p:cNvSpPr>
            <a:spLocks noGrp="1"/>
          </p:cNvSpPr>
          <p:nvPr>
            <p:ph type="title"/>
          </p:nvPr>
        </p:nvSpPr>
        <p:spPr>
          <a:xfrm>
            <a:off x="838199" y="225425"/>
            <a:ext cx="10515599" cy="1090079"/>
          </a:xfrm>
        </p:spPr>
        <p:txBody>
          <a:bodyPr vert="horz" lIns="91440" tIns="45720" rIns="91440" bIns="45720" rtlCol="0" anchor="ctr">
            <a:noAutofit/>
          </a:bodyPr>
          <a:lstStyle/>
          <a:p>
            <a:r>
              <a:rPr lang="ru-RU" dirty="0"/>
              <a:t>Руководство ВФГ по лечению гемофилии</a:t>
            </a:r>
            <a:endParaRPr lang="en-CA" dirty="0"/>
          </a:p>
        </p:txBody>
      </p:sp>
      <p:sp>
        <p:nvSpPr>
          <p:cNvPr id="8" name="Text Placeholder 4">
            <a:extLst>
              <a:ext uri="{FF2B5EF4-FFF2-40B4-BE49-F238E27FC236}">
                <a16:creationId xmlns:a16="http://schemas.microsoft.com/office/drawing/2014/main" id="{7CE073A0-1351-4356-BA43-24CF785CB56A}"/>
              </a:ext>
            </a:extLst>
          </p:cNvPr>
          <p:cNvSpPr>
            <a:spLocks noGrp="1"/>
          </p:cNvSpPr>
          <p:nvPr>
            <p:ph type="body" sz="quarter" idx="13"/>
          </p:nvPr>
        </p:nvSpPr>
        <p:spPr>
          <a:xfrm>
            <a:off x="838201" y="6356351"/>
            <a:ext cx="9925050" cy="365125"/>
          </a:xfrm>
        </p:spPr>
        <p:txBody>
          <a:bodyPr>
            <a:noAutofit/>
          </a:bodyPr>
          <a:lstStyle/>
          <a:p>
            <a:pPr marL="0" indent="0">
              <a:spcBef>
                <a:spcPts val="0"/>
              </a:spcBef>
              <a:buNone/>
            </a:pPr>
            <a:r>
              <a:rPr lang="ru-RU" b="1" i="1" dirty="0"/>
              <a:t>Все рекомендации приняты на основе консенсуса.</a:t>
            </a:r>
          </a:p>
          <a:p>
            <a:pPr marL="0" indent="0">
              <a:spcBef>
                <a:spcPts val="0"/>
              </a:spcBef>
              <a:buNone/>
            </a:pPr>
            <a:r>
              <a:rPr lang="ru-RU" dirty="0">
                <a:solidFill>
                  <a:prstClr val="black"/>
                </a:solidFill>
              </a:rPr>
              <a:t>А. </a:t>
            </a:r>
            <a:r>
              <a:rPr lang="ru-RU" dirty="0" err="1">
                <a:solidFill>
                  <a:prstClr val="black"/>
                </a:solidFill>
              </a:rPr>
              <a:t>Шривастава</a:t>
            </a:r>
            <a:r>
              <a:rPr lang="ru-RU" dirty="0">
                <a:solidFill>
                  <a:prstClr val="black"/>
                </a:solidFill>
              </a:rPr>
              <a:t> и др. Журнал «Гемофилия» </a:t>
            </a:r>
            <a:r>
              <a:rPr lang="it-IT" sz="900" dirty="0"/>
              <a:t>2020;</a:t>
            </a:r>
            <a:r>
              <a:rPr lang="ru-RU" sz="900" dirty="0"/>
              <a:t> </a:t>
            </a:r>
            <a:r>
              <a:rPr lang="it-IT" sz="900" dirty="0"/>
              <a:t>26(</a:t>
            </a:r>
            <a:r>
              <a:rPr lang="ru-RU" sz="900" dirty="0"/>
              <a:t>прил.</a:t>
            </a:r>
            <a:r>
              <a:rPr lang="it-IT" sz="900" dirty="0"/>
              <a:t> 6):1–158. </a:t>
            </a:r>
          </a:p>
        </p:txBody>
      </p:sp>
      <p:pic>
        <p:nvPicPr>
          <p:cNvPr id="5" name="Рисунок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7035" y="1141879"/>
            <a:ext cx="3460377" cy="4534288"/>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718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124F-7928-4D82-AC96-FD8F0F2CEBD9}"/>
              </a:ext>
            </a:extLst>
          </p:cNvPr>
          <p:cNvSpPr>
            <a:spLocks noGrp="1"/>
          </p:cNvSpPr>
          <p:nvPr>
            <p:ph type="title"/>
          </p:nvPr>
        </p:nvSpPr>
        <p:spPr/>
        <p:txBody>
          <a:bodyPr>
            <a:noAutofit/>
          </a:bodyPr>
          <a:lstStyle/>
          <a:p>
            <a:pPr>
              <a:lnSpc>
                <a:spcPct val="100000"/>
              </a:lnSpc>
            </a:pPr>
            <a:r>
              <a:rPr lang="en-CA" dirty="0" err="1"/>
              <a:t>Другие</a:t>
            </a:r>
            <a:r>
              <a:rPr lang="en-CA" dirty="0"/>
              <a:t> </a:t>
            </a:r>
            <a:r>
              <a:rPr lang="en-CA" dirty="0" err="1"/>
              <a:t>фармакологические</a:t>
            </a:r>
            <a:r>
              <a:rPr lang="en-CA" dirty="0"/>
              <a:t> </a:t>
            </a:r>
            <a:r>
              <a:rPr lang="en-CA" dirty="0" err="1"/>
              <a:t>возможности</a:t>
            </a:r>
            <a:br>
              <a:rPr lang="ru-RU" dirty="0"/>
            </a:br>
            <a:r>
              <a:rPr lang="ru-RU" dirty="0" err="1"/>
              <a:t>Десмопрессин</a:t>
            </a:r>
            <a:endParaRPr lang="en-CA" dirty="0"/>
          </a:p>
        </p:txBody>
      </p:sp>
      <p:sp>
        <p:nvSpPr>
          <p:cNvPr id="3" name="Content Placeholder 2">
            <a:extLst>
              <a:ext uri="{FF2B5EF4-FFF2-40B4-BE49-F238E27FC236}">
                <a16:creationId xmlns:a16="http://schemas.microsoft.com/office/drawing/2014/main" id="{95D8B2E9-66B3-4D4A-8F79-FE0F8565D2BA}"/>
              </a:ext>
            </a:extLst>
          </p:cNvPr>
          <p:cNvSpPr>
            <a:spLocks noGrp="1"/>
          </p:cNvSpPr>
          <p:nvPr>
            <p:ph idx="1"/>
          </p:nvPr>
        </p:nvSpPr>
        <p:spPr>
          <a:xfrm>
            <a:off x="838200" y="1360081"/>
            <a:ext cx="10515600" cy="4614863"/>
          </a:xfrm>
        </p:spPr>
        <p:txBody>
          <a:bodyPr>
            <a:noAutofit/>
          </a:bodyPr>
          <a:lstStyle/>
          <a:p>
            <a:r>
              <a:rPr lang="ru-RU" dirty="0" err="1"/>
              <a:t>Десмопрессин</a:t>
            </a:r>
            <a:r>
              <a:rPr lang="ru-RU" dirty="0"/>
              <a:t> является синтетическим аналогом вазопрессина, который повышает уровни факторов FVIII и </a:t>
            </a:r>
            <a:r>
              <a:rPr lang="en-US" dirty="0"/>
              <a:t>VWF</a:t>
            </a:r>
            <a:r>
              <a:rPr lang="ru-RU" dirty="0"/>
              <a:t> в плазме.</a:t>
            </a:r>
            <a:endParaRPr lang="en-US" dirty="0"/>
          </a:p>
          <a:p>
            <a:r>
              <a:rPr lang="ru-RU" dirty="0" err="1"/>
              <a:t>Десмопрессин</a:t>
            </a:r>
            <a:r>
              <a:rPr lang="ru-RU" dirty="0"/>
              <a:t> может быть предпочтительным методом лечения больных с лёгкой или среднетяжёлой гемофилией А, поскольку помогает избегать затрат и риска развития ингибитора к FVIII.</a:t>
            </a:r>
            <a:endParaRPr lang="en-CA" dirty="0"/>
          </a:p>
          <a:p>
            <a:r>
              <a:rPr lang="ru-RU" dirty="0" err="1"/>
              <a:t>Десмопрессин</a:t>
            </a:r>
            <a:r>
              <a:rPr lang="ru-RU" dirty="0"/>
              <a:t> предназначен исключительно для пациентов с гемофилией А и полезен для лечения или предупреждения кровотечений у носительниц гемофилии А.</a:t>
            </a:r>
            <a:endParaRPr lang="en-CA" dirty="0"/>
          </a:p>
          <a:p>
            <a:pPr lvl="0"/>
            <a:r>
              <a:rPr lang="ru-RU" dirty="0"/>
              <a:t>Подходят нижеследующие препараты:</a:t>
            </a:r>
          </a:p>
          <a:p>
            <a:pPr lvl="1"/>
            <a:r>
              <a:rPr lang="ru-RU" dirty="0"/>
              <a:t>4 мкг/мл для внутривенного введения;</a:t>
            </a:r>
            <a:endParaRPr lang="ru-RU" sz="3600" dirty="0"/>
          </a:p>
          <a:p>
            <a:pPr lvl="1"/>
            <a:r>
              <a:rPr lang="ru-RU" dirty="0"/>
              <a:t>15 мкг/мл для внутривенного и подкожного введения;</a:t>
            </a:r>
            <a:endParaRPr lang="ru-RU" sz="3600" dirty="0"/>
          </a:p>
          <a:p>
            <a:pPr lvl="1"/>
            <a:r>
              <a:rPr lang="ru-RU" dirty="0"/>
              <a:t>150 мкг на дозу в препаратах с дозатором, например, в назальном </a:t>
            </a:r>
            <a:r>
              <a:rPr lang="ru-RU" dirty="0" err="1"/>
              <a:t>спрее</a:t>
            </a:r>
            <a:r>
              <a:rPr lang="ru-RU" dirty="0"/>
              <a:t>.</a:t>
            </a:r>
            <a:endParaRPr lang="ru-RU" sz="3200" dirty="0"/>
          </a:p>
          <a:p>
            <a:r>
              <a:rPr lang="ru-RU" dirty="0"/>
              <a:t>Полные подробности по дозировкам смотри в «Руководстве» ВФГ</a:t>
            </a:r>
            <a:endParaRPr lang="en-CA" dirty="0"/>
          </a:p>
        </p:txBody>
      </p:sp>
      <p:sp>
        <p:nvSpPr>
          <p:cNvPr id="4" name="Text Placeholder 3">
            <a:extLst>
              <a:ext uri="{FF2B5EF4-FFF2-40B4-BE49-F238E27FC236}">
                <a16:creationId xmlns:a16="http://schemas.microsoft.com/office/drawing/2014/main" id="{0C18B04D-3BCA-458D-BB3B-4E43F3CDF294}"/>
              </a:ext>
            </a:extLst>
          </p:cNvPr>
          <p:cNvSpPr>
            <a:spLocks noGrp="1"/>
          </p:cNvSpPr>
          <p:nvPr>
            <p:ph type="body" sz="quarter" idx="13"/>
          </p:nvPr>
        </p:nvSpPr>
        <p:spPr/>
        <p:txBody>
          <a:bodyPr/>
          <a:lstStyle/>
          <a:p>
            <a:r>
              <a:rPr lang="en-CA" dirty="0"/>
              <a:t>DDAVP, </a:t>
            </a:r>
            <a:r>
              <a:rPr lang="ru-RU" dirty="0" err="1"/>
              <a:t>десмопрессин</a:t>
            </a:r>
            <a:r>
              <a:rPr lang="en-CA" dirty="0"/>
              <a:t>; </a:t>
            </a:r>
            <a:r>
              <a:rPr lang="en-US" dirty="0"/>
              <a:t>VWF</a:t>
            </a:r>
            <a:r>
              <a:rPr lang="ru-RU" dirty="0"/>
              <a:t>, фактор </a:t>
            </a:r>
            <a:r>
              <a:rPr lang="ru-RU" dirty="0" err="1"/>
              <a:t>Виллебранда</a:t>
            </a:r>
            <a:endParaRPr lang="en-CA" dirty="0"/>
          </a:p>
        </p:txBody>
      </p:sp>
    </p:spTree>
    <p:extLst>
      <p:ext uri="{BB962C8B-B14F-4D97-AF65-F5344CB8AC3E}">
        <p14:creationId xmlns:p14="http://schemas.microsoft.com/office/powerpoint/2010/main" val="3500721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F5F0E-4BD0-4E21-A190-F9764BF8888E}"/>
              </a:ext>
            </a:extLst>
          </p:cNvPr>
          <p:cNvSpPr>
            <a:spLocks noGrp="1"/>
          </p:cNvSpPr>
          <p:nvPr>
            <p:ph type="title"/>
          </p:nvPr>
        </p:nvSpPr>
        <p:spPr>
          <a:xfrm>
            <a:off x="838199" y="225425"/>
            <a:ext cx="10515599" cy="1090079"/>
          </a:xfrm>
        </p:spPr>
        <p:txBody>
          <a:bodyPr>
            <a:noAutofit/>
          </a:bodyPr>
          <a:lstStyle/>
          <a:p>
            <a:pPr lvl="0">
              <a:lnSpc>
                <a:spcPct val="100000"/>
              </a:lnSpc>
            </a:pPr>
            <a:r>
              <a:rPr lang="en-CA" dirty="0" err="1"/>
              <a:t>Другие</a:t>
            </a:r>
            <a:r>
              <a:rPr lang="en-CA" dirty="0"/>
              <a:t> </a:t>
            </a:r>
            <a:r>
              <a:rPr lang="en-CA" dirty="0" err="1"/>
              <a:t>фармакологические</a:t>
            </a:r>
            <a:r>
              <a:rPr lang="en-CA" dirty="0"/>
              <a:t> </a:t>
            </a:r>
            <a:r>
              <a:rPr lang="en-CA" dirty="0" err="1"/>
              <a:t>возможности</a:t>
            </a:r>
            <a:br>
              <a:rPr lang="ru-RU" dirty="0"/>
            </a:br>
            <a:r>
              <a:rPr lang="ru-RU" dirty="0"/>
              <a:t>Десмопрессин</a:t>
            </a:r>
            <a:endParaRPr lang="en-CA" dirty="0"/>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198" y="1378188"/>
            <a:ext cx="10515600" cy="1355271"/>
          </a:xfrm>
        </p:spPr>
        <p:txBody>
          <a:bodyPr>
            <a:noAutofit/>
          </a:bodyPr>
          <a:lstStyle/>
          <a:p>
            <a:pPr marL="0" indent="0">
              <a:buNone/>
            </a:pPr>
            <a:r>
              <a:rPr lang="ru-RU" b="1" dirty="0">
                <a:solidFill>
                  <a:schemeClr val="accent1"/>
                </a:solidFill>
              </a:rPr>
              <a:t>Рекомендация 5.6.1:</a:t>
            </a:r>
            <a:br>
              <a:rPr lang="ru-RU" altLang="en-US" dirty="0"/>
            </a:br>
            <a:r>
              <a:rPr lang="ru-RU" dirty="0">
                <a:effectLst/>
                <a:latin typeface="Arial" panose="020B0604020202020204" pitchFamily="34" charset="0"/>
                <a:ea typeface="Arial" panose="020B0604020202020204" pitchFamily="34" charset="0"/>
                <a:cs typeface="Symbol" panose="05050102010706020507" pitchFamily="18" charset="2"/>
              </a:rPr>
              <a:t>Для пациентов с </a:t>
            </a:r>
            <a:r>
              <a:rPr lang="ru-RU" b="1" dirty="0">
                <a:effectLst/>
                <a:latin typeface="Arial" panose="020B0604020202020204" pitchFamily="34" charset="0"/>
                <a:ea typeface="Arial" panose="020B0604020202020204" pitchFamily="34" charset="0"/>
                <a:cs typeface="Symbol" panose="05050102010706020507" pitchFamily="18" charset="2"/>
              </a:rPr>
              <a:t>лёгкой или умеренной </a:t>
            </a:r>
            <a:r>
              <a:rPr lang="ru-RU" dirty="0">
                <a:effectLst/>
                <a:latin typeface="Arial" panose="020B0604020202020204" pitchFamily="34" charset="0"/>
                <a:ea typeface="Arial" panose="020B0604020202020204" pitchFamily="34" charset="0"/>
                <a:cs typeface="Symbol" panose="05050102010706020507" pitchFamily="18" charset="2"/>
              </a:rPr>
              <a:t>формой гемофилии </a:t>
            </a:r>
            <a:r>
              <a:rPr lang="en-US" dirty="0">
                <a:effectLst/>
                <a:latin typeface="Arial" panose="020B0604020202020204" pitchFamily="34" charset="0"/>
                <a:ea typeface="Arial" panose="020B0604020202020204" pitchFamily="34" charset="0"/>
                <a:cs typeface="Symbol" panose="05050102010706020507" pitchFamily="18" charset="2"/>
              </a:rPr>
              <a:t>A</a:t>
            </a:r>
            <a:r>
              <a:rPr lang="ru-RU" dirty="0">
                <a:effectLst/>
                <a:latin typeface="Arial" panose="020B0604020202020204" pitchFamily="34" charset="0"/>
                <a:ea typeface="Arial" panose="020B0604020202020204" pitchFamily="34" charset="0"/>
                <a:cs typeface="Symbol" panose="05050102010706020507" pitchFamily="18" charset="2"/>
              </a:rPr>
              <a:t> и </a:t>
            </a:r>
            <a:r>
              <a:rPr lang="ru-RU" b="1" dirty="0">
                <a:effectLst/>
                <a:latin typeface="Arial" panose="020B0604020202020204" pitchFamily="34" charset="0"/>
                <a:ea typeface="Arial" panose="020B0604020202020204" pitchFamily="34" charset="0"/>
                <a:cs typeface="Symbol" panose="05050102010706020507" pitchFamily="18" charset="2"/>
              </a:rPr>
              <a:t>носительниц</a:t>
            </a:r>
            <a:r>
              <a:rPr lang="ru-RU" dirty="0">
                <a:effectLst/>
                <a:latin typeface="Arial" panose="020B0604020202020204" pitchFamily="34" charset="0"/>
                <a:ea typeface="Arial" panose="020B0604020202020204" pitchFamily="34" charset="0"/>
                <a:cs typeface="Symbol" panose="05050102010706020507" pitchFamily="18" charset="2"/>
              </a:rPr>
              <a:t> гемофилии </a:t>
            </a:r>
            <a:r>
              <a:rPr lang="en-US" dirty="0">
                <a:effectLst/>
                <a:latin typeface="Arial" panose="020B0604020202020204" pitchFamily="34" charset="0"/>
                <a:ea typeface="Arial" panose="020B0604020202020204" pitchFamily="34" charset="0"/>
                <a:cs typeface="Symbol" panose="05050102010706020507" pitchFamily="18" charset="2"/>
              </a:rPr>
              <a:t>A</a:t>
            </a:r>
            <a:r>
              <a:rPr lang="ru-RU" dirty="0">
                <a:effectLst/>
                <a:latin typeface="Arial" panose="020B0604020202020204" pitchFamily="34" charset="0"/>
                <a:ea typeface="Arial" panose="020B0604020202020204" pitchFamily="34" charset="0"/>
                <a:cs typeface="Symbol" panose="05050102010706020507" pitchFamily="18" charset="2"/>
              </a:rPr>
              <a:t> ВФГ рекомендует рассматривать десмопрессин как вариант лечения</a:t>
            </a:r>
            <a:r>
              <a:rPr lang="ru-RU"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a:t>
            </a:r>
            <a:endParaRPr lang="ru-RU" dirty="0">
              <a:effectLst/>
              <a:latin typeface="Arial" panose="020B0604020202020204" pitchFamily="34" charset="0"/>
              <a:ea typeface="Arial" panose="020B0604020202020204" pitchFamily="34" charset="0"/>
              <a:cs typeface="Symbol" panose="05050102010706020507" pitchFamily="18" charset="2"/>
            </a:endParaRPr>
          </a:p>
          <a:p>
            <a:pPr marL="0" indent="0">
              <a:buNone/>
            </a:pPr>
            <a:r>
              <a:rPr lang="en-US" altLang="en-US" dirty="0"/>
              <a:t> </a:t>
            </a:r>
          </a:p>
        </p:txBody>
      </p:sp>
      <p:sp>
        <p:nvSpPr>
          <p:cNvPr id="8" name="Text Placeholder 7">
            <a:extLst>
              <a:ext uri="{FF2B5EF4-FFF2-40B4-BE49-F238E27FC236}">
                <a16:creationId xmlns:a16="http://schemas.microsoft.com/office/drawing/2014/main" id="{AAFD742E-5617-4508-A2E7-E244F92F9A2D}"/>
              </a:ext>
            </a:extLst>
          </p:cNvPr>
          <p:cNvSpPr>
            <a:spLocks noGrp="1"/>
          </p:cNvSpPr>
          <p:nvPr>
            <p:ph type="body" sz="quarter" idx="13"/>
          </p:nvPr>
        </p:nvSpPr>
        <p:spPr/>
        <p:txBody>
          <a:bodyPr/>
          <a:lstStyle/>
          <a:p>
            <a:r>
              <a:rPr lang="en-US" dirty="0"/>
              <a:t>DDAVP, </a:t>
            </a:r>
            <a:r>
              <a:rPr lang="ru-RU" dirty="0"/>
              <a:t>десмопрессин</a:t>
            </a:r>
            <a:r>
              <a:rPr lang="en-US" dirty="0"/>
              <a:t>.</a:t>
            </a:r>
            <a:endParaRPr lang="en-CA" dirty="0"/>
          </a:p>
        </p:txBody>
      </p:sp>
      <p:sp>
        <p:nvSpPr>
          <p:cNvPr id="10" name="Content Placeholder 2">
            <a:extLst>
              <a:ext uri="{FF2B5EF4-FFF2-40B4-BE49-F238E27FC236}">
                <a16:creationId xmlns:a16="http://schemas.microsoft.com/office/drawing/2014/main" id="{EDC7D3BF-2111-422B-9303-69B0F2CC13E6}"/>
              </a:ext>
            </a:extLst>
          </p:cNvPr>
          <p:cNvSpPr txBox="1">
            <a:spLocks/>
          </p:cNvSpPr>
          <p:nvPr/>
        </p:nvSpPr>
        <p:spPr>
          <a:xfrm>
            <a:off x="838200" y="2796144"/>
            <a:ext cx="10515600" cy="3570515"/>
          </a:xfrm>
          <a:prstGeom prst="roundRect">
            <a:avLst>
              <a:gd name="adj" fmla="val 7488"/>
            </a:avLst>
          </a:prstGeom>
          <a:solidFill>
            <a:schemeClr val="bg1"/>
          </a:solidFill>
          <a:ln w="38100">
            <a:solidFill>
              <a:schemeClr val="accent1"/>
            </a:solidFill>
          </a:ln>
        </p:spPr>
        <p:txBody>
          <a:bodyPr vert="horz" lIns="274320" tIns="45720" rIns="274320" bIns="45720" rtlCol="0" anchor="ctr">
            <a:normAutofit fontScale="77500" lnSpcReduction="20000"/>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300"/>
              </a:spcBef>
              <a:spcAft>
                <a:spcPts val="600"/>
              </a:spcAft>
              <a:buClr>
                <a:srgbClr val="C00A36"/>
              </a:buClr>
              <a:buSzTx/>
              <a:buFont typeface="Arial" panose="020B0604020202020204" pitchFamily="34" charset="0"/>
              <a:buNone/>
              <a:tabLst/>
              <a:defRPr/>
            </a:pPr>
            <a:r>
              <a:rPr kumimoji="0" lang="ru-RU" altLang="en-US" sz="18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 </a:t>
            </a:r>
            <a:r>
              <a:rPr kumimoji="0" lang="ru-RU"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До начала терапевтического использования ВФГ рекомендует тестирование десмопрессина для оценки индивидуального ответа FVIII. Решение о назначении десмопрессина должно основываться на исходном уровне активности FVIII, на достигнутом повышении этого уровня и на требуемой длительности лечения.</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300"/>
              </a:spcBef>
              <a:spcAft>
                <a:spcPts val="600"/>
              </a:spcAft>
              <a:buClr>
                <a:srgbClr val="C00A36"/>
              </a:buClr>
              <a:buSzTx/>
              <a:buFont typeface="Arial" panose="020B0604020202020204" pitchFamily="34" charset="0"/>
              <a:buNone/>
              <a:tabLst/>
              <a:defRPr/>
            </a:pPr>
            <a:r>
              <a:rPr kumimoji="0" lang="ru-RU" altLang="en-US" sz="18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 </a:t>
            </a:r>
            <a:r>
              <a:rPr kumimoji="0" lang="ru-RU"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В целом наиболее часто встречающимися нежелательными явлениями являются тахикардия, приливы, тремор, дискомфорт в абдоминальной области и головная боль, особенно при быстром внутривенном введении. Эти нежелательные явления в основном слабо выраженные и преходящие, однако могут также возникнуть гипотония и/или тяжёлая гипонатриемия.</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300"/>
              </a:spcBef>
              <a:spcAft>
                <a:spcPts val="600"/>
              </a:spcAft>
              <a:buClr>
                <a:srgbClr val="C00A36"/>
              </a:buClr>
              <a:buSzTx/>
              <a:buFont typeface="Arial" panose="020B0604020202020204" pitchFamily="34" charset="0"/>
              <a:buNone/>
              <a:tabLst/>
              <a:defRPr/>
            </a:pPr>
            <a:r>
              <a:rPr kumimoji="0" lang="ru-RU" altLang="en-US" sz="18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 </a:t>
            </a:r>
            <a:r>
              <a:rPr kumimoji="0" lang="ru-RU"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Для беременных во время схваток и родоразрешения ВФГ рекомендует применять десмопрессин с осторожностью, а при </a:t>
            </a:r>
            <a:r>
              <a:rPr kumimoji="0" lang="ru-RU" alt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преэклампсии</a:t>
            </a:r>
            <a:r>
              <a:rPr kumimoji="0" lang="ru-RU"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и эклампсии его следует избегать.</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300"/>
              </a:spcBef>
              <a:spcAft>
                <a:spcPts val="600"/>
              </a:spcAft>
              <a:buClr>
                <a:srgbClr val="C00A36"/>
              </a:buClr>
              <a:buSzTx/>
              <a:buFont typeface="Arial" panose="020B0604020202020204" pitchFamily="34" charset="0"/>
              <a:buNone/>
              <a:tabLst/>
              <a:defRPr/>
            </a:pPr>
            <a:r>
              <a:rPr kumimoji="0" lang="ru-RU" altLang="en-US" sz="18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 </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Symbol" panose="05050102010706020507" pitchFamily="18" charset="2"/>
              </a:rPr>
              <a:t>При приёме в течение более 3 дней подряд может снизиться терапевтический ответ (</a:t>
            </a:r>
            <a:r>
              <a:rPr kumimoji="0" lang="ru-RU" sz="18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Symbol" panose="05050102010706020507" pitchFamily="18" charset="2"/>
              </a:rPr>
              <a:t>тахифилаксия</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Symbol" panose="05050102010706020507" pitchFamily="18" charset="2"/>
              </a:rPr>
              <a:t>) и повышается риск осложнений; по этой причине, когда требуются более высокие уровни фактора в течение длительного периода, могут понадобиться концентраты фактора свёртывания</a:t>
            </a:r>
            <a:r>
              <a:rPr kumimoji="0" lang="ru-RU" sz="18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ru-RU" sz="18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Symbol" panose="05050102010706020507" pitchFamily="18" charset="2"/>
              </a:rPr>
              <a:t> КР</a:t>
            </a:r>
            <a:endPar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Symbol" panose="05050102010706020507" pitchFamily="18" charset="2"/>
            </a:endParaRPr>
          </a:p>
          <a:p>
            <a:pPr marL="0" marR="0" lvl="0" indent="0" algn="l" defTabSz="914400" rtl="0" eaLnBrk="1" fontAlgn="auto" latinLnBrk="0" hangingPunct="1">
              <a:lnSpc>
                <a:spcPct val="120000"/>
              </a:lnSpc>
              <a:spcBef>
                <a:spcPts val="300"/>
              </a:spcBef>
              <a:spcAft>
                <a:spcPts val="600"/>
              </a:spcAft>
              <a:buClr>
                <a:srgbClr val="C00A36"/>
              </a:buClr>
              <a:buSzTx/>
              <a:buFont typeface="Arial" panose="020B0604020202020204" pitchFamily="34" charset="0"/>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97414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124F-7928-4D82-AC96-FD8F0F2CEBD9}"/>
              </a:ext>
            </a:extLst>
          </p:cNvPr>
          <p:cNvSpPr>
            <a:spLocks noGrp="1"/>
          </p:cNvSpPr>
          <p:nvPr>
            <p:ph type="title"/>
          </p:nvPr>
        </p:nvSpPr>
        <p:spPr>
          <a:xfrm>
            <a:off x="838199" y="225425"/>
            <a:ext cx="10515599" cy="1090079"/>
          </a:xfrm>
        </p:spPr>
        <p:txBody>
          <a:bodyPr>
            <a:noAutofit/>
          </a:bodyPr>
          <a:lstStyle/>
          <a:p>
            <a:pPr>
              <a:lnSpc>
                <a:spcPct val="100000"/>
              </a:lnSpc>
            </a:pPr>
            <a:r>
              <a:rPr lang="en-CA" dirty="0" err="1"/>
              <a:t>Другие</a:t>
            </a:r>
            <a:r>
              <a:rPr lang="en-CA" dirty="0"/>
              <a:t> </a:t>
            </a:r>
            <a:r>
              <a:rPr lang="en-CA" dirty="0" err="1"/>
              <a:t>фармакологические</a:t>
            </a:r>
            <a:r>
              <a:rPr lang="en-CA" dirty="0"/>
              <a:t> </a:t>
            </a:r>
            <a:r>
              <a:rPr lang="en-CA" dirty="0" err="1"/>
              <a:t>возможности</a:t>
            </a:r>
            <a:br>
              <a:rPr lang="en-US" dirty="0"/>
            </a:br>
            <a:r>
              <a:rPr lang="ru-RU" dirty="0" err="1"/>
              <a:t>Транексамовая</a:t>
            </a:r>
            <a:r>
              <a:rPr lang="ru-RU" dirty="0"/>
              <a:t> кислота</a:t>
            </a:r>
            <a:endParaRPr lang="en-CA" dirty="0"/>
          </a:p>
        </p:txBody>
      </p:sp>
      <p:sp>
        <p:nvSpPr>
          <p:cNvPr id="3" name="Content Placeholder 2">
            <a:extLst>
              <a:ext uri="{FF2B5EF4-FFF2-40B4-BE49-F238E27FC236}">
                <a16:creationId xmlns:a16="http://schemas.microsoft.com/office/drawing/2014/main" id="{95D8B2E9-66B3-4D4A-8F79-FE0F8565D2BA}"/>
              </a:ext>
            </a:extLst>
          </p:cNvPr>
          <p:cNvSpPr>
            <a:spLocks noGrp="1"/>
          </p:cNvSpPr>
          <p:nvPr>
            <p:ph idx="1"/>
          </p:nvPr>
        </p:nvSpPr>
        <p:spPr>
          <a:xfrm>
            <a:off x="838200" y="1562100"/>
            <a:ext cx="10515600" cy="4614863"/>
          </a:xfrm>
        </p:spPr>
        <p:txBody>
          <a:bodyPr>
            <a:normAutofit fontScale="92500" lnSpcReduction="20000"/>
          </a:bodyPr>
          <a:lstStyle/>
          <a:p>
            <a:r>
              <a:rPr lang="ru-RU" dirty="0" err="1">
                <a:effectLst/>
                <a:latin typeface="Arial" panose="020B0604020202020204" pitchFamily="34" charset="0"/>
                <a:ea typeface="Arial" panose="020B0604020202020204" pitchFamily="34" charset="0"/>
              </a:rPr>
              <a:t>Транексамовая</a:t>
            </a:r>
            <a:r>
              <a:rPr lang="ru-RU" dirty="0">
                <a:effectLst/>
                <a:latin typeface="Arial" panose="020B0604020202020204" pitchFamily="34" charset="0"/>
                <a:ea typeface="Arial" panose="020B0604020202020204" pitchFamily="34" charset="0"/>
              </a:rPr>
              <a:t> кислота – это </a:t>
            </a:r>
            <a:r>
              <a:rPr lang="ru-RU" dirty="0" err="1">
                <a:effectLst/>
                <a:latin typeface="Arial" panose="020B0604020202020204" pitchFamily="34" charset="0"/>
                <a:ea typeface="Arial" panose="020B0604020202020204" pitchFamily="34" charset="0"/>
              </a:rPr>
              <a:t>антифибринолитическое</a:t>
            </a:r>
            <a:r>
              <a:rPr lang="ru-RU" dirty="0">
                <a:effectLst/>
                <a:latin typeface="Arial" panose="020B0604020202020204" pitchFamily="34" charset="0"/>
                <a:ea typeface="Arial" panose="020B0604020202020204" pitchFamily="34" charset="0"/>
              </a:rPr>
              <a:t> средство, конкурентно ингибирующее процесс активации </a:t>
            </a:r>
            <a:r>
              <a:rPr lang="ru-RU" dirty="0" err="1">
                <a:effectLst/>
                <a:latin typeface="Arial" panose="020B0604020202020204" pitchFamily="34" charset="0"/>
                <a:ea typeface="Arial" panose="020B0604020202020204" pitchFamily="34" charset="0"/>
              </a:rPr>
              <a:t>плазминогена</a:t>
            </a:r>
            <a:r>
              <a:rPr lang="ru-RU" dirty="0">
                <a:effectLst/>
                <a:latin typeface="Arial" panose="020B0604020202020204" pitchFamily="34" charset="0"/>
                <a:ea typeface="Arial" panose="020B0604020202020204" pitchFamily="34" charset="0"/>
              </a:rPr>
              <a:t> в плазмин. </a:t>
            </a:r>
            <a:endParaRPr lang="en-US" dirty="0">
              <a:latin typeface="Arial" panose="020B0604020202020204" pitchFamily="34" charset="0"/>
              <a:ea typeface="Arial" panose="020B0604020202020204" pitchFamily="34" charset="0"/>
            </a:endParaRPr>
          </a:p>
          <a:p>
            <a:r>
              <a:rPr lang="ru-RU" dirty="0"/>
              <a:t>Применение лишь одной </a:t>
            </a:r>
            <a:r>
              <a:rPr lang="ru-RU" dirty="0" err="1"/>
              <a:t>транексамовой</a:t>
            </a:r>
            <a:r>
              <a:rPr lang="ru-RU" dirty="0"/>
              <a:t> кислоты не является профилактикой гемартроза при гемофилии.</a:t>
            </a:r>
            <a:endParaRPr lang="en-US" dirty="0"/>
          </a:p>
          <a:p>
            <a:r>
              <a:rPr lang="ru-RU" dirty="0" err="1"/>
              <a:t>Транексамовую</a:t>
            </a:r>
            <a:r>
              <a:rPr lang="ru-RU" dirty="0"/>
              <a:t> кислоту обычно принимают перорально в таблетках (25 мг/кг/доза) 3-4 раза в сутки.</a:t>
            </a:r>
            <a:endParaRPr lang="en-US" dirty="0"/>
          </a:p>
          <a:p>
            <a:pPr lvl="1"/>
            <a:r>
              <a:rPr lang="ru-RU" sz="1800" dirty="0">
                <a:effectLst/>
                <a:latin typeface="Arial" panose="020B0604020202020204" pitchFamily="34" charset="0"/>
                <a:ea typeface="Arial" panose="020B0604020202020204" pitchFamily="34" charset="0"/>
              </a:rPr>
              <a:t>Её также вводят внутривенными инфузиями (10 мг/кг/доза) 2-3 раза в сутки. Она также доступна в форме ополаскивателя для полости рта</a:t>
            </a:r>
            <a:r>
              <a:rPr lang="ru-RU" sz="1800" spc="15"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 </a:t>
            </a:r>
            <a:endParaRPr lang="en-US" spc="15" dirty="0">
              <a:solidFill>
                <a:srgbClr val="000000"/>
              </a:solidFill>
              <a:latin typeface="Times New Roman" panose="02020603050405020304" pitchFamily="18" charset="0"/>
              <a:ea typeface="Arial" panose="020B0604020202020204" pitchFamily="34" charset="0"/>
              <a:cs typeface="Arial" panose="020B0604020202020204" pitchFamily="34" charset="0"/>
            </a:endParaRPr>
          </a:p>
          <a:p>
            <a:r>
              <a:rPr lang="ru-RU" sz="2100" dirty="0">
                <a:latin typeface="Arial" panose="020B0604020202020204" pitchFamily="34" charset="0"/>
                <a:ea typeface="Arial" panose="020B0604020202020204" pitchFamily="34" charset="0"/>
                <a:cs typeface="Symbol" panose="05050102010706020507" pitchFamily="18" charset="2"/>
              </a:rPr>
              <a:t>П</a:t>
            </a:r>
            <a:r>
              <a:rPr lang="ru-RU" sz="2100" dirty="0">
                <a:effectLst/>
                <a:latin typeface="Arial" panose="020B0604020202020204" pitchFamily="34" charset="0"/>
                <a:ea typeface="Arial" panose="020B0604020202020204" pitchFamily="34" charset="0"/>
                <a:cs typeface="Symbol" panose="05050102010706020507" pitchFamily="18" charset="2"/>
              </a:rPr>
              <a:t>ри нарушении функции почек дозу</a:t>
            </a:r>
            <a:r>
              <a:rPr lang="en-US" sz="2100" dirty="0">
                <a:effectLst/>
                <a:latin typeface="Arial" panose="020B0604020202020204" pitchFamily="34" charset="0"/>
                <a:ea typeface="Arial" panose="020B0604020202020204" pitchFamily="34" charset="0"/>
                <a:cs typeface="Symbol" panose="05050102010706020507" pitchFamily="18" charset="2"/>
              </a:rPr>
              <a:t> </a:t>
            </a:r>
            <a:r>
              <a:rPr lang="ru-RU" sz="2100" dirty="0">
                <a:effectLst/>
                <a:latin typeface="Arial" panose="020B0604020202020204" pitchFamily="34" charset="0"/>
                <a:ea typeface="Arial" panose="020B0604020202020204" pitchFamily="34" charset="0"/>
                <a:cs typeface="Symbol" panose="05050102010706020507" pitchFamily="18" charset="2"/>
              </a:rPr>
              <a:t>препарата необходимо снижать, чтобы не допустить токсического накопления</a:t>
            </a:r>
            <a:r>
              <a:rPr lang="ru-RU" sz="21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a:t>
            </a:r>
          </a:p>
          <a:p>
            <a:r>
              <a:rPr lang="ru-RU" dirty="0" err="1"/>
              <a:t>Транексамовую</a:t>
            </a:r>
            <a:r>
              <a:rPr lang="ru-RU" dirty="0"/>
              <a:t> кислоту принимают как отдельно, так и со стандартными дозами КФС, включая препараты шунтирующего действия, такие как </a:t>
            </a:r>
            <a:r>
              <a:rPr lang="ru-RU" dirty="0" err="1"/>
              <a:t>аКПК</a:t>
            </a:r>
            <a:r>
              <a:rPr lang="ru-RU" dirty="0"/>
              <a:t> и </a:t>
            </a:r>
            <a:r>
              <a:rPr lang="ru-RU" dirty="0" err="1"/>
              <a:t>rFVIIa</a:t>
            </a:r>
            <a:r>
              <a:rPr lang="ru-RU" dirty="0"/>
              <a:t>.</a:t>
            </a:r>
          </a:p>
          <a:p>
            <a:r>
              <a:rPr lang="ru-RU" dirty="0" err="1"/>
              <a:t>Транексамовая</a:t>
            </a:r>
            <a:r>
              <a:rPr lang="ru-RU" dirty="0"/>
              <a:t> кислота противопоказана пациентам с гемофилией B, получающим КПК</a:t>
            </a:r>
            <a:endParaRPr lang="en-CA" dirty="0"/>
          </a:p>
        </p:txBody>
      </p:sp>
      <p:sp>
        <p:nvSpPr>
          <p:cNvPr id="4" name="Text Placeholder 3">
            <a:extLst>
              <a:ext uri="{FF2B5EF4-FFF2-40B4-BE49-F238E27FC236}">
                <a16:creationId xmlns:a16="http://schemas.microsoft.com/office/drawing/2014/main" id="{0328FCAD-13A3-49A9-AE8C-A2EFC22B2FA6}"/>
              </a:ext>
            </a:extLst>
          </p:cNvPr>
          <p:cNvSpPr>
            <a:spLocks noGrp="1"/>
          </p:cNvSpPr>
          <p:nvPr>
            <p:ph type="body" sz="quarter" idx="13"/>
          </p:nvPr>
        </p:nvSpPr>
        <p:spPr>
          <a:xfrm>
            <a:off x="838201" y="6356351"/>
            <a:ext cx="9925050" cy="365125"/>
          </a:xfrm>
        </p:spPr>
        <p:txBody>
          <a:bodyPr/>
          <a:lstStyle/>
          <a:p>
            <a:r>
              <a:rPr lang="ru-RU" altLang="en-US" dirty="0">
                <a:latin typeface="Arial" panose="020B0604020202020204" pitchFamily="34" charset="0"/>
                <a:cs typeface="Arial" panose="020B0604020202020204" pitchFamily="34" charset="0"/>
              </a:rPr>
              <a:t>КФС</a:t>
            </a:r>
            <a:r>
              <a:rPr lang="en-CA" dirty="0"/>
              <a:t>, </a:t>
            </a:r>
            <a:r>
              <a:rPr lang="ru-RU" altLang="en-US" dirty="0">
                <a:latin typeface="Arial" panose="020B0604020202020204" pitchFamily="34" charset="0"/>
                <a:cs typeface="Arial" panose="020B0604020202020204" pitchFamily="34" charset="0"/>
              </a:rPr>
              <a:t>концентраты фактора свёртывания</a:t>
            </a:r>
            <a:r>
              <a:rPr lang="en-CA" dirty="0"/>
              <a:t>; </a:t>
            </a:r>
            <a:r>
              <a:rPr lang="ru-RU" dirty="0" err="1"/>
              <a:t>аКПК</a:t>
            </a:r>
            <a:r>
              <a:rPr lang="en-CA" dirty="0"/>
              <a:t>, </a:t>
            </a:r>
            <a:r>
              <a:rPr lang="ru-RU" dirty="0"/>
              <a:t>активированный</a:t>
            </a:r>
            <a:r>
              <a:rPr lang="en-CA" dirty="0"/>
              <a:t> </a:t>
            </a:r>
            <a:r>
              <a:rPr lang="ru-RU" dirty="0"/>
              <a:t>концентрат </a:t>
            </a:r>
            <a:r>
              <a:rPr lang="ru-RU" dirty="0" err="1"/>
              <a:t>протромбинового</a:t>
            </a:r>
            <a:r>
              <a:rPr lang="ru-RU" dirty="0"/>
              <a:t> комплекса</a:t>
            </a:r>
            <a:r>
              <a:rPr lang="en-CA" dirty="0"/>
              <a:t>; </a:t>
            </a:r>
            <a:r>
              <a:rPr lang="ru-RU" dirty="0"/>
              <a:t>КПК</a:t>
            </a:r>
            <a:r>
              <a:rPr lang="en-CA" dirty="0"/>
              <a:t>, </a:t>
            </a:r>
            <a:r>
              <a:rPr lang="ru-RU" dirty="0"/>
              <a:t>концентраты </a:t>
            </a:r>
            <a:r>
              <a:rPr lang="ru-RU" dirty="0" err="1"/>
              <a:t>протромбинового</a:t>
            </a:r>
            <a:r>
              <a:rPr lang="ru-RU" dirty="0"/>
              <a:t> комплекса</a:t>
            </a:r>
            <a:r>
              <a:rPr lang="en-CA" dirty="0"/>
              <a:t>.</a:t>
            </a:r>
          </a:p>
        </p:txBody>
      </p:sp>
    </p:spTree>
    <p:extLst>
      <p:ext uri="{BB962C8B-B14F-4D97-AF65-F5344CB8AC3E}">
        <p14:creationId xmlns:p14="http://schemas.microsoft.com/office/powerpoint/2010/main" val="3961365121"/>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88A12-5BDF-46D7-931A-FE122316305F}"/>
              </a:ext>
            </a:extLst>
          </p:cNvPr>
          <p:cNvSpPr>
            <a:spLocks noGrp="1"/>
          </p:cNvSpPr>
          <p:nvPr>
            <p:ph type="title"/>
          </p:nvPr>
        </p:nvSpPr>
        <p:spPr/>
        <p:txBody>
          <a:bodyPr vert="horz" lIns="91440" tIns="45720" rIns="91440" bIns="45720" rtlCol="0" anchor="ctr">
            <a:noAutofit/>
          </a:bodyPr>
          <a:lstStyle/>
          <a:p>
            <a:pPr>
              <a:lnSpc>
                <a:spcPct val="100000"/>
              </a:lnSpc>
            </a:pPr>
            <a:r>
              <a:rPr lang="en-CA" dirty="0" err="1"/>
              <a:t>Другие</a:t>
            </a:r>
            <a:r>
              <a:rPr lang="en-CA" dirty="0"/>
              <a:t> </a:t>
            </a:r>
            <a:r>
              <a:rPr lang="en-CA" dirty="0" err="1"/>
              <a:t>фармакологические</a:t>
            </a:r>
            <a:r>
              <a:rPr lang="en-CA" dirty="0"/>
              <a:t> </a:t>
            </a:r>
            <a:r>
              <a:rPr lang="en-CA" dirty="0" err="1"/>
              <a:t>возможности</a:t>
            </a:r>
            <a:br>
              <a:rPr lang="en-US" dirty="0"/>
            </a:br>
            <a:r>
              <a:rPr lang="ru-RU" dirty="0" err="1"/>
              <a:t>Транексамовая</a:t>
            </a:r>
            <a:r>
              <a:rPr lang="ru-RU" dirty="0"/>
              <a:t> кислота</a:t>
            </a:r>
            <a:endParaRPr lang="en-CA" dirty="0"/>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p:txBody>
          <a:bodyPr>
            <a:normAutofit/>
          </a:bodyPr>
          <a:lstStyle/>
          <a:p>
            <a:pPr marL="0" indent="0">
              <a:spcBef>
                <a:spcPts val="300"/>
              </a:spcBef>
              <a:spcAft>
                <a:spcPts val="600"/>
              </a:spcAft>
              <a:buClr>
                <a:srgbClr val="C00A36"/>
              </a:buClr>
              <a:buNone/>
              <a:defRPr/>
            </a:pPr>
            <a:r>
              <a:rPr kumimoji="0" lang="ru-RU"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Рекомендация 5.6.6</a:t>
            </a:r>
            <a:br>
              <a:rPr lang="ru-RU" altLang="en-US" sz="2000" dirty="0">
                <a:latin typeface="Arial" panose="020B0604020202020204" pitchFamily="34" charset="0"/>
                <a:cs typeface="Arial" panose="020B0604020202020204" pitchFamily="34" charset="0"/>
              </a:rPr>
            </a:br>
            <a:r>
              <a:rPr lang="ru-RU" dirty="0">
                <a:effectLst/>
                <a:latin typeface="Arial" panose="020B0604020202020204" pitchFamily="34" charset="0"/>
                <a:ea typeface="Arial" panose="020B0604020202020204" pitchFamily="34" charset="0"/>
                <a:cs typeface="Symbol" panose="05050102010706020507" pitchFamily="18" charset="2"/>
              </a:rPr>
              <a:t>Для пациентов с гемофилией ВФГ рекомендует </a:t>
            </a:r>
            <a:r>
              <a:rPr lang="ru-RU" b="1" dirty="0" err="1">
                <a:effectLst/>
                <a:latin typeface="Arial" panose="020B0604020202020204" pitchFamily="34" charset="0"/>
                <a:ea typeface="Arial" panose="020B0604020202020204" pitchFamily="34" charset="0"/>
                <a:cs typeface="Symbol" panose="05050102010706020507" pitchFamily="18" charset="2"/>
              </a:rPr>
              <a:t>антифибринолитики</a:t>
            </a:r>
            <a:r>
              <a:rPr lang="ru-RU" b="1" dirty="0">
                <a:effectLst/>
                <a:latin typeface="Arial" panose="020B0604020202020204" pitchFamily="34" charset="0"/>
                <a:ea typeface="Arial" panose="020B0604020202020204" pitchFamily="34" charset="0"/>
                <a:cs typeface="Symbol" panose="05050102010706020507" pitchFamily="18" charset="2"/>
              </a:rPr>
              <a:t>, это эффективное альтернативное средство может использоваться как самостоятельно, так и в качестве </a:t>
            </a:r>
            <a:r>
              <a:rPr lang="ru-RU" b="1" dirty="0" err="1">
                <a:effectLst/>
                <a:latin typeface="Arial" panose="020B0604020202020204" pitchFamily="34" charset="0"/>
                <a:ea typeface="Arial" panose="020B0604020202020204" pitchFamily="34" charset="0"/>
                <a:cs typeface="Symbol" panose="05050102010706020507" pitchFamily="18" charset="2"/>
              </a:rPr>
              <a:t>адъювантной</a:t>
            </a:r>
            <a:r>
              <a:rPr lang="ru-RU" b="1" dirty="0">
                <a:effectLst/>
                <a:latin typeface="Arial" panose="020B0604020202020204" pitchFamily="34" charset="0"/>
                <a:ea typeface="Arial" panose="020B0604020202020204" pitchFamily="34" charset="0"/>
                <a:cs typeface="Symbol" panose="05050102010706020507" pitchFamily="18" charset="2"/>
              </a:rPr>
              <a:t> терапии</a:t>
            </a:r>
            <a:r>
              <a:rPr lang="ru-RU" dirty="0">
                <a:effectLst/>
                <a:latin typeface="Arial" panose="020B0604020202020204" pitchFamily="34" charset="0"/>
                <a:ea typeface="Arial" panose="020B0604020202020204" pitchFamily="34" charset="0"/>
                <a:cs typeface="Symbol" panose="05050102010706020507" pitchFamily="18" charset="2"/>
              </a:rPr>
              <a:t>, особенно при кожно-слизистых кровотечениях (например, носовых кровотечениях, оральных и желудочно-кишечных кровотечениях и </a:t>
            </a:r>
            <a:r>
              <a:rPr lang="ru-RU" dirty="0" err="1">
                <a:effectLst/>
                <a:latin typeface="Arial" panose="020B0604020202020204" pitchFamily="34" charset="0"/>
                <a:ea typeface="Arial" panose="020B0604020202020204" pitchFamily="34" charset="0"/>
                <a:cs typeface="Symbol" panose="05050102010706020507" pitchFamily="18" charset="2"/>
              </a:rPr>
              <a:t>меноррагии</a:t>
            </a:r>
            <a:r>
              <a:rPr lang="ru-RU" dirty="0">
                <a:effectLst/>
                <a:latin typeface="Arial" panose="020B0604020202020204" pitchFamily="34" charset="0"/>
                <a:ea typeface="Arial" panose="020B0604020202020204" pitchFamily="34" charset="0"/>
                <a:cs typeface="Symbol" panose="05050102010706020507" pitchFamily="18" charset="2"/>
              </a:rPr>
              <a:t>), в хирургической стоматологии, а также при прорезывании и выпадении зубов</a:t>
            </a:r>
            <a:r>
              <a:rPr lang="ru-RU" spc="15" dirty="0">
                <a:solidFill>
                  <a:srgbClr val="000000"/>
                </a:solidFill>
                <a:effectLst/>
                <a:latin typeface="Arial" panose="020B0604020202020204" pitchFamily="34" charset="0"/>
                <a:ea typeface="Arial" panose="020B0604020202020204" pitchFamily="34" charset="0"/>
                <a:cs typeface="Symbol" panose="05050102010706020507" pitchFamily="18" charset="2"/>
              </a:rPr>
              <a:t>.</a:t>
            </a:r>
            <a:endParaRPr lang="ru-RU" dirty="0">
              <a:effectLst/>
              <a:latin typeface="Arial" panose="020B0604020202020204" pitchFamily="34" charset="0"/>
              <a:ea typeface="Arial" panose="020B0604020202020204" pitchFamily="34" charset="0"/>
              <a:cs typeface="Symbol" panose="05050102010706020507" pitchFamily="18" charset="2"/>
            </a:endParaRPr>
          </a:p>
          <a:p>
            <a:pPr marL="0" indent="0">
              <a:spcBef>
                <a:spcPts val="300"/>
              </a:spcBef>
              <a:spcAft>
                <a:spcPts val="600"/>
              </a:spcAft>
              <a:buClr>
                <a:srgbClr val="C00A36"/>
              </a:buClr>
              <a:buNone/>
              <a:defRPr/>
            </a:pPr>
            <a:endParaRPr lang="en-US" altLang="en-US" sz="2000"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D3CF59E7-B0BA-4723-A686-1196AFE8A7B5}"/>
              </a:ext>
            </a:extLst>
          </p:cNvPr>
          <p:cNvSpPr txBox="1">
            <a:spLocks/>
          </p:cNvSpPr>
          <p:nvPr/>
        </p:nvSpPr>
        <p:spPr>
          <a:xfrm>
            <a:off x="838198" y="3869531"/>
            <a:ext cx="10515600" cy="1538516"/>
          </a:xfrm>
          <a:prstGeom prst="roundRect">
            <a:avLst/>
          </a:prstGeom>
          <a:ln w="38100">
            <a:solidFill>
              <a:schemeClr val="accent1"/>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C00A36"/>
              </a:buClr>
              <a:buSzTx/>
              <a:buFont typeface="Arial" panose="020B0604020202020204" pitchFamily="34" charset="0"/>
              <a:buNone/>
              <a:tabLst/>
              <a:defRPr/>
            </a:pPr>
            <a:r>
              <a:rPr kumimoji="0" lang="ru-RU" alt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 </a:t>
            </a:r>
            <a:r>
              <a:rPr kumimoji="0" lang="ru-RU" sz="20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mn-cs"/>
              </a:rPr>
              <a:t>Антифибринолитики</a:t>
            </a:r>
            <a:r>
              <a:rPr kumimoji="0" lang="ru-RU"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можно использовать со стандартными дозами концентратов фактора свёртывания, включая препараты шунтирующего действия, однако их не следует использовать с концентратами </a:t>
            </a:r>
            <a:r>
              <a:rPr kumimoji="0" lang="ru-RU" sz="20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mn-cs"/>
              </a:rPr>
              <a:t>протромбинового</a:t>
            </a:r>
            <a:r>
              <a:rPr kumimoji="0" lang="ru-RU"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комплекса из-за повышенного риска тромбоэмболии</a:t>
            </a:r>
            <a:r>
              <a:rPr kumimoji="0" lang="ru-RU" sz="20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34696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124F-7928-4D82-AC96-FD8F0F2CEBD9}"/>
              </a:ext>
            </a:extLst>
          </p:cNvPr>
          <p:cNvSpPr>
            <a:spLocks noGrp="1"/>
          </p:cNvSpPr>
          <p:nvPr>
            <p:ph type="title"/>
          </p:nvPr>
        </p:nvSpPr>
        <p:spPr>
          <a:xfrm>
            <a:off x="838199" y="225425"/>
            <a:ext cx="10515599" cy="1090079"/>
          </a:xfrm>
        </p:spPr>
        <p:txBody>
          <a:bodyPr>
            <a:noAutofit/>
          </a:bodyPr>
          <a:lstStyle/>
          <a:p>
            <a:pPr>
              <a:lnSpc>
                <a:spcPct val="100000"/>
              </a:lnSpc>
            </a:pPr>
            <a:r>
              <a:rPr lang="en-CA" dirty="0" err="1"/>
              <a:t>Другие</a:t>
            </a:r>
            <a:r>
              <a:rPr lang="en-CA" dirty="0"/>
              <a:t> </a:t>
            </a:r>
            <a:r>
              <a:rPr lang="en-CA" dirty="0" err="1"/>
              <a:t>фармакологические</a:t>
            </a:r>
            <a:r>
              <a:rPr lang="en-CA" dirty="0"/>
              <a:t> </a:t>
            </a:r>
            <a:r>
              <a:rPr lang="en-CA" dirty="0" err="1"/>
              <a:t>возможности</a:t>
            </a:r>
            <a:br>
              <a:rPr lang="en-US" dirty="0"/>
            </a:br>
            <a:r>
              <a:rPr lang="ru-RU" dirty="0"/>
              <a:t>Эпсилон-аминокапроновая кислота</a:t>
            </a:r>
            <a:r>
              <a:rPr lang="en-US" dirty="0"/>
              <a:t> (</a:t>
            </a:r>
            <a:r>
              <a:rPr lang="ru-RU" dirty="0"/>
              <a:t>ЭАКК</a:t>
            </a:r>
            <a:r>
              <a:rPr lang="en-US" dirty="0"/>
              <a:t>)</a:t>
            </a:r>
            <a:endParaRPr lang="en-CA" dirty="0"/>
          </a:p>
        </p:txBody>
      </p:sp>
      <p:sp>
        <p:nvSpPr>
          <p:cNvPr id="3" name="Content Placeholder 2">
            <a:extLst>
              <a:ext uri="{FF2B5EF4-FFF2-40B4-BE49-F238E27FC236}">
                <a16:creationId xmlns:a16="http://schemas.microsoft.com/office/drawing/2014/main" id="{95D8B2E9-66B3-4D4A-8F79-FE0F8565D2BA}"/>
              </a:ext>
            </a:extLst>
          </p:cNvPr>
          <p:cNvSpPr>
            <a:spLocks noGrp="1"/>
          </p:cNvSpPr>
          <p:nvPr>
            <p:ph idx="1"/>
          </p:nvPr>
        </p:nvSpPr>
        <p:spPr>
          <a:xfrm>
            <a:off x="4688378" y="1495600"/>
            <a:ext cx="6483927" cy="4614863"/>
          </a:xfrm>
        </p:spPr>
        <p:txBody>
          <a:bodyPr anchor="ctr">
            <a:noAutofit/>
          </a:bodyPr>
          <a:lstStyle/>
          <a:p>
            <a:r>
              <a:rPr lang="ru-RU" dirty="0">
                <a:effectLst/>
                <a:latin typeface="Arial" panose="020B0604020202020204" pitchFamily="34" charset="0"/>
                <a:ea typeface="Arial" panose="020B0604020202020204" pitchFamily="34" charset="0"/>
              </a:rPr>
              <a:t>Взрослые обычно принимают ЭАКК каждые 4-6 часов до максимума 24 г/сутки</a:t>
            </a:r>
            <a:r>
              <a:rPr lang="en-US" dirty="0"/>
              <a:t>:</a:t>
            </a:r>
          </a:p>
          <a:p>
            <a:pPr lvl="1"/>
            <a:r>
              <a:rPr lang="ru-RU" sz="2000" dirty="0">
                <a:effectLst/>
                <a:latin typeface="Arial" panose="020B0604020202020204" pitchFamily="34" charset="0"/>
                <a:ea typeface="Arial" panose="020B0604020202020204" pitchFamily="34" charset="0"/>
              </a:rPr>
              <a:t>перорально (100 мг/кг/доза до максимума 2 г/доза) или</a:t>
            </a:r>
            <a:endParaRPr lang="en-US" sz="2000" dirty="0"/>
          </a:p>
          <a:p>
            <a:pPr lvl="1"/>
            <a:r>
              <a:rPr lang="ru-RU" sz="2000" dirty="0">
                <a:effectLst/>
                <a:latin typeface="Arial" panose="020B0604020202020204" pitchFamily="34" charset="0"/>
                <a:ea typeface="Arial" panose="020B0604020202020204" pitchFamily="34" charset="0"/>
              </a:rPr>
              <a:t>внутривенно (100 мг/кг/доза до максимума 4 г/доза)</a:t>
            </a:r>
            <a:r>
              <a:rPr lang="en-US" sz="2000" dirty="0"/>
              <a:t> </a:t>
            </a:r>
          </a:p>
          <a:p>
            <a:pPr>
              <a:spcBef>
                <a:spcPts val="0"/>
              </a:spcBef>
            </a:pPr>
            <a:r>
              <a:rPr lang="ru-RU" dirty="0">
                <a:effectLst/>
                <a:latin typeface="Arial" panose="020B0604020202020204" pitchFamily="34" charset="0"/>
                <a:ea typeface="Arial" panose="020B0604020202020204" pitchFamily="34" charset="0"/>
              </a:rPr>
              <a:t>Расстройство желудочно-кишечного тракта – частое осложнение при приёме ЭАКК </a:t>
            </a:r>
          </a:p>
          <a:p>
            <a:pPr>
              <a:spcBef>
                <a:spcPts val="0"/>
              </a:spcBef>
            </a:pPr>
            <a:r>
              <a:rPr lang="ru-RU" dirty="0">
                <a:effectLst/>
                <a:latin typeface="Arial" panose="020B0604020202020204" pitchFamily="34" charset="0"/>
                <a:ea typeface="Arial" panose="020B0604020202020204" pitchFamily="34" charset="0"/>
              </a:rPr>
              <a:t>Миопатия – редкая нежелательная реакция </a:t>
            </a:r>
          </a:p>
          <a:p>
            <a:pPr>
              <a:spcBef>
                <a:spcPts val="0"/>
              </a:spcBef>
            </a:pPr>
            <a:r>
              <a:rPr lang="ru-RU" sz="2000" dirty="0"/>
              <a:t>При прекращении приёма ЭАКК можно ожидать полного прекращения этой реакции.</a:t>
            </a:r>
            <a:endParaRPr lang="en-CA" sz="2000" dirty="0"/>
          </a:p>
        </p:txBody>
      </p:sp>
      <p:sp>
        <p:nvSpPr>
          <p:cNvPr id="8" name="Text Placeholder 7">
            <a:extLst>
              <a:ext uri="{FF2B5EF4-FFF2-40B4-BE49-F238E27FC236}">
                <a16:creationId xmlns:a16="http://schemas.microsoft.com/office/drawing/2014/main" id="{BF20A500-B767-4901-AAE3-6CF80EC71049}"/>
              </a:ext>
            </a:extLst>
          </p:cNvPr>
          <p:cNvSpPr>
            <a:spLocks noGrp="1"/>
          </p:cNvSpPr>
          <p:nvPr>
            <p:ph type="body" sz="quarter" idx="13"/>
          </p:nvPr>
        </p:nvSpPr>
        <p:spPr/>
        <p:txBody>
          <a:bodyPr/>
          <a:lstStyle/>
          <a:p>
            <a:r>
              <a:rPr lang="ru-RU" dirty="0"/>
              <a:t>ЭАКК</a:t>
            </a:r>
            <a:r>
              <a:rPr lang="en-US" dirty="0"/>
              <a:t>, </a:t>
            </a:r>
            <a:r>
              <a:rPr lang="ru-RU" dirty="0"/>
              <a:t>эпсилон-аминокапроновая кислота</a:t>
            </a:r>
            <a:r>
              <a:rPr lang="en-US" dirty="0"/>
              <a:t> </a:t>
            </a:r>
            <a:endParaRPr lang="en-CA" dirty="0"/>
          </a:p>
        </p:txBody>
      </p:sp>
      <p:sp>
        <p:nvSpPr>
          <p:cNvPr id="9" name="Content Placeholder 2">
            <a:extLst>
              <a:ext uri="{FF2B5EF4-FFF2-40B4-BE49-F238E27FC236}">
                <a16:creationId xmlns:a16="http://schemas.microsoft.com/office/drawing/2014/main" id="{A56D8F54-8C56-4EC8-9016-3A8A9852E750}"/>
              </a:ext>
            </a:extLst>
          </p:cNvPr>
          <p:cNvSpPr txBox="1">
            <a:spLocks/>
          </p:cNvSpPr>
          <p:nvPr/>
        </p:nvSpPr>
        <p:spPr>
          <a:xfrm>
            <a:off x="987824" y="1845425"/>
            <a:ext cx="2902528" cy="3782898"/>
          </a:xfrm>
          <a:prstGeom prst="roundRect">
            <a:avLst>
              <a:gd name="adj" fmla="val 5728"/>
            </a:avLst>
          </a:prstGeom>
          <a:solidFill>
            <a:schemeClr val="accent1"/>
          </a:solidFill>
        </p:spPr>
        <p:txBody>
          <a:bodyPr vert="horz" lIns="91440" tIns="45720" rIns="91440" bIns="45720" rtlCol="0" anchor="ctr">
            <a:normAutofit/>
          </a:bodyPr>
          <a:lstStyle>
            <a:defPPr>
              <a:defRPr lang="en-US"/>
            </a:defPPr>
            <a:lvl1pPr indent="0" algn="ctr">
              <a:lnSpc>
                <a:spcPct val="150000"/>
              </a:lnSpc>
              <a:spcBef>
                <a:spcPts val="1800"/>
              </a:spcBef>
              <a:buClr>
                <a:srgbClr val="642566"/>
              </a:buClr>
              <a:buFont typeface="Arial" panose="020B0604020202020204" pitchFamily="34" charset="0"/>
              <a:buNone/>
              <a:defRPr sz="2200" b="1">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Clr>
                <a:srgbClr val="642566"/>
              </a:buClr>
              <a:buFont typeface="Arial" panose="020B0604020202020204" pitchFamily="34" charset="0"/>
              <a:buChar char="•"/>
              <a:defRPr>
                <a:latin typeface="+mj-lt"/>
              </a:defRPr>
            </a:lvl2pPr>
            <a:lvl3pPr marL="1143000" indent="-228600">
              <a:lnSpc>
                <a:spcPct val="90000"/>
              </a:lnSpc>
              <a:spcBef>
                <a:spcPts val="500"/>
              </a:spcBef>
              <a:buClr>
                <a:srgbClr val="642566"/>
              </a:buClr>
              <a:buFont typeface="Arial" panose="020B0604020202020204" pitchFamily="34" charset="0"/>
              <a:buChar char="•"/>
              <a:defRPr sz="1600">
                <a:latin typeface="+mj-lt"/>
              </a:defRPr>
            </a:lvl3pPr>
            <a:lvl4pPr marL="1600200" indent="-228600">
              <a:lnSpc>
                <a:spcPct val="90000"/>
              </a:lnSpc>
              <a:spcBef>
                <a:spcPts val="500"/>
              </a:spcBef>
              <a:buClr>
                <a:srgbClr val="642566"/>
              </a:buClr>
              <a:buFont typeface="Arial" panose="020B0604020202020204" pitchFamily="34" charset="0"/>
              <a:buChar char="•"/>
              <a:defRPr sz="1400">
                <a:latin typeface="+mj-lt"/>
              </a:defRPr>
            </a:lvl4pPr>
            <a:lvl5pPr marL="2057400" indent="-228600">
              <a:lnSpc>
                <a:spcPct val="90000"/>
              </a:lnSpc>
              <a:spcBef>
                <a:spcPts val="500"/>
              </a:spcBef>
              <a:buClr>
                <a:srgbClr val="642566"/>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1800"/>
              </a:spcBef>
              <a:spcAft>
                <a:spcPts val="0"/>
              </a:spcAft>
              <a:buClr>
                <a:srgbClr val="642566"/>
              </a:buClr>
              <a:buSzTx/>
              <a:buFont typeface="Arial" panose="020B0604020202020204" pitchFamily="34" charset="0"/>
              <a:buNone/>
              <a:tabLst/>
              <a:defRPr/>
            </a:pPr>
            <a:r>
              <a:rPr kumimoji="0" lang="ru-RU" sz="19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ЭАКК используется реже </a:t>
            </a:r>
            <a:r>
              <a:rPr kumimoji="0" lang="ru-RU" sz="1900" b="0" i="0" u="none" strike="noStrike" kern="1200" cap="none" spc="0" normalizeH="0" baseline="0" noProof="0" dirty="0" err="1">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транексамовой</a:t>
            </a:r>
            <a:r>
              <a:rPr kumimoji="0" lang="ru-RU" sz="19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кислоты из-за более короткого периода полувыведения из плазмы, более низкой активности и более высокой токсичности</a:t>
            </a:r>
            <a:endParaRPr kumimoji="0" lang="en-US" sz="1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39303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23A43-0EDF-4091-A8FA-39DB57C675ED}"/>
              </a:ext>
            </a:extLst>
          </p:cNvPr>
          <p:cNvSpPr>
            <a:spLocks noGrp="1"/>
          </p:cNvSpPr>
          <p:nvPr>
            <p:ph type="title"/>
          </p:nvPr>
        </p:nvSpPr>
        <p:spPr>
          <a:xfrm>
            <a:off x="838199" y="225425"/>
            <a:ext cx="10515599" cy="1090079"/>
          </a:xfrm>
        </p:spPr>
        <p:txBody>
          <a:bodyPr>
            <a:normAutofit/>
          </a:bodyPr>
          <a:lstStyle/>
          <a:p>
            <a:pPr>
              <a:lnSpc>
                <a:spcPct val="100000"/>
              </a:lnSpc>
            </a:pPr>
            <a:r>
              <a:rPr lang="ru-RU" dirty="0"/>
              <a:t>Терапия </a:t>
            </a:r>
            <a:r>
              <a:rPr lang="ru-RU" dirty="0" err="1"/>
              <a:t>нефакторными</a:t>
            </a:r>
            <a:r>
              <a:rPr lang="ru-RU" dirty="0"/>
              <a:t> препаратами</a:t>
            </a:r>
            <a:endParaRPr lang="en-CA" dirty="0"/>
          </a:p>
        </p:txBody>
      </p:sp>
      <p:sp>
        <p:nvSpPr>
          <p:cNvPr id="3" name="Content Placeholder 2">
            <a:extLst>
              <a:ext uri="{FF2B5EF4-FFF2-40B4-BE49-F238E27FC236}">
                <a16:creationId xmlns:a16="http://schemas.microsoft.com/office/drawing/2014/main" id="{7EB1144C-596D-4CB0-A264-986CAA9C99B6}"/>
              </a:ext>
            </a:extLst>
          </p:cNvPr>
          <p:cNvSpPr>
            <a:spLocks noGrp="1"/>
          </p:cNvSpPr>
          <p:nvPr>
            <p:ph idx="1"/>
          </p:nvPr>
        </p:nvSpPr>
        <p:spPr>
          <a:xfrm>
            <a:off x="838200" y="1562100"/>
            <a:ext cx="10515600" cy="4614863"/>
          </a:xfrm>
        </p:spPr>
        <p:txBody>
          <a:bodyPr>
            <a:normAutofit/>
          </a:bodyPr>
          <a:lstStyle/>
          <a:p>
            <a:r>
              <a:rPr lang="ru-RU" sz="1800" dirty="0">
                <a:effectLst/>
                <a:latin typeface="Arial" panose="020B0604020202020204" pitchFamily="34" charset="0"/>
                <a:ea typeface="Arial" panose="020B0604020202020204" pitchFamily="34" charset="0"/>
              </a:rPr>
              <a:t>Были разработаны новые и перспективные инновационные виды терапии, позволившие преодолеть ограничения имеющейся заместительной терапии фактором свёртывания и улучшить ФК профили</a:t>
            </a:r>
            <a:endParaRPr lang="en-CA" dirty="0"/>
          </a:p>
          <a:p>
            <a:endParaRPr lang="en-CA" dirty="0"/>
          </a:p>
        </p:txBody>
      </p:sp>
      <p:sp>
        <p:nvSpPr>
          <p:cNvPr id="4" name="Text Placeholder 3">
            <a:extLst>
              <a:ext uri="{FF2B5EF4-FFF2-40B4-BE49-F238E27FC236}">
                <a16:creationId xmlns:a16="http://schemas.microsoft.com/office/drawing/2014/main" id="{EC11BAE9-21E6-4C7F-B81D-9AAE61E74735}"/>
              </a:ext>
            </a:extLst>
          </p:cNvPr>
          <p:cNvSpPr>
            <a:spLocks noGrp="1"/>
          </p:cNvSpPr>
          <p:nvPr>
            <p:ph type="body" sz="quarter" idx="13"/>
          </p:nvPr>
        </p:nvSpPr>
        <p:spPr>
          <a:xfrm>
            <a:off x="838201" y="6356351"/>
            <a:ext cx="9925050" cy="365125"/>
          </a:xfrm>
        </p:spPr>
        <p:txBody>
          <a:bodyPr/>
          <a:lstStyle/>
          <a:p>
            <a:r>
              <a:rPr lang="ru-RU" dirty="0"/>
              <a:t>ФК, фармакокинетика</a:t>
            </a:r>
            <a:endParaRPr lang="en-CA" dirty="0"/>
          </a:p>
        </p:txBody>
      </p:sp>
    </p:spTree>
    <p:extLst>
      <p:ext uri="{BB962C8B-B14F-4D97-AF65-F5344CB8AC3E}">
        <p14:creationId xmlns:p14="http://schemas.microsoft.com/office/powerpoint/2010/main" val="1470805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23A43-0EDF-4091-A8FA-39DB57C675ED}"/>
              </a:ext>
            </a:extLst>
          </p:cNvPr>
          <p:cNvSpPr>
            <a:spLocks noGrp="1"/>
          </p:cNvSpPr>
          <p:nvPr>
            <p:ph type="title"/>
          </p:nvPr>
        </p:nvSpPr>
        <p:spPr/>
        <p:txBody>
          <a:bodyPr>
            <a:noAutofit/>
          </a:bodyPr>
          <a:lstStyle/>
          <a:p>
            <a:pPr>
              <a:lnSpc>
                <a:spcPct val="100000"/>
              </a:lnSpc>
            </a:pPr>
            <a:r>
              <a:rPr lang="ru-RU" dirty="0"/>
              <a:t>Терапия </a:t>
            </a:r>
            <a:r>
              <a:rPr lang="ru-RU" dirty="0" err="1"/>
              <a:t>нефакторными</a:t>
            </a:r>
            <a:r>
              <a:rPr lang="ru-RU" dirty="0"/>
              <a:t> препаратами</a:t>
            </a:r>
            <a:br>
              <a:rPr lang="ru-RU" b="1" dirty="0">
                <a:latin typeface="Arial" panose="020B0604020202020204" pitchFamily="34" charset="0"/>
                <a:cs typeface="Arial" panose="020B0604020202020204" pitchFamily="34" charset="0"/>
              </a:rPr>
            </a:br>
            <a:r>
              <a:rPr lang="ru-RU" b="1" dirty="0">
                <a:latin typeface="Arial" panose="020B0604020202020204" pitchFamily="34" charset="0"/>
                <a:cs typeface="Arial" panose="020B0604020202020204" pitchFamily="34" charset="0"/>
              </a:rPr>
              <a:t>Терапия </a:t>
            </a:r>
            <a:r>
              <a:rPr lang="en-US" b="1" dirty="0">
                <a:latin typeface="Arial" panose="020B0604020202020204" pitchFamily="34" charset="0"/>
                <a:cs typeface="Arial" panose="020B0604020202020204" pitchFamily="34" charset="0"/>
              </a:rPr>
              <a:t>c </a:t>
            </a:r>
            <a:r>
              <a:rPr lang="ru-RU" b="1" dirty="0">
                <a:latin typeface="Arial" panose="020B0604020202020204" pitchFamily="34" charset="0"/>
                <a:cs typeface="Arial" panose="020B0604020202020204" pitchFamily="34" charset="0"/>
              </a:rPr>
              <a:t>помощью замены</a:t>
            </a:r>
            <a:endParaRPr lang="en-CA"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EB1144C-596D-4CB0-A264-986CAA9C99B6}"/>
              </a:ext>
            </a:extLst>
          </p:cNvPr>
          <p:cNvSpPr>
            <a:spLocks noGrp="1"/>
          </p:cNvSpPr>
          <p:nvPr>
            <p:ph idx="1"/>
          </p:nvPr>
        </p:nvSpPr>
        <p:spPr>
          <a:xfrm>
            <a:off x="852054" y="1315504"/>
            <a:ext cx="10515600" cy="4614863"/>
          </a:xfrm>
        </p:spPr>
        <p:txBody>
          <a:bodyPr>
            <a:normAutofit/>
          </a:bodyPr>
          <a:lstStyle/>
          <a:p>
            <a:r>
              <a:rPr lang="ru-RU" sz="2000" dirty="0">
                <a:latin typeface="Arial" panose="020B0604020202020204" pitchFamily="34" charset="0"/>
                <a:cs typeface="Arial" panose="020B0604020202020204" pitchFamily="34" charset="0"/>
              </a:rPr>
              <a:t>Миметик фактора </a:t>
            </a:r>
            <a:r>
              <a:rPr lang="ru-RU" sz="2000" dirty="0" err="1">
                <a:latin typeface="Arial" panose="020B0604020202020204" pitchFamily="34" charset="0"/>
                <a:cs typeface="Arial" panose="020B0604020202020204" pitchFamily="34" charset="0"/>
              </a:rPr>
              <a:t>эмицизумаб</a:t>
            </a:r>
            <a:r>
              <a:rPr lang="ru-RU" sz="2000" dirty="0">
                <a:latin typeface="Arial" panose="020B0604020202020204" pitchFamily="34" charset="0"/>
                <a:cs typeface="Arial" panose="020B0604020202020204" pitchFamily="34" charset="0"/>
              </a:rPr>
              <a:t> – это первое и единственное лицензированное терапевтическое средство с использованием замены на момент настоящей публикации.</a:t>
            </a:r>
            <a:r>
              <a:rPr lang="en-CA" sz="2000"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август</a:t>
            </a:r>
            <a:r>
              <a:rPr lang="en-CA" sz="2000" dirty="0">
                <a:latin typeface="Arial" panose="020B0604020202020204" pitchFamily="34" charset="0"/>
                <a:cs typeface="Arial" panose="020B0604020202020204" pitchFamily="34" charset="0"/>
              </a:rPr>
              <a:t> 2020)</a:t>
            </a:r>
          </a:p>
          <a:p>
            <a:pPr algn="l"/>
            <a:r>
              <a:rPr lang="ru-RU" dirty="0" err="1">
                <a:effectLst/>
                <a:latin typeface="Arial" panose="020B0604020202020204" pitchFamily="34" charset="0"/>
                <a:ea typeface="Arial" panose="020B0604020202020204" pitchFamily="34" charset="0"/>
              </a:rPr>
              <a:t>Эмицизумаб</a:t>
            </a:r>
            <a:r>
              <a:rPr lang="ru-RU" dirty="0">
                <a:effectLst/>
                <a:latin typeface="Arial" panose="020B0604020202020204" pitchFamily="34" charset="0"/>
                <a:ea typeface="Arial" panose="020B0604020202020204" pitchFamily="34" charset="0"/>
              </a:rPr>
              <a:t> – это </a:t>
            </a:r>
            <a:r>
              <a:rPr lang="ru-RU" dirty="0" err="1">
                <a:effectLst/>
                <a:latin typeface="Arial" panose="020B0604020202020204" pitchFamily="34" charset="0"/>
                <a:ea typeface="Arial" panose="020B0604020202020204" pitchFamily="34" charset="0"/>
              </a:rPr>
              <a:t>биспецифическое</a:t>
            </a:r>
            <a:r>
              <a:rPr lang="ru-RU" dirty="0">
                <a:effectLst/>
                <a:latin typeface="Arial" panose="020B0604020202020204" pitchFamily="34" charset="0"/>
                <a:ea typeface="Arial" panose="020B0604020202020204" pitchFamily="34" charset="0"/>
              </a:rPr>
              <a:t> антитело, имитирующее </a:t>
            </a:r>
            <a:r>
              <a:rPr lang="ru-RU" dirty="0" err="1">
                <a:effectLst/>
                <a:latin typeface="Arial" panose="020B0604020202020204" pitchFamily="34" charset="0"/>
                <a:ea typeface="Arial" panose="020B0604020202020204" pitchFamily="34" charset="0"/>
              </a:rPr>
              <a:t>кофакторную</a:t>
            </a:r>
            <a:r>
              <a:rPr lang="ru-RU" dirty="0">
                <a:effectLst/>
                <a:latin typeface="Arial" panose="020B0604020202020204" pitchFamily="34" charset="0"/>
                <a:ea typeface="Arial" panose="020B0604020202020204" pitchFamily="34" charset="0"/>
              </a:rPr>
              <a:t> функцию </a:t>
            </a:r>
            <a:r>
              <a:rPr lang="en-US" dirty="0">
                <a:effectLst/>
                <a:latin typeface="Arial" panose="020B0604020202020204" pitchFamily="34" charset="0"/>
                <a:ea typeface="Arial" panose="020B0604020202020204" pitchFamily="34" charset="0"/>
              </a:rPr>
              <a:t>FVIII</a:t>
            </a:r>
            <a:r>
              <a:rPr lang="ru-RU" dirty="0">
                <a:effectLst/>
                <a:latin typeface="Arial" panose="020B0604020202020204" pitchFamily="34" charset="0"/>
                <a:ea typeface="Arial" panose="020B0604020202020204" pitchFamily="34" charset="0"/>
              </a:rPr>
              <a:t> у пациентов с ингибиторной и </a:t>
            </a:r>
            <a:r>
              <a:rPr lang="ru-RU" dirty="0" err="1">
                <a:effectLst/>
                <a:latin typeface="Arial" panose="020B0604020202020204" pitchFamily="34" charset="0"/>
                <a:ea typeface="Arial" panose="020B0604020202020204" pitchFamily="34" charset="0"/>
              </a:rPr>
              <a:t>неингибиторной</a:t>
            </a:r>
            <a:r>
              <a:rPr lang="ru-RU" dirty="0">
                <a:effectLst/>
                <a:latin typeface="Arial" panose="020B0604020202020204" pitchFamily="34" charset="0"/>
                <a:ea typeface="Arial" panose="020B0604020202020204" pitchFamily="34" charset="0"/>
              </a:rPr>
              <a:t> гемофилией </a:t>
            </a:r>
            <a:r>
              <a:rPr lang="en-US" dirty="0">
                <a:effectLst/>
                <a:latin typeface="Arial" panose="020B0604020202020204" pitchFamily="34" charset="0"/>
                <a:ea typeface="Arial" panose="020B0604020202020204" pitchFamily="34" charset="0"/>
              </a:rPr>
              <a:t>A</a:t>
            </a:r>
            <a:r>
              <a:rPr lang="ru-RU" dirty="0">
                <a:effectLst/>
                <a:latin typeface="Arial" panose="020B0604020202020204" pitchFamily="34" charset="0"/>
                <a:ea typeface="Arial" panose="020B0604020202020204" pitchFamily="34" charset="0"/>
              </a:rPr>
              <a:t>. </a:t>
            </a:r>
          </a:p>
          <a:p>
            <a:pPr algn="l"/>
            <a:r>
              <a:rPr lang="ru-RU" sz="2000" dirty="0">
                <a:latin typeface="Arial" panose="020B0604020202020204" pitchFamily="34" charset="0"/>
                <a:cs typeface="Arial" panose="020B0604020202020204" pitchFamily="34" charset="0"/>
              </a:rPr>
              <a:t>Основные преимущества</a:t>
            </a:r>
            <a:r>
              <a:rPr lang="en-US" sz="2000" dirty="0">
                <a:latin typeface="Arial" panose="020B0604020202020204" pitchFamily="34" charset="0"/>
                <a:cs typeface="Arial" panose="020B0604020202020204" pitchFamily="34" charset="0"/>
              </a:rPr>
              <a:t>:</a:t>
            </a:r>
          </a:p>
          <a:p>
            <a:pPr lvl="2"/>
            <a:r>
              <a:rPr lang="ru-RU" sz="1800" dirty="0">
                <a:effectLst/>
                <a:latin typeface="Arial" panose="020B0604020202020204" pitchFamily="34" charset="0"/>
                <a:ea typeface="Arial" panose="020B0604020202020204" pitchFamily="34" charset="0"/>
              </a:rPr>
              <a:t>подкожное введение</a:t>
            </a:r>
          </a:p>
          <a:p>
            <a:pPr lvl="2"/>
            <a:r>
              <a:rPr lang="ru-RU" sz="1800" dirty="0">
                <a:effectLst/>
                <a:latin typeface="Arial" panose="020B0604020202020204" pitchFamily="34" charset="0"/>
                <a:ea typeface="Arial" panose="020B0604020202020204" pitchFamily="34" charset="0"/>
              </a:rPr>
              <a:t>долгий период полувыведения</a:t>
            </a:r>
          </a:p>
          <a:p>
            <a:pPr lvl="2"/>
            <a:r>
              <a:rPr lang="ru-RU" sz="1800" dirty="0">
                <a:effectLst/>
                <a:latin typeface="Arial" panose="020B0604020202020204" pitchFamily="34" charset="0"/>
                <a:ea typeface="Arial" panose="020B0604020202020204" pitchFamily="34" charset="0"/>
              </a:rPr>
              <a:t>высокая эффективность по предотвращению кровотечений</a:t>
            </a:r>
          </a:p>
          <a:p>
            <a:pPr lvl="2"/>
            <a:r>
              <a:rPr lang="ru-RU" sz="1800" dirty="0">
                <a:effectLst/>
                <a:latin typeface="Arial" panose="020B0604020202020204" pitchFamily="34" charset="0"/>
                <a:ea typeface="Arial" panose="020B0604020202020204" pitchFamily="34" charset="0"/>
              </a:rPr>
              <a:t>снижение частоты кровотечений</a:t>
            </a:r>
            <a:endParaRPr lang="ru-RU" sz="2000" dirty="0">
              <a:effectLst/>
              <a:latin typeface="Arial" panose="020B0604020202020204" pitchFamily="34" charset="0"/>
              <a:ea typeface="Arial" panose="020B0604020202020204" pitchFamily="34" charset="0"/>
              <a:cs typeface="Arial" panose="020B0604020202020204" pitchFamily="34" charset="0"/>
            </a:endParaRPr>
          </a:p>
          <a:p>
            <a:r>
              <a:rPr lang="ru-RU" b="0" i="0" u="none" strike="noStrike" baseline="0" dirty="0" err="1">
                <a:latin typeface="Arial" panose="020B0604020202020204" pitchFamily="34" charset="0"/>
                <a:cs typeface="Arial" panose="020B0604020202020204" pitchFamily="34" charset="0"/>
              </a:rPr>
              <a:t>Эмицизумаб</a:t>
            </a:r>
            <a:r>
              <a:rPr lang="ru-RU" b="0" i="0" u="none" strike="noStrike" baseline="0" dirty="0">
                <a:latin typeface="Arial" panose="020B0604020202020204" pitchFamily="34" charset="0"/>
                <a:cs typeface="Arial" panose="020B0604020202020204" pitchFamily="34" charset="0"/>
              </a:rPr>
              <a:t> не предназначен для лечения острых эпизодов кровотечений.</a:t>
            </a:r>
            <a:endParaRPr lang="en-US" b="0" i="0" u="none" strike="noStrike" baseline="0"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2C449B4B-A46D-4931-AA0D-ECDAD9BE330E}"/>
              </a:ext>
            </a:extLst>
          </p:cNvPr>
          <p:cNvSpPr txBox="1">
            <a:spLocks/>
          </p:cNvSpPr>
          <p:nvPr/>
        </p:nvSpPr>
        <p:spPr>
          <a:xfrm>
            <a:off x="1512915" y="5716443"/>
            <a:ext cx="9193877" cy="914400"/>
          </a:xfrm>
          <a:prstGeom prst="roundRect">
            <a:avLst/>
          </a:prstGeom>
          <a:noFill/>
          <a:ln w="38100">
            <a:solidFill>
              <a:schemeClr val="accent5"/>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600"/>
              </a:spcAft>
              <a:buClr>
                <a:srgbClr val="C00A36"/>
              </a:buClr>
              <a:buSzTx/>
              <a:buFont typeface="Arial" panose="020B0604020202020204" pitchFamily="34" charset="0"/>
              <a:buNone/>
              <a:tabLst/>
              <a:defRPr/>
            </a:pP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При лечении прорывных кровотечений у пациентов, принимающих </a:t>
            </a:r>
            <a:r>
              <a:rPr kumimoji="0" lang="ru-RU" sz="18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mn-cs"/>
              </a:rPr>
              <a:t>эмицизумаб</a:t>
            </a:r>
            <a:r>
              <a:rPr kumimoji="0" lang="ru-RU"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требуется осторожность, так как существует риск тромботических явлений.</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53424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8B4676-9AF9-420B-8EA9-83DD9613A4F1}"/>
              </a:ext>
            </a:extLst>
          </p:cNvPr>
          <p:cNvSpPr>
            <a:spLocks noGrp="1"/>
          </p:cNvSpPr>
          <p:nvPr>
            <p:ph type="title"/>
          </p:nvPr>
        </p:nvSpPr>
        <p:spPr>
          <a:xfrm>
            <a:off x="838199" y="225425"/>
            <a:ext cx="10515599" cy="1090079"/>
          </a:xfrm>
        </p:spPr>
        <p:txBody>
          <a:bodyPr>
            <a:noAutofit/>
          </a:bodyPr>
          <a:lstStyle/>
          <a:p>
            <a:pPr>
              <a:lnSpc>
                <a:spcPct val="100000"/>
              </a:lnSpc>
            </a:pPr>
            <a:r>
              <a:rPr lang="ru-RU" altLang="en-US" dirty="0"/>
              <a:t>Клинический случай</a:t>
            </a:r>
            <a:r>
              <a:rPr lang="en-US" altLang="en-US" dirty="0"/>
              <a:t>: </a:t>
            </a:r>
            <a:r>
              <a:rPr lang="ru-RU" altLang="en-US" dirty="0"/>
              <a:t>Вильям, 8 лет</a:t>
            </a:r>
            <a:endParaRPr lang="en-CA" dirty="0"/>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200" y="1562100"/>
            <a:ext cx="5983514" cy="4614863"/>
          </a:xfrm>
        </p:spPr>
        <p:txBody>
          <a:bodyPr>
            <a:normAutofit/>
          </a:bodyPr>
          <a:lstStyle/>
          <a:p>
            <a:pPr marL="0" indent="0">
              <a:buNone/>
            </a:pPr>
            <a:endParaRPr lang="en-US" altLang="en-US" dirty="0"/>
          </a:p>
          <a:p>
            <a:r>
              <a:rPr lang="ru-RU" altLang="en-US" dirty="0"/>
              <a:t>Тяжёлая гемофилия </a:t>
            </a:r>
            <a:r>
              <a:rPr lang="en-US" altLang="en-US" dirty="0"/>
              <a:t>A</a:t>
            </a:r>
          </a:p>
          <a:p>
            <a:r>
              <a:rPr lang="ru-RU" altLang="en-US" dirty="0"/>
              <a:t>На первичной профилактике с раннего детства</a:t>
            </a:r>
            <a:endParaRPr lang="en-US" altLang="en-US" dirty="0"/>
          </a:p>
          <a:p>
            <a:pPr lvl="1"/>
            <a:r>
              <a:rPr lang="ru-RU" altLang="en-US" sz="2000" dirty="0"/>
              <a:t>СПП</a:t>
            </a:r>
            <a:r>
              <a:rPr lang="en-US" altLang="en-US" sz="2000" dirty="0"/>
              <a:t>-FVIII </a:t>
            </a:r>
            <a:r>
              <a:rPr lang="ru-RU" altLang="en-US" sz="2000" dirty="0"/>
              <a:t>1р./2д.</a:t>
            </a:r>
            <a:endParaRPr lang="en-US" altLang="en-US" sz="2000" dirty="0"/>
          </a:p>
          <a:p>
            <a:r>
              <a:rPr lang="ru-RU" altLang="en-US" dirty="0"/>
              <a:t>Несмотря на агрессивную схему лечения, у пациента всё ещё периодически случаются прорывные кровотечения, а его семья испытывает трудности с приверженностью режиму лечения</a:t>
            </a:r>
            <a:endParaRPr lang="en-US" altLang="en-US" dirty="0"/>
          </a:p>
        </p:txBody>
      </p:sp>
      <p:sp>
        <p:nvSpPr>
          <p:cNvPr id="4" name="Text Placeholder 3">
            <a:extLst>
              <a:ext uri="{FF2B5EF4-FFF2-40B4-BE49-F238E27FC236}">
                <a16:creationId xmlns:a16="http://schemas.microsoft.com/office/drawing/2014/main" id="{BD9FD862-6FAB-480D-BF32-957438286B94}"/>
              </a:ext>
            </a:extLst>
          </p:cNvPr>
          <p:cNvSpPr>
            <a:spLocks noGrp="1"/>
          </p:cNvSpPr>
          <p:nvPr>
            <p:ph type="body" sz="quarter" idx="13"/>
          </p:nvPr>
        </p:nvSpPr>
        <p:spPr>
          <a:xfrm>
            <a:off x="838201" y="6356351"/>
            <a:ext cx="9925050" cy="365125"/>
          </a:xfrm>
        </p:spPr>
        <p:txBody>
          <a:bodyPr/>
          <a:lstStyle/>
          <a:p>
            <a:r>
              <a:rPr lang="ru-RU" altLang="en-US" sz="900" dirty="0"/>
              <a:t>1р./2д.</a:t>
            </a:r>
            <a:r>
              <a:rPr lang="en-US" dirty="0"/>
              <a:t> </a:t>
            </a:r>
            <a:r>
              <a:rPr lang="ru-RU" dirty="0"/>
              <a:t>– 1 раз в два дня</a:t>
            </a:r>
            <a:r>
              <a:rPr lang="en-CA" b="0" i="0" dirty="0">
                <a:solidFill>
                  <a:srgbClr val="202124"/>
                </a:solidFill>
                <a:effectLst/>
                <a:latin typeface="arial" panose="020B0604020202020204" pitchFamily="34" charset="0"/>
              </a:rPr>
              <a:t>; </a:t>
            </a:r>
            <a:r>
              <a:rPr lang="ru-RU" b="0" i="0" dirty="0">
                <a:solidFill>
                  <a:srgbClr val="202124"/>
                </a:solidFill>
                <a:effectLst/>
                <a:latin typeface="arial" panose="020B0604020202020204" pitchFamily="34" charset="0"/>
              </a:rPr>
              <a:t>СПП, стандартный период полувыведения</a:t>
            </a:r>
            <a:r>
              <a:rPr lang="en-CA" b="0" i="0" dirty="0">
                <a:solidFill>
                  <a:srgbClr val="202124"/>
                </a:solidFill>
                <a:effectLst/>
                <a:latin typeface="arial" panose="020B0604020202020204" pitchFamily="34" charset="0"/>
              </a:rPr>
              <a:t>; </a:t>
            </a:r>
            <a:r>
              <a:rPr lang="ru-RU" b="0" i="0" dirty="0">
                <a:solidFill>
                  <a:srgbClr val="202124"/>
                </a:solidFill>
                <a:effectLst/>
                <a:latin typeface="arial" panose="020B0604020202020204" pitchFamily="34" charset="0"/>
              </a:rPr>
              <a:t>УПП, удлинённый период полувыведения.</a:t>
            </a:r>
            <a:endParaRPr lang="en-CA" dirty="0"/>
          </a:p>
        </p:txBody>
      </p:sp>
      <p:sp>
        <p:nvSpPr>
          <p:cNvPr id="8" name="Rounded Rectangle 1">
            <a:extLst>
              <a:ext uri="{FF2B5EF4-FFF2-40B4-BE49-F238E27FC236}">
                <a16:creationId xmlns:a16="http://schemas.microsoft.com/office/drawing/2014/main" id="{69339A80-D6BC-453B-8E17-B3AA630491B5}"/>
              </a:ext>
            </a:extLst>
          </p:cNvPr>
          <p:cNvSpPr/>
          <p:nvPr/>
        </p:nvSpPr>
        <p:spPr>
          <a:xfrm>
            <a:off x="7414953" y="1562099"/>
            <a:ext cx="3522633" cy="3891050"/>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marL="0" marR="0" lvl="0" indent="0" algn="l" defTabSz="914400" rtl="0" eaLnBrk="1" fontAlgn="auto" latinLnBrk="0" hangingPunct="1">
              <a:lnSpc>
                <a:spcPct val="100000"/>
              </a:lnSpc>
              <a:spcBef>
                <a:spcPts val="300"/>
              </a:spcBef>
              <a:spcAft>
                <a:spcPts val="600"/>
              </a:spcAft>
              <a:buClr>
                <a:srgbClr val="000000"/>
              </a:buClr>
              <a:buSzTx/>
              <a:buFontTx/>
              <a:buNone/>
              <a:tabLst/>
              <a:defRPr/>
            </a:pPr>
            <a:r>
              <a:rPr kumimoji="0" lang="ru-RU"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Какова будет польза от применения препарата УПП</a:t>
            </a:r>
            <a:r>
              <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100000"/>
              </a:lnSpc>
              <a:spcBef>
                <a:spcPts val="300"/>
              </a:spcBef>
              <a:spcAft>
                <a:spcPts val="600"/>
              </a:spcAft>
              <a:buClr>
                <a:prstClr val="black"/>
              </a:buClr>
              <a:buSzTx/>
              <a:buFont typeface="Arial" panose="020B0604020202020204" pitchFamily="34" charset="0"/>
              <a:buChar char="•"/>
              <a:tabLst/>
              <a:defRPr/>
            </a:pPr>
            <a:r>
              <a:rPr kumimoji="0" lang="ru-RU"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Какой режим</a:t>
            </a:r>
            <a:r>
              <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100000"/>
              </a:lnSpc>
              <a:spcBef>
                <a:spcPts val="300"/>
              </a:spcBef>
              <a:spcAft>
                <a:spcPts val="600"/>
              </a:spcAft>
              <a:buClr>
                <a:prstClr val="black"/>
              </a:buClr>
              <a:buSzTx/>
              <a:buFont typeface="Arial" panose="020B0604020202020204" pitchFamily="34" charset="0"/>
              <a:buChar char="•"/>
              <a:tabLst/>
              <a:defRPr/>
            </a:pPr>
            <a:r>
              <a:rPr kumimoji="0" lang="ru-RU"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Как оценивать результаты</a:t>
            </a:r>
            <a:r>
              <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100000"/>
              </a:lnSpc>
              <a:spcBef>
                <a:spcPts val="300"/>
              </a:spcBef>
              <a:spcAft>
                <a:spcPts val="600"/>
              </a:spcAft>
              <a:buClr>
                <a:prstClr val="black"/>
              </a:buClr>
              <a:buSzTx/>
              <a:buFont typeface="Arial" panose="020B0604020202020204" pitchFamily="34" charset="0"/>
              <a:buChar char="•"/>
              <a:tabLst/>
              <a:defRPr/>
            </a:pPr>
            <a:r>
              <a:rPr kumimoji="0" lang="ru-RU"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Имеет ли значение, какой именно препарат </a:t>
            </a:r>
            <a:r>
              <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FVIII</a:t>
            </a:r>
            <a:r>
              <a:rPr kumimoji="0" lang="ru-RU"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с УПП применять</a:t>
            </a:r>
            <a:r>
              <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091782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BFF0-97EF-4A5C-B7C8-3CC164406656}"/>
              </a:ext>
            </a:extLst>
          </p:cNvPr>
          <p:cNvSpPr>
            <a:spLocks noGrp="1"/>
          </p:cNvSpPr>
          <p:nvPr>
            <p:ph type="title"/>
          </p:nvPr>
        </p:nvSpPr>
        <p:spPr/>
        <p:txBody>
          <a:bodyPr>
            <a:normAutofit/>
          </a:bodyPr>
          <a:lstStyle/>
          <a:p>
            <a:pPr>
              <a:lnSpc>
                <a:spcPct val="100000"/>
              </a:lnSpc>
            </a:pPr>
            <a:r>
              <a:rPr lang="ru-RU" altLang="en-US" dirty="0">
                <a:latin typeface="Arial" panose="020B0604020202020204" pitchFamily="34" charset="0"/>
                <a:cs typeface="Arial" panose="020B0604020202020204" pitchFamily="34" charset="0"/>
              </a:rPr>
              <a:t>Концентраты фактора свёртывания</a:t>
            </a:r>
            <a:endParaRPr lang="en-CA" sz="3400" dirty="0"/>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200" y="1315504"/>
            <a:ext cx="10515600" cy="4861459"/>
          </a:xfrm>
        </p:spPr>
        <p:txBody>
          <a:bodyPr>
            <a:noAutofit/>
          </a:bodyPr>
          <a:lstStyle/>
          <a:p>
            <a:pPr marL="0" indent="0">
              <a:buClr>
                <a:srgbClr val="C00A36"/>
              </a:buClr>
              <a:buNone/>
              <a:defRPr/>
            </a:pPr>
            <a:r>
              <a:rPr lang="ru-RU" sz="2000" b="1" dirty="0">
                <a:solidFill>
                  <a:schemeClr val="accent1"/>
                </a:solidFill>
                <a:latin typeface="Arial" panose="020B0604020202020204" pitchFamily="34" charset="0"/>
                <a:cs typeface="Arial" panose="020B0604020202020204" pitchFamily="34" charset="0"/>
              </a:rPr>
              <a:t>Рекомендация 5.3.1</a:t>
            </a:r>
            <a:br>
              <a:rPr lang="ru-RU" altLang="en-US" sz="2000" dirty="0">
                <a:latin typeface="Arial" panose="020B0604020202020204" pitchFamily="34" charset="0"/>
                <a:cs typeface="Arial" panose="020B0604020202020204" pitchFamily="34" charset="0"/>
              </a:rPr>
            </a:br>
            <a:r>
              <a:rPr lang="ru-RU" altLang="en-US" sz="2000" dirty="0">
                <a:latin typeface="Arial" panose="020B0604020202020204" pitchFamily="34" charset="0"/>
                <a:cs typeface="Arial" panose="020B0604020202020204" pitchFamily="34" charset="0"/>
              </a:rPr>
              <a:t>Для </a:t>
            </a:r>
            <a:r>
              <a:rPr lang="ru-RU" altLang="en-US" sz="2000" b="1" dirty="0">
                <a:latin typeface="Arial" panose="020B0604020202020204" pitchFamily="34" charset="0"/>
                <a:cs typeface="Arial" panose="020B0604020202020204" pitchFamily="34" charset="0"/>
              </a:rPr>
              <a:t>лиц с гемофилией </a:t>
            </a:r>
            <a:r>
              <a:rPr lang="en-US" altLang="en-US" b="1" dirty="0">
                <a:latin typeface="Arial" panose="020B0604020202020204" pitchFamily="34" charset="0"/>
                <a:cs typeface="Arial" panose="020B0604020202020204" pitchFamily="34" charset="0"/>
              </a:rPr>
              <a:t>A</a:t>
            </a:r>
            <a:r>
              <a:rPr lang="ru-RU" altLang="en-US" sz="2000" dirty="0">
                <a:latin typeface="Arial" panose="020B0604020202020204" pitchFamily="34" charset="0"/>
                <a:cs typeface="Arial" panose="020B0604020202020204" pitchFamily="34" charset="0"/>
              </a:rPr>
              <a:t>, получающих концентраты FVIII, </a:t>
            </a:r>
            <a:r>
              <a:rPr lang="ru-RU" altLang="en-US" sz="2000" b="1" dirty="0">
                <a:latin typeface="Arial" panose="020B0604020202020204" pitchFamily="34" charset="0"/>
                <a:cs typeface="Arial" panose="020B0604020202020204" pitchFamily="34" charset="0"/>
              </a:rPr>
              <a:t>которым показана оптимизация профилактики</a:t>
            </a:r>
            <a:r>
              <a:rPr lang="ru-RU" altLang="en-US" sz="2000" dirty="0">
                <a:latin typeface="Arial" panose="020B0604020202020204" pitchFamily="34" charset="0"/>
                <a:cs typeface="Arial" panose="020B0604020202020204" pitchFamily="34" charset="0"/>
              </a:rPr>
              <a:t>, ВФГ рекомендует индивидуализированный фармакокинетический</a:t>
            </a:r>
            <a:r>
              <a:rPr lang="en-US" altLang="en-US" sz="2000" dirty="0">
                <a:latin typeface="Arial" panose="020B0604020202020204" pitchFamily="34" charset="0"/>
                <a:cs typeface="Arial" panose="020B0604020202020204" pitchFamily="34" charset="0"/>
              </a:rPr>
              <a:t> (</a:t>
            </a:r>
            <a:r>
              <a:rPr lang="ru-RU" altLang="en-US" sz="2000" dirty="0">
                <a:latin typeface="Arial" panose="020B0604020202020204" pitchFamily="34" charset="0"/>
                <a:cs typeface="Arial" panose="020B0604020202020204" pitchFamily="34" charset="0"/>
              </a:rPr>
              <a:t>ФК</a:t>
            </a:r>
            <a:r>
              <a:rPr lang="en-US" altLang="en-US" sz="2000" dirty="0">
                <a:latin typeface="Arial" panose="020B0604020202020204" pitchFamily="34" charset="0"/>
                <a:cs typeface="Arial" panose="020B0604020202020204" pitchFamily="34" charset="0"/>
              </a:rPr>
              <a:t>)</a:t>
            </a:r>
            <a:r>
              <a:rPr lang="ru-RU" altLang="en-US" sz="2000" dirty="0">
                <a:latin typeface="Arial" panose="020B0604020202020204" pitchFamily="34" charset="0"/>
                <a:cs typeface="Arial" panose="020B0604020202020204" pitchFamily="34" charset="0"/>
              </a:rPr>
              <a:t> мониторинг.</a:t>
            </a:r>
            <a:r>
              <a:rPr lang="en-US" altLang="en-US" sz="2000" dirty="0">
                <a:latin typeface="Arial" panose="020B0604020202020204" pitchFamily="34" charset="0"/>
                <a:cs typeface="Arial" panose="020B0604020202020204" pitchFamily="34" charset="0"/>
              </a:rPr>
              <a:t> *</a:t>
            </a:r>
            <a:br>
              <a:rPr lang="en-US" altLang="en-US" sz="2000" dirty="0">
                <a:latin typeface="Arial" panose="020B0604020202020204" pitchFamily="34" charset="0"/>
                <a:cs typeface="Arial" panose="020B0604020202020204" pitchFamily="34" charset="0"/>
              </a:rPr>
            </a:br>
            <a:endParaRPr lang="en-US" altLang="en-US" sz="2000" dirty="0">
              <a:latin typeface="Arial" panose="020B0604020202020204" pitchFamily="34" charset="0"/>
              <a:cs typeface="Arial" panose="020B0604020202020204" pitchFamily="34" charset="0"/>
            </a:endParaRPr>
          </a:p>
          <a:p>
            <a:pPr marL="0" indent="0">
              <a:buClr>
                <a:srgbClr val="C00A36"/>
              </a:buClr>
              <a:buNone/>
              <a:defRPr/>
            </a:pPr>
            <a:endParaRPr lang="en-US" b="1" dirty="0">
              <a:solidFill>
                <a:schemeClr val="accent1"/>
              </a:solidFill>
              <a:latin typeface="Arial" panose="020B0604020202020204" pitchFamily="34" charset="0"/>
              <a:cs typeface="Arial" panose="020B0604020202020204" pitchFamily="34" charset="0"/>
            </a:endParaRPr>
          </a:p>
          <a:p>
            <a:pPr marL="0" indent="0">
              <a:buClr>
                <a:srgbClr val="C00A36"/>
              </a:buClr>
              <a:buNone/>
              <a:defRPr/>
            </a:pPr>
            <a:endParaRPr lang="en-US" sz="2000" b="1" dirty="0">
              <a:solidFill>
                <a:schemeClr val="accent1"/>
              </a:solidFill>
              <a:latin typeface="Arial" panose="020B0604020202020204" pitchFamily="34" charset="0"/>
              <a:cs typeface="Arial" panose="020B0604020202020204" pitchFamily="34" charset="0"/>
            </a:endParaRPr>
          </a:p>
          <a:p>
            <a:pPr marL="0" indent="0">
              <a:buClr>
                <a:srgbClr val="C00A36"/>
              </a:buClr>
              <a:buNone/>
              <a:defRPr/>
            </a:pPr>
            <a:endParaRPr lang="en-US" b="1" dirty="0">
              <a:solidFill>
                <a:schemeClr val="accent1"/>
              </a:solidFill>
              <a:latin typeface="Arial" panose="020B0604020202020204" pitchFamily="34" charset="0"/>
              <a:cs typeface="Arial" panose="020B0604020202020204" pitchFamily="34" charset="0"/>
            </a:endParaRPr>
          </a:p>
          <a:p>
            <a:pPr marL="0" indent="0">
              <a:buClr>
                <a:srgbClr val="C00A36"/>
              </a:buClr>
              <a:buNone/>
              <a:defRPr/>
            </a:pPr>
            <a:endParaRPr lang="ru-RU" sz="2000" b="1" dirty="0">
              <a:solidFill>
                <a:schemeClr val="accent1"/>
              </a:solidFill>
              <a:latin typeface="Arial" panose="020B0604020202020204" pitchFamily="34" charset="0"/>
              <a:cs typeface="Arial" panose="020B0604020202020204" pitchFamily="34" charset="0"/>
            </a:endParaRPr>
          </a:p>
          <a:p>
            <a:pPr marL="0" indent="0" algn="l">
              <a:spcBef>
                <a:spcPts val="5"/>
              </a:spcBef>
              <a:buNone/>
            </a:pPr>
            <a:r>
              <a:rPr lang="ru-RU" b="1" dirty="0">
                <a:solidFill>
                  <a:schemeClr val="accent1"/>
                </a:solidFill>
                <a:latin typeface="Arial" panose="020B0604020202020204" pitchFamily="34" charset="0"/>
                <a:cs typeface="Arial" panose="020B0604020202020204" pitchFamily="34" charset="0"/>
              </a:rPr>
              <a:t>Рекомендация</a:t>
            </a:r>
            <a:r>
              <a:rPr lang="en-US" b="1" dirty="0">
                <a:solidFill>
                  <a:schemeClr val="accent1"/>
                </a:solidFill>
                <a:latin typeface="Arial" panose="020B0604020202020204" pitchFamily="34" charset="0"/>
                <a:cs typeface="Arial" panose="020B0604020202020204" pitchFamily="34" charset="0"/>
              </a:rPr>
              <a:t> 5.3.9</a:t>
            </a:r>
            <a:br>
              <a:rPr lang="en-US" b="1" dirty="0">
                <a:solidFill>
                  <a:schemeClr val="accent1"/>
                </a:solidFill>
                <a:latin typeface="Arial" panose="020B0604020202020204" pitchFamily="34" charset="0"/>
                <a:cs typeface="Arial" panose="020B0604020202020204" pitchFamily="34" charset="0"/>
              </a:rPr>
            </a:br>
            <a:r>
              <a:rPr lang="ru-RU" dirty="0">
                <a:effectLst/>
                <a:latin typeface="Arial" panose="020B0604020202020204" pitchFamily="34" charset="0"/>
                <a:ea typeface="Arial" panose="020B0604020202020204" pitchFamily="34" charset="0"/>
                <a:cs typeface="Symbol" panose="05050102010706020507" pitchFamily="18" charset="2"/>
              </a:rPr>
              <a:t>Для </a:t>
            </a:r>
            <a:r>
              <a:rPr lang="ru-RU" b="1" dirty="0">
                <a:effectLst/>
                <a:latin typeface="Arial" panose="020B0604020202020204" pitchFamily="34" charset="0"/>
                <a:ea typeface="Arial" panose="020B0604020202020204" pitchFamily="34" charset="0"/>
                <a:cs typeface="Symbol" panose="05050102010706020507" pitchFamily="18" charset="2"/>
              </a:rPr>
              <a:t>принимающих концентраты </a:t>
            </a:r>
            <a:r>
              <a:rPr lang="en-US" b="1" dirty="0">
                <a:effectLst/>
                <a:latin typeface="Arial" panose="020B0604020202020204" pitchFamily="34" charset="0"/>
                <a:ea typeface="Arial" panose="020B0604020202020204" pitchFamily="34" charset="0"/>
                <a:cs typeface="Symbol" panose="05050102010706020507" pitchFamily="18" charset="2"/>
              </a:rPr>
              <a:t>FIX</a:t>
            </a:r>
            <a:r>
              <a:rPr lang="ru-RU" b="1" dirty="0">
                <a:effectLst/>
                <a:latin typeface="Arial" panose="020B0604020202020204" pitchFamily="34" charset="0"/>
                <a:ea typeface="Arial" panose="020B0604020202020204" pitchFamily="34" charset="0"/>
                <a:cs typeface="Symbol" panose="05050102010706020507" pitchFamily="18" charset="2"/>
              </a:rPr>
              <a:t> пациентов с гемофилией </a:t>
            </a:r>
            <a:r>
              <a:rPr lang="en-US" b="1" dirty="0">
                <a:effectLst/>
                <a:latin typeface="Arial" panose="020B0604020202020204" pitchFamily="34" charset="0"/>
                <a:ea typeface="Arial" panose="020B0604020202020204" pitchFamily="34" charset="0"/>
                <a:cs typeface="Symbol" panose="05050102010706020507" pitchFamily="18" charset="2"/>
              </a:rPr>
              <a:t>B</a:t>
            </a:r>
            <a:r>
              <a:rPr lang="ru-RU" dirty="0">
                <a:effectLst/>
                <a:latin typeface="Arial" panose="020B0604020202020204" pitchFamily="34" charset="0"/>
                <a:ea typeface="Arial" panose="020B0604020202020204" pitchFamily="34" charset="0"/>
                <a:cs typeface="Symbol" panose="05050102010706020507" pitchFamily="18" charset="2"/>
              </a:rPr>
              <a:t>, которым </a:t>
            </a:r>
            <a:r>
              <a:rPr lang="ru-RU" b="1" dirty="0">
                <a:effectLst/>
                <a:latin typeface="Arial" panose="020B0604020202020204" pitchFamily="34" charset="0"/>
                <a:ea typeface="Arial" panose="020B0604020202020204" pitchFamily="34" charset="0"/>
                <a:cs typeface="Symbol" panose="05050102010706020507" pitchFamily="18" charset="2"/>
              </a:rPr>
              <a:t>показана оптимизация профилактики</a:t>
            </a:r>
            <a:r>
              <a:rPr lang="ru-RU" dirty="0">
                <a:effectLst/>
                <a:latin typeface="Arial" panose="020B0604020202020204" pitchFamily="34" charset="0"/>
                <a:ea typeface="Arial" panose="020B0604020202020204" pitchFamily="34" charset="0"/>
                <a:cs typeface="Symbol" panose="05050102010706020507" pitchFamily="18" charset="2"/>
              </a:rPr>
              <a:t>, ВФГ рекомендует фармакокинетический мониторинг</a:t>
            </a:r>
            <a:r>
              <a:rPr lang="ru-RU"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a:t>
            </a:r>
            <a:endParaRPr lang="ru-RU" dirty="0">
              <a:effectLst/>
              <a:latin typeface="Arial" panose="020B0604020202020204" pitchFamily="34" charset="0"/>
              <a:ea typeface="Arial" panose="020B0604020202020204" pitchFamily="34" charset="0"/>
              <a:cs typeface="Symbol" panose="05050102010706020507" pitchFamily="18" charset="2"/>
            </a:endParaRPr>
          </a:p>
          <a:p>
            <a:pPr marL="0" indent="0">
              <a:buClr>
                <a:srgbClr val="C00A36"/>
              </a:buClr>
              <a:buNone/>
              <a:defRPr/>
            </a:pPr>
            <a:endParaRPr lang="en-US" altLang="en-US" sz="20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F2EA3EF-406C-4BA3-9D42-CE58D548ECBC}"/>
              </a:ext>
            </a:extLst>
          </p:cNvPr>
          <p:cNvSpPr>
            <a:spLocks noGrp="1"/>
          </p:cNvSpPr>
          <p:nvPr>
            <p:ph type="body" sz="quarter" idx="13"/>
          </p:nvPr>
        </p:nvSpPr>
        <p:spPr>
          <a:xfrm>
            <a:off x="838199" y="6303502"/>
            <a:ext cx="9925050" cy="365125"/>
          </a:xfrm>
        </p:spPr>
        <p:txBody>
          <a:bodyPr/>
          <a:lstStyle/>
          <a:p>
            <a:r>
              <a:rPr lang="ru-RU" dirty="0">
                <a:effectLst/>
                <a:latin typeface="Arial" panose="020B0604020202020204" pitchFamily="34" charset="0"/>
                <a:ea typeface="Arial" panose="020B0604020202020204" pitchFamily="34" charset="0"/>
                <a:cs typeface="Symbol" panose="05050102010706020507" pitchFamily="18" charset="2"/>
              </a:rPr>
              <a:t>ФК</a:t>
            </a:r>
            <a:r>
              <a:rPr lang="en-US" dirty="0"/>
              <a:t>, </a:t>
            </a:r>
            <a:r>
              <a:rPr lang="ru-RU" dirty="0"/>
              <a:t>фармакокинетика</a:t>
            </a:r>
            <a:r>
              <a:rPr lang="en-US" dirty="0"/>
              <a:t>.</a:t>
            </a:r>
            <a:endParaRPr lang="en-CA" dirty="0"/>
          </a:p>
        </p:txBody>
      </p:sp>
      <p:sp>
        <p:nvSpPr>
          <p:cNvPr id="5" name="Content Placeholder 2">
            <a:extLst>
              <a:ext uri="{FF2B5EF4-FFF2-40B4-BE49-F238E27FC236}">
                <a16:creationId xmlns:a16="http://schemas.microsoft.com/office/drawing/2014/main" id="{40CB750B-5C1B-4085-B3D1-D9C661059DCE}"/>
              </a:ext>
            </a:extLst>
          </p:cNvPr>
          <p:cNvSpPr txBox="1">
            <a:spLocks/>
          </p:cNvSpPr>
          <p:nvPr/>
        </p:nvSpPr>
        <p:spPr>
          <a:xfrm>
            <a:off x="838199" y="2621839"/>
            <a:ext cx="10515600" cy="2379010"/>
          </a:xfrm>
          <a:prstGeom prst="roundRect">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C00A36"/>
              </a:buClr>
              <a:buSzTx/>
              <a:buFont typeface="Arial" panose="020B0604020202020204" pitchFamily="34" charset="0"/>
              <a:buNone/>
              <a:tabLst/>
              <a:defRPr/>
            </a:pPr>
            <a:r>
              <a:rPr kumimoji="0" lang="ru-RU" alt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 </a:t>
            </a:r>
            <a:r>
              <a:rPr kumimoji="0" lang="en-US" alt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 </a:t>
            </a:r>
            <a:r>
              <a:rPr kumimoji="0" lang="ru-RU"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Symbol" panose="05050102010706020507" pitchFamily="18" charset="2"/>
              </a:rPr>
              <a:t>Для подтверждения рассчитанной дозы пиковый уровень активности фактора нужно измерять через 15-30 минут после инфузии. Период полувыведения из плазмы можно определять путём полного ФК-анализа (10-11 образцов, забираемых на протяжении 32-96 часов), или путём забора ограниченного количества образцов в сочетании с оценочным прогнозированием на основании популяционной ФК</a:t>
            </a:r>
            <a:r>
              <a:rPr kumimoji="0" lang="ru-RU" sz="20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Arial" panose="020B0604020202020204" pitchFamily="34" charset="0"/>
              </a:rPr>
              <a:t>. </a:t>
            </a:r>
            <a:r>
              <a:rPr kumimoji="0" lang="ru-RU" sz="20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Symbol" panose="05050102010706020507" pitchFamily="18" charset="2"/>
              </a:rPr>
              <a:t>К</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AFACF1D1-BA8B-894E-964B-F5540C0A7C0A}"/>
              </a:ext>
            </a:extLst>
          </p:cNvPr>
          <p:cNvSpPr txBox="1"/>
          <p:nvPr/>
        </p:nvSpPr>
        <p:spPr>
          <a:xfrm>
            <a:off x="838199" y="6178287"/>
            <a:ext cx="5715001" cy="307777"/>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a:ea typeface="+mn-ea"/>
                <a:cs typeface="+mn-cs"/>
              </a:rPr>
              <a:t>*</a:t>
            </a:r>
            <a:r>
              <a:rPr kumimoji="0" lang="ru-RU" sz="1400" b="0" i="1" u="none" strike="noStrike" kern="1200" cap="none" spc="0" normalizeH="0" baseline="0" noProof="0" dirty="0">
                <a:ln>
                  <a:noFill/>
                </a:ln>
                <a:solidFill>
                  <a:prstClr val="black"/>
                </a:solidFill>
                <a:effectLst/>
                <a:uLnTx/>
                <a:uFillTx/>
                <a:latin typeface="Arial"/>
                <a:ea typeface="+mn-ea"/>
                <a:cs typeface="+mn-cs"/>
              </a:rPr>
              <a:t>Соответствующие примечания см. в публикации.</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988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26E71-71A1-4C78-8E59-CD7EFB0D5B95}"/>
              </a:ext>
            </a:extLst>
          </p:cNvPr>
          <p:cNvSpPr>
            <a:spLocks noGrp="1"/>
          </p:cNvSpPr>
          <p:nvPr>
            <p:ph type="title"/>
          </p:nvPr>
        </p:nvSpPr>
        <p:spPr>
          <a:xfrm>
            <a:off x="453886" y="243627"/>
            <a:ext cx="11738114" cy="1090079"/>
          </a:xfrm>
        </p:spPr>
        <p:txBody>
          <a:bodyPr>
            <a:noAutofit/>
          </a:bodyPr>
          <a:lstStyle/>
          <a:p>
            <a:pPr>
              <a:lnSpc>
                <a:spcPct val="100000"/>
              </a:lnSpc>
            </a:pPr>
            <a:r>
              <a:rPr lang="ru-RU" altLang="en-US" dirty="0">
                <a:latin typeface="Arial" panose="020B0604020202020204" pitchFamily="34" charset="0"/>
                <a:cs typeface="Arial" panose="020B0604020202020204" pitchFamily="34" charset="0"/>
              </a:rPr>
              <a:t>Концентраты фактора свёртывания</a:t>
            </a:r>
            <a:br>
              <a:rPr lang="en-US" dirty="0"/>
            </a:br>
            <a:r>
              <a:rPr lang="ru-RU" dirty="0"/>
              <a:t>Препараты с удлинённым периодом полувыведения</a:t>
            </a:r>
            <a:endParaRPr lang="en-CA" dirty="0"/>
          </a:p>
        </p:txBody>
      </p:sp>
      <p:sp>
        <p:nvSpPr>
          <p:cNvPr id="3" name="Content Placeholder 2">
            <a:extLst>
              <a:ext uri="{FF2B5EF4-FFF2-40B4-BE49-F238E27FC236}">
                <a16:creationId xmlns:a16="http://schemas.microsoft.com/office/drawing/2014/main" id="{6425F023-8357-412A-928B-8A7E11FDB97A}"/>
              </a:ext>
            </a:extLst>
          </p:cNvPr>
          <p:cNvSpPr>
            <a:spLocks noGrp="1"/>
          </p:cNvSpPr>
          <p:nvPr>
            <p:ph idx="1"/>
          </p:nvPr>
        </p:nvSpPr>
        <p:spPr>
          <a:xfrm>
            <a:off x="838200" y="1562100"/>
            <a:ext cx="10515600" cy="4614863"/>
          </a:xfrm>
        </p:spPr>
        <p:txBody>
          <a:bodyPr>
            <a:normAutofit/>
          </a:bodyPr>
          <a:lstStyle/>
          <a:p>
            <a:r>
              <a:rPr lang="ru-RU" dirty="0"/>
              <a:t>Необходимость делать частые инфузии при использовании КФС СПП усиливает бремя терапии.</a:t>
            </a:r>
            <a:endParaRPr lang="en-US" dirty="0"/>
          </a:p>
          <a:p>
            <a:pPr lvl="1"/>
            <a:r>
              <a:rPr lang="ru-RU" sz="2000" dirty="0"/>
              <a:t>Это часто приводит к низкой приверженности режиму профилактики.</a:t>
            </a:r>
            <a:r>
              <a:rPr lang="en-US" sz="2000" dirty="0"/>
              <a:t> </a:t>
            </a:r>
          </a:p>
          <a:p>
            <a:r>
              <a:rPr lang="ru-RU" dirty="0">
                <a:effectLst/>
                <a:ea typeface="Arial" panose="020B0604020202020204" pitchFamily="34" charset="0"/>
                <a:cs typeface="Symbol" panose="05050102010706020507" pitchFamily="18" charset="2"/>
              </a:rPr>
              <a:t>Препараты УПП были разработаны, чтобы снизить бремя профилактической терапии и удерживать более высокие минимальные остаточные уровни активности фактора для лучшего предотвращения кровотечений</a:t>
            </a:r>
            <a:r>
              <a:rPr lang="ru-RU" dirty="0">
                <a:solidFill>
                  <a:srgbClr val="000000"/>
                </a:solidFill>
                <a:effectLst/>
                <a:ea typeface="Arial" panose="020B0604020202020204" pitchFamily="34" charset="0"/>
                <a:cs typeface="Arial" panose="020B0604020202020204" pitchFamily="34" charset="0"/>
              </a:rPr>
              <a:t>.</a:t>
            </a:r>
            <a:endParaRPr lang="ru-RU" dirty="0">
              <a:effectLst/>
              <a:ea typeface="Arial" panose="020B0604020202020204" pitchFamily="34" charset="0"/>
              <a:cs typeface="Symbol" panose="05050102010706020507" pitchFamily="18" charset="2"/>
            </a:endParaRPr>
          </a:p>
        </p:txBody>
      </p:sp>
      <p:sp>
        <p:nvSpPr>
          <p:cNvPr id="4" name="Text Placeholder 3">
            <a:extLst>
              <a:ext uri="{FF2B5EF4-FFF2-40B4-BE49-F238E27FC236}">
                <a16:creationId xmlns:a16="http://schemas.microsoft.com/office/drawing/2014/main" id="{2671884E-DC4E-4944-B908-0E6559044BA7}"/>
              </a:ext>
            </a:extLst>
          </p:cNvPr>
          <p:cNvSpPr>
            <a:spLocks noGrp="1"/>
          </p:cNvSpPr>
          <p:nvPr>
            <p:ph type="body" sz="quarter" idx="13"/>
          </p:nvPr>
        </p:nvSpPr>
        <p:spPr>
          <a:xfrm>
            <a:off x="838201" y="6356351"/>
            <a:ext cx="9925050" cy="365125"/>
          </a:xfrm>
        </p:spPr>
        <p:txBody>
          <a:bodyPr/>
          <a:lstStyle/>
          <a:p>
            <a:r>
              <a:rPr lang="ru-RU" b="0" i="0" dirty="0">
                <a:solidFill>
                  <a:srgbClr val="202124"/>
                </a:solidFill>
                <a:effectLst/>
                <a:latin typeface="arial" panose="020B0604020202020204" pitchFamily="34" charset="0"/>
              </a:rPr>
              <a:t>СПП, стандартный период полувыведения</a:t>
            </a:r>
            <a:r>
              <a:rPr lang="en-CA" b="0" i="0" dirty="0">
                <a:solidFill>
                  <a:srgbClr val="202124"/>
                </a:solidFill>
                <a:effectLst/>
                <a:latin typeface="arial" panose="020B0604020202020204" pitchFamily="34" charset="0"/>
              </a:rPr>
              <a:t>; </a:t>
            </a:r>
            <a:r>
              <a:rPr lang="ru-RU" dirty="0"/>
              <a:t>КФС</a:t>
            </a:r>
            <a:r>
              <a:rPr lang="en-US" dirty="0"/>
              <a:t>, </a:t>
            </a:r>
            <a:r>
              <a:rPr lang="ru-RU" dirty="0"/>
              <a:t>концентрат фактора свёртывания</a:t>
            </a:r>
            <a:r>
              <a:rPr lang="en-US" dirty="0"/>
              <a:t>; </a:t>
            </a:r>
            <a:r>
              <a:rPr lang="ru-RU" b="0" i="0" dirty="0">
                <a:solidFill>
                  <a:srgbClr val="202124"/>
                </a:solidFill>
                <a:effectLst/>
                <a:latin typeface="arial" panose="020B0604020202020204" pitchFamily="34" charset="0"/>
              </a:rPr>
              <a:t>УПП, удлинённый период полувыведения</a:t>
            </a:r>
            <a:r>
              <a:rPr lang="en-US" dirty="0"/>
              <a:t>; </a:t>
            </a:r>
            <a:endParaRPr lang="en-CA" dirty="0"/>
          </a:p>
        </p:txBody>
      </p:sp>
    </p:spTree>
    <p:extLst>
      <p:ext uri="{BB962C8B-B14F-4D97-AF65-F5344CB8AC3E}">
        <p14:creationId xmlns:p14="http://schemas.microsoft.com/office/powerpoint/2010/main" val="384361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D6C1-DA59-4362-B71C-AAE5FF9178D4}"/>
              </a:ext>
            </a:extLst>
          </p:cNvPr>
          <p:cNvSpPr>
            <a:spLocks noGrp="1"/>
          </p:cNvSpPr>
          <p:nvPr>
            <p:ph type="ctrTitle"/>
          </p:nvPr>
        </p:nvSpPr>
        <p:spPr/>
        <p:txBody>
          <a:bodyPr>
            <a:normAutofit/>
          </a:bodyPr>
          <a:lstStyle/>
          <a:p>
            <a:pPr>
              <a:lnSpc>
                <a:spcPct val="100000"/>
              </a:lnSpc>
            </a:pPr>
            <a:r>
              <a:rPr lang="ru-RU" sz="4000" dirty="0">
                <a:solidFill>
                  <a:srgbClr val="008BB0"/>
                </a:solidFill>
                <a:ea typeface="+mn-ea"/>
                <a:cs typeface="+mn-cs"/>
              </a:rPr>
              <a:t>Глава 5: Гемостатические препараты</a:t>
            </a:r>
            <a:endParaRPr lang="en-US" sz="4000" dirty="0"/>
          </a:p>
        </p:txBody>
      </p:sp>
      <p:sp>
        <p:nvSpPr>
          <p:cNvPr id="5" name="Subtitle 4">
            <a:extLst>
              <a:ext uri="{FF2B5EF4-FFF2-40B4-BE49-F238E27FC236}">
                <a16:creationId xmlns:a16="http://schemas.microsoft.com/office/drawing/2014/main" id="{A08DB6CA-9BCD-4B3D-8166-A8CD815F2B2B}"/>
              </a:ext>
            </a:extLst>
          </p:cNvPr>
          <p:cNvSpPr>
            <a:spLocks noGrp="1"/>
          </p:cNvSpPr>
          <p:nvPr>
            <p:ph type="subTitle" idx="1"/>
          </p:nvPr>
        </p:nvSpPr>
        <p:spPr>
          <a:xfrm>
            <a:off x="1176670" y="3580773"/>
            <a:ext cx="10045700" cy="2646362"/>
          </a:xfrm>
        </p:spPr>
        <p:txBody>
          <a:bodyPr>
            <a:noAutofit/>
          </a:bodyPr>
          <a:lstStyle/>
          <a:p>
            <a:pPr>
              <a:spcBef>
                <a:spcPts val="0"/>
              </a:spcBef>
            </a:pPr>
            <a:r>
              <a:rPr lang="ru-RU" sz="3000" b="1" dirty="0"/>
              <a:t>Доктор Стивен В. </a:t>
            </a:r>
            <a:r>
              <a:rPr lang="ru-RU" sz="3000" b="1" dirty="0" err="1"/>
              <a:t>Пайп</a:t>
            </a:r>
            <a:r>
              <a:rPr lang="en-US" sz="3000" b="1" dirty="0"/>
              <a:t> </a:t>
            </a:r>
          </a:p>
          <a:p>
            <a:pPr>
              <a:spcBef>
                <a:spcPts val="0"/>
              </a:spcBef>
            </a:pPr>
            <a:r>
              <a:rPr lang="ru-RU" sz="2000" dirty="0"/>
              <a:t>Профессор педиатрии и патологии </a:t>
            </a:r>
          </a:p>
          <a:p>
            <a:pPr>
              <a:spcBef>
                <a:spcPts val="0"/>
              </a:spcBef>
            </a:pPr>
            <a:r>
              <a:rPr lang="ru-RU" sz="2000" dirty="0"/>
              <a:t>Профессор педиатрии и инфекционных заболеваний исследовательского центра Лоуренса А. Боксера </a:t>
            </a:r>
          </a:p>
          <a:p>
            <a:pPr>
              <a:spcBef>
                <a:spcPts val="0"/>
              </a:spcBef>
            </a:pPr>
            <a:r>
              <a:rPr lang="ru-RU" sz="2000" dirty="0"/>
              <a:t>Педиатрический медицинский директор, глава программы по гемофилии и нарушениям свертываемости крови, специальная лаборатория коагуляции,</a:t>
            </a:r>
          </a:p>
          <a:p>
            <a:pPr>
              <a:spcBef>
                <a:spcPts val="0"/>
              </a:spcBef>
            </a:pPr>
            <a:r>
              <a:rPr lang="ru-RU" sz="2000" dirty="0" err="1">
                <a:effectLst/>
                <a:latin typeface="Arial" panose="020B0604020202020204" pitchFamily="34" charset="0"/>
                <a:ea typeface="Arial" panose="020B0604020202020204" pitchFamily="34" charset="0"/>
              </a:rPr>
              <a:t>Мичиганский</a:t>
            </a:r>
            <a:r>
              <a:rPr lang="ru-RU" sz="2000" dirty="0">
                <a:effectLst/>
                <a:latin typeface="Arial" panose="020B0604020202020204" pitchFamily="34" charset="0"/>
                <a:ea typeface="Arial" panose="020B0604020202020204" pitchFamily="34" charset="0"/>
              </a:rPr>
              <a:t> университет, </a:t>
            </a:r>
            <a:r>
              <a:rPr lang="ru-RU" sz="2000" dirty="0" err="1">
                <a:effectLst/>
                <a:latin typeface="Arial" panose="020B0604020202020204" pitchFamily="34" charset="0"/>
                <a:ea typeface="Arial" panose="020B0604020202020204" pitchFamily="34" charset="0"/>
              </a:rPr>
              <a:t>Анн-Арбор</a:t>
            </a:r>
            <a:r>
              <a:rPr lang="ru-RU" sz="2000" dirty="0">
                <a:effectLst/>
                <a:latin typeface="Arial" panose="020B0604020202020204" pitchFamily="34" charset="0"/>
                <a:ea typeface="Arial" panose="020B0604020202020204" pitchFamily="34" charset="0"/>
              </a:rPr>
              <a:t>, штат Мичиган, США</a:t>
            </a:r>
          </a:p>
          <a:p>
            <a:endParaRPr lang="en-US" dirty="0"/>
          </a:p>
        </p:txBody>
      </p:sp>
    </p:spTree>
    <p:extLst>
      <p:ext uri="{BB962C8B-B14F-4D97-AF65-F5344CB8AC3E}">
        <p14:creationId xmlns:p14="http://schemas.microsoft.com/office/powerpoint/2010/main" val="2999102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p:txBody>
          <a:bodyPr>
            <a:normAutofit/>
          </a:bodyPr>
          <a:lstStyle/>
          <a:p>
            <a:pPr marL="0" indent="0">
              <a:buClr>
                <a:srgbClr val="C00A36"/>
              </a:buClr>
              <a:buNone/>
              <a:defRPr/>
            </a:pPr>
            <a:r>
              <a:rPr lang="ru-RU" sz="2000" b="1" dirty="0">
                <a:solidFill>
                  <a:schemeClr val="accent1"/>
                </a:solidFill>
                <a:latin typeface="Arial" panose="020B0604020202020204" pitchFamily="34" charset="0"/>
                <a:cs typeface="Arial" panose="020B0604020202020204" pitchFamily="34" charset="0"/>
              </a:rPr>
              <a:t>Рекомендация 5.3.10</a:t>
            </a:r>
            <a:br>
              <a:rPr lang="ru-RU" altLang="en-US" sz="2000" dirty="0">
                <a:latin typeface="Arial" panose="020B0604020202020204" pitchFamily="34" charset="0"/>
                <a:cs typeface="Arial" panose="020B0604020202020204" pitchFamily="34" charset="0"/>
              </a:rPr>
            </a:br>
            <a:r>
              <a:rPr lang="ru-RU" altLang="en-US" sz="2000" dirty="0">
                <a:latin typeface="Arial" panose="020B0604020202020204" pitchFamily="34" charset="0"/>
                <a:cs typeface="Arial" panose="020B0604020202020204" pitchFamily="34" charset="0"/>
              </a:rPr>
              <a:t>Для пациентов с гемофилией A или B </a:t>
            </a:r>
            <a:r>
              <a:rPr lang="ru-RU" altLang="en-US" sz="2000" b="1" dirty="0">
                <a:latin typeface="Arial" panose="020B0604020202020204" pitchFamily="34" charset="0"/>
                <a:cs typeface="Arial" panose="020B0604020202020204" pitchFamily="34" charset="0"/>
              </a:rPr>
              <a:t>нет свидетельств </a:t>
            </a:r>
            <a:r>
              <a:rPr lang="ru-RU" altLang="en-US" sz="2000" dirty="0">
                <a:latin typeface="Arial" panose="020B0604020202020204" pitchFamily="34" charset="0"/>
                <a:cs typeface="Arial" panose="020B0604020202020204" pitchFamily="34" charset="0"/>
              </a:rPr>
              <a:t>по проблемам с </a:t>
            </a:r>
            <a:r>
              <a:rPr lang="ru-RU" altLang="en-US" sz="2000" i="1" dirty="0">
                <a:latin typeface="Arial" panose="020B0604020202020204" pitchFamily="34" charset="0"/>
                <a:cs typeface="Arial" panose="020B0604020202020204" pitchFamily="34" charset="0"/>
              </a:rPr>
              <a:t>клинической безопасностью </a:t>
            </a:r>
            <a:r>
              <a:rPr lang="ru-RU" altLang="en-US" sz="2000" dirty="0">
                <a:latin typeface="Arial" panose="020B0604020202020204" pitchFamily="34" charset="0"/>
                <a:cs typeface="Arial" panose="020B0604020202020204" pitchFamily="34" charset="0"/>
              </a:rPr>
              <a:t>для лиц с гемофилией, которые побудили бы </a:t>
            </a:r>
            <a:r>
              <a:rPr lang="ru-RU" altLang="en-US" sz="2000" b="1" dirty="0">
                <a:latin typeface="Arial" panose="020B0604020202020204" pitchFamily="34" charset="0"/>
                <a:cs typeface="Arial" panose="020B0604020202020204" pitchFamily="34" charset="0"/>
              </a:rPr>
              <a:t>рекомендовать предпочтение какого-либо одного из препаратов с различными механизмами действия </a:t>
            </a:r>
            <a:r>
              <a:rPr lang="ru-RU" altLang="en-US" sz="2000" dirty="0">
                <a:latin typeface="Arial" panose="020B0604020202020204" pitchFamily="34" charset="0"/>
                <a:cs typeface="Arial" panose="020B0604020202020204" pitchFamily="34" charset="0"/>
              </a:rPr>
              <a:t>(например, </a:t>
            </a:r>
            <a:r>
              <a:rPr lang="ru-RU" altLang="en-US" sz="2000" dirty="0" err="1">
                <a:latin typeface="Arial" panose="020B0604020202020204" pitchFamily="34" charset="0"/>
                <a:cs typeface="Arial" panose="020B0604020202020204" pitchFamily="34" charset="0"/>
              </a:rPr>
              <a:t>ПЕГиляция</a:t>
            </a:r>
            <a:r>
              <a:rPr lang="ru-RU" altLang="en-US" sz="2000" dirty="0">
                <a:latin typeface="Arial" panose="020B0604020202020204" pitchFamily="34" charset="0"/>
                <a:cs typeface="Arial" panose="020B0604020202020204" pitchFamily="34" charset="0"/>
              </a:rPr>
              <a:t>, слияние с </a:t>
            </a:r>
            <a:r>
              <a:rPr lang="ru-RU" altLang="en-US" sz="2000" dirty="0" err="1">
                <a:latin typeface="Arial" panose="020B0604020202020204" pitchFamily="34" charset="0"/>
                <a:cs typeface="Arial" panose="020B0604020202020204" pitchFamily="34" charset="0"/>
              </a:rPr>
              <a:t>Fc</a:t>
            </a:r>
            <a:r>
              <a:rPr lang="ru-RU" altLang="en-US" sz="2000" dirty="0">
                <a:latin typeface="Arial" panose="020B0604020202020204" pitchFamily="34" charset="0"/>
                <a:cs typeface="Arial" panose="020B0604020202020204" pitchFamily="34" charset="0"/>
              </a:rPr>
              <a:t>-фрагментом, слияние с альбумином), </a:t>
            </a:r>
            <a:r>
              <a:rPr lang="ru-RU" altLang="en-US" sz="2000" b="1" dirty="0">
                <a:latin typeface="Arial" panose="020B0604020202020204" pitchFamily="34" charset="0"/>
                <a:cs typeface="Arial" panose="020B0604020202020204" pitchFamily="34" charset="0"/>
              </a:rPr>
              <a:t>используемыми для удлинения периода полувыведения концентратов фактора </a:t>
            </a:r>
            <a:r>
              <a:rPr lang="ru-RU" altLang="en-US" sz="2000" dirty="0">
                <a:latin typeface="Arial" panose="020B0604020202020204" pitchFamily="34" charset="0"/>
                <a:cs typeface="Arial" panose="020B0604020202020204" pitchFamily="34" charset="0"/>
              </a:rPr>
              <a:t>свёртывания. </a:t>
            </a:r>
            <a:endParaRPr lang="en-US" altLang="en-US" sz="20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B778762-E596-491A-A022-5A5FA7BD237B}"/>
              </a:ext>
            </a:extLst>
          </p:cNvPr>
          <p:cNvSpPr>
            <a:spLocks noGrp="1"/>
          </p:cNvSpPr>
          <p:nvPr>
            <p:ph type="body" sz="quarter" idx="13"/>
          </p:nvPr>
        </p:nvSpPr>
        <p:spPr/>
        <p:txBody>
          <a:bodyPr/>
          <a:lstStyle/>
          <a:p>
            <a:r>
              <a:rPr lang="ru-RU" dirty="0"/>
              <a:t>ПЕ(Э)Г, </a:t>
            </a:r>
            <a:r>
              <a:rPr lang="ru-RU" dirty="0" err="1"/>
              <a:t>полиэтиленгликоль</a:t>
            </a:r>
            <a:r>
              <a:rPr lang="en-US" dirty="0"/>
              <a:t>; Fc, </a:t>
            </a:r>
            <a:r>
              <a:rPr lang="ru-RU" dirty="0"/>
              <a:t>кристаллизуемый фрагмент химерного белка</a:t>
            </a:r>
            <a:endParaRPr lang="en-CA" dirty="0"/>
          </a:p>
        </p:txBody>
      </p:sp>
      <p:sp>
        <p:nvSpPr>
          <p:cNvPr id="8" name="Title 1">
            <a:extLst>
              <a:ext uri="{FF2B5EF4-FFF2-40B4-BE49-F238E27FC236}">
                <a16:creationId xmlns:a16="http://schemas.microsoft.com/office/drawing/2014/main" id="{5005FA20-89C7-E047-A6BB-AB32D806561D}"/>
              </a:ext>
            </a:extLst>
          </p:cNvPr>
          <p:cNvSpPr>
            <a:spLocks noGrp="1"/>
          </p:cNvSpPr>
          <p:nvPr>
            <p:ph type="title"/>
          </p:nvPr>
        </p:nvSpPr>
        <p:spPr>
          <a:xfrm>
            <a:off x="838199" y="225425"/>
            <a:ext cx="11353801" cy="1090079"/>
          </a:xfrm>
        </p:spPr>
        <p:txBody>
          <a:bodyPr>
            <a:noAutofit/>
          </a:bodyPr>
          <a:lstStyle/>
          <a:p>
            <a:pPr>
              <a:lnSpc>
                <a:spcPct val="100000"/>
              </a:lnSpc>
            </a:pPr>
            <a:r>
              <a:rPr lang="ru-RU" altLang="en-US" dirty="0">
                <a:latin typeface="Arial" panose="020B0604020202020204" pitchFamily="34" charset="0"/>
                <a:cs typeface="Arial" panose="020B0604020202020204" pitchFamily="34" charset="0"/>
              </a:rPr>
              <a:t>Концентраты фактора свёртывания</a:t>
            </a:r>
            <a:br>
              <a:rPr lang="en-US" dirty="0"/>
            </a:br>
            <a:r>
              <a:rPr lang="ru-RU" dirty="0"/>
              <a:t>Препараты с удлинённым периодом полувыведения</a:t>
            </a:r>
            <a:endParaRPr lang="en-C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071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200" y="1562101"/>
            <a:ext cx="10515600" cy="2197100"/>
          </a:xfrm>
        </p:spPr>
        <p:txBody>
          <a:bodyPr>
            <a:normAutofit/>
          </a:bodyPr>
          <a:lstStyle/>
          <a:p>
            <a:pPr marL="0" indent="0">
              <a:buClr>
                <a:srgbClr val="C00A36"/>
              </a:buClr>
              <a:buNone/>
              <a:defRPr/>
            </a:pPr>
            <a:r>
              <a:rPr lang="ru-RU" sz="2000" b="1" dirty="0">
                <a:solidFill>
                  <a:schemeClr val="accent1"/>
                </a:solidFill>
                <a:latin typeface="Arial" panose="020B0604020202020204" pitchFamily="34" charset="0"/>
                <a:cs typeface="Arial" panose="020B0604020202020204" pitchFamily="34" charset="0"/>
              </a:rPr>
              <a:t>Рекомендация 5.3.11</a:t>
            </a:r>
            <a:br>
              <a:rPr lang="ru-RU" altLang="en-US" sz="2000" dirty="0">
                <a:latin typeface="Arial" panose="020B0604020202020204" pitchFamily="34" charset="0"/>
                <a:cs typeface="Arial" panose="020B0604020202020204" pitchFamily="34" charset="0"/>
              </a:rPr>
            </a:br>
            <a:r>
              <a:rPr lang="ru-RU" altLang="en-US" sz="2000" b="1" dirty="0">
                <a:latin typeface="Arial" panose="020B0604020202020204" pitchFamily="34" charset="0"/>
                <a:cs typeface="Arial" panose="020B0604020202020204" pitchFamily="34" charset="0"/>
              </a:rPr>
              <a:t>Пациенты с гемофилией</a:t>
            </a:r>
            <a:r>
              <a:rPr lang="ru-RU" altLang="en-US" sz="2000" dirty="0">
                <a:latin typeface="Arial" panose="020B0604020202020204" pitchFamily="34" charset="0"/>
                <a:cs typeface="Arial" panose="020B0604020202020204" pitchFamily="34" charset="0"/>
              </a:rPr>
              <a:t>, перешедшие с концентратов фактора свёртывания со стандартным периодом полувыведения на концентраты фактора с удлинённым периодом полувыведения, </a:t>
            </a:r>
            <a:r>
              <a:rPr lang="ru-RU" altLang="en-US" sz="2000" b="1" dirty="0">
                <a:latin typeface="Arial" panose="020B0604020202020204" pitchFamily="34" charset="0"/>
                <a:cs typeface="Arial" panose="020B0604020202020204" pitchFamily="34" charset="0"/>
              </a:rPr>
              <a:t>обычно снижают кратность введения дозировки</a:t>
            </a:r>
            <a:r>
              <a:rPr lang="ru-RU" altLang="en-US" sz="2000" dirty="0">
                <a:latin typeface="Arial" panose="020B0604020202020204" pitchFamily="34" charset="0"/>
                <a:cs typeface="Arial" panose="020B0604020202020204" pitchFamily="34" charset="0"/>
              </a:rPr>
              <a:t>; однако препараты с УПП также можно использовать для удержания более высоких минимальных остаточных уровней с целью оптимизации профилактики.</a:t>
            </a:r>
            <a:endParaRPr lang="en-US" altLang="en-US" sz="200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46B9025F-0127-4D36-93DB-2D4CEE66794C}"/>
              </a:ext>
            </a:extLst>
          </p:cNvPr>
          <p:cNvSpPr>
            <a:spLocks noGrp="1"/>
          </p:cNvSpPr>
          <p:nvPr>
            <p:ph type="body" sz="quarter" idx="13"/>
          </p:nvPr>
        </p:nvSpPr>
        <p:spPr/>
        <p:txBody>
          <a:bodyPr/>
          <a:lstStyle/>
          <a:p>
            <a:r>
              <a:rPr lang="ru-RU" b="0" i="0" dirty="0">
                <a:solidFill>
                  <a:srgbClr val="202124"/>
                </a:solidFill>
                <a:effectLst/>
                <a:latin typeface="arial" panose="020B0604020202020204" pitchFamily="34" charset="0"/>
              </a:rPr>
              <a:t>УПП, удлинённый период полувыведения</a:t>
            </a:r>
            <a:r>
              <a:rPr lang="ru-RU" dirty="0"/>
              <a:t>.</a:t>
            </a:r>
            <a:r>
              <a:rPr lang="en-US" dirty="0"/>
              <a:t> </a:t>
            </a:r>
            <a:endParaRPr lang="en-CA" dirty="0"/>
          </a:p>
        </p:txBody>
      </p:sp>
      <p:sp>
        <p:nvSpPr>
          <p:cNvPr id="8" name="Title 1">
            <a:extLst>
              <a:ext uri="{FF2B5EF4-FFF2-40B4-BE49-F238E27FC236}">
                <a16:creationId xmlns:a16="http://schemas.microsoft.com/office/drawing/2014/main" id="{CA52931E-BBC8-DD4C-BFB9-07A9A8DBE1C4}"/>
              </a:ext>
            </a:extLst>
          </p:cNvPr>
          <p:cNvSpPr>
            <a:spLocks noGrp="1"/>
          </p:cNvSpPr>
          <p:nvPr>
            <p:ph type="title"/>
          </p:nvPr>
        </p:nvSpPr>
        <p:spPr>
          <a:xfrm>
            <a:off x="838199" y="225425"/>
            <a:ext cx="11486323" cy="1090079"/>
          </a:xfrm>
        </p:spPr>
        <p:txBody>
          <a:bodyPr>
            <a:noAutofit/>
          </a:bodyPr>
          <a:lstStyle/>
          <a:p>
            <a:pPr>
              <a:lnSpc>
                <a:spcPct val="100000"/>
              </a:lnSpc>
            </a:pPr>
            <a:r>
              <a:rPr lang="ru-RU" altLang="en-US" dirty="0">
                <a:latin typeface="Arial" panose="020B0604020202020204" pitchFamily="34" charset="0"/>
                <a:cs typeface="Arial" panose="020B0604020202020204" pitchFamily="34" charset="0"/>
              </a:rPr>
              <a:t>Концентраты фактора свёртывания</a:t>
            </a:r>
            <a:br>
              <a:rPr lang="en-US" b="1" dirty="0">
                <a:latin typeface="Arial" panose="020B0604020202020204" pitchFamily="34" charset="0"/>
                <a:cs typeface="Arial" panose="020B0604020202020204" pitchFamily="34" charset="0"/>
              </a:rPr>
            </a:br>
            <a:r>
              <a:rPr lang="ru-RU" b="1" dirty="0">
                <a:latin typeface="Arial" panose="020B0604020202020204" pitchFamily="34" charset="0"/>
                <a:cs typeface="Arial" panose="020B0604020202020204" pitchFamily="34" charset="0"/>
              </a:rPr>
              <a:t>Переход на другие препараты</a:t>
            </a:r>
            <a:endParaRPr lang="en-CA"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FD3ED634-DADD-4360-938E-C316E61DC2EE}"/>
              </a:ext>
            </a:extLst>
          </p:cNvPr>
          <p:cNvSpPr txBox="1">
            <a:spLocks/>
          </p:cNvSpPr>
          <p:nvPr/>
        </p:nvSpPr>
        <p:spPr>
          <a:xfrm>
            <a:off x="838200" y="3715662"/>
            <a:ext cx="10515600" cy="1378852"/>
          </a:xfrm>
          <a:prstGeom prst="roundRect">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C00A36"/>
              </a:buClr>
              <a:buSzTx/>
              <a:buFont typeface="Arial" panose="020B0604020202020204" pitchFamily="34" charset="0"/>
              <a:buNone/>
              <a:tabLst/>
              <a:defRPr/>
            </a:pPr>
            <a:r>
              <a:rPr kumimoji="0" lang="ru-RU" alt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 </a:t>
            </a:r>
            <a:r>
              <a:rPr kumimoji="0" lang="ru-RU"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Symbol" panose="05050102010706020507" pitchFamily="18" charset="2"/>
              </a:rPr>
              <a:t>Схема применения, основанная на фармакокинетике согласно рекомендациям 5.3.1 и 5.3.9, даёт возможность проводить более индивидуализированную профилактику</a:t>
            </a:r>
            <a:r>
              <a:rPr kumimoji="0" lang="ru-RU" sz="20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Symbol" panose="05050102010706020507" pitchFamily="18" charset="2"/>
              </a:rPr>
              <a:t>. </a:t>
            </a:r>
            <a:r>
              <a:rPr kumimoji="0" lang="ru-RU" sz="2000"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Symbol" panose="05050102010706020507" pitchFamily="18" charset="2"/>
              </a:rPr>
              <a:t>КР</a:t>
            </a:r>
            <a:r>
              <a:rPr kumimoji="0" lang="ru-RU" sz="2000" b="0" i="0" u="none" strike="noStrike" kern="1200" cap="none" spc="-115" normalizeH="0" baseline="0" noProof="0" dirty="0">
                <a:ln>
                  <a:noFill/>
                </a:ln>
                <a:solidFill>
                  <a:srgbClr val="000000"/>
                </a:solidFill>
                <a:effectLst/>
                <a:uLnTx/>
                <a:uFillTx/>
                <a:latin typeface="Arial" panose="020B0604020202020204" pitchFamily="34" charset="0"/>
                <a:ea typeface="Arial" panose="020B0604020202020204" pitchFamily="34" charset="0"/>
                <a:cs typeface="Symbol" panose="05050102010706020507" pitchFamily="18" charset="2"/>
              </a:rPr>
              <a:t> </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8444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3FA3-901D-4EDE-A458-ED43DECDFF52}"/>
              </a:ext>
            </a:extLst>
          </p:cNvPr>
          <p:cNvSpPr>
            <a:spLocks noGrp="1"/>
          </p:cNvSpPr>
          <p:nvPr>
            <p:ph type="title"/>
          </p:nvPr>
        </p:nvSpPr>
        <p:spPr/>
        <p:txBody>
          <a:bodyPr>
            <a:normAutofit/>
          </a:bodyPr>
          <a:lstStyle/>
          <a:p>
            <a:pPr>
              <a:lnSpc>
                <a:spcPct val="100000"/>
              </a:lnSpc>
            </a:pPr>
            <a:r>
              <a:rPr lang="ru-RU" b="1" dirty="0">
                <a:latin typeface="Arial" panose="020B0604020202020204" pitchFamily="34" charset="0"/>
                <a:cs typeface="Arial" panose="020B0604020202020204" pitchFamily="34" charset="0"/>
              </a:rPr>
              <a:t>Заключение</a:t>
            </a:r>
            <a:endParaRPr lang="en-CA" b="1" dirty="0"/>
          </a:p>
        </p:txBody>
      </p:sp>
      <p:sp>
        <p:nvSpPr>
          <p:cNvPr id="4" name="Content Placeholder 2">
            <a:extLst>
              <a:ext uri="{FF2B5EF4-FFF2-40B4-BE49-F238E27FC236}">
                <a16:creationId xmlns:a16="http://schemas.microsoft.com/office/drawing/2014/main" id="{BEEBC4F1-8253-4971-A4DA-2521B67696B2}"/>
              </a:ext>
            </a:extLst>
          </p:cNvPr>
          <p:cNvSpPr>
            <a:spLocks noGrp="1"/>
          </p:cNvSpPr>
          <p:nvPr>
            <p:ph idx="1"/>
          </p:nvPr>
        </p:nvSpPr>
        <p:spPr/>
        <p:txBody>
          <a:bodyPr>
            <a:noAutofit/>
          </a:bodyPr>
          <a:lstStyle/>
          <a:p>
            <a:r>
              <a:rPr lang="ru-RU" dirty="0">
                <a:latin typeface="Arial" panose="020B0604020202020204" pitchFamily="34" charset="0"/>
                <a:cs typeface="Arial" panose="020B0604020202020204" pitchFamily="34" charset="0"/>
              </a:rPr>
              <a:t>ВФГ продолжает предпочитать использование вирусно-инактивированных препаратов вместо не прошедших вирусную инактивацию </a:t>
            </a:r>
          </a:p>
          <a:p>
            <a:r>
              <a:rPr lang="ru-RU" dirty="0">
                <a:latin typeface="Arial" panose="020B0604020202020204" pitchFamily="34" charset="0"/>
                <a:cs typeface="Arial" panose="020B0604020202020204" pitchFamily="34" charset="0"/>
              </a:rPr>
              <a:t>Нет предпочтений между использованием полученных из плазмы препаратов или рекомбинантных факторов свёртывания</a:t>
            </a:r>
            <a:endParaRPr lang="en-US"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Использование препаратов СПП и УПП позволяет </a:t>
            </a:r>
            <a:r>
              <a:rPr lang="ru-RU" b="1" dirty="0">
                <a:latin typeface="Arial" panose="020B0604020202020204" pitchFamily="34" charset="0"/>
                <a:cs typeface="Arial" panose="020B0604020202020204" pitchFamily="34" charset="0"/>
              </a:rPr>
              <a:t>индивидуализировать</a:t>
            </a:r>
            <a:r>
              <a:rPr lang="ru-RU" dirty="0">
                <a:latin typeface="Arial" panose="020B0604020202020204" pitchFamily="34" charset="0"/>
                <a:cs typeface="Arial" panose="020B0604020202020204" pitchFamily="34" charset="0"/>
              </a:rPr>
              <a:t> и </a:t>
            </a:r>
            <a:r>
              <a:rPr lang="ru-RU" b="1" dirty="0">
                <a:latin typeface="Arial" panose="020B0604020202020204" pitchFamily="34" charset="0"/>
                <a:cs typeface="Arial" panose="020B0604020202020204" pitchFamily="34" charset="0"/>
              </a:rPr>
              <a:t>оптимизировать</a:t>
            </a:r>
            <a:r>
              <a:rPr lang="ru-RU" dirty="0">
                <a:latin typeface="Arial" panose="020B0604020202020204" pitchFamily="34" charset="0"/>
                <a:cs typeface="Arial" panose="020B0604020202020204" pitchFamily="34" charset="0"/>
              </a:rPr>
              <a:t> профилактику </a:t>
            </a:r>
          </a:p>
          <a:p>
            <a:r>
              <a:rPr lang="ru-RU" dirty="0">
                <a:latin typeface="Arial" panose="020B0604020202020204" pitchFamily="34" charset="0"/>
                <a:cs typeface="Arial" panose="020B0604020202020204" pitchFamily="34" charset="0"/>
              </a:rPr>
              <a:t>Существуют </a:t>
            </a:r>
            <a:r>
              <a:rPr lang="ru-RU" b="1" dirty="0">
                <a:latin typeface="Arial" panose="020B0604020202020204" pitchFamily="34" charset="0"/>
                <a:cs typeface="Arial" panose="020B0604020202020204" pitchFamily="34" charset="0"/>
              </a:rPr>
              <a:t>разногласия</a:t>
            </a:r>
            <a:r>
              <a:rPr lang="ru-RU" dirty="0">
                <a:latin typeface="Arial" panose="020B0604020202020204" pitchFamily="34" charset="0"/>
                <a:cs typeface="Arial" panose="020B0604020202020204" pitchFamily="34" charset="0"/>
              </a:rPr>
              <a:t> по поводу признания того, что в некоторых </a:t>
            </a:r>
            <a:r>
              <a:rPr lang="ru-RU" b="1" dirty="0">
                <a:latin typeface="Arial" panose="020B0604020202020204" pitchFamily="34" charset="0"/>
                <a:cs typeface="Arial" panose="020B0604020202020204" pitchFamily="34" charset="0"/>
              </a:rPr>
              <a:t>странах</a:t>
            </a:r>
            <a:r>
              <a:rPr lang="ru-RU" dirty="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до сих пор полагаются на СЗП и криопреципитаты</a:t>
            </a:r>
            <a:r>
              <a:rPr lang="ru-RU" dirty="0">
                <a:latin typeface="Arial" panose="020B0604020202020204" pitchFamily="34" charset="0"/>
                <a:cs typeface="Arial" panose="020B0604020202020204" pitchFamily="34" charset="0"/>
              </a:rPr>
              <a:t>, несмотря на рекомендации ВФГ. </a:t>
            </a:r>
            <a:endParaRPr lang="en-CA"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C895A3FB-EC77-4849-BD88-C25F7B74D410}"/>
              </a:ext>
            </a:extLst>
          </p:cNvPr>
          <p:cNvSpPr>
            <a:spLocks noGrp="1"/>
          </p:cNvSpPr>
          <p:nvPr>
            <p:ph type="body" sz="quarter" idx="13"/>
          </p:nvPr>
        </p:nvSpPr>
        <p:spPr/>
        <p:txBody>
          <a:bodyPr/>
          <a:lstStyle/>
          <a:p>
            <a:r>
              <a:rPr lang="ru-RU" b="0" i="0" dirty="0">
                <a:solidFill>
                  <a:srgbClr val="202124"/>
                </a:solidFill>
                <a:effectLst/>
                <a:latin typeface="arial" panose="020B0604020202020204" pitchFamily="34" charset="0"/>
              </a:rPr>
              <a:t>УПП, удлинённый период полувыведения</a:t>
            </a:r>
            <a:r>
              <a:rPr lang="en-US" dirty="0"/>
              <a:t>; </a:t>
            </a:r>
            <a:r>
              <a:rPr lang="ru-RU" dirty="0"/>
              <a:t>СЗП</a:t>
            </a:r>
            <a:r>
              <a:rPr lang="en-US" dirty="0"/>
              <a:t>, </a:t>
            </a:r>
            <a:r>
              <a:rPr lang="ru-RU" dirty="0"/>
              <a:t>свежезамороженная плазма</a:t>
            </a:r>
            <a:r>
              <a:rPr lang="en-US" dirty="0"/>
              <a:t>; </a:t>
            </a:r>
            <a:r>
              <a:rPr lang="ru-RU" b="0" i="0" dirty="0">
                <a:solidFill>
                  <a:srgbClr val="202124"/>
                </a:solidFill>
                <a:effectLst/>
                <a:latin typeface="arial" panose="020B0604020202020204" pitchFamily="34" charset="0"/>
              </a:rPr>
              <a:t>СПП, стандартный период полувыведения</a:t>
            </a:r>
            <a:r>
              <a:rPr lang="ru-RU" dirty="0">
                <a:solidFill>
                  <a:srgbClr val="202124"/>
                </a:solidFill>
                <a:latin typeface="arial" panose="020B0604020202020204" pitchFamily="34" charset="0"/>
              </a:rPr>
              <a:t>.</a:t>
            </a:r>
            <a:endParaRPr lang="en-CA" dirty="0"/>
          </a:p>
        </p:txBody>
      </p:sp>
    </p:spTree>
    <p:extLst>
      <p:ext uri="{BB962C8B-B14F-4D97-AF65-F5344CB8AC3E}">
        <p14:creationId xmlns:p14="http://schemas.microsoft.com/office/powerpoint/2010/main" val="2141379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3A6E-C584-499C-8520-F180DB23C60D}"/>
              </a:ext>
            </a:extLst>
          </p:cNvPr>
          <p:cNvSpPr>
            <a:spLocks noGrp="1"/>
          </p:cNvSpPr>
          <p:nvPr>
            <p:ph type="title"/>
          </p:nvPr>
        </p:nvSpPr>
        <p:spPr>
          <a:xfrm>
            <a:off x="838200" y="2213114"/>
            <a:ext cx="10515599" cy="1316484"/>
          </a:xfrm>
        </p:spPr>
        <p:txBody>
          <a:bodyPr>
            <a:normAutofit fontScale="90000"/>
          </a:bodyPr>
          <a:lstStyle/>
          <a:p>
            <a:pPr algn="ctr">
              <a:lnSpc>
                <a:spcPct val="100000"/>
              </a:lnSpc>
            </a:pPr>
            <a:r>
              <a:rPr lang="ru-RU" dirty="0">
                <a:latin typeface="Arial" panose="020B0604020202020204" pitchFamily="34" charset="0"/>
                <a:cs typeface="Arial" panose="020B0604020202020204" pitchFamily="34" charset="0"/>
              </a:rPr>
              <a:t>Благодарим организацию</a:t>
            </a:r>
            <a:r>
              <a:rPr lang="en-CA"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«Гемофилия-Альянс»</a:t>
            </a:r>
            <a:r>
              <a:rPr lang="en-CA"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за поддержку в создании этой презентации</a:t>
            </a:r>
            <a:endParaRPr lang="en-US" sz="3400" b="1" dirty="0">
              <a:latin typeface="Arial" panose="020B0604020202020204" pitchFamily="34" charset="0"/>
              <a:cs typeface="Arial" panose="020B0604020202020204" pitchFamily="34" charset="0"/>
            </a:endParaRPr>
          </a:p>
        </p:txBody>
      </p:sp>
      <p:pic>
        <p:nvPicPr>
          <p:cNvPr id="5" name="Content Placeholder 4" descr="A picture containing logo&#10;&#10;Description automatically generated">
            <a:extLst>
              <a:ext uri="{FF2B5EF4-FFF2-40B4-BE49-F238E27FC236}">
                <a16:creationId xmlns:a16="http://schemas.microsoft.com/office/drawing/2014/main" id="{490F289A-D8AB-4BFD-B8AD-37B762158981}"/>
              </a:ext>
            </a:extLst>
          </p:cNvPr>
          <p:cNvPicPr>
            <a:picLocks noGrp="1" noChangeAspect="1"/>
          </p:cNvPicPr>
          <p:nvPr>
            <p:ph idx="4294967295"/>
          </p:nvPr>
        </p:nvPicPr>
        <p:blipFill>
          <a:blip r:embed="rId3" cstate="print"/>
          <a:stretch>
            <a:fillRect/>
          </a:stretch>
        </p:blipFill>
        <p:spPr>
          <a:xfrm>
            <a:off x="4371180" y="3529597"/>
            <a:ext cx="3449638" cy="2012950"/>
          </a:xfrm>
        </p:spPr>
      </p:pic>
    </p:spTree>
    <p:extLst>
      <p:ext uri="{BB962C8B-B14F-4D97-AF65-F5344CB8AC3E}">
        <p14:creationId xmlns:p14="http://schemas.microsoft.com/office/powerpoint/2010/main" val="2827534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ru-RU" dirty="0"/>
              <a:t>Раскрытие потенциальных конфликтов интересов </a:t>
            </a:r>
            <a:r>
              <a:rPr lang="en-US" dirty="0"/>
              <a:t>: </a:t>
            </a:r>
            <a:r>
              <a:rPr lang="ru-RU" dirty="0"/>
              <a:t>Стивен Пайп</a:t>
            </a:r>
            <a:endParaRPr lang="en-US" dirty="0"/>
          </a:p>
        </p:txBody>
      </p:sp>
      <p:sp>
        <p:nvSpPr>
          <p:cNvPr id="5" name="Content Placeholder 4">
            <a:extLst>
              <a:ext uri="{FF2B5EF4-FFF2-40B4-BE49-F238E27FC236}">
                <a16:creationId xmlns:a16="http://schemas.microsoft.com/office/drawing/2014/main" id="{456230AF-2CEF-4EA2-9D5A-79F236ACAEAD}"/>
              </a:ext>
            </a:extLst>
          </p:cNvPr>
          <p:cNvSpPr>
            <a:spLocks noGrp="1"/>
          </p:cNvSpPr>
          <p:nvPr>
            <p:ph idx="1"/>
          </p:nvPr>
        </p:nvSpPr>
        <p:spPr>
          <a:xfrm>
            <a:off x="838200" y="1562100"/>
            <a:ext cx="10515600" cy="4794249"/>
          </a:xfrm>
        </p:spPr>
        <p:txBody>
          <a:bodyPr>
            <a:normAutofit/>
          </a:bodyPr>
          <a:lstStyle/>
          <a:p>
            <a:pPr marL="0" indent="0">
              <a:buNone/>
            </a:pPr>
            <a:r>
              <a:rPr lang="ru-RU" b="1" dirty="0">
                <a:solidFill>
                  <a:schemeClr val="accent1"/>
                </a:solidFill>
              </a:rPr>
              <a:t>Гранты/поддержка в проведении исследований </a:t>
            </a:r>
          </a:p>
          <a:p>
            <a:pPr marL="342900" indent="-342900" algn="l">
              <a:spcBef>
                <a:spcPts val="1200"/>
              </a:spcBef>
              <a:buFont typeface="Arial" panose="020B0604020202020204" pitchFamily="34" charset="0"/>
              <a:buChar char="•"/>
            </a:pPr>
            <a:r>
              <a:rPr lang="en-US" b="0" u="none" strike="noStrike" baseline="0" dirty="0">
                <a:solidFill>
                  <a:srgbClr val="000000"/>
                </a:solidFill>
              </a:rPr>
              <a:t>Siemens</a:t>
            </a:r>
          </a:p>
          <a:p>
            <a:pPr marL="0" indent="0">
              <a:spcBef>
                <a:spcPts val="1200"/>
              </a:spcBef>
              <a:buNone/>
            </a:pPr>
            <a:r>
              <a:rPr lang="ru-RU" b="1" dirty="0">
                <a:solidFill>
                  <a:srgbClr val="008BB0"/>
                </a:solidFill>
              </a:rPr>
              <a:t>Консультант/ член научного совета</a:t>
            </a:r>
          </a:p>
          <a:p>
            <a:pPr marL="0" indent="0">
              <a:spcBef>
                <a:spcPts val="1200"/>
              </a:spcBef>
              <a:buNone/>
            </a:pPr>
            <a:r>
              <a:rPr lang="en-US" dirty="0" err="1">
                <a:solidFill>
                  <a:schemeClr val="tx1">
                    <a:lumMod val="10000"/>
                  </a:schemeClr>
                </a:solidFill>
              </a:rPr>
              <a:t>Apcintex</a:t>
            </a:r>
            <a:r>
              <a:rPr lang="en-US" dirty="0">
                <a:solidFill>
                  <a:schemeClr val="tx1">
                    <a:lumMod val="10000"/>
                  </a:schemeClr>
                </a:solidFill>
              </a:rPr>
              <a:t>, Bayer, </a:t>
            </a:r>
            <a:r>
              <a:rPr lang="en-US" dirty="0" err="1">
                <a:solidFill>
                  <a:schemeClr val="tx1">
                    <a:lumMod val="10000"/>
                  </a:schemeClr>
                </a:solidFill>
              </a:rPr>
              <a:t>Biomarin</a:t>
            </a:r>
            <a:r>
              <a:rPr lang="en-US" dirty="0">
                <a:solidFill>
                  <a:schemeClr val="tx1">
                    <a:lumMod val="10000"/>
                  </a:schemeClr>
                </a:solidFill>
              </a:rPr>
              <a:t>, Catalyst Biosciences, CSL Behring, HEMA Biologics, Freeline, Novo Nordisk, Pfizer, Roche/Genentech, Sanofi, Takeda, Spark Therapeutics, </a:t>
            </a:r>
            <a:r>
              <a:rPr lang="en-US" dirty="0" err="1">
                <a:solidFill>
                  <a:schemeClr val="tx1">
                    <a:lumMod val="10000"/>
                  </a:schemeClr>
                </a:solidFill>
              </a:rPr>
              <a:t>uniQure</a:t>
            </a:r>
            <a:endParaRPr lang="en-US" dirty="0">
              <a:solidFill>
                <a:schemeClr val="tx1">
                  <a:lumMod val="10000"/>
                </a:schemeClr>
              </a:solidFill>
            </a:endParaRPr>
          </a:p>
          <a:p>
            <a:pPr marL="0" indent="0">
              <a:spcBef>
                <a:spcPts val="1200"/>
              </a:spcBef>
              <a:buNone/>
            </a:pPr>
            <a:r>
              <a:rPr lang="ru-RU" b="1" dirty="0">
                <a:solidFill>
                  <a:srgbClr val="008BB0"/>
                </a:solidFill>
              </a:rPr>
              <a:t>Член консультативного комитета</a:t>
            </a:r>
            <a:endParaRPr lang="en-US" b="1" dirty="0">
              <a:solidFill>
                <a:srgbClr val="008BB0"/>
              </a:solidFill>
            </a:endParaRPr>
          </a:p>
          <a:p>
            <a:pPr marL="342900" indent="-342900">
              <a:spcBef>
                <a:spcPts val="1200"/>
              </a:spcBef>
            </a:pPr>
            <a:r>
              <a:rPr lang="en-US" dirty="0" err="1">
                <a:solidFill>
                  <a:srgbClr val="000000"/>
                </a:solidFill>
              </a:rPr>
              <a:t>Sangamo</a:t>
            </a:r>
            <a:r>
              <a:rPr lang="en-US" dirty="0">
                <a:solidFill>
                  <a:srgbClr val="000000"/>
                </a:solidFill>
              </a:rPr>
              <a:t> Therapeutics (</a:t>
            </a:r>
            <a:r>
              <a:rPr lang="ru-RU" dirty="0">
                <a:solidFill>
                  <a:srgbClr val="000000"/>
                </a:solidFill>
              </a:rPr>
              <a:t>научно-консультативный совет</a:t>
            </a:r>
            <a:r>
              <a:rPr lang="en-US" dirty="0">
                <a:solidFill>
                  <a:srgbClr val="000000"/>
                </a:solidFill>
              </a:rPr>
              <a:t>)</a:t>
            </a:r>
          </a:p>
          <a:p>
            <a:pPr marL="0" indent="0">
              <a:spcBef>
                <a:spcPts val="1200"/>
              </a:spcBef>
              <a:buNone/>
            </a:pPr>
            <a:endParaRPr lang="en-CA" dirty="0"/>
          </a:p>
        </p:txBody>
      </p:sp>
    </p:spTree>
    <p:extLst>
      <p:ext uri="{BB962C8B-B14F-4D97-AF65-F5344CB8AC3E}">
        <p14:creationId xmlns:p14="http://schemas.microsoft.com/office/powerpoint/2010/main" val="48895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5B9-B8F3-4BAD-B33E-CE66B088923A}"/>
              </a:ext>
            </a:extLst>
          </p:cNvPr>
          <p:cNvSpPr>
            <a:spLocks noGrp="1"/>
          </p:cNvSpPr>
          <p:nvPr>
            <p:ph type="title"/>
          </p:nvPr>
        </p:nvSpPr>
        <p:spPr>
          <a:xfrm>
            <a:off x="838199" y="225425"/>
            <a:ext cx="10515599" cy="1090079"/>
          </a:xfrm>
        </p:spPr>
        <p:txBody>
          <a:bodyPr/>
          <a:lstStyle/>
          <a:p>
            <a:pPr>
              <a:lnSpc>
                <a:spcPct val="100000"/>
              </a:lnSpc>
            </a:pPr>
            <a:r>
              <a:rPr lang="ru-RU" dirty="0"/>
              <a:t>Авторы</a:t>
            </a:r>
            <a:endParaRPr lang="en-CA" dirty="0"/>
          </a:p>
        </p:txBody>
      </p:sp>
      <p:sp>
        <p:nvSpPr>
          <p:cNvPr id="3" name="Content Placeholder 2">
            <a:extLst>
              <a:ext uri="{FF2B5EF4-FFF2-40B4-BE49-F238E27FC236}">
                <a16:creationId xmlns:a16="http://schemas.microsoft.com/office/drawing/2014/main" id="{177E4F86-6C2F-4004-9502-3953902B91D1}"/>
              </a:ext>
            </a:extLst>
          </p:cNvPr>
          <p:cNvSpPr>
            <a:spLocks noGrp="1"/>
          </p:cNvSpPr>
          <p:nvPr>
            <p:ph idx="1"/>
          </p:nvPr>
        </p:nvSpPr>
        <p:spPr>
          <a:xfrm>
            <a:off x="838200" y="1562100"/>
            <a:ext cx="3995057" cy="4614863"/>
          </a:xfrm>
        </p:spPr>
        <p:txBody>
          <a:bodyPr>
            <a:noAutofit/>
          </a:bodyPr>
          <a:lstStyle/>
          <a:p>
            <a:pPr>
              <a:spcBef>
                <a:spcPts val="1000"/>
              </a:spcBef>
            </a:pPr>
            <a:r>
              <a:rPr lang="ru-RU" b="1" dirty="0"/>
              <a:t>Стивен В. </a:t>
            </a:r>
            <a:r>
              <a:rPr lang="ru-RU" b="1" dirty="0" err="1"/>
              <a:t>Пайп</a:t>
            </a:r>
            <a:endParaRPr lang="ru-RU" b="1" dirty="0"/>
          </a:p>
          <a:p>
            <a:pPr>
              <a:spcBef>
                <a:spcPts val="1000"/>
              </a:spcBef>
            </a:pPr>
            <a:r>
              <a:rPr lang="ru-RU" b="1" dirty="0" err="1"/>
              <a:t>Мануэль</a:t>
            </a:r>
            <a:r>
              <a:rPr lang="ru-RU" b="1" dirty="0"/>
              <a:t> </a:t>
            </a:r>
            <a:r>
              <a:rPr lang="ru-RU" b="1" dirty="0" err="1"/>
              <a:t>Каркао</a:t>
            </a:r>
            <a:endParaRPr lang="ru-RU" b="1" dirty="0"/>
          </a:p>
          <a:p>
            <a:pPr>
              <a:spcBef>
                <a:spcPts val="1000"/>
              </a:spcBef>
            </a:pPr>
            <a:r>
              <a:rPr lang="ru-RU" b="1" dirty="0"/>
              <a:t>Ким Чу </a:t>
            </a:r>
            <a:r>
              <a:rPr lang="en-CA" b="1" dirty="0"/>
              <a:t>(</a:t>
            </a:r>
            <a:r>
              <a:rPr lang="ru-RU" b="1" dirty="0" err="1"/>
              <a:t>РЛсГ</a:t>
            </a:r>
            <a:r>
              <a:rPr lang="en-CA" b="1" dirty="0"/>
              <a:t>)</a:t>
            </a:r>
          </a:p>
          <a:p>
            <a:pPr>
              <a:spcBef>
                <a:spcPts val="1000"/>
              </a:spcBef>
            </a:pPr>
            <a:r>
              <a:rPr lang="ru-RU" b="1" dirty="0" err="1"/>
              <a:t>Радослав</a:t>
            </a:r>
            <a:r>
              <a:rPr lang="ru-RU" b="1" dirty="0"/>
              <a:t> </a:t>
            </a:r>
            <a:r>
              <a:rPr lang="ru-RU" b="1" dirty="0" err="1"/>
              <a:t>Казмарек</a:t>
            </a:r>
            <a:r>
              <a:rPr lang="ru-RU" b="1" dirty="0"/>
              <a:t> </a:t>
            </a:r>
            <a:r>
              <a:rPr lang="en-CA" b="1" dirty="0"/>
              <a:t>(</a:t>
            </a:r>
            <a:r>
              <a:rPr lang="ru-RU" b="1" dirty="0" err="1"/>
              <a:t>ЛсГ</a:t>
            </a:r>
            <a:r>
              <a:rPr lang="en-CA" b="1" dirty="0"/>
              <a:t>)</a:t>
            </a:r>
          </a:p>
          <a:p>
            <a:pPr>
              <a:spcBef>
                <a:spcPts val="1000"/>
              </a:spcBef>
            </a:pPr>
            <a:r>
              <a:rPr lang="ru-RU" b="1" dirty="0"/>
              <a:t>Стив </a:t>
            </a:r>
            <a:r>
              <a:rPr lang="ru-RU" b="1" dirty="0" err="1"/>
              <a:t>Китчен</a:t>
            </a:r>
            <a:endParaRPr lang="ru-RU" b="1" dirty="0"/>
          </a:p>
          <a:p>
            <a:pPr>
              <a:spcBef>
                <a:spcPts val="1000"/>
              </a:spcBef>
            </a:pPr>
            <a:r>
              <a:rPr lang="ru-RU" b="1" dirty="0"/>
              <a:t>Джонни </a:t>
            </a:r>
            <a:r>
              <a:rPr lang="ru-RU" b="1" dirty="0" err="1"/>
              <a:t>Махлангу</a:t>
            </a:r>
            <a:endParaRPr lang="ru-RU" b="1" dirty="0"/>
          </a:p>
          <a:p>
            <a:pPr>
              <a:spcBef>
                <a:spcPts val="1000"/>
              </a:spcBef>
            </a:pPr>
            <a:r>
              <a:rPr lang="ru-RU" b="1" dirty="0"/>
              <a:t>Маргарет К. </a:t>
            </a:r>
            <a:r>
              <a:rPr lang="ru-RU" b="1" dirty="0" err="1"/>
              <a:t>Озело</a:t>
            </a:r>
            <a:endParaRPr lang="ru-RU" b="1" dirty="0"/>
          </a:p>
          <a:p>
            <a:pPr>
              <a:spcBef>
                <a:spcPts val="1000"/>
              </a:spcBef>
            </a:pPr>
            <a:r>
              <a:rPr lang="ru-RU" b="1" dirty="0" err="1"/>
              <a:t>Экават</a:t>
            </a:r>
            <a:r>
              <a:rPr lang="ru-RU" b="1" dirty="0"/>
              <a:t> </a:t>
            </a:r>
            <a:r>
              <a:rPr lang="ru-RU" b="1" dirty="0" err="1"/>
              <a:t>Сувантарой</a:t>
            </a:r>
            <a:r>
              <a:rPr lang="ru-RU" b="1" dirty="0"/>
              <a:t> </a:t>
            </a:r>
            <a:r>
              <a:rPr lang="en-CA" b="1" dirty="0"/>
              <a:t>(</a:t>
            </a:r>
            <a:r>
              <a:rPr lang="ru-RU" b="1" dirty="0" err="1"/>
              <a:t>ЛсГ</a:t>
            </a:r>
            <a:r>
              <a:rPr lang="en-CA" b="1" dirty="0"/>
              <a:t>)</a:t>
            </a:r>
          </a:p>
          <a:p>
            <a:pPr>
              <a:spcBef>
                <a:spcPts val="1000"/>
              </a:spcBef>
            </a:pPr>
            <a:r>
              <a:rPr lang="ru-RU" b="1" dirty="0" err="1"/>
              <a:t>Джерзи</a:t>
            </a:r>
            <a:r>
              <a:rPr lang="ru-RU" b="1" dirty="0"/>
              <a:t> </a:t>
            </a:r>
            <a:r>
              <a:rPr lang="ru-RU" b="1" dirty="0" err="1"/>
              <a:t>Виндига</a:t>
            </a:r>
            <a:endParaRPr lang="ru-RU" b="1" dirty="0"/>
          </a:p>
          <a:p>
            <a:pPr>
              <a:spcBef>
                <a:spcPts val="1000"/>
              </a:spcBef>
            </a:pPr>
            <a:r>
              <a:rPr lang="ru-RU" b="1" dirty="0" err="1"/>
              <a:t>Гленн</a:t>
            </a:r>
            <a:r>
              <a:rPr lang="ru-RU" b="1" dirty="0"/>
              <a:t> Ф. </a:t>
            </a:r>
            <a:r>
              <a:rPr lang="ru-RU" b="1" dirty="0" err="1"/>
              <a:t>Пиэрс</a:t>
            </a:r>
            <a:endParaRPr lang="en-CA" b="1" dirty="0"/>
          </a:p>
          <a:p>
            <a:pPr>
              <a:spcBef>
                <a:spcPts val="1000"/>
              </a:spcBef>
            </a:pPr>
            <a:r>
              <a:rPr lang="ru-RU" b="1" dirty="0" err="1"/>
              <a:t>Алок</a:t>
            </a:r>
            <a:r>
              <a:rPr lang="ru-RU" b="1" dirty="0"/>
              <a:t> </a:t>
            </a:r>
            <a:r>
              <a:rPr lang="ru-RU" b="1" dirty="0" err="1"/>
              <a:t>Шривастава</a:t>
            </a:r>
            <a:endParaRPr lang="en-CA" b="1" dirty="0"/>
          </a:p>
        </p:txBody>
      </p:sp>
      <p:sp>
        <p:nvSpPr>
          <p:cNvPr id="4" name="Text Placeholder 3">
            <a:extLst>
              <a:ext uri="{FF2B5EF4-FFF2-40B4-BE49-F238E27FC236}">
                <a16:creationId xmlns:a16="http://schemas.microsoft.com/office/drawing/2014/main" id="{6490C438-9755-49DE-B54D-6E328BBCB285}"/>
              </a:ext>
            </a:extLst>
          </p:cNvPr>
          <p:cNvSpPr>
            <a:spLocks noGrp="1"/>
          </p:cNvSpPr>
          <p:nvPr>
            <p:ph type="body" sz="quarter" idx="13"/>
          </p:nvPr>
        </p:nvSpPr>
        <p:spPr>
          <a:xfrm>
            <a:off x="838201" y="6356351"/>
            <a:ext cx="9925050" cy="365125"/>
          </a:xfrm>
        </p:spPr>
        <p:txBody>
          <a:bodyPr/>
          <a:lstStyle/>
          <a:p>
            <a:r>
              <a:rPr lang="ru-RU" dirty="0" err="1"/>
              <a:t>ЛсГ</a:t>
            </a:r>
            <a:r>
              <a:rPr lang="en-US" dirty="0"/>
              <a:t>, </a:t>
            </a:r>
            <a:r>
              <a:rPr lang="ru-RU" dirty="0"/>
              <a:t>лицо с гемофилией</a:t>
            </a:r>
            <a:r>
              <a:rPr lang="en-US" dirty="0"/>
              <a:t>; </a:t>
            </a:r>
            <a:r>
              <a:rPr lang="ru-RU" dirty="0"/>
              <a:t>РЛСГ</a:t>
            </a:r>
            <a:r>
              <a:rPr lang="en-US" dirty="0"/>
              <a:t>, </a:t>
            </a:r>
            <a:r>
              <a:rPr lang="ru-RU" dirty="0"/>
              <a:t>родитель лица с гемофилией</a:t>
            </a:r>
            <a:endParaRPr lang="en-CA" dirty="0"/>
          </a:p>
        </p:txBody>
      </p:sp>
      <p:pic>
        <p:nvPicPr>
          <p:cNvPr id="5" name="Picture 4">
            <a:extLst>
              <a:ext uri="{FF2B5EF4-FFF2-40B4-BE49-F238E27FC236}">
                <a16:creationId xmlns:a16="http://schemas.microsoft.com/office/drawing/2014/main" id="{06D664F7-9EED-4F51-96B3-A6C48449CE7E}"/>
              </a:ext>
            </a:extLst>
          </p:cNvPr>
          <p:cNvPicPr>
            <a:picLocks noChangeAspect="1"/>
          </p:cNvPicPr>
          <p:nvPr/>
        </p:nvPicPr>
        <p:blipFill>
          <a:blip r:embed="rId3" cstate="print"/>
          <a:stretch>
            <a:fillRect/>
          </a:stretch>
        </p:blipFill>
        <p:spPr>
          <a:xfrm>
            <a:off x="4835608" y="1293223"/>
            <a:ext cx="7223722" cy="4068127"/>
          </a:xfrm>
          <a:prstGeom prst="rect">
            <a:avLst/>
          </a:prstGeom>
        </p:spPr>
      </p:pic>
      <p:pic>
        <p:nvPicPr>
          <p:cNvPr id="6" name="Рисунок 5"/>
          <p:cNvPicPr>
            <a:picLocks noChangeAspect="1"/>
          </p:cNvPicPr>
          <p:nvPr/>
        </p:nvPicPr>
        <p:blipFill>
          <a:blip r:embed="rId4"/>
          <a:stretch>
            <a:fillRect/>
          </a:stretch>
        </p:blipFill>
        <p:spPr>
          <a:xfrm>
            <a:off x="4317664" y="1454708"/>
            <a:ext cx="7826994" cy="4086030"/>
          </a:xfrm>
          <a:prstGeom prst="rect">
            <a:avLst/>
          </a:prstGeom>
        </p:spPr>
      </p:pic>
    </p:spTree>
    <p:extLst>
      <p:ext uri="{BB962C8B-B14F-4D97-AF65-F5344CB8AC3E}">
        <p14:creationId xmlns:p14="http://schemas.microsoft.com/office/powerpoint/2010/main" val="4127387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8FF0-B062-4C51-852A-CFF75378B794}"/>
              </a:ext>
            </a:extLst>
          </p:cNvPr>
          <p:cNvSpPr>
            <a:spLocks noGrp="1"/>
          </p:cNvSpPr>
          <p:nvPr>
            <p:ph type="title"/>
          </p:nvPr>
        </p:nvSpPr>
        <p:spPr>
          <a:xfrm>
            <a:off x="838199" y="225425"/>
            <a:ext cx="10515599" cy="1090079"/>
          </a:xfrm>
        </p:spPr>
        <p:txBody>
          <a:bodyPr>
            <a:normAutofit fontScale="90000"/>
          </a:bodyPr>
          <a:lstStyle/>
          <a:p>
            <a:pPr algn="ctr">
              <a:lnSpc>
                <a:spcPct val="100000"/>
              </a:lnSpc>
            </a:pPr>
            <a:r>
              <a:rPr lang="ru-RU" dirty="0"/>
              <a:t>Введение </a:t>
            </a:r>
            <a:r>
              <a:rPr lang="en-US" dirty="0"/>
              <a:t>– </a:t>
            </a:r>
            <a:r>
              <a:rPr lang="ru-RU" dirty="0" err="1"/>
              <a:t>гемостатические</a:t>
            </a:r>
            <a:r>
              <a:rPr lang="ru-RU" dirty="0"/>
              <a:t> препараты для лечения гемофилии</a:t>
            </a:r>
            <a:endParaRPr lang="en-CA" dirty="0"/>
          </a:p>
        </p:txBody>
      </p:sp>
      <p:sp>
        <p:nvSpPr>
          <p:cNvPr id="3" name="Content Placeholder 2">
            <a:extLst>
              <a:ext uri="{FF2B5EF4-FFF2-40B4-BE49-F238E27FC236}">
                <a16:creationId xmlns:a16="http://schemas.microsoft.com/office/drawing/2014/main" id="{F0EED5A2-54B6-4CFB-B1E2-90447C852024}"/>
              </a:ext>
            </a:extLst>
          </p:cNvPr>
          <p:cNvSpPr>
            <a:spLocks noGrp="1"/>
          </p:cNvSpPr>
          <p:nvPr>
            <p:ph idx="1"/>
          </p:nvPr>
        </p:nvSpPr>
        <p:spPr>
          <a:xfrm>
            <a:off x="838200" y="1562100"/>
            <a:ext cx="10515600" cy="4614863"/>
          </a:xfrm>
        </p:spPr>
        <p:txBody>
          <a:bodyPr>
            <a:noAutofit/>
          </a:bodyPr>
          <a:lstStyle/>
          <a:p>
            <a:pPr marL="0" indent="0">
              <a:buNone/>
            </a:pPr>
            <a:r>
              <a:rPr lang="ru-RU" dirty="0"/>
              <a:t>Концентраты фактора свёртывания</a:t>
            </a:r>
            <a:br>
              <a:rPr lang="en-US" dirty="0"/>
            </a:br>
            <a:endParaRPr lang="en-CA" dirty="0"/>
          </a:p>
          <a:p>
            <a:pPr lvl="1"/>
            <a:endParaRPr lang="en-CA" dirty="0"/>
          </a:p>
          <a:p>
            <a:pPr lvl="1"/>
            <a:endParaRPr lang="en-CA" dirty="0"/>
          </a:p>
          <a:p>
            <a:endParaRPr lang="en-CA" dirty="0"/>
          </a:p>
          <a:p>
            <a:endParaRPr lang="en-CA" dirty="0"/>
          </a:p>
          <a:p>
            <a:pPr marL="457200" lvl="1" indent="0">
              <a:buNone/>
            </a:pPr>
            <a:endParaRPr lang="en-US" dirty="0"/>
          </a:p>
          <a:p>
            <a:r>
              <a:rPr lang="ru-RU" b="1" dirty="0" err="1"/>
              <a:t>Нефакторная</a:t>
            </a:r>
            <a:r>
              <a:rPr lang="ru-RU" b="1" dirty="0"/>
              <a:t> заместительная </a:t>
            </a:r>
            <a:r>
              <a:rPr lang="ru-RU" dirty="0"/>
              <a:t>терапия, такая, как терапия </a:t>
            </a:r>
            <a:r>
              <a:rPr lang="ru-RU" b="1" dirty="0" err="1"/>
              <a:t>эмицизумабом</a:t>
            </a:r>
            <a:r>
              <a:rPr lang="ru-RU" b="1" dirty="0"/>
              <a:t>, </a:t>
            </a:r>
            <a:r>
              <a:rPr lang="ru-RU" dirty="0"/>
              <a:t>делает возможным альтернативный метод лечения</a:t>
            </a:r>
            <a:endParaRPr lang="en-US" dirty="0"/>
          </a:p>
          <a:p>
            <a:r>
              <a:rPr lang="ru-RU" sz="1800" dirty="0">
                <a:effectLst/>
                <a:latin typeface="Arial" panose="020B0604020202020204" pitchFamily="34" charset="0"/>
                <a:ea typeface="Arial" panose="020B0604020202020204" pitchFamily="34" charset="0"/>
              </a:rPr>
              <a:t>Когда доступность КФС и </a:t>
            </a:r>
            <a:r>
              <a:rPr lang="ru-RU" sz="1800" dirty="0" err="1">
                <a:effectLst/>
                <a:latin typeface="Arial" panose="020B0604020202020204" pitchFamily="34" charset="0"/>
                <a:ea typeface="Arial" panose="020B0604020202020204" pitchFamily="34" charset="0"/>
              </a:rPr>
              <a:t>эмицизумаба</a:t>
            </a:r>
            <a:r>
              <a:rPr lang="ru-RU" sz="1800" dirty="0">
                <a:effectLst/>
                <a:latin typeface="Arial" panose="020B0604020202020204" pitchFamily="34" charset="0"/>
                <a:ea typeface="Arial" panose="020B0604020202020204" pitchFamily="34" charset="0"/>
              </a:rPr>
              <a:t> ограничена, </a:t>
            </a:r>
            <a:r>
              <a:rPr lang="ru-RU" dirty="0"/>
              <a:t>медицинские работники зачастую полагаются на </a:t>
            </a:r>
            <a:r>
              <a:rPr lang="ru-RU" b="1" dirty="0" err="1"/>
              <a:t>криопреципитат</a:t>
            </a:r>
            <a:r>
              <a:rPr lang="ru-RU" b="1" dirty="0"/>
              <a:t> и свежезамороженную плазму (СЗП) </a:t>
            </a:r>
            <a:r>
              <a:rPr lang="ru-RU" dirty="0"/>
              <a:t>для лечения гемофилии. </a:t>
            </a:r>
            <a:endParaRPr lang="en-CA" dirty="0"/>
          </a:p>
        </p:txBody>
      </p:sp>
      <p:grpSp>
        <p:nvGrpSpPr>
          <p:cNvPr id="12" name="Group 11">
            <a:extLst>
              <a:ext uri="{FF2B5EF4-FFF2-40B4-BE49-F238E27FC236}">
                <a16:creationId xmlns:a16="http://schemas.microsoft.com/office/drawing/2014/main" id="{E5B51A0E-2DF5-4D09-B217-1FE814C86DFE}"/>
              </a:ext>
            </a:extLst>
          </p:cNvPr>
          <p:cNvGrpSpPr/>
          <p:nvPr/>
        </p:nvGrpSpPr>
        <p:grpSpPr>
          <a:xfrm>
            <a:off x="838200" y="2878863"/>
            <a:ext cx="10515600" cy="1242854"/>
            <a:chOff x="838200" y="2848020"/>
            <a:chExt cx="7788729" cy="1242854"/>
          </a:xfrm>
          <a:solidFill>
            <a:schemeClr val="accent1">
              <a:lumMod val="20000"/>
              <a:lumOff val="80000"/>
            </a:schemeClr>
          </a:solidFill>
        </p:grpSpPr>
        <p:sp>
          <p:nvSpPr>
            <p:cNvPr id="4" name="Rounded Rectangle 3">
              <a:extLst>
                <a:ext uri="{FF2B5EF4-FFF2-40B4-BE49-F238E27FC236}">
                  <a16:creationId xmlns:a16="http://schemas.microsoft.com/office/drawing/2014/main" id="{FE12201B-43DA-4DC9-93AF-44659D7C74F6}"/>
                </a:ext>
              </a:extLst>
            </p:cNvPr>
            <p:cNvSpPr/>
            <p:nvPr/>
          </p:nvSpPr>
          <p:spPr>
            <a:xfrm>
              <a:off x="838200" y="2848020"/>
              <a:ext cx="3746337" cy="1219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ysClr val="windowText" lastClr="000000"/>
                  </a:solidFill>
                  <a:effectLst/>
                  <a:uLnTx/>
                  <a:uFillTx/>
                  <a:latin typeface="Arial"/>
                  <a:ea typeface="+mn-ea"/>
                  <a:cs typeface="+mn-cs"/>
                </a:rPr>
                <a:t>Плазматические препараты</a:t>
              </a:r>
              <a:r>
                <a:rPr kumimoji="0" lang="ru-RU" sz="2000" b="0" i="0" u="none" strike="noStrike" kern="1200" cap="none" spc="0" normalizeH="0" baseline="0" noProof="0" dirty="0">
                  <a:ln>
                    <a:noFill/>
                  </a:ln>
                  <a:solidFill>
                    <a:sysClr val="windowText" lastClr="000000"/>
                  </a:solidFill>
                  <a:effectLst/>
                  <a:uLnTx/>
                  <a:uFillTx/>
                  <a:latin typeface="Arial"/>
                  <a:ea typeface="+mn-ea"/>
                  <a:cs typeface="+mn-cs"/>
                </a:rPr>
                <a:t>, получаемые из плазмы доноров человеческой крови</a:t>
              </a:r>
              <a:endParaRPr kumimoji="0" lang="en-CA" sz="20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5" name="Rounded Rectangle 4">
              <a:extLst>
                <a:ext uri="{FF2B5EF4-FFF2-40B4-BE49-F238E27FC236}">
                  <a16:creationId xmlns:a16="http://schemas.microsoft.com/office/drawing/2014/main" id="{35AB6656-3302-4FEB-8A5F-969889061D8C}"/>
                </a:ext>
              </a:extLst>
            </p:cNvPr>
            <p:cNvSpPr/>
            <p:nvPr/>
          </p:nvSpPr>
          <p:spPr>
            <a:xfrm>
              <a:off x="4880592" y="2871674"/>
              <a:ext cx="3746337" cy="1219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ysClr val="windowText" lastClr="000000"/>
                  </a:solidFill>
                  <a:effectLst/>
                  <a:uLnTx/>
                  <a:uFillTx/>
                  <a:latin typeface="Arial"/>
                  <a:ea typeface="+mn-ea"/>
                  <a:cs typeface="+mn-cs"/>
                </a:rPr>
                <a:t>Рекомбинантные препараты</a:t>
              </a:r>
              <a:r>
                <a:rPr kumimoji="0" lang="ru-RU" sz="2000" b="0" i="0" u="none" strike="noStrike" kern="1200" cap="none" spc="0" normalizeH="0" baseline="0" noProof="0" dirty="0">
                  <a:ln>
                    <a:noFill/>
                  </a:ln>
                  <a:solidFill>
                    <a:sysClr val="windowText" lastClr="000000"/>
                  </a:solidFill>
                  <a:effectLst/>
                  <a:uLnTx/>
                  <a:uFillTx/>
                  <a:latin typeface="Arial"/>
                  <a:ea typeface="+mn-ea"/>
                  <a:cs typeface="+mn-cs"/>
                </a:rPr>
                <a:t>, производимые с использованием генно-инженерных клеток и рекомбинантной технологии.</a:t>
              </a:r>
              <a:endParaRPr kumimoji="0" lang="en-CA" sz="2000" b="0" i="0" u="none" strike="noStrike" kern="1200" cap="none" spc="0" normalizeH="0" baseline="0" noProof="0" dirty="0">
                <a:ln>
                  <a:noFill/>
                </a:ln>
                <a:solidFill>
                  <a:sysClr val="windowText" lastClr="000000"/>
                </a:solidFill>
                <a:effectLst/>
                <a:uLnTx/>
                <a:uFillTx/>
                <a:latin typeface="Arial"/>
                <a:ea typeface="+mn-ea"/>
                <a:cs typeface="+mn-cs"/>
              </a:endParaRPr>
            </a:p>
          </p:txBody>
        </p:sp>
      </p:grpSp>
      <p:sp>
        <p:nvSpPr>
          <p:cNvPr id="6" name="TextBox 5">
            <a:extLst>
              <a:ext uri="{FF2B5EF4-FFF2-40B4-BE49-F238E27FC236}">
                <a16:creationId xmlns:a16="http://schemas.microsoft.com/office/drawing/2014/main" id="{E8EC84CC-2949-6142-AE6D-33FEDC70C770}"/>
              </a:ext>
            </a:extLst>
          </p:cNvPr>
          <p:cNvSpPr txBox="1"/>
          <p:nvPr/>
        </p:nvSpPr>
        <p:spPr>
          <a:xfrm>
            <a:off x="838200" y="2275482"/>
            <a:ext cx="10515600" cy="473162"/>
          </a:xfrm>
          <a:prstGeom prst="roundRect">
            <a:avLst>
              <a:gd name="adj" fmla="val 0"/>
            </a:avLst>
          </a:prstGeom>
          <a:solidFill>
            <a:schemeClr val="accent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white"/>
                </a:solidFill>
                <a:effectLst/>
                <a:uLnTx/>
                <a:uFillTx/>
                <a:latin typeface="Arial"/>
                <a:ea typeface="+mn-ea"/>
                <a:cs typeface="+mn-cs"/>
              </a:rPr>
              <a:t>Два основных типа КФС</a:t>
            </a:r>
            <a:endParaRPr kumimoji="0" lang="en-US" sz="2000" b="1"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 Placeholder 3">
            <a:extLst>
              <a:ext uri="{FF2B5EF4-FFF2-40B4-BE49-F238E27FC236}">
                <a16:creationId xmlns:a16="http://schemas.microsoft.com/office/drawing/2014/main" id="{A6F2E139-447E-47CC-9846-7083CA578661}"/>
              </a:ext>
            </a:extLst>
          </p:cNvPr>
          <p:cNvSpPr>
            <a:spLocks noGrp="1"/>
          </p:cNvSpPr>
          <p:nvPr>
            <p:ph type="body" sz="quarter" idx="13"/>
          </p:nvPr>
        </p:nvSpPr>
        <p:spPr>
          <a:xfrm>
            <a:off x="838201" y="6356351"/>
            <a:ext cx="9925050" cy="365125"/>
          </a:xfrm>
        </p:spPr>
        <p:txBody>
          <a:bodyPr/>
          <a:lstStyle/>
          <a:p>
            <a:r>
              <a:rPr lang="ru-RU" dirty="0"/>
              <a:t>КФС</a:t>
            </a:r>
            <a:r>
              <a:rPr lang="en-US" dirty="0"/>
              <a:t>, </a:t>
            </a:r>
            <a:r>
              <a:rPr lang="ru-RU" dirty="0"/>
              <a:t>концентраты фактора свёртывания</a:t>
            </a:r>
            <a:r>
              <a:rPr lang="en-US" dirty="0"/>
              <a:t>.</a:t>
            </a:r>
            <a:endParaRPr lang="en-CA" dirty="0"/>
          </a:p>
        </p:txBody>
      </p:sp>
    </p:spTree>
    <p:extLst>
      <p:ext uri="{BB962C8B-B14F-4D97-AF65-F5344CB8AC3E}">
        <p14:creationId xmlns:p14="http://schemas.microsoft.com/office/powerpoint/2010/main" val="2943277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8B4676-9AF9-420B-8EA9-83DD9613A4F1}"/>
              </a:ext>
            </a:extLst>
          </p:cNvPr>
          <p:cNvSpPr>
            <a:spLocks noGrp="1"/>
          </p:cNvSpPr>
          <p:nvPr>
            <p:ph type="title"/>
          </p:nvPr>
        </p:nvSpPr>
        <p:spPr>
          <a:xfrm>
            <a:off x="838199" y="225425"/>
            <a:ext cx="10515599" cy="1090079"/>
          </a:xfrm>
        </p:spPr>
        <p:txBody>
          <a:bodyPr>
            <a:noAutofit/>
          </a:bodyPr>
          <a:lstStyle/>
          <a:p>
            <a:pPr>
              <a:lnSpc>
                <a:spcPct val="100000"/>
              </a:lnSpc>
            </a:pPr>
            <a:r>
              <a:rPr lang="ru-RU" altLang="en-US" dirty="0"/>
              <a:t>Клинический случай</a:t>
            </a:r>
            <a:r>
              <a:rPr lang="en-US" altLang="en-US" dirty="0"/>
              <a:t>:  </a:t>
            </a:r>
            <a:r>
              <a:rPr lang="ru-RU" altLang="en-US" dirty="0" err="1"/>
              <a:t>Лиам</a:t>
            </a:r>
            <a:r>
              <a:rPr lang="ru-RU" altLang="en-US" dirty="0"/>
              <a:t>,</a:t>
            </a:r>
            <a:r>
              <a:rPr lang="en-US" altLang="en-US" dirty="0"/>
              <a:t> 9 </a:t>
            </a:r>
            <a:r>
              <a:rPr lang="ru-RU" altLang="en-US" dirty="0"/>
              <a:t>месяцев</a:t>
            </a:r>
            <a:endParaRPr lang="en-CA" dirty="0"/>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199" y="1562100"/>
            <a:ext cx="6143171" cy="4614863"/>
          </a:xfrm>
        </p:spPr>
        <p:txBody>
          <a:bodyPr>
            <a:normAutofit/>
          </a:bodyPr>
          <a:lstStyle/>
          <a:p>
            <a:pPr>
              <a:spcBef>
                <a:spcPts val="1800"/>
              </a:spcBef>
            </a:pPr>
            <a:r>
              <a:rPr lang="ru-RU" altLang="en-US" dirty="0"/>
              <a:t>Тяжёлая гемофилия </a:t>
            </a:r>
            <a:r>
              <a:rPr lang="en-US" altLang="en-US" dirty="0"/>
              <a:t>A</a:t>
            </a:r>
          </a:p>
          <a:p>
            <a:pPr>
              <a:spcBef>
                <a:spcPts val="1800"/>
              </a:spcBef>
            </a:pPr>
            <a:r>
              <a:rPr lang="ru-RU" altLang="en-US" dirty="0"/>
              <a:t>Диагноз поставлен при рождении на основании семейного анамнеза </a:t>
            </a:r>
            <a:r>
              <a:rPr lang="en-US" altLang="en-US" dirty="0"/>
              <a:t>(</a:t>
            </a:r>
            <a:r>
              <a:rPr lang="ru-RU" altLang="en-US" dirty="0"/>
              <a:t>дядя и дедушка по материнской линии</a:t>
            </a:r>
            <a:r>
              <a:rPr lang="en-US" altLang="en-US" dirty="0"/>
              <a:t>)</a:t>
            </a:r>
          </a:p>
          <a:p>
            <a:pPr>
              <a:spcBef>
                <a:spcPts val="1800"/>
              </a:spcBef>
            </a:pPr>
            <a:r>
              <a:rPr lang="en-US" altLang="en-US" dirty="0"/>
              <a:t>FVIII</a:t>
            </a:r>
            <a:r>
              <a:rPr lang="ru-RU" altLang="en-US" dirty="0"/>
              <a:t> на данный момент не применялся</a:t>
            </a:r>
            <a:endParaRPr lang="en-US" altLang="en-US" dirty="0"/>
          </a:p>
          <a:p>
            <a:r>
              <a:rPr lang="ru-RU" altLang="en-US" dirty="0"/>
              <a:t>После того, как ребёнок начал ползать, на конечностях появилось больше ушибов/гематом.</a:t>
            </a:r>
            <a:endParaRPr lang="en-US" altLang="en-US" dirty="0"/>
          </a:p>
          <a:p>
            <a:pPr>
              <a:spcBef>
                <a:spcPts val="1800"/>
              </a:spcBef>
            </a:pPr>
            <a:r>
              <a:rPr lang="ru-RU" altLang="en-US" dirty="0"/>
              <a:t>Семья готова рассмотреть возможность начать профилактическую заместительную терапию с помощью </a:t>
            </a:r>
            <a:r>
              <a:rPr lang="en-US" altLang="en-US" dirty="0"/>
              <a:t>FVIII</a:t>
            </a:r>
          </a:p>
        </p:txBody>
      </p:sp>
      <p:sp>
        <p:nvSpPr>
          <p:cNvPr id="4" name="Text Placeholder 3">
            <a:extLst>
              <a:ext uri="{FF2B5EF4-FFF2-40B4-BE49-F238E27FC236}">
                <a16:creationId xmlns:a16="http://schemas.microsoft.com/office/drawing/2014/main" id="{BD9FD862-6FAB-480D-BF32-957438286B94}"/>
              </a:ext>
            </a:extLst>
          </p:cNvPr>
          <p:cNvSpPr>
            <a:spLocks noGrp="1"/>
          </p:cNvSpPr>
          <p:nvPr>
            <p:ph type="body" sz="quarter" idx="13"/>
          </p:nvPr>
        </p:nvSpPr>
        <p:spPr>
          <a:xfrm>
            <a:off x="838201" y="6356351"/>
            <a:ext cx="9925050" cy="365125"/>
          </a:xfrm>
        </p:spPr>
        <p:txBody>
          <a:bodyPr/>
          <a:lstStyle/>
          <a:p>
            <a:endParaRPr lang="en-CA" dirty="0"/>
          </a:p>
        </p:txBody>
      </p:sp>
      <p:sp>
        <p:nvSpPr>
          <p:cNvPr id="2" name="Rounded Rectangle 1">
            <a:extLst>
              <a:ext uri="{FF2B5EF4-FFF2-40B4-BE49-F238E27FC236}">
                <a16:creationId xmlns:a16="http://schemas.microsoft.com/office/drawing/2014/main" id="{9C2D8CFA-EB5A-FB4B-9758-B9A05F2F4CE9}"/>
              </a:ext>
            </a:extLst>
          </p:cNvPr>
          <p:cNvSpPr/>
          <p:nvPr/>
        </p:nvSpPr>
        <p:spPr>
          <a:xfrm>
            <a:off x="7531331" y="1679171"/>
            <a:ext cx="3618115" cy="3474720"/>
          </a:xfrm>
          <a:prstGeom prst="roundRect">
            <a:avLst>
              <a:gd name="adj" fmla="val 5573"/>
            </a:avLst>
          </a:prstGeom>
          <a:solidFill>
            <a:schemeClr val="accent1">
              <a:lumMod val="20000"/>
              <a:lumOff val="80000"/>
            </a:schemeClr>
          </a:solidFill>
          <a:ln>
            <a:solidFill>
              <a:schemeClr val="accent1"/>
            </a:solidFill>
          </a:ln>
        </p:spPr>
        <p:style>
          <a:lnRef idx="3">
            <a:schemeClr val="lt1"/>
          </a:lnRef>
          <a:fillRef idx="1">
            <a:schemeClr val="accent1"/>
          </a:fillRef>
          <a:effectRef idx="1">
            <a:schemeClr val="accent1"/>
          </a:effectRef>
          <a:fontRef idx="minor">
            <a:schemeClr val="lt1"/>
          </a:fontRef>
        </p:style>
        <p:txBody>
          <a:bodyPr lIns="365760" rtlCol="0" anchor="ctr"/>
          <a:lstStyle/>
          <a:p>
            <a:pPr marL="0" marR="0" lvl="0" indent="0" algn="l" defTabSz="914400" rtl="0" eaLnBrk="1" fontAlgn="auto" latinLnBrk="0" hangingPunct="1">
              <a:lnSpc>
                <a:spcPct val="100000"/>
              </a:lnSpc>
              <a:spcBef>
                <a:spcPts val="300"/>
              </a:spcBef>
              <a:spcAft>
                <a:spcPts val="600"/>
              </a:spcAft>
              <a:buClr>
                <a:srgbClr val="000000"/>
              </a:buClr>
              <a:buSzTx/>
              <a:buFontTx/>
              <a:buNone/>
              <a:tabLst/>
              <a:defRPr/>
            </a:pPr>
            <a:r>
              <a:rPr kumimoji="0" lang="ru-RU"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С какого препарата следует начать лечение </a:t>
            </a:r>
            <a:r>
              <a:rPr kumimoji="0" lang="ru-RU" altLang="en-US" sz="2000" b="1"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Лиама</a:t>
            </a:r>
            <a:r>
              <a:rPr kumimoji="0" lang="en-US" alt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290513" marR="0" lvl="0" indent="-290513"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ru-RU" altLang="en-US" sz="20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Рекомбинантного</a:t>
            </a:r>
            <a:r>
              <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290513" marR="0" lvl="0" indent="-290513"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ru-RU"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Полученного из плазмы</a:t>
            </a:r>
            <a:r>
              <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290513" marR="0" lvl="0" indent="-290513"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ru-RU" altLang="en-US" sz="20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Эмицизумаба</a:t>
            </a:r>
            <a:r>
              <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296455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9BE5895-2687-114E-8A54-2B5E2004B13F}"/>
              </a:ext>
            </a:extLst>
          </p:cNvPr>
          <p:cNvSpPr>
            <a:spLocks noGrp="1"/>
          </p:cNvSpPr>
          <p:nvPr>
            <p:ph type="title"/>
          </p:nvPr>
        </p:nvSpPr>
        <p:spPr>
          <a:xfrm>
            <a:off x="838199" y="225425"/>
            <a:ext cx="10515599" cy="1090079"/>
          </a:xfrm>
        </p:spPr>
        <p:txBody>
          <a:bodyPr vert="horz" lIns="91440" tIns="45720" rIns="91440" bIns="45720" rtlCol="0" anchor="ctr">
            <a:normAutofit/>
          </a:bodyPr>
          <a:lstStyle/>
          <a:p>
            <a:pPr>
              <a:lnSpc>
                <a:spcPct val="100000"/>
              </a:lnSpc>
            </a:pPr>
            <a:r>
              <a:rPr lang="ru-RU" dirty="0"/>
              <a:t>Введение</a:t>
            </a:r>
            <a:endParaRPr lang="en-CA" dirty="0"/>
          </a:p>
        </p:txBody>
      </p:sp>
      <p:sp>
        <p:nvSpPr>
          <p:cNvPr id="3" name="Content Placeholder 2">
            <a:extLst>
              <a:ext uri="{FF2B5EF4-FFF2-40B4-BE49-F238E27FC236}">
                <a16:creationId xmlns:a16="http://schemas.microsoft.com/office/drawing/2014/main" id="{2FE0BD69-4F67-4224-AD5C-08F451542D59}"/>
              </a:ext>
            </a:extLst>
          </p:cNvPr>
          <p:cNvSpPr>
            <a:spLocks noGrp="1"/>
          </p:cNvSpPr>
          <p:nvPr>
            <p:ph idx="1"/>
          </p:nvPr>
        </p:nvSpPr>
        <p:spPr>
          <a:xfrm>
            <a:off x="838200" y="1562100"/>
            <a:ext cx="10515600" cy="4614863"/>
          </a:xfrm>
        </p:spPr>
        <p:txBody>
          <a:bodyPr>
            <a:normAutofit/>
          </a:bodyPr>
          <a:lstStyle/>
          <a:p>
            <a:pPr marL="0" lvl="0" indent="0">
              <a:buNone/>
            </a:pPr>
            <a:r>
              <a:rPr lang="ru-RU" b="1" dirty="0">
                <a:solidFill>
                  <a:schemeClr val="accent1"/>
                </a:solidFill>
              </a:rPr>
              <a:t>Рекомендация 5.1.1:</a:t>
            </a:r>
            <a:br>
              <a:rPr lang="en-US" b="1" dirty="0">
                <a:solidFill>
                  <a:schemeClr val="accent1"/>
                </a:solidFill>
              </a:rPr>
            </a:br>
            <a:r>
              <a:rPr lang="ru-RU" altLang="en-US" dirty="0"/>
              <a:t>Для лечения пациентов с гемофилией ВФГ не отдаёт предпочтения </a:t>
            </a:r>
            <a:r>
              <a:rPr lang="ru-RU" altLang="en-US" dirty="0" err="1"/>
              <a:t>рекомбинантным</a:t>
            </a:r>
            <a:r>
              <a:rPr lang="ru-RU" altLang="en-US" dirty="0"/>
              <a:t> препаратам по сравнению с концентратами, производимыми из плазмы</a:t>
            </a:r>
          </a:p>
          <a:p>
            <a:pPr marL="0" indent="0">
              <a:buNone/>
            </a:pPr>
            <a:endParaRPr lang="en-US" altLang="en-US" dirty="0"/>
          </a:p>
        </p:txBody>
      </p:sp>
      <p:sp>
        <p:nvSpPr>
          <p:cNvPr id="6" name="Content Placeholder 2">
            <a:extLst>
              <a:ext uri="{FF2B5EF4-FFF2-40B4-BE49-F238E27FC236}">
                <a16:creationId xmlns:a16="http://schemas.microsoft.com/office/drawing/2014/main" id="{D69BE081-750A-4CC3-9935-BFB8B16759E8}"/>
              </a:ext>
            </a:extLst>
          </p:cNvPr>
          <p:cNvSpPr txBox="1">
            <a:spLocks/>
          </p:cNvSpPr>
          <p:nvPr/>
        </p:nvSpPr>
        <p:spPr>
          <a:xfrm>
            <a:off x="838200" y="3477986"/>
            <a:ext cx="10515600" cy="1413330"/>
          </a:xfrm>
          <a:prstGeom prst="roundRect">
            <a:avLst/>
          </a:prstGeom>
          <a:ln w="38100">
            <a:solidFill>
              <a:schemeClr val="accent1"/>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600"/>
              </a:spcAft>
              <a:buClr>
                <a:srgbClr val="C00A36"/>
              </a:buClr>
              <a:buSzTx/>
              <a:buFont typeface="Arial" panose="020B0604020202020204" pitchFamily="34" charset="0"/>
              <a:buNone/>
              <a:tabLst/>
              <a:defRPr/>
            </a:pPr>
            <a:r>
              <a:rPr kumimoji="0" lang="ru-RU" alt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ПРИМЕЧАНИЕ:</a:t>
            </a:r>
            <a:r>
              <a:rPr kumimoji="0" lang="en-US" altLang="en-US" sz="2000" b="1" i="0" u="none" strike="noStrike" kern="1200" cap="none" spc="0" normalizeH="0" baseline="0" noProof="0" dirty="0">
                <a:ln>
                  <a:noFill/>
                </a:ln>
                <a:solidFill>
                  <a:srgbClr val="008BB0"/>
                </a:solidFill>
                <a:effectLst/>
                <a:uLnTx/>
                <a:uFillTx/>
                <a:latin typeface="Arial" panose="020B0604020202020204" pitchFamily="34" charset="0"/>
                <a:ea typeface="+mn-ea"/>
                <a:cs typeface="Arial" panose="020B0604020202020204" pitchFamily="34" charset="0"/>
              </a:rPr>
              <a:t> </a:t>
            </a:r>
            <a:r>
              <a:rPr kumimoji="0" lang="ru-RU"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Выбор между этими классами препаратов нужно делать в соответствии с местными критериями, включающими доступность, стоимость и предпочтения пациентов. </a:t>
            </a:r>
          </a:p>
        </p:txBody>
      </p:sp>
    </p:spTree>
    <p:extLst>
      <p:ext uri="{BB962C8B-B14F-4D97-AF65-F5344CB8AC3E}">
        <p14:creationId xmlns:p14="http://schemas.microsoft.com/office/powerpoint/2010/main" val="1825279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A9D97-7EEC-4DA7-BB95-209659210D3B}"/>
              </a:ext>
            </a:extLst>
          </p:cNvPr>
          <p:cNvSpPr>
            <a:spLocks noGrp="1"/>
          </p:cNvSpPr>
          <p:nvPr>
            <p:ph type="title"/>
          </p:nvPr>
        </p:nvSpPr>
        <p:spPr/>
        <p:txBody>
          <a:bodyPr vert="horz" lIns="91440" tIns="45720" rIns="91440" bIns="45720" rtlCol="0" anchor="ctr">
            <a:normAutofit/>
          </a:bodyPr>
          <a:lstStyle/>
          <a:p>
            <a:pPr>
              <a:lnSpc>
                <a:spcPct val="100000"/>
              </a:lnSpc>
            </a:pPr>
            <a:r>
              <a:rPr lang="en-CA" dirty="0" err="1"/>
              <a:t>Выбор</a:t>
            </a:r>
            <a:r>
              <a:rPr lang="en-CA" dirty="0"/>
              <a:t> </a:t>
            </a:r>
            <a:r>
              <a:rPr lang="en-CA" dirty="0" err="1"/>
              <a:t>препарата</a:t>
            </a:r>
            <a:endParaRPr lang="en-CA" sz="3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CA6FEA5-B6EC-4DE8-8DFA-2CEFEE350679}"/>
              </a:ext>
            </a:extLst>
          </p:cNvPr>
          <p:cNvSpPr>
            <a:spLocks noGrp="1"/>
          </p:cNvSpPr>
          <p:nvPr>
            <p:ph idx="1"/>
          </p:nvPr>
        </p:nvSpPr>
        <p:spPr>
          <a:xfrm>
            <a:off x="4782861" y="1562100"/>
            <a:ext cx="6593114" cy="4614863"/>
          </a:xfrm>
        </p:spPr>
        <p:txBody>
          <a:bodyPr anchor="ctr">
            <a:noAutofit/>
          </a:bodyPr>
          <a:lstStyle/>
          <a:p>
            <a:pPr marL="0" indent="0">
              <a:buNone/>
            </a:pPr>
            <a:r>
              <a:rPr lang="ru-RU" b="1" i="0" u="none" strike="noStrike" baseline="0" dirty="0">
                <a:latin typeface="Arial" panose="020B0604020202020204" pitchFamily="34" charset="0"/>
                <a:cs typeface="Arial" panose="020B0604020202020204" pitchFamily="34" charset="0"/>
              </a:rPr>
              <a:t>Улучшение </a:t>
            </a:r>
            <a:r>
              <a:rPr lang="ru-RU" b="1" dirty="0"/>
              <a:t>безопасности препарата является результатом следующих мер:</a:t>
            </a:r>
            <a:endParaRPr lang="en-CA" b="1" i="0" u="none" strike="noStrike" baseline="0"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выбор доноров (исключение доноров из групп риска);</a:t>
            </a:r>
          </a:p>
          <a:p>
            <a:r>
              <a:rPr lang="ru-RU" dirty="0">
                <a:latin typeface="Arial" panose="020B0604020202020204" pitchFamily="34" charset="0"/>
                <a:cs typeface="Arial" panose="020B0604020202020204" pitchFamily="34" charset="0"/>
              </a:rPr>
              <a:t>скрининг донорского материала, включая анализ нуклеиновых кислот (АНК);</a:t>
            </a:r>
          </a:p>
          <a:p>
            <a:r>
              <a:rPr lang="ru-RU" dirty="0"/>
              <a:t>ряд технологических операций по </a:t>
            </a:r>
            <a:r>
              <a:rPr lang="ru-RU" dirty="0" err="1"/>
              <a:t>инактивации</a:t>
            </a:r>
            <a:r>
              <a:rPr lang="ru-RU" dirty="0"/>
              <a:t> и удалению вирусов</a:t>
            </a:r>
            <a:endParaRPr lang="en-US" sz="2000" b="0" i="0" u="none" strike="noStrike" baseline="0" dirty="0">
              <a:latin typeface="Arial" panose="020B0604020202020204" pitchFamily="34" charset="0"/>
              <a:cs typeface="Arial" panose="020B0604020202020204" pitchFamily="34" charset="0"/>
            </a:endParaRPr>
          </a:p>
          <a:p>
            <a:pPr marL="0" indent="0">
              <a:buNone/>
            </a:pPr>
            <a:r>
              <a:rPr lang="ru-RU" b="1" dirty="0">
                <a:latin typeface="Arial" panose="020B0604020202020204" pitchFamily="34" charset="0"/>
                <a:cs typeface="Arial" panose="020B0604020202020204" pitchFamily="34" charset="0"/>
              </a:rPr>
              <a:t>При выборе КФС, вырабатываемых из плазмы</a:t>
            </a:r>
            <a:r>
              <a:rPr lang="en-US" b="1" i="0" u="none" strike="noStrike" baseline="0" dirty="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два вопроса требуют особого внимания</a:t>
            </a:r>
            <a:r>
              <a:rPr lang="en-US" b="1" i="0" u="none" strike="noStrike" baseline="0" dirty="0">
                <a:latin typeface="Arial" panose="020B0604020202020204" pitchFamily="34" charset="0"/>
                <a:cs typeface="Arial" panose="020B0604020202020204" pitchFamily="34" charset="0"/>
              </a:rPr>
              <a:t>:</a:t>
            </a:r>
          </a:p>
          <a:p>
            <a:r>
              <a:rPr lang="ru-RU" dirty="0">
                <a:latin typeface="Arial" panose="020B0604020202020204" pitchFamily="34" charset="0"/>
                <a:cs typeface="Arial" panose="020B0604020202020204" pitchFamily="34" charset="0"/>
              </a:rPr>
              <a:t>чистота препарата</a:t>
            </a:r>
          </a:p>
          <a:p>
            <a:r>
              <a:rPr lang="ru-RU" dirty="0" err="1"/>
              <a:t>инактивация</a:t>
            </a:r>
            <a:r>
              <a:rPr lang="en-US" dirty="0"/>
              <a:t>/</a:t>
            </a:r>
            <a:r>
              <a:rPr lang="ru-RU" dirty="0"/>
              <a:t>элиминация вирусов</a:t>
            </a:r>
            <a:endParaRPr lang="en-CA"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FF265B4-FF47-476A-A84D-30805209FE11}"/>
              </a:ext>
            </a:extLst>
          </p:cNvPr>
          <p:cNvSpPr>
            <a:spLocks noGrp="1"/>
          </p:cNvSpPr>
          <p:nvPr>
            <p:ph type="body" sz="quarter" idx="13"/>
          </p:nvPr>
        </p:nvSpPr>
        <p:spPr/>
        <p:txBody>
          <a:bodyPr/>
          <a:lstStyle/>
          <a:p>
            <a:r>
              <a:rPr lang="ru-RU" dirty="0"/>
              <a:t>КФС</a:t>
            </a:r>
            <a:r>
              <a:rPr lang="en-US" dirty="0"/>
              <a:t>, </a:t>
            </a:r>
            <a:r>
              <a:rPr lang="ru-RU" dirty="0"/>
              <a:t>концентрат фактора свёртывания</a:t>
            </a:r>
            <a:r>
              <a:rPr lang="en-US" dirty="0"/>
              <a:t>; </a:t>
            </a:r>
            <a:r>
              <a:rPr lang="ru-RU" dirty="0"/>
              <a:t>НПП</a:t>
            </a:r>
            <a:r>
              <a:rPr lang="en-US" dirty="0"/>
              <a:t>, </a:t>
            </a:r>
            <a:r>
              <a:rPr lang="ru-RU" dirty="0"/>
              <a:t>надлежащие производственные практики</a:t>
            </a:r>
            <a:r>
              <a:rPr lang="en-US" dirty="0"/>
              <a:t>; </a:t>
            </a:r>
            <a:r>
              <a:rPr lang="ru-RU" dirty="0"/>
              <a:t>ВИЧ</a:t>
            </a:r>
            <a:r>
              <a:rPr lang="en-US" dirty="0"/>
              <a:t>, </a:t>
            </a:r>
            <a:r>
              <a:rPr lang="ru-RU" dirty="0"/>
              <a:t>вирус иммунодефицита человека</a:t>
            </a:r>
            <a:r>
              <a:rPr lang="en-US" dirty="0"/>
              <a:t>; </a:t>
            </a:r>
            <a:r>
              <a:rPr lang="ru-RU" dirty="0">
                <a:latin typeface="Arial" panose="020B0604020202020204" pitchFamily="34" charset="0"/>
                <a:cs typeface="Arial" panose="020B0604020202020204" pitchFamily="34" charset="0"/>
              </a:rPr>
              <a:t>ВГ</a:t>
            </a:r>
            <a:r>
              <a:rPr lang="en-US" dirty="0">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С</a:t>
            </a:r>
            <a:r>
              <a:rPr lang="en-US" dirty="0">
                <a:latin typeface="Arial" panose="020B0604020202020204" pitchFamily="34" charset="0"/>
                <a:cs typeface="Arial" panose="020B0604020202020204" pitchFamily="34" charset="0"/>
              </a:rPr>
              <a:t>)</a:t>
            </a:r>
            <a:r>
              <a:rPr lang="en-US" dirty="0"/>
              <a:t>, </a:t>
            </a:r>
            <a:r>
              <a:rPr lang="ru-RU" dirty="0"/>
              <a:t>вирус гепатита С</a:t>
            </a:r>
            <a:r>
              <a:rPr lang="en-US" dirty="0"/>
              <a:t>.</a:t>
            </a:r>
            <a:endParaRPr lang="en-CA" dirty="0"/>
          </a:p>
        </p:txBody>
      </p:sp>
      <p:sp>
        <p:nvSpPr>
          <p:cNvPr id="9" name="Content Placeholder 2">
            <a:extLst>
              <a:ext uri="{FF2B5EF4-FFF2-40B4-BE49-F238E27FC236}">
                <a16:creationId xmlns:a16="http://schemas.microsoft.com/office/drawing/2014/main" id="{A159EEE1-357A-4AAC-88A6-30FF072DE668}"/>
              </a:ext>
            </a:extLst>
          </p:cNvPr>
          <p:cNvSpPr txBox="1">
            <a:spLocks/>
          </p:cNvSpPr>
          <p:nvPr/>
        </p:nvSpPr>
        <p:spPr>
          <a:xfrm>
            <a:off x="987824" y="1845425"/>
            <a:ext cx="2902528" cy="3782898"/>
          </a:xfrm>
          <a:prstGeom prst="roundRect">
            <a:avLst>
              <a:gd name="adj" fmla="val 5728"/>
            </a:avLst>
          </a:prstGeom>
          <a:solidFill>
            <a:schemeClr val="accent1"/>
          </a:solidFill>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800"/>
              </a:spcBef>
              <a:spcAft>
                <a:spcPts val="0"/>
              </a:spcAft>
              <a:buClr>
                <a:srgbClr val="642566"/>
              </a:buClr>
              <a:buSzTx/>
              <a:buFont typeface="Arial" panose="020B0604020202020204" pitchFamily="34" charset="0"/>
              <a:buNone/>
              <a:tabLst/>
              <a:defRPr/>
            </a:pPr>
            <a:endParaRPr kumimoji="0" lang="ru-RU"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1800"/>
              </a:spcBef>
              <a:spcAft>
                <a:spcPts val="0"/>
              </a:spcAft>
              <a:buClr>
                <a:srgbClr val="642566"/>
              </a:buClr>
              <a:buSzTx/>
              <a:buFont typeface="Arial" panose="020B0604020202020204" pitchFamily="34" charset="0"/>
              <a:buNone/>
              <a:tabLst/>
              <a:defRPr/>
            </a:pPr>
            <a:r>
              <a:rPr kumimoji="0" lang="ru-RU"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Полученные из плазмы КФС, производимые в соответствии со стандартами НПП, имеют чрезвычайно высокие показатели безопасности в отношении вирусов, таких, как ВИЧ и вирус гепатита С (ВГ</a:t>
            </a: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ru-RU"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С</a:t>
            </a: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ru-RU"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1800"/>
              </a:spcBef>
              <a:spcAft>
                <a:spcPts val="0"/>
              </a:spcAft>
              <a:buClr>
                <a:srgbClr val="642566"/>
              </a:buClr>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06277440"/>
      </p:ext>
    </p:extLst>
  </p:cSld>
  <p:clrMapOvr>
    <a:masterClrMapping/>
  </p:clrMapOvr>
</p:sld>
</file>

<file path=ppt/theme/theme1.xml><?xml version="1.0" encoding="utf-8"?>
<a:theme xmlns:a="http://schemas.openxmlformats.org/drawingml/2006/main" name="WFH">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38</TotalTime>
  <Words>6622</Words>
  <Application>Microsoft Office PowerPoint</Application>
  <PresentationFormat>Widescreen</PresentationFormat>
  <Paragraphs>280</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vt:lpstr>
      <vt:lpstr>Calibri</vt:lpstr>
      <vt:lpstr>Lato-Regular</vt:lpstr>
      <vt:lpstr>Times New Roman</vt:lpstr>
      <vt:lpstr>WFH</vt:lpstr>
      <vt:lpstr>PowerPoint Presentation</vt:lpstr>
      <vt:lpstr>Руководство ВФГ по лечению гемофилии</vt:lpstr>
      <vt:lpstr>Глава 5: Гемостатические препараты</vt:lpstr>
      <vt:lpstr>Раскрытие потенциальных конфликтов интересов : Стивен Пайп</vt:lpstr>
      <vt:lpstr>Авторы</vt:lpstr>
      <vt:lpstr>Введение – гемостатические препараты для лечения гемофилии</vt:lpstr>
      <vt:lpstr>Клинический случай:  Лиам, 9 месяцев</vt:lpstr>
      <vt:lpstr>Введение</vt:lpstr>
      <vt:lpstr>Выбор препарата</vt:lpstr>
      <vt:lpstr>Выбор препарата</vt:lpstr>
      <vt:lpstr>Клинический случай: Джеймс, 16 месяцев</vt:lpstr>
      <vt:lpstr>Препараты шунтирующего действия</vt:lpstr>
      <vt:lpstr>Препараты шунтирующего действия</vt:lpstr>
      <vt:lpstr>Заместительная терапия нефакторными препаратами</vt:lpstr>
      <vt:lpstr>Клинический случай: для адвокации</vt:lpstr>
      <vt:lpstr>Другие плазматические препараты</vt:lpstr>
      <vt:lpstr>Другие плазматические препараты Свежезамороженная плазма</vt:lpstr>
      <vt:lpstr>Другие плазматические препараты  Криопреципитат</vt:lpstr>
      <vt:lpstr>Другие фармакологические возможности</vt:lpstr>
      <vt:lpstr>Другие фармакологические возможности Десмопрессин</vt:lpstr>
      <vt:lpstr>Другие фармакологические возможности Десмопрессин</vt:lpstr>
      <vt:lpstr>Другие фармакологические возможности Транексамовая кислота</vt:lpstr>
      <vt:lpstr>Другие фармакологические возможности Транексамовая кислота</vt:lpstr>
      <vt:lpstr>Другие фармакологические возможности Эпсилон-аминокапроновая кислота (ЭАКК)</vt:lpstr>
      <vt:lpstr>Терапия нефакторными препаратами</vt:lpstr>
      <vt:lpstr>Терапия нефакторными препаратами Терапия c помощью замены</vt:lpstr>
      <vt:lpstr>Клинический случай: Вильям, 8 лет</vt:lpstr>
      <vt:lpstr>Концентраты фактора свёртывания</vt:lpstr>
      <vt:lpstr>Концентраты фактора свёртывания Препараты с удлинённым периодом полувыведения</vt:lpstr>
      <vt:lpstr>Концентраты фактора свёртывания Препараты с удлинённым периодом полувыведения</vt:lpstr>
      <vt:lpstr>Концентраты фактора свёртывания Переход на другие препараты</vt:lpstr>
      <vt:lpstr>Заключение</vt:lpstr>
      <vt:lpstr>Благодарим организацию «Гемофилия-Альянс» за поддержку в создании этой презентации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Chadwick</dc:creator>
  <cp:lastModifiedBy>Julia Chadwick</cp:lastModifiedBy>
  <cp:revision>1</cp:revision>
  <dcterms:created xsi:type="dcterms:W3CDTF">2022-05-31T12:07:36Z</dcterms:created>
  <dcterms:modified xsi:type="dcterms:W3CDTF">2022-05-31T12:45:51Z</dcterms:modified>
</cp:coreProperties>
</file>