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</p:sldMasterIdLst>
  <p:notesMasterIdLst>
    <p:notesMasterId r:id="rId26"/>
  </p:notesMasterIdLst>
  <p:sldIdLst>
    <p:sldId id="2933" r:id="rId5"/>
    <p:sldId id="2934" r:id="rId6"/>
    <p:sldId id="2808" r:id="rId7"/>
    <p:sldId id="2926" r:id="rId8"/>
    <p:sldId id="2927" r:id="rId9"/>
    <p:sldId id="2897" r:id="rId10"/>
    <p:sldId id="2932" r:id="rId11"/>
    <p:sldId id="2910" r:id="rId12"/>
    <p:sldId id="2911" r:id="rId13"/>
    <p:sldId id="2908" r:id="rId14"/>
    <p:sldId id="2898" r:id="rId15"/>
    <p:sldId id="2903" r:id="rId16"/>
    <p:sldId id="2930" r:id="rId17"/>
    <p:sldId id="2922" r:id="rId18"/>
    <p:sldId id="2929" r:id="rId19"/>
    <p:sldId id="2899" r:id="rId20"/>
    <p:sldId id="2900" r:id="rId21"/>
    <p:sldId id="2901" r:id="rId22"/>
    <p:sldId id="2902" r:id="rId23"/>
    <p:sldId id="2905" r:id="rId24"/>
    <p:sldId id="29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Chadwick" initials="JC" lastIdx="14" clrIdx="0">
    <p:extLst>
      <p:ext uri="{19B8F6BF-5375-455C-9EA6-DF929625EA0E}">
        <p15:presenceInfo xmlns:p15="http://schemas.microsoft.com/office/powerpoint/2012/main" userId="S::jchadwick@wfh.org::bd1ae82f-124b-4de6-bc22-d4eddcd0bf4b" providerId="AD"/>
      </p:ext>
    </p:extLst>
  </p:cmAuthor>
  <p:cmAuthor id="2" name="Karine Igartua, Dr" initials="KID" lastIdx="4" clrIdx="1">
    <p:extLst>
      <p:ext uri="{19B8F6BF-5375-455C-9EA6-DF929625EA0E}">
        <p15:presenceInfo xmlns:p15="http://schemas.microsoft.com/office/powerpoint/2012/main" userId="S::karine.igartua@mcgill.ca::0db75cb2-a157-489c-977a-76c312e8a96c" providerId="AD"/>
      </p:ext>
    </p:extLst>
  </p:cmAuthor>
  <p:cmAuthor id="3" name="Paul Heron" initials="PH" lastIdx="2" clrIdx="2">
    <p:extLst>
      <p:ext uri="{19B8F6BF-5375-455C-9EA6-DF929625EA0E}">
        <p15:presenceInfo xmlns:p15="http://schemas.microsoft.com/office/powerpoint/2012/main" userId="S::Paul.Heron@livagency.ca::4e0eef15-7e53-4b4b-9231-66f534d01d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606"/>
    <a:srgbClr val="F40001"/>
    <a:srgbClr val="008BB0"/>
    <a:srgbClr val="E60D2E"/>
    <a:srgbClr val="642566"/>
    <a:srgbClr val="C41230"/>
    <a:srgbClr val="719500"/>
    <a:srgbClr val="FDB913"/>
    <a:srgbClr val="8B0E04"/>
    <a:srgbClr val="FF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2EF4F-C714-4AE3-A8EA-70885999A32A}" v="1" dt="2022-05-17T19:24:16.287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54622" autoAdjust="0"/>
  </p:normalViewPr>
  <p:slideViewPr>
    <p:cSldViewPr snapToGrid="0" snapToObjects="1" showGuides="1">
      <p:cViewPr varScale="1">
        <p:scale>
          <a:sx n="32" d="100"/>
          <a:sy n="32" d="100"/>
        </p:scale>
        <p:origin x="1868" y="2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Chadwick" userId="bd1ae82f-124b-4de6-bc22-d4eddcd0bf4b" providerId="ADAL" clId="{2582EF4F-C714-4AE3-A8EA-70885999A32A}"/>
    <pc:docChg chg="modSld">
      <pc:chgData name="Julia Chadwick" userId="bd1ae82f-124b-4de6-bc22-d4eddcd0bf4b" providerId="ADAL" clId="{2582EF4F-C714-4AE3-A8EA-70885999A32A}" dt="2022-05-17T19:24:16.287" v="0"/>
      <pc:docMkLst>
        <pc:docMk/>
      </pc:docMkLst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2999102762" sldId="2808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2999102762" sldId="2808"/>
            <ac:picMk id="4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556201742" sldId="2897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556201742" sldId="2897"/>
            <ac:picMk id="4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840874643" sldId="2898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840874643" sldId="2898"/>
            <ac:picMk id="5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2469912022" sldId="2899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2469912022" sldId="2899"/>
            <ac:picMk id="4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336421555" sldId="2900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336421555" sldId="2900"/>
            <ac:picMk id="6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2782662478" sldId="2901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2782662478" sldId="2901"/>
            <ac:picMk id="4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3737926432" sldId="2902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3737926432" sldId="2902"/>
            <ac:picMk id="2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1873201100" sldId="2903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1873201100" sldId="2903"/>
            <ac:picMk id="6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400576051" sldId="2905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400576051" sldId="2905"/>
            <ac:picMk id="4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3642248446" sldId="2908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3642248446" sldId="2908"/>
            <ac:picMk id="7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3966081985" sldId="2910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3966081985" sldId="2910"/>
            <ac:picMk id="3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1194486135" sldId="2911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1194486135" sldId="2911"/>
            <ac:picMk id="5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619783331" sldId="2922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619783331" sldId="2922"/>
            <ac:picMk id="3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1866724211" sldId="2926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1866724211" sldId="2926"/>
            <ac:picMk id="5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1215102845" sldId="2927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1215102845" sldId="2927"/>
            <ac:picMk id="6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2827534038" sldId="2928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2827534038" sldId="2928"/>
            <ac:picMk id="4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3393271407" sldId="2929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3393271407" sldId="2929"/>
            <ac:picMk id="4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3563440921" sldId="2930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3563440921" sldId="2930"/>
            <ac:picMk id="3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707737292" sldId="2932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707737292" sldId="2932"/>
            <ac:picMk id="8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1818316116" sldId="2933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1818316116" sldId="2933"/>
            <ac:picMk id="4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2582EF4F-C714-4AE3-A8EA-70885999A32A}" dt="2022-05-17T19:24:16.287" v="0"/>
        <pc:sldMkLst>
          <pc:docMk/>
          <pc:sldMk cId="894053727" sldId="2934"/>
        </pc:sldMkLst>
        <pc:picChg chg="del">
          <ac:chgData name="Julia Chadwick" userId="bd1ae82f-124b-4de6-bc22-d4eddcd0bf4b" providerId="ADAL" clId="{2582EF4F-C714-4AE3-A8EA-70885999A32A}" dt="2022-05-17T19:24:16.287" v="0"/>
          <ac:picMkLst>
            <pc:docMk/>
            <pc:sldMk cId="894053727" sldId="2934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906248C-F8BE-43AC-B910-B1131989AF57}" type="datetimeFigureOut">
              <a:rPr lang="en-CA" smtClean="0"/>
              <a:pPr/>
              <a:t>2022-05-19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0D89C09-0639-464C-95EC-4EF91C0B1B7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57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14F07-66F3-8E44-8DF6-7B4782CC29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0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145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668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3747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454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2159B-BA59-4283-8BD6-FEF93983588D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2159B-BA59-4283-8BD6-FEF93983588D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062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2159B-BA59-4283-8BD6-FEF93983588D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03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1444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159B-BA59-4283-8BD6-FEF93983588D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61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199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BCE48-BBE6-4F6B-B025-041E5A99350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848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5473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377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698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746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54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087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159B-BA59-4283-8BD6-FEF939835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32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 dirty="0">
              <a:solidFill>
                <a:srgbClr val="1C1D1E"/>
              </a:solidFill>
              <a:effectLst/>
              <a:latin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159B-BA59-4283-8BD6-FEF939835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24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9C09-0639-464C-95EC-4EF91C0B1B79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70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42566"/>
              </a:buClr>
              <a:defRPr/>
            </a:lvl1pPr>
            <a:lvl2pPr>
              <a:buClr>
                <a:srgbClr val="642566"/>
              </a:buClr>
              <a:defRPr/>
            </a:lvl2pPr>
            <a:lvl3pPr>
              <a:buClr>
                <a:srgbClr val="642566"/>
              </a:buClr>
              <a:defRPr/>
            </a:lvl3pPr>
            <a:lvl4pPr>
              <a:buClr>
                <a:srgbClr val="642566"/>
              </a:buClr>
              <a:defRPr/>
            </a:lvl4pPr>
            <a:lvl5pPr>
              <a:buClr>
                <a:srgbClr val="6425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74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26463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93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1300" y="6356350"/>
            <a:ext cx="5969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14A5-5B67-49A0-A5BA-40050328EF92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276C467-B1B5-48BF-859F-C41555A9A4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64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CB87F9-AB75-1C41-A436-61396F00B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87246"/>
          <a:stretch/>
        </p:blipFill>
        <p:spPr>
          <a:xfrm>
            <a:off x="0" y="5983357"/>
            <a:ext cx="12192000" cy="874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333E1-1FD8-4F8B-9264-CC4E790F7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914" r="42817"/>
          <a:stretch/>
        </p:blipFill>
        <p:spPr>
          <a:xfrm>
            <a:off x="10125434" y="330666"/>
            <a:ext cx="1887110" cy="9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6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F3365-1B3B-AE40-897B-3F273547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C2FB9-82F0-7645-AE9C-21EDC14F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7B1BE-FB9D-4955-AE31-DCA4774DB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2914" r="42817"/>
          <a:stretch/>
        </p:blipFill>
        <p:spPr>
          <a:xfrm>
            <a:off x="10827943" y="6028343"/>
            <a:ext cx="1257027" cy="656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C7A7C-071F-4B63-90CB-BB6650ECC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gvs.org/varnom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0AF2E-532C-4907-AE92-398A6FFD9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37776"/>
          <a:stretch/>
        </p:blipFill>
        <p:spPr>
          <a:xfrm>
            <a:off x="-1" y="6003985"/>
            <a:ext cx="12192000" cy="872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B32841-9E81-4097-BB75-7AAA0E21FCDA}"/>
              </a:ext>
            </a:extLst>
          </p:cNvPr>
          <p:cNvSpPr txBox="1"/>
          <p:nvPr/>
        </p:nvSpPr>
        <p:spPr>
          <a:xfrm>
            <a:off x="591941" y="6178785"/>
            <a:ext cx="10870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99DFFF"/>
                </a:solidFill>
              </a:rPr>
              <a:t>Руководство ВФГ по лечению гемофилии, 3-е издание</a:t>
            </a:r>
          </a:p>
          <a:p>
            <a:endParaRPr lang="es-ES" sz="2800" b="1" i="0" noProof="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452" y="1552232"/>
            <a:ext cx="11815094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/>
              <a:t>Руководство по лечению гемофилии </a:t>
            </a:r>
            <a:endParaRPr lang="en-US" sz="4800" b="1" dirty="0"/>
          </a:p>
          <a:p>
            <a:pPr algn="ctr"/>
            <a:r>
              <a:rPr lang="ru-RU" sz="4800" b="1" dirty="0"/>
              <a:t>для всех</a:t>
            </a:r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r>
              <a:rPr lang="ru-RU" sz="2400" dirty="0"/>
              <a:t>Новая инициатива Всемирной федерации гемофилии</a:t>
            </a:r>
            <a:endParaRPr lang="en-CA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1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2D830E5-461F-4D8F-AED9-165014523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97615"/>
              </p:ext>
            </p:extLst>
          </p:nvPr>
        </p:nvGraphicFramePr>
        <p:xfrm>
          <a:off x="680772" y="1826979"/>
          <a:ext cx="10964441" cy="4200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7409">
                  <a:extLst>
                    <a:ext uri="{9D8B030D-6E8A-4147-A177-3AD203B41FA5}">
                      <a16:colId xmlns:a16="http://schemas.microsoft.com/office/drawing/2014/main" val="2300761847"/>
                    </a:ext>
                  </a:extLst>
                </a:gridCol>
                <a:gridCol w="9857032">
                  <a:extLst>
                    <a:ext uri="{9D8B030D-6E8A-4147-A177-3AD203B41FA5}">
                      <a16:colId xmlns:a16="http://schemas.microsoft.com/office/drawing/2014/main" val="307177274"/>
                    </a:ext>
                  </a:extLst>
                </a:gridCol>
              </a:tblGrid>
              <a:tr h="160034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8BB0"/>
                          </a:solidFill>
                        </a:rPr>
                        <a:t>Зачем</a:t>
                      </a:r>
                      <a:r>
                        <a:rPr lang="en-CA" sz="2000" b="1" dirty="0">
                          <a:solidFill>
                            <a:srgbClr val="008BB0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прерывания беременности в случае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затронутым заболеванием плодом мужского пола (</a:t>
                      </a:r>
                      <a:r>
                        <a:rPr lang="ru-RU" dirty="0"/>
                        <a:t>при желании</a:t>
                      </a:r>
                      <a:r>
                        <a:rPr lang="en-US" dirty="0"/>
                        <a:t>)</a:t>
                      </a:r>
                    </a:p>
                    <a:p>
                      <a:pPr marL="285750" indent="-28575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выработки тактики ведения родов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56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Для прогнозирования риска появления ингибиторов, ответа на индукцию </a:t>
                      </a:r>
                      <a:r>
                        <a:rPr lang="ru-RU" dirty="0" err="1"/>
                        <a:t>иммунотолерантности</a:t>
                      </a:r>
                      <a:r>
                        <a:rPr lang="ru-RU" dirty="0"/>
                        <a:t> (ИИТ), определения степени тяжести фенотипа и возможности применения методов генной инженерии. 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00822"/>
                  </a:ext>
                </a:extLst>
              </a:tr>
              <a:tr h="1000217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8BB0"/>
                          </a:solidFill>
                        </a:rPr>
                        <a:t>Кто</a:t>
                      </a:r>
                      <a:r>
                        <a:rPr lang="en-CA" sz="2000" b="1" dirty="0">
                          <a:solidFill>
                            <a:srgbClr val="008BB0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Беременные носительницы вариации генов F8 или F9 с плодом мужского пола</a:t>
                      </a:r>
                    </a:p>
                    <a:p>
                      <a:pPr marL="285750" indent="-28575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Генетическое консультирование должно включать разъяснение риска процедуры ПНД для беременности.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496844"/>
                  </a:ext>
                </a:extLst>
              </a:tr>
              <a:tr h="130028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8BB0"/>
                          </a:solidFill>
                        </a:rPr>
                        <a:t>Как</a:t>
                      </a:r>
                      <a:r>
                        <a:rPr lang="en-CA" sz="2000" b="1" dirty="0">
                          <a:solidFill>
                            <a:srgbClr val="008BB0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4256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На ранних сроках беременности</a:t>
                      </a:r>
                      <a:r>
                        <a:rPr lang="en-US" dirty="0"/>
                        <a:t>: </a:t>
                      </a:r>
                      <a:r>
                        <a:rPr lang="ru-RU" dirty="0"/>
                        <a:t>методом биопсии ворсин хориона или амниоцентеза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56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поздних сроках </a:t>
                      </a:r>
                      <a:r>
                        <a:rPr lang="ru-RU" dirty="0"/>
                        <a:t>беременности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методом амниоцентеза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256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Исследование для проверки наличия контаминации образца плода материнскими клетками (можно использовать множественные аутосомные маркёры коротких тандемных повторов (КТП). 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9107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7CE9BF-A841-4F8E-8AA6-3E982EF8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Рекомендации для пренатальной диагностики (ПНД)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FAE42-495E-4B02-8504-791AFD2CD7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ru-RU" dirty="0"/>
              <a:t>ПНД</a:t>
            </a:r>
            <a:r>
              <a:rPr lang="en-US" dirty="0"/>
              <a:t>, </a:t>
            </a:r>
            <a:r>
              <a:rPr lang="ru-RU"/>
              <a:t>пренатальная диагностика</a:t>
            </a:r>
            <a:r>
              <a:rPr lang="en-US"/>
              <a:t>; </a:t>
            </a:r>
            <a:r>
              <a:rPr lang="ru-RU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КТП</a:t>
            </a:r>
            <a:r>
              <a:rPr lang="en-US" dirty="0"/>
              <a:t>, </a:t>
            </a:r>
            <a:r>
              <a:rPr lang="ru-RU" dirty="0"/>
              <a:t>короткие тандемные повторы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6A59B-9C5D-4ED8-949E-9AC4068AA9F5}"/>
              </a:ext>
            </a:extLst>
          </p:cNvPr>
          <p:cNvSpPr txBox="1"/>
          <p:nvPr/>
        </p:nvSpPr>
        <p:spPr>
          <a:xfrm>
            <a:off x="680772" y="1180648"/>
            <a:ext cx="1023990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642566"/>
              </a:buClr>
              <a:defRPr/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mbol" panose="05050102010706020507" pitchFamily="18" charset="2"/>
              </a:rPr>
              <a:t>Важно знать и соблюдать законодательство, регулирующее генетическое консультирование и </a:t>
            </a:r>
            <a:r>
              <a:rPr lang="ru-RU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Symbol" panose="05050102010706020507" pitchFamily="18" charset="2"/>
              </a:rPr>
              <a:t>преимплантационную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mbol" panose="05050102010706020507" pitchFamily="18" charset="2"/>
              </a:rPr>
              <a:t> генетическую диагностику в стране, где предоставляются эти услуги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224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9DBF-2D51-4725-8251-7F2F0F67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 err="1"/>
              <a:t>Классификация</a:t>
            </a:r>
            <a:r>
              <a:rPr lang="en-CA" dirty="0"/>
              <a:t> и </a:t>
            </a:r>
            <a:r>
              <a:rPr lang="en-CA" dirty="0" err="1"/>
              <a:t>описание</a:t>
            </a:r>
            <a:r>
              <a:rPr lang="en-CA" dirty="0"/>
              <a:t> </a:t>
            </a:r>
            <a:r>
              <a:rPr lang="en-CA" dirty="0" err="1"/>
              <a:t>вариаций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B93BC-59D2-49ED-9BB7-7FCC9C646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 4.5.1:</a:t>
            </a:r>
            <a:br>
              <a:rPr lang="en-US" b="1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ВФГ рекомендует проводить классификацию вариаций в соответствии с «Рекомендациями Американской коллегии медицинской генетики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геномики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(АКМГ)».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0" lvl="0" indent="0">
              <a:buNone/>
            </a:pPr>
            <a:r>
              <a:rPr lang="ru-RU" b="1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 4.5.2:</a:t>
            </a:r>
            <a:br>
              <a:rPr lang="en-CA" b="1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ВФГ рекомендует описывать вариации, используя номенклатуру Общества вариаций генома человека (ОВГЧ).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/>
              <a:t>Предоставление соответствующей традиционной номенклатуры по </a:t>
            </a:r>
            <a:r>
              <a:rPr lang="en-US" i="1" dirty="0"/>
              <a:t>F</a:t>
            </a:r>
            <a:r>
              <a:rPr lang="ru-RU" i="1" dirty="0"/>
              <a:t>8</a:t>
            </a:r>
            <a:r>
              <a:rPr lang="ru-RU" dirty="0"/>
              <a:t> или </a:t>
            </a:r>
            <a:r>
              <a:rPr lang="en-US" i="1" dirty="0"/>
              <a:t>F</a:t>
            </a:r>
            <a:r>
              <a:rPr lang="ru-RU" i="1" dirty="0"/>
              <a:t>9</a:t>
            </a:r>
            <a:r>
              <a:rPr lang="ru-RU" dirty="0"/>
              <a:t> может помочь медикам проводить сравнение с предыдущими отчётами по пациентам или с клиническими генеалогическими отчётами.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E6C8B-6699-4CF0-81F9-D908E7346F4D}"/>
              </a:ext>
            </a:extLst>
          </p:cNvPr>
          <p:cNvSpPr txBox="1"/>
          <p:nvPr/>
        </p:nvSpPr>
        <p:spPr>
          <a:xfrm>
            <a:off x="966525" y="5198603"/>
            <a:ext cx="10129160" cy="849260"/>
          </a:xfrm>
          <a:prstGeom prst="roundRect">
            <a:avLst/>
          </a:prstGeom>
          <a:ln w="38100">
            <a:solidFill>
              <a:srgbClr val="E60D2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системе номенклатуры вариантов последовательностей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http://www.HGVS.org/varnomen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3884D-190D-7D46-848E-2B6078103F2F}"/>
              </a:ext>
            </a:extLst>
          </p:cNvPr>
          <p:cNvSpPr/>
          <p:nvPr/>
        </p:nvSpPr>
        <p:spPr>
          <a:xfrm>
            <a:off x="838199" y="6423559"/>
            <a:ext cx="4546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1400" i="1" dirty="0"/>
              <a:t>*</a:t>
            </a:r>
            <a:r>
              <a:rPr lang="ru-RU" sz="1400" i="1" dirty="0"/>
              <a:t>Соответствующие примечания см. в публикации.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087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D84E-C715-49EA-BBB7-9EB71C6F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 err="1"/>
              <a:t>Отчёты</a:t>
            </a:r>
            <a:r>
              <a:rPr lang="en-CA" dirty="0"/>
              <a:t> с </a:t>
            </a:r>
            <a:r>
              <a:rPr lang="en-CA" dirty="0" err="1"/>
              <a:t>интерпретацией</a:t>
            </a:r>
            <a:r>
              <a:rPr lang="en-CA" dirty="0"/>
              <a:t> </a:t>
            </a:r>
            <a:r>
              <a:rPr lang="en-CA" dirty="0" err="1"/>
              <a:t>результатов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FFEBA6-FA0D-442D-9C1F-11DC6D16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b="1" dirty="0">
                <a:solidFill>
                  <a:srgbClr val="008BB0"/>
                </a:solidFill>
              </a:rPr>
              <a:t>Рекомендация 4.6.1:</a:t>
            </a:r>
          </a:p>
          <a:p>
            <a:pPr marL="0" lvl="0" indent="0">
              <a:spcBef>
                <a:spcPts val="600"/>
              </a:spcBef>
              <a:buNone/>
            </a:pPr>
            <a:br>
              <a:rPr lang="en-US" b="1" dirty="0">
                <a:solidFill>
                  <a:srgbClr val="008BB0"/>
                </a:solidFill>
              </a:rPr>
            </a:br>
            <a:r>
              <a:rPr lang="ru-RU" dirty="0"/>
              <a:t>ВФГ рекомендует, чтобы отчёт с интерпретацией результатов включал: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sz="1000" dirty="0"/>
          </a:p>
          <a:p>
            <a:pPr>
              <a:spcBef>
                <a:spcPts val="600"/>
              </a:spcBef>
            </a:pPr>
            <a:r>
              <a:rPr lang="ru-RU" b="1" dirty="0"/>
              <a:t>Информацию о пациенте</a:t>
            </a:r>
            <a:r>
              <a:rPr lang="ru-RU" dirty="0"/>
              <a:t>, в том числе ФИО, дату рождения, ФИО медика, назначившего анализ, дату забора образца, диагноз, исходный уровень активности фактора и клинико-генеалогическое исследование;</a:t>
            </a:r>
            <a:endParaRPr lang="en-CA" dirty="0"/>
          </a:p>
          <a:p>
            <a:pPr>
              <a:spcBef>
                <a:spcPts val="600"/>
              </a:spcBef>
            </a:pPr>
            <a:r>
              <a:rPr lang="ru-RU" b="1" dirty="0"/>
              <a:t>Описание анализа(-</a:t>
            </a:r>
            <a:r>
              <a:rPr lang="ru-RU" b="1" dirty="0" err="1"/>
              <a:t>ов</a:t>
            </a:r>
            <a:r>
              <a:rPr lang="ru-RU" b="1" dirty="0"/>
              <a:t>), </a:t>
            </a:r>
            <a:r>
              <a:rPr lang="ru-RU" dirty="0"/>
              <a:t>ссылки на литературу (если это применимо), ограничения тестирования и </a:t>
            </a:r>
            <a:r>
              <a:rPr lang="ru-RU" dirty="0" err="1"/>
              <a:t>референтную</a:t>
            </a:r>
            <a:r>
              <a:rPr lang="ru-RU" dirty="0"/>
              <a:t> геномную последовательность, использованную при анализе;</a:t>
            </a:r>
            <a:endParaRPr lang="en-CA" dirty="0"/>
          </a:p>
          <a:p>
            <a:pPr marL="228600" lvl="1">
              <a:spcBef>
                <a:spcPts val="600"/>
              </a:spcBef>
            </a:pPr>
            <a:r>
              <a:rPr lang="ru-RU" sz="2100" b="1" dirty="0"/>
              <a:t>Результаты</a:t>
            </a:r>
            <a:r>
              <a:rPr lang="ru-RU" sz="2100" dirty="0"/>
              <a:t>, включая вариацию(и) ДНК в соответствии с номенклатурой Общества вариаций генома человека (ОВГЧ) и классификацией вариаций Американской коллегии медицинской генетики и </a:t>
            </a:r>
            <a:r>
              <a:rPr lang="ru-RU" sz="2100" dirty="0" err="1"/>
              <a:t>геномики</a:t>
            </a:r>
            <a:r>
              <a:rPr lang="ru-RU" sz="2100" dirty="0"/>
              <a:t> (АКМГ)</a:t>
            </a:r>
            <a:endParaRPr lang="en-CA" sz="2100" dirty="0"/>
          </a:p>
          <a:p>
            <a:pPr>
              <a:spcBef>
                <a:spcPts val="600"/>
              </a:spcBef>
            </a:pPr>
            <a:r>
              <a:rPr lang="ru-RU" b="1" dirty="0"/>
              <a:t>Интерпретацию</a:t>
            </a:r>
            <a:r>
              <a:rPr lang="ru-RU" dirty="0"/>
              <a:t> результатов теста в формате, приемлемом для назначившего исследование медика, при наличии показаний включающую рекомендации по дальнейшему тестированию, разъяснение для пациентов и членов их семей результатов теста и значения генетического консультирования.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8F57A-DB30-4F56-9AEA-95B694C533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>
            <a:normAutofit/>
          </a:bodyPr>
          <a:lstStyle/>
          <a:p>
            <a:r>
              <a:rPr lang="ru-RU" dirty="0"/>
              <a:t>ДНК</a:t>
            </a:r>
            <a:r>
              <a:rPr lang="en-US" dirty="0"/>
              <a:t>, </a:t>
            </a:r>
            <a:r>
              <a:rPr lang="ru-RU" dirty="0"/>
              <a:t>дезоксирибонуклеиновая кислота</a:t>
            </a:r>
            <a:r>
              <a:rPr lang="en-US" dirty="0"/>
              <a:t>; </a:t>
            </a:r>
            <a:r>
              <a:rPr lang="ru-RU" dirty="0"/>
              <a:t>АКМГ</a:t>
            </a:r>
            <a:r>
              <a:rPr lang="en-US" dirty="0"/>
              <a:t>, </a:t>
            </a:r>
            <a:r>
              <a:rPr lang="ru-RU" dirty="0"/>
              <a:t>Американская коллегия медицинской генетики и </a:t>
            </a:r>
            <a:r>
              <a:rPr lang="ru-RU" dirty="0" err="1"/>
              <a:t>геномики</a:t>
            </a:r>
            <a:r>
              <a:rPr lang="en-US" dirty="0"/>
              <a:t>; </a:t>
            </a:r>
            <a:r>
              <a:rPr lang="ru-RU" dirty="0"/>
              <a:t>ОВГЧ</a:t>
            </a:r>
            <a:r>
              <a:rPr lang="en-US" dirty="0"/>
              <a:t>, </a:t>
            </a:r>
            <a:r>
              <a:rPr lang="ru-RU" dirty="0"/>
              <a:t>Общество вариаций генома человека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0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D84E-C715-49EA-BBB7-9EB71C6F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 err="1"/>
              <a:t>Отчёты</a:t>
            </a:r>
            <a:r>
              <a:rPr lang="en-CA" dirty="0"/>
              <a:t> с </a:t>
            </a:r>
            <a:r>
              <a:rPr lang="en-CA" dirty="0" err="1"/>
              <a:t>интерпретацией</a:t>
            </a:r>
            <a:r>
              <a:rPr lang="en-CA" dirty="0"/>
              <a:t> </a:t>
            </a:r>
            <a:r>
              <a:rPr lang="en-CA" dirty="0" err="1"/>
              <a:t>результатов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FFEBA6-FA0D-442D-9C1F-11DC6D16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b="1" dirty="0">
                <a:solidFill>
                  <a:srgbClr val="008BB0"/>
                </a:solidFill>
              </a:rPr>
              <a:t>Рекомендация 4.6.2:</a:t>
            </a:r>
            <a:br>
              <a:rPr lang="en-US" b="1" dirty="0">
                <a:solidFill>
                  <a:srgbClr val="008BB0"/>
                </a:solidFill>
              </a:rPr>
            </a:br>
            <a:r>
              <a:rPr lang="ru-RU" dirty="0"/>
              <a:t>Для всех отчётов с интерпретацией результатов всем лицам, проходящим генетическое тестирование на гемофилию, ВФГ рекомендует, чтобы </a:t>
            </a:r>
            <a:r>
              <a:rPr lang="ru-RU" b="1" dirty="0"/>
              <a:t>назначивший исследование медик и делающий отчёт исследователь </a:t>
            </a:r>
            <a:r>
              <a:rPr lang="ru-RU" dirty="0"/>
              <a:t>при необходимости </a:t>
            </a:r>
            <a:r>
              <a:rPr lang="ru-RU" b="1" dirty="0"/>
              <a:t>были доступны для обсуждения</a:t>
            </a:r>
            <a:r>
              <a:rPr lang="ru-RU" dirty="0"/>
              <a:t> потенциальных фенотипических последствий установленного генотипа.</a:t>
            </a:r>
            <a:r>
              <a:rPr lang="en-US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344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9941-1CAF-4FCF-A8FA-264494A2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Стратегия действий в случаях, когда обусловливающая вариация не обнаружена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1120E7-CFC2-4294-975F-5C6B8B02F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8BB0"/>
                </a:solidFill>
              </a:rPr>
              <a:t>Рекомендация 4.7.1</a:t>
            </a:r>
            <a:endParaRPr lang="ru-RU" sz="2000" dirty="0"/>
          </a:p>
          <a:p>
            <a:pPr marL="0" lvl="1" indent="0">
              <a:spcBef>
                <a:spcPts val="0"/>
              </a:spcBef>
              <a:buNone/>
            </a:pPr>
            <a:r>
              <a:rPr lang="ru-RU" sz="2000" dirty="0"/>
              <a:t>Для лиц с чётко подтверждённым диагнозом гемофилии, но без </a:t>
            </a:r>
            <a:r>
              <a:rPr lang="ru-RU" sz="2000" b="1" dirty="0"/>
              <a:t>обнаруженных</a:t>
            </a:r>
            <a:r>
              <a:rPr lang="ru-RU" sz="2000" dirty="0"/>
              <a:t> имеющимися диагностическими методами генетического тестирования </a:t>
            </a:r>
            <a:r>
              <a:rPr lang="ru-RU" sz="2000" b="1" dirty="0"/>
              <a:t>вариаций </a:t>
            </a:r>
            <a:r>
              <a:rPr lang="ru-RU" sz="2000" b="1" i="1" dirty="0"/>
              <a:t>F8</a:t>
            </a:r>
            <a:r>
              <a:rPr lang="ru-RU" sz="2000" b="1" dirty="0"/>
              <a:t> или </a:t>
            </a:r>
            <a:r>
              <a:rPr lang="ru-RU" sz="2000" b="1" i="1" dirty="0"/>
              <a:t>F9</a:t>
            </a:r>
            <a:r>
              <a:rPr lang="ru-RU" sz="2000" dirty="0"/>
              <a:t> ВФГ рекомендует </a:t>
            </a:r>
            <a:r>
              <a:rPr lang="ru-RU" sz="2000" b="1" dirty="0"/>
              <a:t>рассмотреть другие генетические причины </a:t>
            </a:r>
            <a:r>
              <a:rPr lang="ru-RU" sz="2000" dirty="0"/>
              <a:t>(например, глубокие </a:t>
            </a:r>
            <a:r>
              <a:rPr lang="ru-RU" sz="2000" dirty="0" err="1"/>
              <a:t>интронные</a:t>
            </a:r>
            <a:r>
              <a:rPr lang="ru-RU" sz="2000" dirty="0"/>
              <a:t> вариации).</a:t>
            </a:r>
            <a:r>
              <a:rPr lang="en-US" sz="2000" dirty="0"/>
              <a:t> *</a:t>
            </a:r>
            <a:endParaRPr lang="ru-RU" sz="2000" dirty="0"/>
          </a:p>
          <a:p>
            <a:pPr marL="0" lvl="1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8BB0"/>
                </a:solidFill>
              </a:rPr>
              <a:t>Рекомендация 4.7.2</a:t>
            </a:r>
            <a:endParaRPr lang="ru-RU" sz="2000" dirty="0"/>
          </a:p>
          <a:p>
            <a:pPr marL="0" lvl="1" indent="0">
              <a:spcBef>
                <a:spcPts val="0"/>
              </a:spcBef>
              <a:buNone/>
            </a:pPr>
            <a:r>
              <a:rPr lang="ru-RU" sz="2000" dirty="0"/>
              <a:t>Для </a:t>
            </a:r>
            <a:r>
              <a:rPr lang="ru-RU" sz="2000" b="1" dirty="0"/>
              <a:t>родственниц</a:t>
            </a:r>
            <a:r>
              <a:rPr lang="ru-RU" sz="2000" dirty="0"/>
              <a:t> лиц с гемофилией из </a:t>
            </a:r>
            <a:r>
              <a:rPr lang="ru-RU" sz="2000" b="1" dirty="0"/>
              <a:t>«группы риска», </a:t>
            </a:r>
            <a:r>
              <a:rPr lang="ru-RU" sz="2000" dirty="0"/>
              <a:t>у которых стандартные методы генетической диагностики не выявили семейных вариаций, особенно для женщин с одним ребёнком с гемофилией, ВФГ рекомендует </a:t>
            </a:r>
            <a:r>
              <a:rPr lang="ru-RU" sz="2000" b="1" dirty="0"/>
              <a:t>рассмотреть</a:t>
            </a:r>
            <a:r>
              <a:rPr lang="ru-RU" sz="2000" dirty="0"/>
              <a:t> и обсудить при генетическом консультировании </a:t>
            </a:r>
            <a:r>
              <a:rPr lang="ru-RU" sz="2000" b="1" dirty="0"/>
              <a:t>вероятность </a:t>
            </a:r>
            <a:r>
              <a:rPr lang="ru-RU" sz="2000" b="1" dirty="0" err="1"/>
              <a:t>мозаицизма</a:t>
            </a:r>
            <a:r>
              <a:rPr lang="ru-RU" sz="2000" dirty="0"/>
              <a:t>. 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000" dirty="0"/>
          </a:p>
          <a:p>
            <a:pPr marL="0" lvl="1" indent="0">
              <a:spcBef>
                <a:spcPts val="0"/>
              </a:spcBef>
              <a:buNone/>
            </a:pPr>
            <a:endParaRPr lang="en-US" sz="2000" i="1" dirty="0"/>
          </a:p>
          <a:p>
            <a:pPr marL="0" lvl="1" indent="0">
              <a:spcBef>
                <a:spcPts val="0"/>
              </a:spcBef>
              <a:buNone/>
            </a:pPr>
            <a:endParaRPr lang="en-US" sz="2000" i="1" dirty="0"/>
          </a:p>
          <a:p>
            <a:pPr marL="0" lvl="1" indent="0">
              <a:spcBef>
                <a:spcPts val="0"/>
              </a:spcBef>
              <a:buNone/>
            </a:pPr>
            <a:endParaRPr lang="en-US" sz="2000" i="1" dirty="0"/>
          </a:p>
          <a:p>
            <a:pPr marL="0" lvl="1" indent="0">
              <a:spcBef>
                <a:spcPts val="0"/>
              </a:spcBef>
              <a:buNone/>
            </a:pPr>
            <a:endParaRPr lang="en-US" sz="1400" i="1" dirty="0"/>
          </a:p>
          <a:p>
            <a:pPr marL="0" lvl="1" indent="0">
              <a:spcBef>
                <a:spcPts val="0"/>
              </a:spcBef>
              <a:buNone/>
            </a:pPr>
            <a:endParaRPr lang="en-US" sz="1400" i="1" dirty="0"/>
          </a:p>
          <a:p>
            <a:pPr marL="0" lvl="1" indent="0">
              <a:spcBef>
                <a:spcPts val="0"/>
              </a:spcBef>
              <a:buNone/>
            </a:pPr>
            <a:endParaRPr lang="en-US" sz="1400" i="1" dirty="0"/>
          </a:p>
          <a:p>
            <a:pPr marL="0" lvl="1" indent="0">
              <a:spcBef>
                <a:spcPts val="0"/>
              </a:spcBef>
              <a:buNone/>
            </a:pPr>
            <a:endParaRPr lang="en-US" sz="1400" i="1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1400" i="1" dirty="0"/>
              <a:t> 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56AD7-0FC0-8448-945E-605AA626EDFA}"/>
              </a:ext>
            </a:extLst>
          </p:cNvPr>
          <p:cNvSpPr txBox="1"/>
          <p:nvPr/>
        </p:nvSpPr>
        <p:spPr>
          <a:xfrm>
            <a:off x="838199" y="6423559"/>
            <a:ext cx="5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</a:t>
            </a:r>
            <a:r>
              <a:rPr lang="ru-RU" sz="1400" i="1" dirty="0"/>
              <a:t>Соответствующие примечания см. в публикации.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8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9941-1CAF-4FCF-A8FA-264494A2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Стратегия действий в случаях, когда обусловливающая вариация не обнаружена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1120E7-CFC2-4294-975F-5C6B8B02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15504"/>
            <a:ext cx="10515600" cy="4614863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8BB0"/>
                </a:solidFill>
              </a:rPr>
              <a:t>Рекомендация 4.7.3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dirty="0"/>
              <a:t>Для лиц с </a:t>
            </a:r>
            <a:r>
              <a:rPr lang="ru-RU" sz="2000" b="1" dirty="0"/>
              <a:t>гемофилией </a:t>
            </a:r>
            <a:r>
              <a:rPr lang="en-US" sz="2000" b="1" dirty="0"/>
              <a:t>A</a:t>
            </a:r>
            <a:r>
              <a:rPr lang="ru-RU" sz="2000" dirty="0"/>
              <a:t>, у которых </a:t>
            </a:r>
            <a:r>
              <a:rPr lang="ru-RU" sz="2000" b="1" dirty="0"/>
              <a:t>путь наследования не ясен</a:t>
            </a:r>
            <a:r>
              <a:rPr lang="ru-RU" sz="2000" dirty="0"/>
              <a:t>, и у которых современные методы диагностики не обнаружили инверсии или вариации, ВФГ рекомендует </a:t>
            </a:r>
            <a:r>
              <a:rPr lang="ru-RU" sz="2000" b="1" dirty="0"/>
              <a:t>исследовать возможность других потенциальных диагнозов</a:t>
            </a:r>
            <a:r>
              <a:rPr lang="ru-RU" sz="2000" dirty="0"/>
              <a:t>, включая </a:t>
            </a:r>
            <a:r>
              <a:rPr lang="ru-RU" sz="2000" b="1" dirty="0"/>
              <a:t>болезнь фон </a:t>
            </a:r>
            <a:r>
              <a:rPr lang="ru-RU" sz="2000" b="1" dirty="0" err="1"/>
              <a:t>Виллебранда</a:t>
            </a:r>
            <a:r>
              <a:rPr lang="ru-RU" sz="2000" b="1" dirty="0"/>
              <a:t> (БВ) типа 2</a:t>
            </a:r>
            <a:r>
              <a:rPr lang="en-US" sz="2000" b="1" dirty="0"/>
              <a:t>N</a:t>
            </a:r>
            <a:r>
              <a:rPr lang="ru-RU" sz="2000" dirty="0"/>
              <a:t>, комбинированный </a:t>
            </a:r>
            <a:r>
              <a:rPr lang="ru-RU" sz="2000" b="1" dirty="0"/>
              <a:t>дефицит </a:t>
            </a:r>
            <a:r>
              <a:rPr lang="en-US" sz="2000" b="1" dirty="0"/>
              <a:t>FV</a:t>
            </a:r>
            <a:r>
              <a:rPr lang="ru-RU" sz="2000" b="1" dirty="0"/>
              <a:t> и </a:t>
            </a:r>
            <a:r>
              <a:rPr lang="en-US" sz="2000" b="1" dirty="0"/>
              <a:t>FVIII</a:t>
            </a:r>
            <a:r>
              <a:rPr lang="ru-RU" sz="2000" b="1" dirty="0"/>
              <a:t> </a:t>
            </a:r>
            <a:r>
              <a:rPr lang="ru-RU" sz="2000" dirty="0"/>
              <a:t>или другие типы </a:t>
            </a:r>
            <a:r>
              <a:rPr lang="ru-RU" sz="2000" b="1" dirty="0"/>
              <a:t>БВ</a:t>
            </a:r>
            <a:r>
              <a:rPr lang="ru-RU" sz="2000" dirty="0"/>
              <a:t>. 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000" dirty="0"/>
          </a:p>
          <a:p>
            <a:pPr marL="0" lvl="1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8BB0"/>
                </a:solidFill>
              </a:rPr>
              <a:t>Рекомендация 4.7.4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2000" dirty="0"/>
              <a:t>Для </a:t>
            </a:r>
            <a:r>
              <a:rPr lang="ru-RU" sz="2000" b="1" dirty="0"/>
              <a:t>симптоматических женщин </a:t>
            </a:r>
            <a:r>
              <a:rPr lang="ru-RU" sz="2000" dirty="0"/>
              <a:t>с </a:t>
            </a:r>
            <a:r>
              <a:rPr lang="ru-RU" sz="2000" b="1" dirty="0" err="1"/>
              <a:t>фенотипически</a:t>
            </a:r>
            <a:r>
              <a:rPr lang="ru-RU" sz="2000" b="1" dirty="0"/>
              <a:t> низким </a:t>
            </a:r>
            <a:r>
              <a:rPr lang="ru-RU" sz="2000" dirty="0"/>
              <a:t>уровнем</a:t>
            </a:r>
            <a:r>
              <a:rPr lang="ru-RU" sz="2000" b="1" dirty="0"/>
              <a:t> фактора коагуляции FVIII или FIX</a:t>
            </a:r>
            <a:r>
              <a:rPr lang="ru-RU" sz="2000" dirty="0"/>
              <a:t>, у которых обнаружена только одна патогенная вариация, ВФГ рекомендует </a:t>
            </a:r>
            <a:r>
              <a:rPr lang="ru-RU" sz="2000" b="1" dirty="0"/>
              <a:t>проведение исследовательских тестов на паттерн </a:t>
            </a:r>
            <a:r>
              <a:rPr lang="ru-RU" sz="2000" b="1" dirty="0" err="1"/>
              <a:t>инактивации</a:t>
            </a:r>
            <a:r>
              <a:rPr lang="ru-RU" sz="2000" b="1" dirty="0"/>
              <a:t> X-хромосомы</a:t>
            </a:r>
            <a:r>
              <a:rPr lang="ru-RU" sz="2000" dirty="0"/>
              <a:t>, если это выполнимо в местных условиях.</a:t>
            </a:r>
          </a:p>
          <a:p>
            <a:pPr marL="0" lvl="1" indent="0">
              <a:spcBef>
                <a:spcPts val="0"/>
              </a:spcBef>
              <a:buNone/>
            </a:pPr>
            <a:endParaRPr lang="ru-RU" sz="20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endParaRPr lang="en-CA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9A644-E099-47C5-830A-13AF0E443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БВ</a:t>
            </a:r>
            <a:r>
              <a:rPr lang="en-US" dirty="0"/>
              <a:t>, </a:t>
            </a:r>
            <a:r>
              <a:rPr lang="ru-RU" dirty="0"/>
              <a:t>болезнь фон </a:t>
            </a:r>
            <a:r>
              <a:rPr lang="ru-RU" dirty="0" err="1"/>
              <a:t>Виллебранда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3271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3EE7-5498-4306-ACED-2E85CE48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 err="1"/>
              <a:t>Обеспечение</a:t>
            </a:r>
            <a:r>
              <a:rPr lang="en-CA" dirty="0"/>
              <a:t> </a:t>
            </a:r>
            <a:r>
              <a:rPr lang="en-CA" dirty="0" err="1"/>
              <a:t>качества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5A7F2-33F3-479B-9317-CE78A815B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</a:rPr>
              <a:t>Рекомендация 4.8.1</a:t>
            </a:r>
            <a:br>
              <a:rPr lang="en-US" b="1" dirty="0">
                <a:solidFill>
                  <a:srgbClr val="008BB0"/>
                </a:solidFill>
              </a:rPr>
            </a:br>
            <a:r>
              <a:rPr lang="ru-RU" dirty="0"/>
              <a:t>ВФГ рекомендует, чтобы генетические диагностические лаборатории проходили периодическую аккредитацию в утверждённой организации, при наличии таковой.</a:t>
            </a:r>
            <a:endParaRPr lang="en-US" dirty="0"/>
          </a:p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</a:rPr>
              <a:t>Рекомендация 4.8.2</a:t>
            </a:r>
            <a:br>
              <a:rPr lang="ru-RU" b="1" dirty="0">
                <a:solidFill>
                  <a:srgbClr val="008BB0"/>
                </a:solidFill>
              </a:rPr>
            </a:br>
            <a:r>
              <a:rPr lang="ru-RU" dirty="0"/>
              <a:t>ВФГ рекомендует лабораториям регулярное проведение внутреннего контроля качества (ВКК) генетических анализов с регистрацией результатов.	</a:t>
            </a:r>
            <a:endParaRPr lang="en-US" dirty="0"/>
          </a:p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</a:rPr>
              <a:t>Рекомендация 4.8.3</a:t>
            </a:r>
            <a:br>
              <a:rPr lang="ru-RU" dirty="0"/>
            </a:br>
            <a:r>
              <a:rPr lang="ru-RU" dirty="0"/>
              <a:t>ВФГ рекомендует, чтобы лаборатории участвовали в Системах внешней оценки качества (СВОК) по выполняемым у них генетическим анализам.</a:t>
            </a:r>
            <a:r>
              <a:rPr lang="en-US" dirty="0"/>
              <a:t> *</a:t>
            </a:r>
            <a:endParaRPr lang="ru-RU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437DE-3541-F444-B97C-3477416F848D}"/>
              </a:ext>
            </a:extLst>
          </p:cNvPr>
          <p:cNvSpPr/>
          <p:nvPr/>
        </p:nvSpPr>
        <p:spPr>
          <a:xfrm>
            <a:off x="838199" y="6509464"/>
            <a:ext cx="2390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ВКК</a:t>
            </a:r>
            <a:r>
              <a:rPr lang="en-US" sz="1000" dirty="0"/>
              <a:t>, </a:t>
            </a:r>
            <a:r>
              <a:rPr lang="ru-RU" sz="1000" dirty="0"/>
              <a:t>внутренний контроль качества </a:t>
            </a:r>
            <a:r>
              <a:rPr lang="en-US" sz="10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608702-D21B-7E4B-B697-646C6E3E3938}"/>
              </a:ext>
            </a:extLst>
          </p:cNvPr>
          <p:cNvSpPr/>
          <p:nvPr/>
        </p:nvSpPr>
        <p:spPr>
          <a:xfrm>
            <a:off x="807719" y="6233357"/>
            <a:ext cx="4546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1400" i="1" dirty="0"/>
              <a:t>*</a:t>
            </a:r>
            <a:r>
              <a:rPr lang="ru-RU" sz="1400" i="1" dirty="0"/>
              <a:t>Соответствующие примечания см. в публикации.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991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15B3-76C5-4E1F-96A4-2E190A88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случай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гемофилия А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BF4B7-689D-4363-AB52-2DCD94ED0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6267680" cy="461486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Нулевой пациент мужского пола с тяжёлой формой гемофилии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(FVIII:C &lt;1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семейном анамнезе гемофилия отсутствует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Скрининг инверсии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интрона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22 гена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F8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показал гемизиготность по данной вариации у данного пациента – что было подтверждено повторным тестированием образца ДНК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данного пациента более не требуется проведение дальнейшего генетического тестирования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BB082-2069-4FB8-A590-0875828FF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ДНК</a:t>
            </a:r>
            <a:r>
              <a:rPr lang="en-US" dirty="0"/>
              <a:t>, </a:t>
            </a:r>
            <a:r>
              <a:rPr lang="ru-RU" dirty="0"/>
              <a:t>дезоксирибонуклеиновая кислота</a:t>
            </a:r>
            <a:r>
              <a:rPr lang="en-CA" b="0" i="0" dirty="0">
                <a:effectLst/>
                <a:latin typeface="arial" panose="020B0604020202020204" pitchFamily="34" charset="0"/>
              </a:rPr>
              <a:t>.</a:t>
            </a:r>
            <a:endParaRPr lang="en-CA" dirty="0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0CC28B07-3EB9-4495-91EE-08F4F8081E07}"/>
              </a:ext>
            </a:extLst>
          </p:cNvPr>
          <p:cNvSpPr/>
          <p:nvPr/>
        </p:nvSpPr>
        <p:spPr>
          <a:xfrm>
            <a:off x="7300686" y="1562100"/>
            <a:ext cx="3636899" cy="4127500"/>
          </a:xfrm>
          <a:prstGeom prst="roundRect">
            <a:avLst>
              <a:gd name="adj" fmla="val 5573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indent="0"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ru-RU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отчёту</a:t>
            </a: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пациент </a:t>
            </a:r>
            <a:r>
              <a:rPr lang="ru-RU" alt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гемизиготен</a:t>
            </a:r>
            <a:r>
              <a:rPr lang="ru-R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инверсии </a:t>
            </a:r>
            <a:r>
              <a:rPr lang="ru-RU" alt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интрона</a:t>
            </a:r>
            <a:r>
              <a:rPr lang="ru-R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гена </a:t>
            </a:r>
            <a:r>
              <a:rPr lang="en-US" alt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F8</a:t>
            </a:r>
            <a:r>
              <a:rPr lang="ru-R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сочетании с диагнозом «тяжёлая гемофилия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понадобится, эта информация может быть использована при исследовании женщины-носительницы в той же  семье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85A0-DD33-42D2-83FD-3772434A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случай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гемофилия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047DE-D1FD-4DB1-9D0C-671C3DCB2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6058359" cy="461486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Нулевой пациент мужского пола с лёгкой формой гемофилии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(FIX 10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Полный скрининг гена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F9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выполненный методом ПЦР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секвенированием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Сенгеру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Идентифицирована гемизиготная вариация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экзоне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NM_000133.4:c.316G&gt;A </a:t>
            </a:r>
          </a:p>
          <a:p>
            <a:pPr lvl="1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p.(Gly106Ser)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классификации </a:t>
            </a:r>
            <a:r>
              <a:rPr lang="ru-RU" sz="2000" dirty="0"/>
              <a:t>АКМГ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патогенная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DBA901BC-ED50-4E35-9A16-E9DB3891401F}"/>
              </a:ext>
            </a:extLst>
          </p:cNvPr>
          <p:cNvSpPr/>
          <p:nvPr/>
        </p:nvSpPr>
        <p:spPr>
          <a:xfrm>
            <a:off x="7300686" y="1562100"/>
            <a:ext cx="3636899" cy="4127500"/>
          </a:xfrm>
          <a:prstGeom prst="roundRect">
            <a:avLst>
              <a:gd name="adj" fmla="val 5573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отчёту</a:t>
            </a: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ru-R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пациент </a:t>
            </a:r>
            <a:r>
              <a:rPr lang="ru-RU" alt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гемизиготен</a:t>
            </a:r>
            <a:r>
              <a:rPr lang="ru-R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патогенной вариации </a:t>
            </a:r>
            <a:r>
              <a:rPr lang="en-US" alt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F9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сочетании с фенотипом лёгкой гемофилии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ru-RU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информация может быть использована, при необходимости, при исследовании женщины-носительницы в той же  семье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72091C4-4AB7-4CBD-89B6-E80EAB19F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lang="ru-RU" dirty="0"/>
              <a:t>ПЦР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ru-RU" dirty="0" err="1"/>
              <a:t>полимеразная</a:t>
            </a:r>
            <a:r>
              <a:rPr lang="ru-RU" dirty="0"/>
              <a:t> цепная реакция</a:t>
            </a:r>
            <a:r>
              <a:rPr lang="en-US" dirty="0"/>
              <a:t>; </a:t>
            </a:r>
            <a:r>
              <a:rPr lang="ru-RU" dirty="0"/>
              <a:t>АКМГ</a:t>
            </a:r>
            <a:r>
              <a:rPr lang="en-US" dirty="0"/>
              <a:t>, </a:t>
            </a:r>
            <a:r>
              <a:rPr lang="ru-RU" dirty="0"/>
              <a:t>Американская коллегия медицинской генетики и </a:t>
            </a:r>
            <a:r>
              <a:rPr lang="ru-RU" dirty="0" err="1"/>
              <a:t>геномики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66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7FAA0-B5AA-41CC-BCD8-D028A7FD5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6289713" cy="461486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Хотя это снижает вероятность того, что пациентка является носительницей гемофилии 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мозаицизма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зародышевой линии или соматического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мозаицизма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может быть исключена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данной пациентки рекомендовано генетическое консультирование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будущих беременностях рекомендуется провести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пренатальный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скрининг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21113510-21F2-4B18-B63A-440C7DA17F86}"/>
              </a:ext>
            </a:extLst>
          </p:cNvPr>
          <p:cNvSpPr/>
          <p:nvPr/>
        </p:nvSpPr>
        <p:spPr>
          <a:xfrm>
            <a:off x="7300686" y="1562100"/>
            <a:ext cx="3636899" cy="4127500"/>
          </a:xfrm>
          <a:prstGeom prst="roundRect">
            <a:avLst>
              <a:gd name="adj" fmla="val 5573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этой пациентки есть ребёнок с тяжёлой гемофилией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(FVIII &lt;1 </a:t>
            </a:r>
            <a:r>
              <a:rPr lang="ru-RU" sz="2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у которого  наблюдается инверсия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интрона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22 гена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F8</a:t>
            </a:r>
            <a:r>
              <a:rPr lang="en-US" sz="2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мать не является носительницей семейной вариации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AFE977-AFAC-3449-958E-9E25F83C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Клинический случай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тяжёлая гемофилия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вариации отсутствуют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2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A7CA-25A6-4E52-AD19-9B794E7D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Руководство ВФГ по лечению гемофилии</a:t>
            </a:r>
            <a:endParaRPr lang="en-CA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CE073A0-1351-4356-BA43-24CF785CB5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/>
              <a:t>Все рекомендации приняты на основе консенсуса.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</a:rPr>
              <a:t>А. </a:t>
            </a:r>
            <a:r>
              <a:rPr lang="ru-RU" dirty="0" err="1">
                <a:solidFill>
                  <a:prstClr val="black"/>
                </a:solidFill>
              </a:rPr>
              <a:t>Шривастава</a:t>
            </a:r>
            <a:r>
              <a:rPr lang="ru-RU" dirty="0">
                <a:solidFill>
                  <a:prstClr val="black"/>
                </a:solidFill>
              </a:rPr>
              <a:t> и др. Журнал «Гемофилия» </a:t>
            </a:r>
            <a:r>
              <a:rPr lang="it-IT" sz="900" dirty="0"/>
              <a:t>2020;</a:t>
            </a:r>
            <a:r>
              <a:rPr lang="ru-RU" sz="900" dirty="0"/>
              <a:t> </a:t>
            </a:r>
            <a:r>
              <a:rPr lang="it-IT" sz="900" dirty="0"/>
              <a:t>26(</a:t>
            </a:r>
            <a:r>
              <a:rPr lang="ru-RU" sz="900" dirty="0"/>
              <a:t>прил.</a:t>
            </a:r>
            <a:r>
              <a:rPr lang="it-IT" sz="900" dirty="0"/>
              <a:t> 6):1–158. 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35" y="1141879"/>
            <a:ext cx="3460377" cy="4534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5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5EEF-0109-44DD-8E2B-F692D2F3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57B81-85D6-4CF1-B20D-1217E00BE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Анализ генотипа должен предлагаться всем лицам с гемофилией и членам их семей женского пола, находящимся в «группе риска».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/>
              <a:t>Предварительное генетическое консультирование лиц с гемофилией и членов их семей – важное требование для проведения генетического тестирования.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Лаборатории генетической диагностики должны строго следовать протоколам и процедурам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Интерпретация результатов генетического тестирования должна проводиться специалистами, имеющими знания и профессиональные навыки в области генетики гемофилии.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Назначивший исследование медик и делающий отчёт исследователь при необходимости должны быть доступны для обсуждения потенциальных фенотипических последствий установленного генотипа.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6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A6E-C584-499C-8520-F180DB23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67211"/>
            <a:ext cx="10515599" cy="143589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/>
              <a:t>Благодарим организацию «Гемофилия-Альянс» за поддержку в создании этой презентации.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490F289A-D8AB-4BFD-B8AD-37B7621589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371179" y="3478213"/>
            <a:ext cx="3449638" cy="2012950"/>
          </a:xfrm>
        </p:spPr>
      </p:pic>
    </p:spTree>
    <p:extLst>
      <p:ext uri="{BB962C8B-B14F-4D97-AF65-F5344CB8AC3E}">
        <p14:creationId xmlns:p14="http://schemas.microsoft.com/office/powerpoint/2010/main" val="282753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D6C1-DA59-4362-B71C-AAE5FF917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rgbClr val="008BB0"/>
                </a:solidFill>
                <a:ea typeface="+mn-ea"/>
                <a:cs typeface="+mn-cs"/>
              </a:rPr>
              <a:t>Глава 4: Генетическая оценка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8DB6CA-9BCD-4B3D-8166-A8CD815F2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10045700" cy="26463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000" b="1" dirty="0" err="1"/>
              <a:t>Меган</a:t>
            </a:r>
            <a:r>
              <a:rPr lang="ru-RU" sz="3000" b="1" dirty="0"/>
              <a:t> </a:t>
            </a:r>
            <a:r>
              <a:rPr lang="ru-RU" sz="3000" b="1" dirty="0" err="1"/>
              <a:t>Сазерлэнд</a:t>
            </a:r>
            <a:r>
              <a:rPr lang="ru-RU" sz="3000" b="1" dirty="0"/>
              <a:t>, к.м.н.</a:t>
            </a:r>
            <a:r>
              <a:rPr lang="en-US" sz="3000" b="1" dirty="0"/>
              <a:t>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Клинический научный сотрудник, лаборатория геномной диагностики, Манчестерский центр геномной медицины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Манчестерский университет, доверительный фонд национальной службы здравоохранения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Больница Святой Марии, Манчестер, Великобритания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0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1B90-F31B-4227-AF74-48120FABC7B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Раскрытие потенциальных конфликтов интересов</a:t>
            </a:r>
            <a:r>
              <a:rPr lang="en-US" b="1" dirty="0"/>
              <a:t>: </a:t>
            </a:r>
            <a:r>
              <a:rPr lang="ru-RU" sz="3600" dirty="0" err="1"/>
              <a:t>Меган</a:t>
            </a:r>
            <a:r>
              <a:rPr lang="ru-RU" sz="3600" dirty="0"/>
              <a:t> </a:t>
            </a:r>
            <a:r>
              <a:rPr lang="ru-RU" sz="3600" dirty="0" err="1"/>
              <a:t>Сазерлэнд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7F2FE-0642-4502-9CC1-97228A28909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Отсутствует необходимость декларировать конфликт интересов.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2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05B9-B8F3-4BAD-B33E-CE66B088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Авторы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4F86-6C2F-4004-9502-3953902B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b="1" dirty="0" err="1"/>
              <a:t>Меган</a:t>
            </a:r>
            <a:r>
              <a:rPr lang="ru-RU" b="1" dirty="0"/>
              <a:t> </a:t>
            </a:r>
            <a:r>
              <a:rPr lang="ru-RU" b="1" dirty="0" err="1"/>
              <a:t>Сазерлэнд</a:t>
            </a:r>
            <a:r>
              <a:rPr lang="ru-RU" b="1" dirty="0"/>
              <a:t> </a:t>
            </a:r>
          </a:p>
          <a:p>
            <a:pPr>
              <a:spcBef>
                <a:spcPts val="1000"/>
              </a:spcBef>
            </a:pPr>
            <a:r>
              <a:rPr lang="ru-RU" b="1" dirty="0"/>
              <a:t>Карлос Де </a:t>
            </a:r>
            <a:r>
              <a:rPr lang="ru-RU" b="1" dirty="0" err="1"/>
              <a:t>Браси</a:t>
            </a:r>
            <a:r>
              <a:rPr lang="ru-RU" b="1" dirty="0"/>
              <a:t> </a:t>
            </a:r>
          </a:p>
          <a:p>
            <a:pPr>
              <a:spcBef>
                <a:spcPts val="1000"/>
              </a:spcBef>
            </a:pPr>
            <a:r>
              <a:rPr lang="ru-RU" b="1" dirty="0"/>
              <a:t>Барбара А. </a:t>
            </a:r>
            <a:r>
              <a:rPr lang="ru-RU" b="1" dirty="0" err="1"/>
              <a:t>Конкл</a:t>
            </a:r>
            <a:r>
              <a:rPr lang="ru-RU" b="1" dirty="0"/>
              <a:t> </a:t>
            </a:r>
          </a:p>
          <a:p>
            <a:pPr>
              <a:spcBef>
                <a:spcPts val="1000"/>
              </a:spcBef>
            </a:pPr>
            <a:r>
              <a:rPr lang="ru-RU" b="1" dirty="0" err="1"/>
              <a:t>Шримати</a:t>
            </a:r>
            <a:r>
              <a:rPr lang="ru-RU" b="1" dirty="0"/>
              <a:t> </a:t>
            </a:r>
            <a:r>
              <a:rPr lang="ru-RU" b="1" dirty="0" err="1"/>
              <a:t>Шетти</a:t>
            </a:r>
            <a:r>
              <a:rPr lang="ru-RU" b="1" dirty="0"/>
              <a:t> </a:t>
            </a:r>
          </a:p>
          <a:p>
            <a:pPr>
              <a:spcBef>
                <a:spcPts val="1000"/>
              </a:spcBef>
            </a:pPr>
            <a:r>
              <a:rPr lang="ru-RU" b="1" dirty="0" err="1"/>
              <a:t>Гленн</a:t>
            </a:r>
            <a:r>
              <a:rPr lang="ru-RU" b="1" dirty="0"/>
              <a:t> Ф. </a:t>
            </a:r>
            <a:r>
              <a:rPr lang="ru-RU" b="1" dirty="0" err="1"/>
              <a:t>Пиэрс</a:t>
            </a:r>
            <a:r>
              <a:rPr lang="ru-RU" b="1" dirty="0"/>
              <a:t> </a:t>
            </a:r>
          </a:p>
          <a:p>
            <a:pPr>
              <a:spcBef>
                <a:spcPts val="1000"/>
              </a:spcBef>
            </a:pPr>
            <a:r>
              <a:rPr lang="ru-RU" b="1" dirty="0" err="1"/>
              <a:t>Алок</a:t>
            </a:r>
            <a:r>
              <a:rPr lang="ru-RU" b="1" dirty="0"/>
              <a:t> </a:t>
            </a:r>
            <a:r>
              <a:rPr lang="ru-RU" b="1" dirty="0" err="1"/>
              <a:t>Шривастава</a:t>
            </a:r>
            <a:endParaRPr lang="en-C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6CF17-65DD-4C49-9776-FC9811839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1271340"/>
            <a:ext cx="8081962" cy="3411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1315504"/>
            <a:ext cx="7761912" cy="32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0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698E-9A08-4401-BB6B-DF13CA57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1074400" cy="1090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Генетическая оценка гемофилии важна для</a:t>
            </a:r>
            <a:r>
              <a:rPr lang="en-CA" dirty="0"/>
              <a:t>…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71788A-D0DA-4E83-BA0B-EEE1B3B8561A}"/>
              </a:ext>
            </a:extLst>
          </p:cNvPr>
          <p:cNvSpPr/>
          <p:nvPr/>
        </p:nvSpPr>
        <p:spPr>
          <a:xfrm>
            <a:off x="1970030" y="1557126"/>
            <a:ext cx="2340864" cy="2337634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Определения биологической этиологии заболевания</a:t>
            </a:r>
            <a:endParaRPr lang="en-CA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34BCEE-0C7F-4844-B12E-C3E81BD73171}"/>
              </a:ext>
            </a:extLst>
          </p:cNvPr>
          <p:cNvSpPr/>
          <p:nvPr/>
        </p:nvSpPr>
        <p:spPr>
          <a:xfrm>
            <a:off x="4812399" y="1557126"/>
            <a:ext cx="2340864" cy="233763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r>
              <a:rPr lang="ru-RU" sz="2000" dirty="0"/>
              <a:t>Постановки диагноза в трудных случаях</a:t>
            </a:r>
            <a:endParaRPr lang="en-CA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037475-6CB3-456D-BDAA-9A27DBB1CE9D}"/>
              </a:ext>
            </a:extLst>
          </p:cNvPr>
          <p:cNvSpPr/>
          <p:nvPr/>
        </p:nvSpPr>
        <p:spPr>
          <a:xfrm>
            <a:off x="7654768" y="1557126"/>
            <a:ext cx="2340864" cy="2337634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r>
              <a:rPr lang="ru-RU" sz="1600" dirty="0" err="1"/>
              <a:t>Прогнозирова-ния</a:t>
            </a:r>
            <a:r>
              <a:rPr lang="ru-RU" sz="1600" dirty="0"/>
              <a:t> риска возникновения ингибиторов</a:t>
            </a:r>
            <a:endParaRPr lang="en-CA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6C943EA-C2C6-457C-881A-2B1F83463AE7}"/>
              </a:ext>
            </a:extLst>
          </p:cNvPr>
          <p:cNvSpPr/>
          <p:nvPr/>
        </p:nvSpPr>
        <p:spPr>
          <a:xfrm>
            <a:off x="3391215" y="3767403"/>
            <a:ext cx="2340864" cy="2337634"/>
          </a:xfrm>
          <a:prstGeom prst="ellipse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Выявления женщин-носительниц</a:t>
            </a:r>
            <a:endParaRPr lang="en-CA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289247-6BD7-4421-8816-17320F4E8529}"/>
              </a:ext>
            </a:extLst>
          </p:cNvPr>
          <p:cNvSpPr/>
          <p:nvPr/>
        </p:nvSpPr>
        <p:spPr>
          <a:xfrm>
            <a:off x="6233584" y="3767403"/>
            <a:ext cx="2340864" cy="2337634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r>
              <a:rPr lang="ru-RU" sz="1600" dirty="0"/>
              <a:t>Проведения </a:t>
            </a:r>
            <a:r>
              <a:rPr lang="ru-RU" sz="1600" dirty="0" err="1"/>
              <a:t>пренатальной</a:t>
            </a:r>
            <a:r>
              <a:rPr lang="ru-RU" sz="1600" dirty="0"/>
              <a:t> диагностики, если это целесообразно</a:t>
            </a:r>
            <a:endParaRPr lang="en-CA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0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7DC55B0-7BAF-4E1E-8816-E4C6898574E9}"/>
              </a:ext>
            </a:extLst>
          </p:cNvPr>
          <p:cNvSpPr/>
          <p:nvPr/>
        </p:nvSpPr>
        <p:spPr>
          <a:xfrm>
            <a:off x="1916683" y="1582117"/>
            <a:ext cx="3600000" cy="100495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Подозрение на гемофилию или установленный диагноз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1D075-F2A2-4863-B236-ADCFEB34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Autofit/>
          </a:bodyPr>
          <a:lstStyle/>
          <a:p>
            <a:r>
              <a:rPr lang="ru-RU" dirty="0"/>
              <a:t>Кого следует направлять на генетическое  тестирование</a:t>
            </a:r>
            <a:r>
              <a:rPr lang="en-CA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ACEBF-551A-4FA8-80F7-442016F84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>
            <a:normAutofit/>
          </a:bodyPr>
          <a:lstStyle/>
          <a:p>
            <a:r>
              <a:rPr lang="en-US" dirty="0"/>
              <a:t>VWF</a:t>
            </a:r>
            <a:r>
              <a:rPr lang="en-CA" dirty="0"/>
              <a:t>, </a:t>
            </a:r>
            <a:r>
              <a:rPr lang="ru-RU" dirty="0"/>
              <a:t>фактор </a:t>
            </a:r>
            <a:r>
              <a:rPr lang="ru-RU" dirty="0" err="1"/>
              <a:t>Виллебранда</a:t>
            </a:r>
            <a:r>
              <a:rPr lang="en-CA" dirty="0"/>
              <a:t>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B8A1D1-7E4A-4D58-8C2A-D266BE7DED04}"/>
              </a:ext>
            </a:extLst>
          </p:cNvPr>
          <p:cNvSpPr>
            <a:spLocks noChangeAspect="1"/>
          </p:cNvSpPr>
          <p:nvPr/>
        </p:nvSpPr>
        <p:spPr>
          <a:xfrm>
            <a:off x="1375415" y="1705597"/>
            <a:ext cx="679330" cy="67933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4.1.1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4770BC-6053-4F9E-A09F-98F393D53296}"/>
              </a:ext>
            </a:extLst>
          </p:cNvPr>
          <p:cNvSpPr/>
          <p:nvPr/>
        </p:nvSpPr>
        <p:spPr>
          <a:xfrm>
            <a:off x="6768781" y="1582170"/>
            <a:ext cx="3600000" cy="101942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Облигатные носительницы и женщины в «зоне риска»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B23E67-C7F8-4C6E-8388-39410A89C879}"/>
              </a:ext>
            </a:extLst>
          </p:cNvPr>
          <p:cNvSpPr>
            <a:spLocks noChangeAspect="1"/>
          </p:cNvSpPr>
          <p:nvPr/>
        </p:nvSpPr>
        <p:spPr>
          <a:xfrm>
            <a:off x="6221198" y="1705597"/>
            <a:ext cx="679330" cy="67933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4.1.2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18F697-9B2D-994E-93FD-0846572F2296}"/>
              </a:ext>
            </a:extLst>
          </p:cNvPr>
          <p:cNvSpPr/>
          <p:nvPr/>
        </p:nvSpPr>
        <p:spPr>
          <a:xfrm>
            <a:off x="0" y="6354247"/>
            <a:ext cx="1219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Основано на рекомендациях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4.1.1 - 4.1.6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8BB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A449FDAE-6896-6446-A8F8-183CA1C54D4E}"/>
              </a:ext>
            </a:extLst>
          </p:cNvPr>
          <p:cNvSpPr/>
          <p:nvPr/>
        </p:nvSpPr>
        <p:spPr>
          <a:xfrm>
            <a:off x="1026247" y="3826002"/>
            <a:ext cx="10182808" cy="84135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/>
              <a:t>Фенотипический скрининг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lvl="0" algn="ctr">
              <a:defRPr/>
            </a:pPr>
            <a:r>
              <a:rPr lang="ru-RU" dirty="0"/>
              <a:t>уровней </a:t>
            </a:r>
            <a:r>
              <a:rPr lang="en-US" dirty="0"/>
              <a:t>FVIII</a:t>
            </a:r>
            <a:r>
              <a:rPr lang="ru-RU" dirty="0"/>
              <a:t> или </a:t>
            </a:r>
            <a:r>
              <a:rPr lang="en-US" dirty="0"/>
              <a:t>FIX</a:t>
            </a:r>
            <a:r>
              <a:rPr lang="ru-RU" dirty="0"/>
              <a:t>, определение антигена фактора </a:t>
            </a:r>
            <a:r>
              <a:rPr lang="ru-RU" dirty="0" err="1"/>
              <a:t>Виллебранда</a:t>
            </a:r>
            <a:r>
              <a:rPr lang="ru-RU" dirty="0"/>
              <a:t> (</a:t>
            </a:r>
            <a:r>
              <a:rPr lang="en-US" dirty="0"/>
              <a:t>VWF</a:t>
            </a:r>
            <a:r>
              <a:rPr lang="ru-RU" dirty="0"/>
              <a:t>) и активности </a:t>
            </a:r>
            <a:r>
              <a:rPr lang="en-US" dirty="0"/>
              <a:t>VWF</a:t>
            </a:r>
            <a:endParaRPr kumimoji="0" lang="en-CA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D69D2A1B-4B8E-1245-A0F8-5A7EA1A471BE}"/>
              </a:ext>
            </a:extLst>
          </p:cNvPr>
          <p:cNvSpPr/>
          <p:nvPr/>
        </p:nvSpPr>
        <p:spPr>
          <a:xfrm>
            <a:off x="1026247" y="4936122"/>
            <a:ext cx="10182808" cy="117883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/>
              <a:t>Генетическое консультирование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и после тестирования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lang="ru-RU" b="1" dirty="0"/>
              <a:t>консультантом-генетиком, при его наличии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включающее в себя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r>
              <a:rPr lang="ru-RU" dirty="0"/>
              <a:t>разъяснение экспериментальных пределов результатов молекулярного исследования 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вероятности случайных обнаружений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информированное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согласие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Graphic 25" descr="Add with solid fill">
            <a:extLst>
              <a:ext uri="{FF2B5EF4-FFF2-40B4-BE49-F238E27FC236}">
                <a16:creationId xmlns:a16="http://schemas.microsoft.com/office/drawing/2014/main" id="{05C6EA1A-A897-BE43-AA4D-AF8999378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4999" y="4684640"/>
            <a:ext cx="222003" cy="22200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A0F7238-25BE-4547-AFC0-C276BA20FDE0}"/>
              </a:ext>
            </a:extLst>
          </p:cNvPr>
          <p:cNvSpPr txBox="1"/>
          <p:nvPr/>
        </p:nvSpPr>
        <p:spPr>
          <a:xfrm>
            <a:off x="982373" y="3379214"/>
            <a:ext cx="60590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Перед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направлением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генетическое тестирование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F8AE5-7083-F546-8F20-DE95E53AD127}"/>
              </a:ext>
            </a:extLst>
          </p:cNvPr>
          <p:cNvSpPr txBox="1"/>
          <p:nvPr/>
        </p:nvSpPr>
        <p:spPr>
          <a:xfrm>
            <a:off x="3434422" y="2755491"/>
            <a:ext cx="2786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prstClr val="black"/>
                </a:solidFill>
              </a:rPr>
              <a:t>Тестирование с целью определения специфической обусловливающей генетической вариации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1FA486-3A00-C54F-A82F-3089DD23D558}"/>
              </a:ext>
            </a:extLst>
          </p:cNvPr>
          <p:cNvSpPr/>
          <p:nvPr/>
        </p:nvSpPr>
        <p:spPr>
          <a:xfrm>
            <a:off x="7612192" y="2729427"/>
            <a:ext cx="31510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Тестирование с целью определения ранее выявленной семейной генетической вариации в гене </a:t>
            </a:r>
            <a:r>
              <a:rPr lang="en-US" sz="1100" i="1" dirty="0"/>
              <a:t>F</a:t>
            </a:r>
            <a:r>
              <a:rPr lang="ru-RU" sz="1100" i="1" dirty="0"/>
              <a:t>8</a:t>
            </a:r>
            <a:r>
              <a:rPr lang="ru-RU" sz="1100" dirty="0"/>
              <a:t> или </a:t>
            </a:r>
            <a:r>
              <a:rPr lang="en-US" sz="1100" i="1" dirty="0"/>
              <a:t>F</a:t>
            </a:r>
            <a:r>
              <a:rPr lang="ru-RU" sz="1100" i="1" dirty="0"/>
              <a:t>9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Graphic 12" descr="Arrow Right outline">
            <a:extLst>
              <a:ext uri="{FF2B5EF4-FFF2-40B4-BE49-F238E27FC236}">
                <a16:creationId xmlns:a16="http://schemas.microsoft.com/office/drawing/2014/main" id="{71A4E633-C061-2D47-838E-84059ABB2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5764" y="2651217"/>
            <a:ext cx="536427" cy="45719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D47E85-0381-4949-B4EF-297CD3B4BCE3}"/>
              </a:ext>
            </a:extLst>
          </p:cNvPr>
          <p:cNvCxnSpPr>
            <a:cxnSpLocks/>
          </p:cNvCxnSpPr>
          <p:nvPr/>
        </p:nvCxnSpPr>
        <p:spPr>
          <a:xfrm>
            <a:off x="7107848" y="2699343"/>
            <a:ext cx="0" cy="1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 descr="Arrow Right outline">
            <a:extLst>
              <a:ext uri="{FF2B5EF4-FFF2-40B4-BE49-F238E27FC236}">
                <a16:creationId xmlns:a16="http://schemas.microsoft.com/office/drawing/2014/main" id="{19820ACD-5577-F94B-A129-68A4C9F07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96796" y="2659239"/>
            <a:ext cx="536427" cy="457199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FBD307-2792-2D48-9E71-289FC3578857}"/>
              </a:ext>
            </a:extLst>
          </p:cNvPr>
          <p:cNvCxnSpPr>
            <a:cxnSpLocks/>
          </p:cNvCxnSpPr>
          <p:nvPr/>
        </p:nvCxnSpPr>
        <p:spPr>
          <a:xfrm>
            <a:off x="2928880" y="2707365"/>
            <a:ext cx="0" cy="1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35D83E9-E051-904F-8767-09255664E60F}"/>
              </a:ext>
            </a:extLst>
          </p:cNvPr>
          <p:cNvSpPr>
            <a:spLocks noChangeAspect="1"/>
          </p:cNvSpPr>
          <p:nvPr/>
        </p:nvSpPr>
        <p:spPr>
          <a:xfrm>
            <a:off x="487539" y="3970392"/>
            <a:ext cx="679330" cy="67933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4.1.5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220943-4820-E94B-B445-70E1A8395F5C}"/>
              </a:ext>
            </a:extLst>
          </p:cNvPr>
          <p:cNvSpPr>
            <a:spLocks noChangeAspect="1"/>
          </p:cNvSpPr>
          <p:nvPr/>
        </p:nvSpPr>
        <p:spPr>
          <a:xfrm>
            <a:off x="487539" y="5270451"/>
            <a:ext cx="679330" cy="67933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4.1.6</a:t>
            </a:r>
          </a:p>
        </p:txBody>
      </p:sp>
    </p:spTree>
    <p:extLst>
      <p:ext uri="{BB962C8B-B14F-4D97-AF65-F5344CB8AC3E}">
        <p14:creationId xmlns:p14="http://schemas.microsoft.com/office/powerpoint/2010/main" val="70773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372140C-158B-4FE5-B715-34EDA090C22F}"/>
              </a:ext>
            </a:extLst>
          </p:cNvPr>
          <p:cNvCxnSpPr>
            <a:cxnSpLocks/>
          </p:cNvCxnSpPr>
          <p:nvPr/>
        </p:nvCxnSpPr>
        <p:spPr>
          <a:xfrm>
            <a:off x="2643560" y="3436632"/>
            <a:ext cx="0" cy="3315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196769-236E-48B3-84B1-913D7EFB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50" y="156139"/>
            <a:ext cx="11161918" cy="1090079"/>
          </a:xfrm>
        </p:spPr>
        <p:txBody>
          <a:bodyPr>
            <a:normAutofit/>
          </a:bodyPr>
          <a:lstStyle/>
          <a:p>
            <a:r>
              <a:rPr lang="ru-RU" dirty="0"/>
              <a:t>Подход к генетическому тестированию гемофилии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66E98-4355-405F-9318-94E3461A8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5384222"/>
            <a:ext cx="9925050" cy="1329839"/>
          </a:xfrm>
        </p:spPr>
        <p:txBody>
          <a:bodyPr/>
          <a:lstStyle/>
          <a:p>
            <a:pPr algn="just"/>
            <a:r>
              <a:rPr lang="en-US" dirty="0"/>
              <a:t>†</a:t>
            </a:r>
            <a:r>
              <a:rPr lang="ru-RU" dirty="0"/>
              <a:t>В зависимости от имеющихся ресурсов полный генетический скрининг </a:t>
            </a:r>
            <a:r>
              <a:rPr lang="en-US" i="1" dirty="0"/>
              <a:t>F</a:t>
            </a:r>
            <a:r>
              <a:rPr lang="ru-RU" i="1" dirty="0"/>
              <a:t>8</a:t>
            </a:r>
            <a:r>
              <a:rPr lang="ru-RU" dirty="0"/>
              <a:t> или </a:t>
            </a:r>
            <a:r>
              <a:rPr lang="en-US" i="1" dirty="0"/>
              <a:t>F</a:t>
            </a:r>
            <a:r>
              <a:rPr lang="ru-RU" i="1" dirty="0"/>
              <a:t>9</a:t>
            </a:r>
            <a:r>
              <a:rPr lang="ru-RU" dirty="0"/>
              <a:t> делают методами ПЦР и секвенирования по </a:t>
            </a:r>
            <a:r>
              <a:rPr lang="ru-RU" dirty="0" err="1"/>
              <a:t>Сенгеру</a:t>
            </a:r>
            <a:r>
              <a:rPr lang="ru-RU" dirty="0"/>
              <a:t> либо методом секвенирования следующего поколения (ССП) для определения </a:t>
            </a:r>
            <a:r>
              <a:rPr lang="ru-RU" dirty="0" err="1"/>
              <a:t>миссенсных</a:t>
            </a:r>
            <a:r>
              <a:rPr lang="ru-RU" dirty="0"/>
              <a:t>, </a:t>
            </a:r>
            <a:r>
              <a:rPr lang="ru-RU" dirty="0" err="1"/>
              <a:t>нонсенсных</a:t>
            </a:r>
            <a:r>
              <a:rPr lang="ru-RU" dirty="0"/>
              <a:t>, </a:t>
            </a:r>
            <a:r>
              <a:rPr lang="ru-RU" dirty="0" err="1"/>
              <a:t>сайт-сплайсинговых</a:t>
            </a:r>
            <a:r>
              <a:rPr lang="ru-RU" dirty="0"/>
              <a:t> вариаций, малых и больших </a:t>
            </a:r>
            <a:r>
              <a:rPr lang="ru-RU" dirty="0" err="1"/>
              <a:t>делеций</a:t>
            </a:r>
            <a:r>
              <a:rPr lang="ru-RU" dirty="0"/>
              <a:t>, дупликаций и </a:t>
            </a:r>
            <a:r>
              <a:rPr lang="ru-RU" dirty="0" err="1"/>
              <a:t>инсерций</a:t>
            </a:r>
            <a:r>
              <a:rPr lang="ru-RU" dirty="0"/>
              <a:t>. Если ресурсы ограничены, перед </a:t>
            </a:r>
            <a:r>
              <a:rPr lang="ru-RU" dirty="0" err="1"/>
              <a:t>секвенированием</a:t>
            </a:r>
            <a:r>
              <a:rPr lang="ru-RU" dirty="0"/>
              <a:t> по </a:t>
            </a:r>
            <a:r>
              <a:rPr lang="ru-RU" dirty="0" err="1"/>
              <a:t>Сенгеру</a:t>
            </a:r>
            <a:r>
              <a:rPr lang="ru-RU" dirty="0"/>
              <a:t> лаборатории могут применять экономичный скрининг.</a:t>
            </a:r>
            <a:r>
              <a:rPr lang="ru-RU" b="1" dirty="0"/>
              <a:t> </a:t>
            </a:r>
            <a:r>
              <a:rPr lang="en-US" dirty="0"/>
              <a:t>*</a:t>
            </a:r>
            <a:r>
              <a:rPr lang="ru-RU" dirty="0"/>
              <a:t>Малые вариации</a:t>
            </a:r>
            <a:r>
              <a:rPr lang="ru-RU" b="1" dirty="0"/>
              <a:t> </a:t>
            </a:r>
            <a:r>
              <a:rPr lang="ru-RU" dirty="0"/>
              <a:t>включают в себя </a:t>
            </a:r>
            <a:r>
              <a:rPr lang="ru-RU" dirty="0" err="1"/>
              <a:t>однонуклеотидные</a:t>
            </a:r>
            <a:r>
              <a:rPr lang="ru-RU" dirty="0"/>
              <a:t> вариации (ОНВ) и вариации малых </a:t>
            </a:r>
            <a:r>
              <a:rPr lang="ru-RU" dirty="0" err="1"/>
              <a:t>инсерций</a:t>
            </a:r>
            <a:r>
              <a:rPr lang="ru-RU" dirty="0"/>
              <a:t>, дупликации или </a:t>
            </a:r>
            <a:r>
              <a:rPr lang="ru-RU" dirty="0" err="1"/>
              <a:t>делеции</a:t>
            </a:r>
            <a:r>
              <a:rPr lang="ru-RU" dirty="0"/>
              <a:t> с покрытием важных областей </a:t>
            </a:r>
            <a:r>
              <a:rPr lang="en-US" i="1" dirty="0"/>
              <a:t>F</a:t>
            </a:r>
            <a:r>
              <a:rPr lang="ru-RU" i="1" dirty="0"/>
              <a:t>8,</a:t>
            </a:r>
            <a:r>
              <a:rPr lang="ru-RU" dirty="0"/>
              <a:t> в том числе 26 </a:t>
            </a:r>
            <a:r>
              <a:rPr lang="ru-RU" dirty="0" err="1"/>
              <a:t>экзонов</a:t>
            </a:r>
            <a:r>
              <a:rPr lang="ru-RU" dirty="0"/>
              <a:t> </a:t>
            </a:r>
            <a:r>
              <a:rPr lang="ru-RU" i="1" dirty="0"/>
              <a:t>(в случае гемофилии А)</a:t>
            </a:r>
            <a:r>
              <a:rPr lang="ru-RU" dirty="0"/>
              <a:t>, или же </a:t>
            </a:r>
            <a:r>
              <a:rPr lang="en-US" i="1" dirty="0"/>
              <a:t>F9</a:t>
            </a:r>
            <a:r>
              <a:rPr lang="ru-RU" i="1" dirty="0"/>
              <a:t>, </a:t>
            </a:r>
            <a:r>
              <a:rPr lang="ru-RU" dirty="0"/>
              <a:t>в том числе 8 </a:t>
            </a:r>
            <a:r>
              <a:rPr lang="ru-RU" dirty="0" err="1"/>
              <a:t>экзонов</a:t>
            </a:r>
            <a:r>
              <a:rPr lang="ru-RU" dirty="0"/>
              <a:t> (в случае гемофилии </a:t>
            </a:r>
            <a:r>
              <a:rPr lang="en-US" dirty="0"/>
              <a:t>B</a:t>
            </a:r>
            <a:r>
              <a:rPr lang="ru-RU" dirty="0"/>
              <a:t>);</a:t>
            </a:r>
            <a:r>
              <a:rPr lang="en-US" dirty="0"/>
              <a:t> </a:t>
            </a:r>
            <a:r>
              <a:rPr lang="ru-RU" dirty="0"/>
              <a:t>границ </a:t>
            </a:r>
            <a:r>
              <a:rPr lang="ru-RU" dirty="0" err="1"/>
              <a:t>экзонов</a:t>
            </a:r>
            <a:r>
              <a:rPr lang="ru-RU" dirty="0"/>
              <a:t>/</a:t>
            </a:r>
            <a:r>
              <a:rPr lang="ru-RU" dirty="0" err="1"/>
              <a:t>интронов</a:t>
            </a:r>
            <a:r>
              <a:rPr lang="ru-RU" dirty="0"/>
              <a:t> и </a:t>
            </a:r>
            <a:r>
              <a:rPr lang="ru-RU" dirty="0" err="1"/>
              <a:t>нетранслируемых</a:t>
            </a:r>
            <a:r>
              <a:rPr lang="ru-RU" dirty="0"/>
              <a:t> областей 5ʹ и 3ʹ</a:t>
            </a:r>
            <a:r>
              <a:rPr lang="ru-RU" b="1" dirty="0"/>
              <a:t>. </a:t>
            </a:r>
            <a:r>
              <a:rPr lang="en-US" dirty="0"/>
              <a:t>**</a:t>
            </a:r>
            <a:r>
              <a:rPr lang="ru-RU" dirty="0"/>
              <a:t>Вариации числа копий (ВЧК) включают в себя крупные </a:t>
            </a:r>
            <a:r>
              <a:rPr lang="ru-RU" dirty="0" err="1"/>
              <a:t>делеции</a:t>
            </a:r>
            <a:r>
              <a:rPr lang="ru-RU" dirty="0"/>
              <a:t>, дупликации или сложные перестройки </a:t>
            </a:r>
            <a:r>
              <a:rPr lang="ru-RU" i="1" dirty="0"/>
              <a:t>F8</a:t>
            </a:r>
            <a:r>
              <a:rPr lang="en-US" dirty="0"/>
              <a:t> (</a:t>
            </a:r>
            <a:r>
              <a:rPr lang="ru-RU" dirty="0"/>
              <a:t>при гемофилии А) или </a:t>
            </a:r>
            <a:r>
              <a:rPr lang="en-US" i="1" dirty="0"/>
              <a:t>F9 </a:t>
            </a:r>
            <a:r>
              <a:rPr lang="en-US" dirty="0"/>
              <a:t>(</a:t>
            </a:r>
            <a:r>
              <a:rPr lang="ru-RU" dirty="0"/>
              <a:t>при гемофилии </a:t>
            </a:r>
            <a:r>
              <a:rPr lang="en-US" dirty="0"/>
              <a:t>B) ‡</a:t>
            </a:r>
            <a:r>
              <a:rPr lang="ru-RU" dirty="0"/>
              <a:t>Методы ССП и СПГ могут быть использованы, но только после того, как будет установлено, что такие методы способны обнаружить структурные вариации. Основано на Рекомендации 4.2.</a:t>
            </a:r>
          </a:p>
          <a:p>
            <a:pPr algn="just"/>
            <a:r>
              <a:rPr lang="ru-RU" dirty="0"/>
              <a:t>ССП</a:t>
            </a:r>
            <a:r>
              <a:rPr lang="en-US" dirty="0"/>
              <a:t>, </a:t>
            </a:r>
            <a:r>
              <a:rPr lang="ru-RU" dirty="0" err="1"/>
              <a:t>секвенирование</a:t>
            </a:r>
            <a:r>
              <a:rPr lang="ru-RU" dirty="0"/>
              <a:t> следующего поколения</a:t>
            </a:r>
            <a:r>
              <a:rPr lang="en-US" dirty="0"/>
              <a:t>; </a:t>
            </a:r>
            <a:r>
              <a:rPr lang="ru-RU" dirty="0"/>
              <a:t>ПЦР</a:t>
            </a:r>
            <a:r>
              <a:rPr lang="en-US" dirty="0"/>
              <a:t>, </a:t>
            </a:r>
            <a:r>
              <a:rPr lang="ru-RU" dirty="0" err="1"/>
              <a:t>полимеразная</a:t>
            </a:r>
            <a:r>
              <a:rPr lang="ru-RU" dirty="0"/>
              <a:t> цепная реакция</a:t>
            </a:r>
            <a:r>
              <a:rPr lang="en-US" dirty="0"/>
              <a:t>; </a:t>
            </a:r>
            <a:r>
              <a:rPr lang="ru-RU" dirty="0"/>
              <a:t>ОНВ</a:t>
            </a:r>
            <a:r>
              <a:rPr lang="en-US" dirty="0"/>
              <a:t>, </a:t>
            </a:r>
            <a:r>
              <a:rPr lang="ru-RU" dirty="0"/>
              <a:t>одиночные нуклеотидные вариации</a:t>
            </a:r>
            <a:r>
              <a:rPr lang="en-US" dirty="0"/>
              <a:t>; </a:t>
            </a:r>
            <a:r>
              <a:rPr lang="ru-RU" dirty="0"/>
              <a:t>БВ</a:t>
            </a:r>
            <a:r>
              <a:rPr lang="en-US" dirty="0"/>
              <a:t>,</a:t>
            </a:r>
            <a:r>
              <a:rPr lang="ru-RU" dirty="0"/>
              <a:t> болезнь фон </a:t>
            </a:r>
            <a:r>
              <a:rPr lang="ru-RU" dirty="0" err="1"/>
              <a:t>Виллебранда</a:t>
            </a:r>
            <a:r>
              <a:rPr lang="en-US" dirty="0"/>
              <a:t>; </a:t>
            </a:r>
            <a:r>
              <a:rPr lang="ru-RU" dirty="0"/>
              <a:t>СПГ</a:t>
            </a:r>
            <a:r>
              <a:rPr lang="en-US" dirty="0"/>
              <a:t>, </a:t>
            </a:r>
            <a:r>
              <a:rPr lang="ru-RU" dirty="0" err="1"/>
              <a:t>секвенирование</a:t>
            </a:r>
            <a:r>
              <a:rPr lang="ru-RU" dirty="0"/>
              <a:t> полного генома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F3BBA1-533B-458E-A23E-58602CB6AC45}"/>
              </a:ext>
            </a:extLst>
          </p:cNvPr>
          <p:cNvGrpSpPr/>
          <p:nvPr/>
        </p:nvGrpSpPr>
        <p:grpSpPr>
          <a:xfrm>
            <a:off x="191880" y="1147101"/>
            <a:ext cx="11416333" cy="4273087"/>
            <a:chOff x="153597" y="1444281"/>
            <a:chExt cx="11416333" cy="4273087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0C154B49-BB25-4C80-BF3B-34372FB9E63E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>
              <a:off x="9606944" y="3712427"/>
              <a:ext cx="1" cy="3263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or: Elbow 458">
              <a:extLst>
                <a:ext uri="{FF2B5EF4-FFF2-40B4-BE49-F238E27FC236}">
                  <a16:creationId xmlns:a16="http://schemas.microsoft.com/office/drawing/2014/main" id="{7E0F7CB8-78F7-40DB-8FCD-DCFD6481CA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055898" y="1948477"/>
              <a:ext cx="1209422" cy="1892670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Connector: Elbow 461">
              <a:extLst>
                <a:ext uri="{FF2B5EF4-FFF2-40B4-BE49-F238E27FC236}">
                  <a16:creationId xmlns:a16="http://schemas.microsoft.com/office/drawing/2014/main" id="{8CC2EA94-378A-4C4C-BDA7-D790E9541C4A}"/>
                </a:ext>
              </a:extLst>
            </p:cNvPr>
            <p:cNvCxnSpPr>
              <a:cxnSpLocks/>
              <a:endCxn id="79" idx="0"/>
            </p:cNvCxnSpPr>
            <p:nvPr/>
          </p:nvCxnSpPr>
          <p:spPr>
            <a:xfrm rot="5400000">
              <a:off x="9433732" y="2463313"/>
              <a:ext cx="1117982" cy="771558"/>
            </a:xfrm>
            <a:prstGeom prst="bentConnector3">
              <a:avLst>
                <a:gd name="adj1" fmla="val 5409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ctor: Elbow 456">
              <a:extLst>
                <a:ext uri="{FF2B5EF4-FFF2-40B4-BE49-F238E27FC236}">
                  <a16:creationId xmlns:a16="http://schemas.microsoft.com/office/drawing/2014/main" id="{E7696414-8B77-4623-950A-F46E2170234E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 rot="16200000" flipH="1">
              <a:off x="5549219" y="2632879"/>
              <a:ext cx="265821" cy="1393186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A5F6A02-1A66-401F-9FE0-BEE29093A91C}"/>
                </a:ext>
              </a:extLst>
            </p:cNvPr>
            <p:cNvSpPr/>
            <p:nvPr/>
          </p:nvSpPr>
          <p:spPr>
            <a:xfrm>
              <a:off x="601574" y="1444281"/>
              <a:ext cx="2508465" cy="61078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Подозреваемая или установленная гемофилия у нулевого пациента</a:t>
              </a:r>
              <a:endPara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31EC148-7DAA-4E66-A4CD-4E287BA31F96}"/>
                </a:ext>
              </a:extLst>
            </p:cNvPr>
            <p:cNvSpPr/>
            <p:nvPr/>
          </p:nvSpPr>
          <p:spPr>
            <a:xfrm>
              <a:off x="601574" y="2497024"/>
              <a:ext cx="2508465" cy="51902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200" b="1" dirty="0"/>
                <a:t>Базовый фенотипический уровень фактора коагуляции</a:t>
              </a:r>
              <a:endPara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B51A40A-FF62-4032-A985-F63C2F316077}"/>
                </a:ext>
              </a:extLst>
            </p:cNvPr>
            <p:cNvSpPr/>
            <p:nvPr/>
          </p:nvSpPr>
          <p:spPr>
            <a:xfrm>
              <a:off x="6447465" y="1614726"/>
              <a:ext cx="2533618" cy="675375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Лёгкая </a:t>
              </a:r>
              <a:r>
                <a:rPr lang="ru-RU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умеренная гемофилия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EB02DE5-D4BC-4672-9B8F-B541D753B130}"/>
                </a:ext>
              </a:extLst>
            </p:cNvPr>
            <p:cNvSpPr/>
            <p:nvPr/>
          </p:nvSpPr>
          <p:spPr>
            <a:xfrm>
              <a:off x="5811839" y="4690642"/>
              <a:ext cx="1133767" cy="435937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Стоп</a:t>
              </a: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5DBD720-9D59-4713-A5A9-07215A80FE3F}"/>
                </a:ext>
              </a:extLst>
            </p:cNvPr>
            <p:cNvSpPr/>
            <p:nvPr/>
          </p:nvSpPr>
          <p:spPr>
            <a:xfrm>
              <a:off x="601574" y="3257437"/>
              <a:ext cx="2508465" cy="458349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Генетическое консультирование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ru-RU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тестирования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670E098-FCB0-43FE-82F5-1F98B063B90C}"/>
                </a:ext>
              </a:extLst>
            </p:cNvPr>
            <p:cNvSpPr/>
            <p:nvPr/>
          </p:nvSpPr>
          <p:spPr>
            <a:xfrm>
              <a:off x="5409616" y="5295137"/>
              <a:ext cx="1938213" cy="422231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Генетическое консультирование</a:t>
              </a:r>
              <a:endPara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 тестирования</a:t>
              </a:r>
              <a:r>
                <a:rPr lang="en-US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CA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C959971-0E80-4FAE-802D-707E3EAF34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5536" y="2255643"/>
              <a:ext cx="2503" cy="490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358C02A-F6F7-4AE1-8FE2-1228EE60C4FD}"/>
                </a:ext>
              </a:extLst>
            </p:cNvPr>
            <p:cNvCxnSpPr>
              <a:cxnSpLocks/>
              <a:stCxn id="136" idx="4"/>
            </p:cNvCxnSpPr>
            <p:nvPr/>
          </p:nvCxnSpPr>
          <p:spPr>
            <a:xfrm>
              <a:off x="6378722" y="3822383"/>
              <a:ext cx="2" cy="8682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C1EC6EDD-44CC-4A77-8857-F31C189AF8EE}"/>
                </a:ext>
              </a:extLst>
            </p:cNvPr>
            <p:cNvSpPr/>
            <p:nvPr/>
          </p:nvSpPr>
          <p:spPr>
            <a:xfrm>
              <a:off x="9243148" y="1614726"/>
              <a:ext cx="2270708" cy="675375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Лёгкая, умеренная или тяжёлая гемофилия</a:t>
              </a: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0F355BC-2FC7-4CF6-9603-A5B1610067A2}"/>
                </a:ext>
              </a:extLst>
            </p:cNvPr>
            <p:cNvGrpSpPr/>
            <p:nvPr/>
          </p:nvGrpSpPr>
          <p:grpSpPr>
            <a:xfrm>
              <a:off x="6198722" y="3462383"/>
              <a:ext cx="360000" cy="360000"/>
              <a:chOff x="4361045" y="3858144"/>
              <a:chExt cx="360000" cy="36000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8BFBC70F-BE28-42D6-8BD7-3ABA769F3E22}"/>
                  </a:ext>
                </a:extLst>
              </p:cNvPr>
              <p:cNvSpPr/>
              <p:nvPr/>
            </p:nvSpPr>
            <p:spPr>
              <a:xfrm>
                <a:off x="4361045" y="3858144"/>
                <a:ext cx="360000" cy="360000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7" name="Plus Sign 136">
                <a:extLst>
                  <a:ext uri="{FF2B5EF4-FFF2-40B4-BE49-F238E27FC236}">
                    <a16:creationId xmlns:a16="http://schemas.microsoft.com/office/drawing/2014/main" id="{7A455698-4915-406E-9B9D-AF2F56563BC6}"/>
                  </a:ext>
                </a:extLst>
              </p:cNvPr>
              <p:cNvSpPr/>
              <p:nvPr/>
            </p:nvSpPr>
            <p:spPr>
              <a:xfrm>
                <a:off x="4412164" y="3910713"/>
                <a:ext cx="257143" cy="257143"/>
              </a:xfrm>
              <a:prstGeom prst="mathPlus">
                <a:avLst>
                  <a:gd name="adj1" fmla="val 12937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0AC84360-E514-4FFB-A288-EF9E02A1B121}"/>
                </a:ext>
              </a:extLst>
            </p:cNvPr>
            <p:cNvCxnSpPr>
              <a:cxnSpLocks/>
            </p:cNvCxnSpPr>
            <p:nvPr/>
          </p:nvCxnSpPr>
          <p:spPr>
            <a:xfrm>
              <a:off x="6378723" y="5126579"/>
              <a:ext cx="0" cy="1685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025BE523-004B-4672-BAFD-6EF9A55F4642}"/>
                </a:ext>
              </a:extLst>
            </p:cNvPr>
            <p:cNvCxnSpPr>
              <a:cxnSpLocks/>
            </p:cNvCxnSpPr>
            <p:nvPr/>
          </p:nvCxnSpPr>
          <p:spPr>
            <a:xfrm>
              <a:off x="1855807" y="2055068"/>
              <a:ext cx="0" cy="4419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6C63B5-C9C9-4A89-92BD-90E91FE34681}"/>
                </a:ext>
              </a:extLst>
            </p:cNvPr>
            <p:cNvSpPr txBox="1"/>
            <p:nvPr/>
          </p:nvSpPr>
          <p:spPr>
            <a:xfrm>
              <a:off x="628588" y="2131806"/>
              <a:ext cx="242887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 b="1" i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Определение клинического фенотипа</a:t>
              </a:r>
              <a:endParaRPr kumimoji="0" lang="en-CA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Rounded Rectangle 175">
              <a:extLst>
                <a:ext uri="{FF2B5EF4-FFF2-40B4-BE49-F238E27FC236}">
                  <a16:creationId xmlns:a16="http://schemas.microsoft.com/office/drawing/2014/main" id="{A37DA7DC-ADB2-44B1-9F11-87990FC0F70C}"/>
                </a:ext>
              </a:extLst>
            </p:cNvPr>
            <p:cNvSpPr/>
            <p:nvPr/>
          </p:nvSpPr>
          <p:spPr>
            <a:xfrm>
              <a:off x="718312" y="4366074"/>
              <a:ext cx="2265869" cy="462214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Тестирование генетической</a:t>
              </a:r>
              <a:r>
                <a:rPr kumimoji="0" lang="ru-RU" sz="11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вариации в гене </a:t>
              </a:r>
              <a:r>
                <a:rPr kumimoji="0" 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F8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или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F9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5C340376-D9C0-42E5-A4CC-1A6BBEA533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4595" y="3715786"/>
              <a:ext cx="4560" cy="6502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7BD4D2C-1639-4A76-8A18-3787BE66570A}"/>
                </a:ext>
              </a:extLst>
            </p:cNvPr>
            <p:cNvSpPr txBox="1"/>
            <p:nvPr/>
          </p:nvSpPr>
          <p:spPr>
            <a:xfrm>
              <a:off x="153597" y="3778084"/>
              <a:ext cx="1919236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 b="1" i="1"/>
              </a:lvl1pPr>
            </a:lstStyle>
            <a:p>
              <a:pPr lvl="0" algn="ctr">
                <a:defRPr/>
              </a:pPr>
              <a:r>
                <a:rPr lang="ru-RU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Семейная генетическая вариация известна </a:t>
              </a:r>
              <a:br>
                <a:rPr lang="ru-RU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dirty="0"/>
                <a:t>Для облигатных носительниц гемофилии и женщин из «группы риска»</a:t>
              </a:r>
              <a:endParaRPr kumimoji="0" lang="en-CA" sz="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32742FBA-4D3C-4B6D-B603-D9C3DAE2F220}"/>
                </a:ext>
              </a:extLst>
            </p:cNvPr>
            <p:cNvSpPr txBox="1"/>
            <p:nvPr/>
          </p:nvSpPr>
          <p:spPr>
            <a:xfrm>
              <a:off x="3630431" y="2327200"/>
              <a:ext cx="3106553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sz="7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F8.22 – </a:t>
              </a:r>
              <a:r>
                <a:rPr lang="ru-RU" sz="800" b="1" i="1" dirty="0" err="1"/>
                <a:t>Саузерн-блоттинг</a:t>
              </a:r>
              <a:r>
                <a:rPr lang="en-US" sz="800" b="1" i="1" dirty="0"/>
                <a:t> </a:t>
              </a:r>
              <a:r>
                <a:rPr lang="ru-RU" sz="800" b="1" i="1" dirty="0"/>
                <a:t>или ПЦР (длинных фрагментов либо инвертированная)</a:t>
              </a:r>
              <a:endParaRPr kumimoji="0" lang="en-US" sz="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F8.1 – </a:t>
              </a:r>
              <a:r>
                <a:rPr kumimoji="0" lang="ru-RU" sz="7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ПЦР </a:t>
              </a:r>
              <a:r>
                <a:rPr kumimoji="0" lang="en-US" sz="7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ru-RU" sz="7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дуплексная либо</a:t>
              </a:r>
              <a:r>
                <a:rPr kumimoji="0" lang="ru-RU" sz="70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инвертированная)</a:t>
              </a:r>
              <a:endParaRPr kumimoji="0" lang="en-US" sz="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90EC2DA5-7B20-4AE6-8EA7-B5DC6B7DE8DD}"/>
                </a:ext>
              </a:extLst>
            </p:cNvPr>
            <p:cNvSpPr txBox="1"/>
            <p:nvPr/>
          </p:nvSpPr>
          <p:spPr>
            <a:xfrm>
              <a:off x="4905237" y="3927814"/>
              <a:ext cx="2284342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Повторное генетическое</a:t>
              </a:r>
              <a:r>
                <a:rPr kumimoji="0" lang="ru-RU" sz="1050" b="1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тестирование для подтверждения результата</a:t>
              </a:r>
              <a:endParaRPr kumimoji="0" lang="en-CA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Rounded Rectangle 286">
              <a:extLst>
                <a:ext uri="{FF2B5EF4-FFF2-40B4-BE49-F238E27FC236}">
                  <a16:creationId xmlns:a16="http://schemas.microsoft.com/office/drawing/2014/main" id="{700F111D-35F3-40D1-8B4A-E6E9FBA5FEC9}"/>
                </a:ext>
              </a:extLst>
            </p:cNvPr>
            <p:cNvSpPr/>
            <p:nvPr/>
          </p:nvSpPr>
          <p:spPr>
            <a:xfrm>
              <a:off x="7700034" y="4038749"/>
              <a:ext cx="3813822" cy="304344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b="1" dirty="0"/>
                <a:t>C</a:t>
              </a:r>
              <a:r>
                <a:rPr lang="ru-RU" sz="1200" b="1" dirty="0" err="1"/>
                <a:t>крининг</a:t>
              </a:r>
              <a:r>
                <a:rPr lang="ru-RU" sz="1200" b="1" dirty="0"/>
                <a:t> на вариацию числа копий (ВЧК)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**</a:t>
              </a:r>
              <a:endPara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19" name="Connector: Elbow 318">
              <a:extLst>
                <a:ext uri="{FF2B5EF4-FFF2-40B4-BE49-F238E27FC236}">
                  <a16:creationId xmlns:a16="http://schemas.microsoft.com/office/drawing/2014/main" id="{B9BE0EBB-80CC-4CA9-BCAA-1B64F294D204}"/>
                </a:ext>
              </a:extLst>
            </p:cNvPr>
            <p:cNvCxnSpPr>
              <a:cxnSpLocks/>
              <a:endCxn id="136" idx="2"/>
            </p:cNvCxnSpPr>
            <p:nvPr/>
          </p:nvCxnSpPr>
          <p:spPr>
            <a:xfrm flipV="1">
              <a:off x="2984181" y="3642383"/>
              <a:ext cx="3214541" cy="954798"/>
            </a:xfrm>
            <a:prstGeom prst="bentConnector3">
              <a:avLst>
                <a:gd name="adj1" fmla="val 6422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Rounded Rectangle 335">
              <a:extLst>
                <a:ext uri="{FF2B5EF4-FFF2-40B4-BE49-F238E27FC236}">
                  <a16:creationId xmlns:a16="http://schemas.microsoft.com/office/drawing/2014/main" id="{2C7BD5EE-FB18-45DB-92DF-FC1C99285DBB}"/>
                </a:ext>
              </a:extLst>
            </p:cNvPr>
            <p:cNvSpPr/>
            <p:nvPr/>
          </p:nvSpPr>
          <p:spPr>
            <a:xfrm>
              <a:off x="7700034" y="4585960"/>
              <a:ext cx="3813822" cy="304344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200" b="1" dirty="0"/>
                <a:t>Скрининг глубоких </a:t>
              </a:r>
              <a:r>
                <a:rPr lang="ru-RU" sz="1200" b="1" dirty="0" err="1"/>
                <a:t>интронных</a:t>
              </a:r>
              <a:r>
                <a:rPr lang="ru-RU" sz="1200" b="1" dirty="0"/>
                <a:t> вариаций</a:t>
              </a:r>
              <a:r>
                <a:rPr kumimoji="0" lang="en-US" sz="12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‡</a:t>
              </a:r>
              <a:endParaRPr kumimoji="0" lang="en-CA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8" name="Straight Arrow Connector 367">
              <a:extLst>
                <a:ext uri="{FF2B5EF4-FFF2-40B4-BE49-F238E27FC236}">
                  <a16:creationId xmlns:a16="http://schemas.microsoft.com/office/drawing/2014/main" id="{CAD15D83-A7AA-474D-9E2F-59DD5AF176F9}"/>
                </a:ext>
              </a:extLst>
            </p:cNvPr>
            <p:cNvCxnSpPr>
              <a:cxnSpLocks/>
            </p:cNvCxnSpPr>
            <p:nvPr/>
          </p:nvCxnSpPr>
          <p:spPr>
            <a:xfrm>
              <a:off x="9606945" y="4343093"/>
              <a:ext cx="0" cy="2428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121B269D-F482-4524-A256-FFC95F1EB5D2}"/>
                </a:ext>
              </a:extLst>
            </p:cNvPr>
            <p:cNvGrpSpPr/>
            <p:nvPr/>
          </p:nvGrpSpPr>
          <p:grpSpPr>
            <a:xfrm>
              <a:off x="9517340" y="3039389"/>
              <a:ext cx="180000" cy="180000"/>
              <a:chOff x="5031065" y="3372226"/>
              <a:chExt cx="360000" cy="360000"/>
            </a:xfrm>
          </p:grpSpPr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C05EF1EA-A98E-4AB1-B8BA-66E6DA0AB683}"/>
                  </a:ext>
                </a:extLst>
              </p:cNvPr>
              <p:cNvSpPr/>
              <p:nvPr/>
            </p:nvSpPr>
            <p:spPr>
              <a:xfrm>
                <a:off x="5031065" y="337222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2" name="Minus Sign 381">
                <a:extLst>
                  <a:ext uri="{FF2B5EF4-FFF2-40B4-BE49-F238E27FC236}">
                    <a16:creationId xmlns:a16="http://schemas.microsoft.com/office/drawing/2014/main" id="{361DCE90-C41F-4457-BD98-0BFA1A427CC1}"/>
                  </a:ext>
                </a:extLst>
              </p:cNvPr>
              <p:cNvSpPr/>
              <p:nvPr/>
            </p:nvSpPr>
            <p:spPr>
              <a:xfrm>
                <a:off x="5082493" y="3475084"/>
                <a:ext cx="257144" cy="154286"/>
              </a:xfrm>
              <a:prstGeom prst="mathMin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501C2132-2190-4AAF-B51B-7E51868BC786}"/>
                </a:ext>
              </a:extLst>
            </p:cNvPr>
            <p:cNvGrpSpPr/>
            <p:nvPr/>
          </p:nvGrpSpPr>
          <p:grpSpPr>
            <a:xfrm>
              <a:off x="9354780" y="4370999"/>
              <a:ext cx="180000" cy="180000"/>
              <a:chOff x="4705945" y="3859418"/>
              <a:chExt cx="360000" cy="360000"/>
            </a:xfrm>
          </p:grpSpPr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08EDA70B-AD28-40CB-82B0-A0B648738D98}"/>
                  </a:ext>
                </a:extLst>
              </p:cNvPr>
              <p:cNvSpPr/>
              <p:nvPr/>
            </p:nvSpPr>
            <p:spPr>
              <a:xfrm>
                <a:off x="4705945" y="3859418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5" name="Minus Sign 384">
                <a:extLst>
                  <a:ext uri="{FF2B5EF4-FFF2-40B4-BE49-F238E27FC236}">
                    <a16:creationId xmlns:a16="http://schemas.microsoft.com/office/drawing/2014/main" id="{728B142E-AE01-40AB-A8DD-B31BDEF77C51}"/>
                  </a:ext>
                </a:extLst>
              </p:cNvPr>
              <p:cNvSpPr/>
              <p:nvPr/>
            </p:nvSpPr>
            <p:spPr>
              <a:xfrm>
                <a:off x="4757373" y="3962276"/>
                <a:ext cx="257144" cy="154286"/>
              </a:xfrm>
              <a:prstGeom prst="mathMin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8F0A3809-CC6D-48D5-BC16-1D63EAE11136}"/>
                </a:ext>
              </a:extLst>
            </p:cNvPr>
            <p:cNvGrpSpPr/>
            <p:nvPr/>
          </p:nvGrpSpPr>
          <p:grpSpPr>
            <a:xfrm>
              <a:off x="9512260" y="3756635"/>
              <a:ext cx="180000" cy="180000"/>
              <a:chOff x="5020905" y="3705816"/>
              <a:chExt cx="360000" cy="360000"/>
            </a:xfrm>
          </p:grpSpPr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0FEF3AA1-9019-40C2-B205-5782D56CEAC2}"/>
                  </a:ext>
                </a:extLst>
              </p:cNvPr>
              <p:cNvSpPr/>
              <p:nvPr/>
            </p:nvSpPr>
            <p:spPr>
              <a:xfrm>
                <a:off x="5020905" y="370581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8" name="Minus Sign 387">
                <a:extLst>
                  <a:ext uri="{FF2B5EF4-FFF2-40B4-BE49-F238E27FC236}">
                    <a16:creationId xmlns:a16="http://schemas.microsoft.com/office/drawing/2014/main" id="{4598F785-21F1-4BA6-96D7-00B1825E409E}"/>
                  </a:ext>
                </a:extLst>
              </p:cNvPr>
              <p:cNvSpPr/>
              <p:nvPr/>
            </p:nvSpPr>
            <p:spPr>
              <a:xfrm>
                <a:off x="5072333" y="3808674"/>
                <a:ext cx="257144" cy="154286"/>
              </a:xfrm>
              <a:prstGeom prst="mathMin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41" name="Connector: Elbow 440">
              <a:extLst>
                <a:ext uri="{FF2B5EF4-FFF2-40B4-BE49-F238E27FC236}">
                  <a16:creationId xmlns:a16="http://schemas.microsoft.com/office/drawing/2014/main" id="{29917491-9880-4E0F-99E6-0E1F6FB07D23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6249841" y="2971259"/>
              <a:ext cx="1450192" cy="588475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2E5C389-56B8-4D9D-B76A-5095E1AE16A0}"/>
                </a:ext>
              </a:extLst>
            </p:cNvPr>
            <p:cNvGrpSpPr/>
            <p:nvPr/>
          </p:nvGrpSpPr>
          <p:grpSpPr>
            <a:xfrm>
              <a:off x="6519273" y="2865916"/>
              <a:ext cx="180000" cy="180000"/>
              <a:chOff x="4361045" y="3858144"/>
              <a:chExt cx="360000" cy="360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F366680-E336-43C1-91C3-10F5F0010B54}"/>
                  </a:ext>
                </a:extLst>
              </p:cNvPr>
              <p:cNvSpPr/>
              <p:nvPr/>
            </p:nvSpPr>
            <p:spPr>
              <a:xfrm>
                <a:off x="4361045" y="385814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" name="Minus Sign 6">
                <a:extLst>
                  <a:ext uri="{FF2B5EF4-FFF2-40B4-BE49-F238E27FC236}">
                    <a16:creationId xmlns:a16="http://schemas.microsoft.com/office/drawing/2014/main" id="{EAD219B6-A40B-4551-B699-C59E1299619B}"/>
                  </a:ext>
                </a:extLst>
              </p:cNvPr>
              <p:cNvSpPr/>
              <p:nvPr/>
            </p:nvSpPr>
            <p:spPr>
              <a:xfrm>
                <a:off x="4412473" y="3961002"/>
                <a:ext cx="257144" cy="154286"/>
              </a:xfrm>
              <a:prstGeom prst="mathMin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51" name="Connector: Elbow 450">
              <a:extLst>
                <a:ext uri="{FF2B5EF4-FFF2-40B4-BE49-F238E27FC236}">
                  <a16:creationId xmlns:a16="http://schemas.microsoft.com/office/drawing/2014/main" id="{A59E4CE5-CA19-4FD6-ABEA-93B4494E148C}"/>
                </a:ext>
              </a:extLst>
            </p:cNvPr>
            <p:cNvCxnSpPr>
              <a:cxnSpLocks/>
              <a:endCxn id="136" idx="6"/>
            </p:cNvCxnSpPr>
            <p:nvPr/>
          </p:nvCxnSpPr>
          <p:spPr>
            <a:xfrm rot="10800000">
              <a:off x="6558722" y="3642383"/>
              <a:ext cx="1141312" cy="548538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or: Elbow 452">
              <a:extLst>
                <a:ext uri="{FF2B5EF4-FFF2-40B4-BE49-F238E27FC236}">
                  <a16:creationId xmlns:a16="http://schemas.microsoft.com/office/drawing/2014/main" id="{A1524F68-15DB-4915-99B9-551B153004EC}"/>
                </a:ext>
              </a:extLst>
            </p:cNvPr>
            <p:cNvCxnSpPr>
              <a:cxnSpLocks/>
              <a:endCxn id="136" idx="6"/>
            </p:cNvCxnSpPr>
            <p:nvPr/>
          </p:nvCxnSpPr>
          <p:spPr>
            <a:xfrm rot="10800000">
              <a:off x="6558722" y="3642384"/>
              <a:ext cx="1141312" cy="1095749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25E79C46-638D-4C89-826F-A1059AE6920A}"/>
                </a:ext>
              </a:extLst>
            </p:cNvPr>
            <p:cNvSpPr txBox="1"/>
            <p:nvPr/>
          </p:nvSpPr>
          <p:spPr>
            <a:xfrm>
              <a:off x="7081939" y="2377094"/>
              <a:ext cx="206819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 i="1"/>
              </a:lvl1pPr>
            </a:lstStyle>
            <a:p>
              <a:pPr lvl="0">
                <a:defRPr/>
              </a:pPr>
              <a:r>
                <a:rPr lang="ru-RU" sz="800" dirty="0"/>
                <a:t>Полный генетический скрининг </a:t>
              </a:r>
              <a:r>
                <a:rPr lang="en-US" sz="800" dirty="0"/>
                <a:t>F</a:t>
              </a:r>
              <a:r>
                <a:rPr lang="ru-RU" sz="800" dirty="0"/>
                <a:t>8</a:t>
              </a:r>
              <a:r>
                <a:rPr kumimoji="0" lang="en-US" sz="7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†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5E7370A-0DB2-42FA-AFFD-B7A3BC2E70B5}"/>
                </a:ext>
              </a:extLst>
            </p:cNvPr>
            <p:cNvSpPr txBox="1"/>
            <p:nvPr/>
          </p:nvSpPr>
          <p:spPr>
            <a:xfrm>
              <a:off x="9464867" y="2406072"/>
              <a:ext cx="210506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b="1" i="1"/>
              </a:lvl1pPr>
            </a:lstStyle>
            <a:p>
              <a:pPr lvl="0">
                <a:defRPr/>
              </a:pPr>
              <a:r>
                <a:rPr lang="ru-RU" sz="800" dirty="0"/>
                <a:t>Полный генетический скрининг </a:t>
              </a:r>
              <a:r>
                <a:rPr lang="en-US" sz="800" dirty="0"/>
                <a:t>F</a:t>
              </a:r>
              <a:r>
                <a:rPr lang="ru-RU" sz="800" dirty="0"/>
                <a:t>8 </a:t>
              </a:r>
              <a:r>
                <a:rPr kumimoji="0" 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†</a:t>
              </a:r>
            </a:p>
          </p:txBody>
        </p: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E7DFB407-B8CC-4BA3-954A-C6F4AAD13F1C}"/>
                </a:ext>
              </a:extLst>
            </p:cNvPr>
            <p:cNvGrpSpPr/>
            <p:nvPr/>
          </p:nvGrpSpPr>
          <p:grpSpPr>
            <a:xfrm>
              <a:off x="1920253" y="4869163"/>
              <a:ext cx="180000" cy="180000"/>
              <a:chOff x="4361045" y="3858144"/>
              <a:chExt cx="360000" cy="360000"/>
            </a:xfrm>
          </p:grpSpPr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9B9542EC-6148-45EE-B098-D2E5ADE59CEB}"/>
                  </a:ext>
                </a:extLst>
              </p:cNvPr>
              <p:cNvSpPr/>
              <p:nvPr/>
            </p:nvSpPr>
            <p:spPr>
              <a:xfrm>
                <a:off x="4361045" y="385814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0" name="Minus Sign 499">
                <a:extLst>
                  <a:ext uri="{FF2B5EF4-FFF2-40B4-BE49-F238E27FC236}">
                    <a16:creationId xmlns:a16="http://schemas.microsoft.com/office/drawing/2014/main" id="{8D05F6AA-1152-4D3C-A337-B85C805E4B59}"/>
                  </a:ext>
                </a:extLst>
              </p:cNvPr>
              <p:cNvSpPr/>
              <p:nvPr/>
            </p:nvSpPr>
            <p:spPr>
              <a:xfrm>
                <a:off x="4412473" y="3961002"/>
                <a:ext cx="257144" cy="154286"/>
              </a:xfrm>
              <a:prstGeom prst="mathMin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4" name="Rounded Rectangle 513">
              <a:extLst>
                <a:ext uri="{FF2B5EF4-FFF2-40B4-BE49-F238E27FC236}">
                  <a16:creationId xmlns:a16="http://schemas.microsoft.com/office/drawing/2014/main" id="{A6F2D35B-5BF5-4CDA-A490-98B0CC6CBB65}"/>
                </a:ext>
              </a:extLst>
            </p:cNvPr>
            <p:cNvSpPr/>
            <p:nvPr/>
          </p:nvSpPr>
          <p:spPr>
            <a:xfrm>
              <a:off x="718312" y="5101257"/>
              <a:ext cx="2265869" cy="349601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Рассмотреть вероятность </a:t>
              </a:r>
              <a:r>
                <a:rPr kumimoji="0" lang="ru-RU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мозаицизма</a:t>
              </a:r>
              <a:endPara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19" name="Connector: Elbow 518">
              <a:extLst>
                <a:ext uri="{FF2B5EF4-FFF2-40B4-BE49-F238E27FC236}">
                  <a16:creationId xmlns:a16="http://schemas.microsoft.com/office/drawing/2014/main" id="{86AE90BD-0016-44D2-A6E8-67BE4E06A8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34193" y="4333502"/>
              <a:ext cx="86388" cy="2259115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FFB07223-126B-4552-BDB9-57694F1FC54C}"/>
                </a:ext>
              </a:extLst>
            </p:cNvPr>
            <p:cNvGrpSpPr/>
            <p:nvPr/>
          </p:nvGrpSpPr>
          <p:grpSpPr>
            <a:xfrm>
              <a:off x="9354360" y="4912912"/>
              <a:ext cx="180000" cy="180000"/>
              <a:chOff x="4705105" y="3847972"/>
              <a:chExt cx="360000" cy="360000"/>
            </a:xfrm>
          </p:grpSpPr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9764E383-97BA-4212-9ED9-F92A30F8FE7E}"/>
                  </a:ext>
                </a:extLst>
              </p:cNvPr>
              <p:cNvSpPr/>
              <p:nvPr/>
            </p:nvSpPr>
            <p:spPr>
              <a:xfrm>
                <a:off x="4705105" y="3847972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7" name="Minus Sign 516">
                <a:extLst>
                  <a:ext uri="{FF2B5EF4-FFF2-40B4-BE49-F238E27FC236}">
                    <a16:creationId xmlns:a16="http://schemas.microsoft.com/office/drawing/2014/main" id="{8A7AF7B7-A45C-4BA8-9C50-AD8E49CA54AE}"/>
                  </a:ext>
                </a:extLst>
              </p:cNvPr>
              <p:cNvSpPr/>
              <p:nvPr/>
            </p:nvSpPr>
            <p:spPr>
              <a:xfrm>
                <a:off x="4756533" y="3950830"/>
                <a:ext cx="257144" cy="154286"/>
              </a:xfrm>
              <a:prstGeom prst="mathMin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0" name="Rounded Rectangle 539">
              <a:extLst>
                <a:ext uri="{FF2B5EF4-FFF2-40B4-BE49-F238E27FC236}">
                  <a16:creationId xmlns:a16="http://schemas.microsoft.com/office/drawing/2014/main" id="{C3682217-AB33-442A-ADA3-34BF0FBE8554}"/>
                </a:ext>
              </a:extLst>
            </p:cNvPr>
            <p:cNvSpPr/>
            <p:nvPr/>
          </p:nvSpPr>
          <p:spPr>
            <a:xfrm>
              <a:off x="7700033" y="5115521"/>
              <a:ext cx="3813822" cy="304344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Исследовать возможность</a:t>
              </a:r>
              <a:r>
                <a:rPr kumimoji="0" lang="ru-RU" sz="11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других потенциальных диагнозов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47" name="Connector: Elbow 546">
              <a:extLst>
                <a:ext uri="{FF2B5EF4-FFF2-40B4-BE49-F238E27FC236}">
                  <a16:creationId xmlns:a16="http://schemas.microsoft.com/office/drawing/2014/main" id="{896CCB88-0E7A-4534-AA36-9550EF0A6938}"/>
                </a:ext>
              </a:extLst>
            </p:cNvPr>
            <p:cNvCxnSpPr/>
            <p:nvPr/>
          </p:nvCxnSpPr>
          <p:spPr>
            <a:xfrm rot="16200000" flipH="1">
              <a:off x="3602734" y="3699370"/>
              <a:ext cx="55395" cy="3558369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Arrow Connector 549">
              <a:extLst>
                <a:ext uri="{FF2B5EF4-FFF2-40B4-BE49-F238E27FC236}">
                  <a16:creationId xmlns:a16="http://schemas.microsoft.com/office/drawing/2014/main" id="{CBD550D8-F952-456A-A347-9D87F3AB0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6944" y="4890304"/>
              <a:ext cx="1" cy="2252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Arrow Connector 553">
              <a:extLst>
                <a:ext uri="{FF2B5EF4-FFF2-40B4-BE49-F238E27FC236}">
                  <a16:creationId xmlns:a16="http://schemas.microsoft.com/office/drawing/2014/main" id="{96E067D3-230E-4040-BED9-342EFF7E0F6D}"/>
                </a:ext>
              </a:extLst>
            </p:cNvPr>
            <p:cNvCxnSpPr/>
            <p:nvPr/>
          </p:nvCxnSpPr>
          <p:spPr>
            <a:xfrm>
              <a:off x="1851247" y="4828288"/>
              <a:ext cx="0" cy="2729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Arrow Connector 567">
              <a:extLst>
                <a:ext uri="{FF2B5EF4-FFF2-40B4-BE49-F238E27FC236}">
                  <a16:creationId xmlns:a16="http://schemas.microsoft.com/office/drawing/2014/main" id="{E6D68E25-5A41-45D7-8BE2-81BD34CEDA85}"/>
                </a:ext>
              </a:extLst>
            </p:cNvPr>
            <p:cNvCxnSpPr>
              <a:cxnSpLocks/>
            </p:cNvCxnSpPr>
            <p:nvPr/>
          </p:nvCxnSpPr>
          <p:spPr>
            <a:xfrm>
              <a:off x="1855807" y="3016044"/>
              <a:ext cx="0" cy="2413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0CB97F6-DC9C-4000-B12D-17B7F8C08B2C}"/>
                </a:ext>
              </a:extLst>
            </p:cNvPr>
            <p:cNvSpPr/>
            <p:nvPr/>
          </p:nvSpPr>
          <p:spPr>
            <a:xfrm>
              <a:off x="3721230" y="1614726"/>
              <a:ext cx="2533618" cy="640917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Тяжёлая или умеренная гемофилия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</a:t>
              </a: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ru-RU" sz="900" b="1" dirty="0"/>
                <a:t>минимальный остаточный уровень </a:t>
              </a: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FVIII </a:t>
              </a:r>
              <a:r>
                <a:rPr lang="ru-RU" sz="900" b="1" dirty="0"/>
                <a:t>на нижней границе диапазона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9F7AD5B-CCD7-44B2-8A45-2BA468699360}"/>
                </a:ext>
              </a:extLst>
            </p:cNvPr>
            <p:cNvSpPr/>
            <p:nvPr/>
          </p:nvSpPr>
          <p:spPr>
            <a:xfrm>
              <a:off x="3721230" y="2745956"/>
              <a:ext cx="2528611" cy="450606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200" b="1" dirty="0"/>
                <a:t>Анализ инверсии </a:t>
              </a:r>
              <a:r>
                <a:rPr lang="ru-RU" sz="1200" b="1" dirty="0" err="1"/>
                <a:t>интрона</a:t>
              </a:r>
              <a:r>
                <a:rPr lang="ru-RU" sz="1200" b="1" dirty="0"/>
                <a:t> 22 и </a:t>
              </a:r>
              <a:r>
                <a:rPr lang="ru-RU" sz="1200" b="1" dirty="0" err="1"/>
                <a:t>интрона</a:t>
              </a:r>
              <a:r>
                <a:rPr lang="ru-RU" sz="1200" b="1" dirty="0"/>
                <a:t> 1 гена </a:t>
              </a:r>
              <a:r>
                <a:rPr lang="en-US" sz="1200" b="1" i="1" dirty="0"/>
                <a:t>F</a:t>
              </a:r>
              <a:r>
                <a:rPr lang="ru-RU" sz="1200" b="1" i="1" dirty="0"/>
                <a:t>8</a:t>
              </a:r>
              <a:endPara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2C834D7C-907D-4775-9536-D7072EC66C6D}"/>
                </a:ext>
              </a:extLst>
            </p:cNvPr>
            <p:cNvSpPr/>
            <p:nvPr/>
          </p:nvSpPr>
          <p:spPr>
            <a:xfrm>
              <a:off x="7700033" y="3408083"/>
              <a:ext cx="3813822" cy="304344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b="1" dirty="0"/>
                <a:t>C</a:t>
              </a:r>
              <a:r>
                <a:rPr lang="ru-RU" sz="1200" b="1" dirty="0" err="1"/>
                <a:t>крининг</a:t>
              </a:r>
              <a:r>
                <a:rPr lang="ru-RU" sz="1200" b="1" dirty="0"/>
                <a:t> малых вариаций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  <a:endPara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2A5EA9D-5CA7-4B4D-AA94-B9AE9BBD6836}"/>
              </a:ext>
            </a:extLst>
          </p:cNvPr>
          <p:cNvSpPr txBox="1"/>
          <p:nvPr/>
        </p:nvSpPr>
        <p:spPr>
          <a:xfrm>
            <a:off x="2063748" y="3465164"/>
            <a:ext cx="11596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 i="1"/>
            </a:lvl1pPr>
          </a:lstStyle>
          <a:p>
            <a:pPr lvl="0" algn="ctr"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Семейная генетическая вариация неизвестна</a:t>
            </a:r>
            <a:endParaRPr kumimoji="0" lang="en-CA" sz="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54D9D4-7EC1-46EB-8194-D400B2DA4645}"/>
              </a:ext>
            </a:extLst>
          </p:cNvPr>
          <p:cNvCxnSpPr>
            <a:cxnSpLocks/>
          </p:cNvCxnSpPr>
          <p:nvPr/>
        </p:nvCxnSpPr>
        <p:spPr>
          <a:xfrm flipV="1">
            <a:off x="3209172" y="3780388"/>
            <a:ext cx="27629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C0F5CE1-221C-4753-8C13-121AA9A859BD}"/>
              </a:ext>
            </a:extLst>
          </p:cNvPr>
          <p:cNvCxnSpPr>
            <a:cxnSpLocks/>
          </p:cNvCxnSpPr>
          <p:nvPr/>
        </p:nvCxnSpPr>
        <p:spPr>
          <a:xfrm>
            <a:off x="3167666" y="3189434"/>
            <a:ext cx="362454" cy="645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0CAADC9-79FA-4222-B2F4-B662F623BDD3}"/>
              </a:ext>
            </a:extLst>
          </p:cNvPr>
          <p:cNvCxnSpPr>
            <a:cxnSpLocks/>
            <a:endCxn id="76" idx="0"/>
          </p:cNvCxnSpPr>
          <p:nvPr/>
        </p:nvCxnSpPr>
        <p:spPr>
          <a:xfrm flipV="1">
            <a:off x="3472651" y="1317546"/>
            <a:ext cx="6944134" cy="2457012"/>
          </a:xfrm>
          <a:prstGeom prst="bentConnector4">
            <a:avLst>
              <a:gd name="adj1" fmla="val -20"/>
              <a:gd name="adj2" fmla="val 10930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FCDDC9F-1F15-4AB8-97F4-1531E9A0E32D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026322" y="1087967"/>
            <a:ext cx="0" cy="229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0533302-F547-4B86-B929-41783357DBA4}"/>
              </a:ext>
            </a:extLst>
          </p:cNvPr>
          <p:cNvCxnSpPr>
            <a:cxnSpLocks/>
          </p:cNvCxnSpPr>
          <p:nvPr/>
        </p:nvCxnSpPr>
        <p:spPr>
          <a:xfrm>
            <a:off x="7752557" y="1085925"/>
            <a:ext cx="0" cy="229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8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7C02-1FC7-40AF-8A39-A0091647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Другие соображения относительно методов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61E98-F5C3-46AA-9477-76883045D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выборе аналитического метода лаборатории должны знать о его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чувствительности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специфичности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также о времени, необходимом для создания отчёта с интерпретацией полученных данных.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результаты должны подтверждаться повторным аналитическим тестированием образца ДНК.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3EE9F-E59B-4633-A8E4-39CFAE221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ДНК</a:t>
            </a:r>
            <a:r>
              <a:rPr lang="en-US" dirty="0"/>
              <a:t>, </a:t>
            </a:r>
            <a:r>
              <a:rPr lang="ru-RU" dirty="0"/>
              <a:t>дезоксирибонуклеиновая кислота.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4486135"/>
      </p:ext>
    </p:extLst>
  </p:cSld>
  <p:clrMapOvr>
    <a:masterClrMapping/>
  </p:clrMapOvr>
</p:sld>
</file>

<file path=ppt/theme/theme1.xml><?xml version="1.0" encoding="utf-8"?>
<a:theme xmlns:a="http://schemas.openxmlformats.org/drawingml/2006/main" name="WFH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BB0"/>
      </a:accent1>
      <a:accent2>
        <a:srgbClr val="719500"/>
      </a:accent2>
      <a:accent3>
        <a:srgbClr val="642566"/>
      </a:accent3>
      <a:accent4>
        <a:srgbClr val="FBD913"/>
      </a:accent4>
      <a:accent5>
        <a:srgbClr val="E60D2E"/>
      </a:accent5>
      <a:accent6>
        <a:srgbClr val="C4123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D04D5609056428849DEFF65104C64" ma:contentTypeVersion="15" ma:contentTypeDescription="Create a new document." ma:contentTypeScope="" ma:versionID="c48d82d920dd5d25eb55ab3bdd59624f">
  <xsd:schema xmlns:xsd="http://www.w3.org/2001/XMLSchema" xmlns:xs="http://www.w3.org/2001/XMLSchema" xmlns:p="http://schemas.microsoft.com/office/2006/metadata/properties" xmlns:ns1="http://schemas.microsoft.com/sharepoint/v3" xmlns:ns2="902d07f0-7c98-4576-84da-3dac784571f8" xmlns:ns3="026d5d3f-5486-42e2-99f8-af2f5497c969" targetNamespace="http://schemas.microsoft.com/office/2006/metadata/properties" ma:root="true" ma:fieldsID="06525fe47db88cc34f43507aadba564f" ns1:_="" ns2:_="" ns3:_="">
    <xsd:import namespace="http://schemas.microsoft.com/sharepoint/v3"/>
    <xsd:import namespace="902d07f0-7c98-4576-84da-3dac784571f8"/>
    <xsd:import namespace="026d5d3f-5486-42e2-99f8-af2f5497c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d07f0-7c98-4576-84da-3dac78457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d5d3f-5486-42e2-99f8-af2f5497c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B97477-43F4-449C-8540-0EAC4AE7C0AE}">
  <ds:schemaRefs>
    <ds:schemaRef ds:uri="http://purl.org/dc/terms/"/>
    <ds:schemaRef ds:uri="http://schemas.microsoft.com/office/2006/metadata/properties"/>
    <ds:schemaRef ds:uri="026d5d3f-5486-42e2-99f8-af2f5497c969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902d07f0-7c98-4576-84da-3dac784571f8"/>
    <ds:schemaRef ds:uri="http://www.w3.org/XML/1998/namespace"/>
    <ds:schemaRef ds:uri="http://purl.org/dc/dcmitype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4703B04-082F-4090-94B5-B6B473834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02d07f0-7c98-4576-84da-3dac784571f8"/>
    <ds:schemaRef ds:uri="026d5d3f-5486-42e2-99f8-af2f5497c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6FD53A-AEAD-417E-8156-3ECA902F72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6871</TotalTime>
  <Words>1855</Words>
  <Application>Microsoft Office PowerPoint</Application>
  <PresentationFormat>Widescreen</PresentationFormat>
  <Paragraphs>195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</vt:lpstr>
      <vt:lpstr>Calibri</vt:lpstr>
      <vt:lpstr>Open Sans</vt:lpstr>
      <vt:lpstr>Times New Roman</vt:lpstr>
      <vt:lpstr>WFH</vt:lpstr>
      <vt:lpstr>PowerPoint Presentation</vt:lpstr>
      <vt:lpstr>Руководство ВФГ по лечению гемофилии</vt:lpstr>
      <vt:lpstr>Глава 4: Генетическая оценка</vt:lpstr>
      <vt:lpstr>Раскрытие потенциальных конфликтов интересов: Меган Сазерлэнд</vt:lpstr>
      <vt:lpstr>Авторы</vt:lpstr>
      <vt:lpstr>Генетическая оценка гемофилии важна для…</vt:lpstr>
      <vt:lpstr>Кого следует направлять на генетическое  тестирование?</vt:lpstr>
      <vt:lpstr>Подход к генетическому тестированию гемофилии</vt:lpstr>
      <vt:lpstr>Другие соображения относительно методов</vt:lpstr>
      <vt:lpstr>Рекомендации для пренатальной диагностики (ПНД)</vt:lpstr>
      <vt:lpstr>Классификация и описание вариаций</vt:lpstr>
      <vt:lpstr>Отчёты с интерпретацией результатов</vt:lpstr>
      <vt:lpstr>Отчёты с интерпретацией результатов</vt:lpstr>
      <vt:lpstr>Стратегия действий в случаях, когда обусловливающая вариация не обнаружена</vt:lpstr>
      <vt:lpstr>Стратегия действий в случаях, когда обусловливающая вариация не обнаружена</vt:lpstr>
      <vt:lpstr>Обеспечение качества</vt:lpstr>
      <vt:lpstr>Клинический случай: гемофилия А</vt:lpstr>
      <vt:lpstr>Клинический случай: гемофилия B</vt:lpstr>
      <vt:lpstr>Клинический случай: тяжёлая гемофилия A, вариации отсутствуют</vt:lpstr>
      <vt:lpstr>Заключение</vt:lpstr>
      <vt:lpstr>Благодарим организацию «Гемофилия-Альянс» за поддержку в создании этой презентации.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Jubb</dc:creator>
  <cp:lastModifiedBy>Julia Chadwick</cp:lastModifiedBy>
  <cp:revision>203</cp:revision>
  <dcterms:created xsi:type="dcterms:W3CDTF">2020-08-28T16:07:48Z</dcterms:created>
  <dcterms:modified xsi:type="dcterms:W3CDTF">2022-05-19T15:51:44Z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0x010100E24D04D5609056428849DEFF65104C64</vt:lpwstr>
  </property>
  <property fmtid="{D5CDD505-2E9C-101B-9397-08002B2CF9AE}" pid="3" name="Order">
    <vt:r8>456200</vt:r8>
  </property>
</Properties>
</file>