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976" r:id="rId2"/>
    <p:sldId id="2968" r:id="rId3"/>
    <p:sldId id="2808" r:id="rId4"/>
    <p:sldId id="2970" r:id="rId5"/>
    <p:sldId id="2966" r:id="rId6"/>
    <p:sldId id="2810" r:id="rId7"/>
    <p:sldId id="2892" r:id="rId8"/>
    <p:sldId id="2907" r:id="rId9"/>
    <p:sldId id="2920" r:id="rId10"/>
    <p:sldId id="2908" r:id="rId11"/>
    <p:sldId id="2903" r:id="rId12"/>
    <p:sldId id="2909" r:id="rId13"/>
    <p:sldId id="2972" r:id="rId14"/>
    <p:sldId id="2895" r:id="rId15"/>
    <p:sldId id="2911" r:id="rId16"/>
    <p:sldId id="2910" r:id="rId17"/>
    <p:sldId id="2922" r:id="rId18"/>
    <p:sldId id="2914" r:id="rId19"/>
    <p:sldId id="2912" r:id="rId20"/>
    <p:sldId id="2915" r:id="rId21"/>
    <p:sldId id="2974" r:id="rId22"/>
    <p:sldId id="2897" r:id="rId23"/>
    <p:sldId id="2973" r:id="rId24"/>
    <p:sldId id="2916" r:id="rId25"/>
    <p:sldId id="2905" r:id="rId26"/>
    <p:sldId id="2925" r:id="rId27"/>
    <p:sldId id="2926" r:id="rId28"/>
    <p:sldId id="2898" r:id="rId29"/>
    <p:sldId id="2906" r:id="rId30"/>
    <p:sldId id="2900" r:id="rId31"/>
    <p:sldId id="2917" r:id="rId32"/>
    <p:sldId id="27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FA0A6-EFEE-428A-9DC9-C03C3C993D3D}" v="1" dt="2022-05-27T16:16:26.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hadwick" userId="bd1ae82f-124b-4de6-bc22-d4eddcd0bf4b" providerId="ADAL" clId="{124FA0A6-EFEE-428A-9DC9-C03C3C993D3D}"/>
    <pc:docChg chg="modSld">
      <pc:chgData name="Julia Chadwick" userId="bd1ae82f-124b-4de6-bc22-d4eddcd0bf4b" providerId="ADAL" clId="{124FA0A6-EFEE-428A-9DC9-C03C3C993D3D}" dt="2022-05-27T16:16:26.604" v="0"/>
      <pc:docMkLst>
        <pc:docMk/>
      </pc:docMkLst>
      <pc:sldChg chg="delSp modTransition modAnim">
        <pc:chgData name="Julia Chadwick" userId="bd1ae82f-124b-4de6-bc22-d4eddcd0bf4b" providerId="ADAL" clId="{124FA0A6-EFEE-428A-9DC9-C03C3C993D3D}" dt="2022-05-27T16:16:26.604" v="0"/>
        <pc:sldMkLst>
          <pc:docMk/>
          <pc:sldMk cId="608841514" sldId="2764"/>
        </pc:sldMkLst>
        <pc:picChg chg="del">
          <ac:chgData name="Julia Chadwick" userId="bd1ae82f-124b-4de6-bc22-d4eddcd0bf4b" providerId="ADAL" clId="{124FA0A6-EFEE-428A-9DC9-C03C3C993D3D}" dt="2022-05-27T16:16:26.604" v="0"/>
          <ac:picMkLst>
            <pc:docMk/>
            <pc:sldMk cId="608841514" sldId="2764"/>
            <ac:picMk id="9" creationId="{8D8D9C95-3069-44A8-AEE6-A94E7CC38371}"/>
          </ac:picMkLst>
        </pc:picChg>
      </pc:sldChg>
      <pc:sldChg chg="delSp modTransition modAnim">
        <pc:chgData name="Julia Chadwick" userId="bd1ae82f-124b-4de6-bc22-d4eddcd0bf4b" providerId="ADAL" clId="{124FA0A6-EFEE-428A-9DC9-C03C3C993D3D}" dt="2022-05-27T16:16:26.604" v="0"/>
        <pc:sldMkLst>
          <pc:docMk/>
          <pc:sldMk cId="2999102762" sldId="2808"/>
        </pc:sldMkLst>
        <pc:picChg chg="del">
          <ac:chgData name="Julia Chadwick" userId="bd1ae82f-124b-4de6-bc22-d4eddcd0bf4b" providerId="ADAL" clId="{124FA0A6-EFEE-428A-9DC9-C03C3C993D3D}" dt="2022-05-27T16:16:26.604" v="0"/>
          <ac:picMkLst>
            <pc:docMk/>
            <pc:sldMk cId="2999102762" sldId="2808"/>
            <ac:picMk id="8" creationId="{9E1FF360-98C9-4EEF-ABE6-CB3EB8D52F2A}"/>
          </ac:picMkLst>
        </pc:picChg>
      </pc:sldChg>
      <pc:sldChg chg="delSp modTransition modAnim">
        <pc:chgData name="Julia Chadwick" userId="bd1ae82f-124b-4de6-bc22-d4eddcd0bf4b" providerId="ADAL" clId="{124FA0A6-EFEE-428A-9DC9-C03C3C993D3D}" dt="2022-05-27T16:16:26.604" v="0"/>
        <pc:sldMkLst>
          <pc:docMk/>
          <pc:sldMk cId="3006277440" sldId="2810"/>
        </pc:sldMkLst>
        <pc:picChg chg="del">
          <ac:chgData name="Julia Chadwick" userId="bd1ae82f-124b-4de6-bc22-d4eddcd0bf4b" providerId="ADAL" clId="{124FA0A6-EFEE-428A-9DC9-C03C3C993D3D}" dt="2022-05-27T16:16:26.604" v="0"/>
          <ac:picMkLst>
            <pc:docMk/>
            <pc:sldMk cId="3006277440" sldId="2810"/>
            <ac:picMk id="6" creationId="{B659B536-C0B8-4CBB-94C6-B310FC9560C9}"/>
          </ac:picMkLst>
        </pc:picChg>
      </pc:sldChg>
      <pc:sldChg chg="delSp modTransition modAnim">
        <pc:chgData name="Julia Chadwick" userId="bd1ae82f-124b-4de6-bc22-d4eddcd0bf4b" providerId="ADAL" clId="{124FA0A6-EFEE-428A-9DC9-C03C3C993D3D}" dt="2022-05-27T16:16:26.604" v="0"/>
        <pc:sldMkLst>
          <pc:docMk/>
          <pc:sldMk cId="428185365" sldId="2892"/>
        </pc:sldMkLst>
        <pc:picChg chg="del">
          <ac:chgData name="Julia Chadwick" userId="bd1ae82f-124b-4de6-bc22-d4eddcd0bf4b" providerId="ADAL" clId="{124FA0A6-EFEE-428A-9DC9-C03C3C993D3D}" dt="2022-05-27T16:16:26.604" v="0"/>
          <ac:picMkLst>
            <pc:docMk/>
            <pc:sldMk cId="428185365" sldId="2892"/>
            <ac:picMk id="19" creationId="{F66D9D42-674F-4894-BF99-47023B35008D}"/>
          </ac:picMkLst>
        </pc:picChg>
      </pc:sldChg>
      <pc:sldChg chg="delSp modTransition modAnim">
        <pc:chgData name="Julia Chadwick" userId="bd1ae82f-124b-4de6-bc22-d4eddcd0bf4b" providerId="ADAL" clId="{124FA0A6-EFEE-428A-9DC9-C03C3C993D3D}" dt="2022-05-27T16:16:26.604" v="0"/>
        <pc:sldMkLst>
          <pc:docMk/>
          <pc:sldMk cId="906391853" sldId="2895"/>
        </pc:sldMkLst>
        <pc:picChg chg="del">
          <ac:chgData name="Julia Chadwick" userId="bd1ae82f-124b-4de6-bc22-d4eddcd0bf4b" providerId="ADAL" clId="{124FA0A6-EFEE-428A-9DC9-C03C3C993D3D}" dt="2022-05-27T16:16:26.604" v="0"/>
          <ac:picMkLst>
            <pc:docMk/>
            <pc:sldMk cId="906391853" sldId="2895"/>
            <ac:picMk id="7" creationId="{24B22B23-7507-404B-BC79-B50211AF4A25}"/>
          </ac:picMkLst>
        </pc:picChg>
      </pc:sldChg>
      <pc:sldChg chg="delSp modTransition modAnim">
        <pc:chgData name="Julia Chadwick" userId="bd1ae82f-124b-4de6-bc22-d4eddcd0bf4b" providerId="ADAL" clId="{124FA0A6-EFEE-428A-9DC9-C03C3C993D3D}" dt="2022-05-27T16:16:26.604" v="0"/>
        <pc:sldMkLst>
          <pc:docMk/>
          <pc:sldMk cId="165015388" sldId="2897"/>
        </pc:sldMkLst>
        <pc:picChg chg="del">
          <ac:chgData name="Julia Chadwick" userId="bd1ae82f-124b-4de6-bc22-d4eddcd0bf4b" providerId="ADAL" clId="{124FA0A6-EFEE-428A-9DC9-C03C3C993D3D}" dt="2022-05-27T16:16:26.604" v="0"/>
          <ac:picMkLst>
            <pc:docMk/>
            <pc:sldMk cId="165015388" sldId="2897"/>
            <ac:picMk id="6" creationId="{E39A9E97-1539-4291-9982-2EFA6AF15770}"/>
          </ac:picMkLst>
        </pc:picChg>
      </pc:sldChg>
      <pc:sldChg chg="delSp modTransition modAnim">
        <pc:chgData name="Julia Chadwick" userId="bd1ae82f-124b-4de6-bc22-d4eddcd0bf4b" providerId="ADAL" clId="{124FA0A6-EFEE-428A-9DC9-C03C3C993D3D}" dt="2022-05-27T16:16:26.604" v="0"/>
        <pc:sldMkLst>
          <pc:docMk/>
          <pc:sldMk cId="3320344686" sldId="2898"/>
        </pc:sldMkLst>
        <pc:picChg chg="del">
          <ac:chgData name="Julia Chadwick" userId="bd1ae82f-124b-4de6-bc22-d4eddcd0bf4b" providerId="ADAL" clId="{124FA0A6-EFEE-428A-9DC9-C03C3C993D3D}" dt="2022-05-27T16:16:26.604" v="0"/>
          <ac:picMkLst>
            <pc:docMk/>
            <pc:sldMk cId="3320344686" sldId="2898"/>
            <ac:picMk id="11" creationId="{0C3DF5DB-538D-46D1-A6D9-F2176897CD95}"/>
          </ac:picMkLst>
        </pc:picChg>
      </pc:sldChg>
      <pc:sldChg chg="delSp modTransition modAnim">
        <pc:chgData name="Julia Chadwick" userId="bd1ae82f-124b-4de6-bc22-d4eddcd0bf4b" providerId="ADAL" clId="{124FA0A6-EFEE-428A-9DC9-C03C3C993D3D}" dt="2022-05-27T16:16:26.604" v="0"/>
        <pc:sldMkLst>
          <pc:docMk/>
          <pc:sldMk cId="2061437541" sldId="2900"/>
        </pc:sldMkLst>
        <pc:picChg chg="del">
          <ac:chgData name="Julia Chadwick" userId="bd1ae82f-124b-4de6-bc22-d4eddcd0bf4b" providerId="ADAL" clId="{124FA0A6-EFEE-428A-9DC9-C03C3C993D3D}" dt="2022-05-27T16:16:26.604" v="0"/>
          <ac:picMkLst>
            <pc:docMk/>
            <pc:sldMk cId="2061437541" sldId="2900"/>
            <ac:picMk id="7" creationId="{F250E4D5-14AE-4D17-82ED-EEADE80A34AA}"/>
          </ac:picMkLst>
        </pc:picChg>
      </pc:sldChg>
      <pc:sldChg chg="delSp modTransition modAnim">
        <pc:chgData name="Julia Chadwick" userId="bd1ae82f-124b-4de6-bc22-d4eddcd0bf4b" providerId="ADAL" clId="{124FA0A6-EFEE-428A-9DC9-C03C3C993D3D}" dt="2022-05-27T16:16:26.604" v="0"/>
        <pc:sldMkLst>
          <pc:docMk/>
          <pc:sldMk cId="2456061728" sldId="2903"/>
        </pc:sldMkLst>
        <pc:picChg chg="del">
          <ac:chgData name="Julia Chadwick" userId="bd1ae82f-124b-4de6-bc22-d4eddcd0bf4b" providerId="ADAL" clId="{124FA0A6-EFEE-428A-9DC9-C03C3C993D3D}" dt="2022-05-27T16:16:26.604" v="0"/>
          <ac:picMkLst>
            <pc:docMk/>
            <pc:sldMk cId="2456061728" sldId="2903"/>
            <ac:picMk id="11" creationId="{A98495DF-050E-4C16-893D-55ADBAB66F9B}"/>
          </ac:picMkLst>
        </pc:picChg>
      </pc:sldChg>
      <pc:sldChg chg="delSp modTransition modAnim">
        <pc:chgData name="Julia Chadwick" userId="bd1ae82f-124b-4de6-bc22-d4eddcd0bf4b" providerId="ADAL" clId="{124FA0A6-EFEE-428A-9DC9-C03C3C993D3D}" dt="2022-05-27T16:16:26.604" v="0"/>
        <pc:sldMkLst>
          <pc:docMk/>
          <pc:sldMk cId="2942716258" sldId="2905"/>
        </pc:sldMkLst>
        <pc:picChg chg="del">
          <ac:chgData name="Julia Chadwick" userId="bd1ae82f-124b-4de6-bc22-d4eddcd0bf4b" providerId="ADAL" clId="{124FA0A6-EFEE-428A-9DC9-C03C3C993D3D}" dt="2022-05-27T16:16:26.604" v="0"/>
          <ac:picMkLst>
            <pc:docMk/>
            <pc:sldMk cId="2942716258" sldId="2905"/>
            <ac:picMk id="8" creationId="{E68817EA-C5E2-4C21-A7E1-4D65BE1A9431}"/>
          </ac:picMkLst>
        </pc:picChg>
      </pc:sldChg>
      <pc:sldChg chg="delSp modTransition modAnim">
        <pc:chgData name="Julia Chadwick" userId="bd1ae82f-124b-4de6-bc22-d4eddcd0bf4b" providerId="ADAL" clId="{124FA0A6-EFEE-428A-9DC9-C03C3C993D3D}" dt="2022-05-27T16:16:26.604" v="0"/>
        <pc:sldMkLst>
          <pc:docMk/>
          <pc:sldMk cId="4082010433" sldId="2906"/>
        </pc:sldMkLst>
        <pc:picChg chg="del">
          <ac:chgData name="Julia Chadwick" userId="bd1ae82f-124b-4de6-bc22-d4eddcd0bf4b" providerId="ADAL" clId="{124FA0A6-EFEE-428A-9DC9-C03C3C993D3D}" dt="2022-05-27T16:16:26.604" v="0"/>
          <ac:picMkLst>
            <pc:docMk/>
            <pc:sldMk cId="4082010433" sldId="2906"/>
            <ac:picMk id="7" creationId="{E13821E4-D5B5-4DE6-BB7D-DC348DEAF65A}"/>
          </ac:picMkLst>
        </pc:picChg>
      </pc:sldChg>
      <pc:sldChg chg="delSp modTransition modAnim">
        <pc:chgData name="Julia Chadwick" userId="bd1ae82f-124b-4de6-bc22-d4eddcd0bf4b" providerId="ADAL" clId="{124FA0A6-EFEE-428A-9DC9-C03C3C993D3D}" dt="2022-05-27T16:16:26.604" v="0"/>
        <pc:sldMkLst>
          <pc:docMk/>
          <pc:sldMk cId="15797903" sldId="2907"/>
        </pc:sldMkLst>
        <pc:picChg chg="del">
          <ac:chgData name="Julia Chadwick" userId="bd1ae82f-124b-4de6-bc22-d4eddcd0bf4b" providerId="ADAL" clId="{124FA0A6-EFEE-428A-9DC9-C03C3C993D3D}" dt="2022-05-27T16:16:26.604" v="0"/>
          <ac:picMkLst>
            <pc:docMk/>
            <pc:sldMk cId="15797903" sldId="2907"/>
            <ac:picMk id="10" creationId="{851804C1-5170-487E-9070-5B7F6FFB2CD4}"/>
          </ac:picMkLst>
        </pc:picChg>
      </pc:sldChg>
      <pc:sldChg chg="delSp modTransition modAnim">
        <pc:chgData name="Julia Chadwick" userId="bd1ae82f-124b-4de6-bc22-d4eddcd0bf4b" providerId="ADAL" clId="{124FA0A6-EFEE-428A-9DC9-C03C3C993D3D}" dt="2022-05-27T16:16:26.604" v="0"/>
        <pc:sldMkLst>
          <pc:docMk/>
          <pc:sldMk cId="2750383295" sldId="2908"/>
        </pc:sldMkLst>
        <pc:picChg chg="del">
          <ac:chgData name="Julia Chadwick" userId="bd1ae82f-124b-4de6-bc22-d4eddcd0bf4b" providerId="ADAL" clId="{124FA0A6-EFEE-428A-9DC9-C03C3C993D3D}" dt="2022-05-27T16:16:26.604" v="0"/>
          <ac:picMkLst>
            <pc:docMk/>
            <pc:sldMk cId="2750383295" sldId="2908"/>
            <ac:picMk id="8" creationId="{8CB7D854-DFE0-4D07-83AA-8E12848F0812}"/>
          </ac:picMkLst>
        </pc:picChg>
      </pc:sldChg>
      <pc:sldChg chg="delSp modTransition modAnim">
        <pc:chgData name="Julia Chadwick" userId="bd1ae82f-124b-4de6-bc22-d4eddcd0bf4b" providerId="ADAL" clId="{124FA0A6-EFEE-428A-9DC9-C03C3C993D3D}" dt="2022-05-27T16:16:26.604" v="0"/>
        <pc:sldMkLst>
          <pc:docMk/>
          <pc:sldMk cId="1114259664" sldId="2909"/>
        </pc:sldMkLst>
        <pc:picChg chg="del">
          <ac:chgData name="Julia Chadwick" userId="bd1ae82f-124b-4de6-bc22-d4eddcd0bf4b" providerId="ADAL" clId="{124FA0A6-EFEE-428A-9DC9-C03C3C993D3D}" dt="2022-05-27T16:16:26.604" v="0"/>
          <ac:picMkLst>
            <pc:docMk/>
            <pc:sldMk cId="1114259664" sldId="2909"/>
            <ac:picMk id="6" creationId="{4CC3F52E-45B7-4748-B286-B8FFE18B5425}"/>
          </ac:picMkLst>
        </pc:picChg>
      </pc:sldChg>
      <pc:sldChg chg="delSp modTransition modAnim">
        <pc:chgData name="Julia Chadwick" userId="bd1ae82f-124b-4de6-bc22-d4eddcd0bf4b" providerId="ADAL" clId="{124FA0A6-EFEE-428A-9DC9-C03C3C993D3D}" dt="2022-05-27T16:16:26.604" v="0"/>
        <pc:sldMkLst>
          <pc:docMk/>
          <pc:sldMk cId="3183644456" sldId="2910"/>
        </pc:sldMkLst>
        <pc:picChg chg="del">
          <ac:chgData name="Julia Chadwick" userId="bd1ae82f-124b-4de6-bc22-d4eddcd0bf4b" providerId="ADAL" clId="{124FA0A6-EFEE-428A-9DC9-C03C3C993D3D}" dt="2022-05-27T16:16:26.604" v="0"/>
          <ac:picMkLst>
            <pc:docMk/>
            <pc:sldMk cId="3183644456" sldId="2910"/>
            <ac:picMk id="8" creationId="{BDF96BAC-D518-47D9-9268-10A894108926}"/>
          </ac:picMkLst>
        </pc:picChg>
      </pc:sldChg>
      <pc:sldChg chg="delSp modTransition modAnim">
        <pc:chgData name="Julia Chadwick" userId="bd1ae82f-124b-4de6-bc22-d4eddcd0bf4b" providerId="ADAL" clId="{124FA0A6-EFEE-428A-9DC9-C03C3C993D3D}" dt="2022-05-27T16:16:26.604" v="0"/>
        <pc:sldMkLst>
          <pc:docMk/>
          <pc:sldMk cId="4191440173" sldId="2911"/>
        </pc:sldMkLst>
        <pc:picChg chg="del">
          <ac:chgData name="Julia Chadwick" userId="bd1ae82f-124b-4de6-bc22-d4eddcd0bf4b" providerId="ADAL" clId="{124FA0A6-EFEE-428A-9DC9-C03C3C993D3D}" dt="2022-05-27T16:16:26.604" v="0"/>
          <ac:picMkLst>
            <pc:docMk/>
            <pc:sldMk cId="4191440173" sldId="2911"/>
            <ac:picMk id="6" creationId="{449FE0EA-B6CC-44BF-A211-E9CE60DBFCAD}"/>
          </ac:picMkLst>
        </pc:picChg>
      </pc:sldChg>
      <pc:sldChg chg="delSp modTransition modAnim">
        <pc:chgData name="Julia Chadwick" userId="bd1ae82f-124b-4de6-bc22-d4eddcd0bf4b" providerId="ADAL" clId="{124FA0A6-EFEE-428A-9DC9-C03C3C993D3D}" dt="2022-05-27T16:16:26.604" v="0"/>
        <pc:sldMkLst>
          <pc:docMk/>
          <pc:sldMk cId="3510747652" sldId="2912"/>
        </pc:sldMkLst>
        <pc:picChg chg="del">
          <ac:chgData name="Julia Chadwick" userId="bd1ae82f-124b-4de6-bc22-d4eddcd0bf4b" providerId="ADAL" clId="{124FA0A6-EFEE-428A-9DC9-C03C3C993D3D}" dt="2022-05-27T16:16:26.604" v="0"/>
          <ac:picMkLst>
            <pc:docMk/>
            <pc:sldMk cId="3510747652" sldId="2912"/>
            <ac:picMk id="6" creationId="{C6A773ED-3803-411C-94DC-B90C2BB02ACF}"/>
          </ac:picMkLst>
        </pc:picChg>
      </pc:sldChg>
      <pc:sldChg chg="delSp modTransition modAnim">
        <pc:chgData name="Julia Chadwick" userId="bd1ae82f-124b-4de6-bc22-d4eddcd0bf4b" providerId="ADAL" clId="{124FA0A6-EFEE-428A-9DC9-C03C3C993D3D}" dt="2022-05-27T16:16:26.604" v="0"/>
        <pc:sldMkLst>
          <pc:docMk/>
          <pc:sldMk cId="4142662844" sldId="2914"/>
        </pc:sldMkLst>
        <pc:picChg chg="del">
          <ac:chgData name="Julia Chadwick" userId="bd1ae82f-124b-4de6-bc22-d4eddcd0bf4b" providerId="ADAL" clId="{124FA0A6-EFEE-428A-9DC9-C03C3C993D3D}" dt="2022-05-27T16:16:26.604" v="0"/>
          <ac:picMkLst>
            <pc:docMk/>
            <pc:sldMk cId="4142662844" sldId="2914"/>
            <ac:picMk id="6" creationId="{8B82CACC-AFDF-4231-83D5-89D563825CA6}"/>
          </ac:picMkLst>
        </pc:picChg>
      </pc:sldChg>
      <pc:sldChg chg="delSp modTransition modAnim">
        <pc:chgData name="Julia Chadwick" userId="bd1ae82f-124b-4de6-bc22-d4eddcd0bf4b" providerId="ADAL" clId="{124FA0A6-EFEE-428A-9DC9-C03C3C993D3D}" dt="2022-05-27T16:16:26.604" v="0"/>
        <pc:sldMkLst>
          <pc:docMk/>
          <pc:sldMk cId="2434246536" sldId="2915"/>
        </pc:sldMkLst>
        <pc:picChg chg="del">
          <ac:chgData name="Julia Chadwick" userId="bd1ae82f-124b-4de6-bc22-d4eddcd0bf4b" providerId="ADAL" clId="{124FA0A6-EFEE-428A-9DC9-C03C3C993D3D}" dt="2022-05-27T16:16:26.604" v="0"/>
          <ac:picMkLst>
            <pc:docMk/>
            <pc:sldMk cId="2434246536" sldId="2915"/>
            <ac:picMk id="8" creationId="{1345515D-0DE5-49ED-BF42-30803B1D9653}"/>
          </ac:picMkLst>
        </pc:picChg>
      </pc:sldChg>
      <pc:sldChg chg="delSp modTransition modAnim">
        <pc:chgData name="Julia Chadwick" userId="bd1ae82f-124b-4de6-bc22-d4eddcd0bf4b" providerId="ADAL" clId="{124FA0A6-EFEE-428A-9DC9-C03C3C993D3D}" dt="2022-05-27T16:16:26.604" v="0"/>
        <pc:sldMkLst>
          <pc:docMk/>
          <pc:sldMk cId="2558292083" sldId="2916"/>
        </pc:sldMkLst>
        <pc:picChg chg="del">
          <ac:chgData name="Julia Chadwick" userId="bd1ae82f-124b-4de6-bc22-d4eddcd0bf4b" providerId="ADAL" clId="{124FA0A6-EFEE-428A-9DC9-C03C3C993D3D}" dt="2022-05-27T16:16:26.604" v="0"/>
          <ac:picMkLst>
            <pc:docMk/>
            <pc:sldMk cId="2558292083" sldId="2916"/>
            <ac:picMk id="5" creationId="{C200528D-599C-4367-AD2C-78FCA9704A44}"/>
          </ac:picMkLst>
        </pc:picChg>
      </pc:sldChg>
      <pc:sldChg chg="delSp modTransition modAnim">
        <pc:chgData name="Julia Chadwick" userId="bd1ae82f-124b-4de6-bc22-d4eddcd0bf4b" providerId="ADAL" clId="{124FA0A6-EFEE-428A-9DC9-C03C3C993D3D}" dt="2022-05-27T16:16:26.604" v="0"/>
        <pc:sldMkLst>
          <pc:docMk/>
          <pc:sldMk cId="2775920777" sldId="2917"/>
        </pc:sldMkLst>
        <pc:picChg chg="del">
          <ac:chgData name="Julia Chadwick" userId="bd1ae82f-124b-4de6-bc22-d4eddcd0bf4b" providerId="ADAL" clId="{124FA0A6-EFEE-428A-9DC9-C03C3C993D3D}" dt="2022-05-27T16:16:26.604" v="0"/>
          <ac:picMkLst>
            <pc:docMk/>
            <pc:sldMk cId="2775920777" sldId="2917"/>
            <ac:picMk id="7" creationId="{890EC7C9-8EF6-49B6-9282-B733A26650F3}"/>
          </ac:picMkLst>
        </pc:picChg>
      </pc:sldChg>
      <pc:sldChg chg="delSp modTransition modAnim">
        <pc:chgData name="Julia Chadwick" userId="bd1ae82f-124b-4de6-bc22-d4eddcd0bf4b" providerId="ADAL" clId="{124FA0A6-EFEE-428A-9DC9-C03C3C993D3D}" dt="2022-05-27T16:16:26.604" v="0"/>
        <pc:sldMkLst>
          <pc:docMk/>
          <pc:sldMk cId="4185008187" sldId="2920"/>
        </pc:sldMkLst>
        <pc:picChg chg="del">
          <ac:chgData name="Julia Chadwick" userId="bd1ae82f-124b-4de6-bc22-d4eddcd0bf4b" providerId="ADAL" clId="{124FA0A6-EFEE-428A-9DC9-C03C3C993D3D}" dt="2022-05-27T16:16:26.604" v="0"/>
          <ac:picMkLst>
            <pc:docMk/>
            <pc:sldMk cId="4185008187" sldId="2920"/>
            <ac:picMk id="5" creationId="{547073B0-347C-4851-8453-833D5E9D9047}"/>
          </ac:picMkLst>
        </pc:picChg>
      </pc:sldChg>
      <pc:sldChg chg="delSp modTransition modAnim">
        <pc:chgData name="Julia Chadwick" userId="bd1ae82f-124b-4de6-bc22-d4eddcd0bf4b" providerId="ADAL" clId="{124FA0A6-EFEE-428A-9DC9-C03C3C993D3D}" dt="2022-05-27T16:16:26.604" v="0"/>
        <pc:sldMkLst>
          <pc:docMk/>
          <pc:sldMk cId="2870927152" sldId="2922"/>
        </pc:sldMkLst>
        <pc:picChg chg="del">
          <ac:chgData name="Julia Chadwick" userId="bd1ae82f-124b-4de6-bc22-d4eddcd0bf4b" providerId="ADAL" clId="{124FA0A6-EFEE-428A-9DC9-C03C3C993D3D}" dt="2022-05-27T16:16:26.604" v="0"/>
          <ac:picMkLst>
            <pc:docMk/>
            <pc:sldMk cId="2870927152" sldId="2922"/>
            <ac:picMk id="14" creationId="{EC7971FD-6ACC-4CD5-B7B4-870659E9E50C}"/>
          </ac:picMkLst>
        </pc:picChg>
      </pc:sldChg>
      <pc:sldChg chg="delSp modTransition modAnim">
        <pc:chgData name="Julia Chadwick" userId="bd1ae82f-124b-4de6-bc22-d4eddcd0bf4b" providerId="ADAL" clId="{124FA0A6-EFEE-428A-9DC9-C03C3C993D3D}" dt="2022-05-27T16:16:26.604" v="0"/>
        <pc:sldMkLst>
          <pc:docMk/>
          <pc:sldMk cId="813642608" sldId="2925"/>
        </pc:sldMkLst>
        <pc:picChg chg="del">
          <ac:chgData name="Julia Chadwick" userId="bd1ae82f-124b-4de6-bc22-d4eddcd0bf4b" providerId="ADAL" clId="{124FA0A6-EFEE-428A-9DC9-C03C3C993D3D}" dt="2022-05-27T16:16:26.604" v="0"/>
          <ac:picMkLst>
            <pc:docMk/>
            <pc:sldMk cId="813642608" sldId="2925"/>
            <ac:picMk id="10" creationId="{629869EE-CE28-4C61-AB63-D4FC92F79F7F}"/>
          </ac:picMkLst>
        </pc:picChg>
      </pc:sldChg>
      <pc:sldChg chg="delSp modTransition modAnim">
        <pc:chgData name="Julia Chadwick" userId="bd1ae82f-124b-4de6-bc22-d4eddcd0bf4b" providerId="ADAL" clId="{124FA0A6-EFEE-428A-9DC9-C03C3C993D3D}" dt="2022-05-27T16:16:26.604" v="0"/>
        <pc:sldMkLst>
          <pc:docMk/>
          <pc:sldMk cId="4138092709" sldId="2926"/>
        </pc:sldMkLst>
        <pc:picChg chg="del">
          <ac:chgData name="Julia Chadwick" userId="bd1ae82f-124b-4de6-bc22-d4eddcd0bf4b" providerId="ADAL" clId="{124FA0A6-EFEE-428A-9DC9-C03C3C993D3D}" dt="2022-05-27T16:16:26.604" v="0"/>
          <ac:picMkLst>
            <pc:docMk/>
            <pc:sldMk cId="4138092709" sldId="2926"/>
            <ac:picMk id="4" creationId="{B0D780F1-E3FD-4269-AEB3-70B9B31435E1}"/>
          </ac:picMkLst>
        </pc:picChg>
      </pc:sldChg>
      <pc:sldChg chg="delSp modTransition modAnim">
        <pc:chgData name="Julia Chadwick" userId="bd1ae82f-124b-4de6-bc22-d4eddcd0bf4b" providerId="ADAL" clId="{124FA0A6-EFEE-428A-9DC9-C03C3C993D3D}" dt="2022-05-27T16:16:26.604" v="0"/>
        <pc:sldMkLst>
          <pc:docMk/>
          <pc:sldMk cId="1215102845" sldId="2966"/>
        </pc:sldMkLst>
        <pc:picChg chg="del">
          <ac:chgData name="Julia Chadwick" userId="bd1ae82f-124b-4de6-bc22-d4eddcd0bf4b" providerId="ADAL" clId="{124FA0A6-EFEE-428A-9DC9-C03C3C993D3D}" dt="2022-05-27T16:16:26.604" v="0"/>
          <ac:picMkLst>
            <pc:docMk/>
            <pc:sldMk cId="1215102845" sldId="2966"/>
            <ac:picMk id="10" creationId="{17DA649E-F12D-43C3-8E13-A74B8DE92EDC}"/>
          </ac:picMkLst>
        </pc:picChg>
      </pc:sldChg>
      <pc:sldChg chg="delSp modTransition modAnim">
        <pc:chgData name="Julia Chadwick" userId="bd1ae82f-124b-4de6-bc22-d4eddcd0bf4b" providerId="ADAL" clId="{124FA0A6-EFEE-428A-9DC9-C03C3C993D3D}" dt="2022-05-27T16:16:26.604" v="0"/>
        <pc:sldMkLst>
          <pc:docMk/>
          <pc:sldMk cId="164979236" sldId="2968"/>
        </pc:sldMkLst>
        <pc:picChg chg="del">
          <ac:chgData name="Julia Chadwick" userId="bd1ae82f-124b-4de6-bc22-d4eddcd0bf4b" providerId="ADAL" clId="{124FA0A6-EFEE-428A-9DC9-C03C3C993D3D}" dt="2022-05-27T16:16:26.604" v="0"/>
          <ac:picMkLst>
            <pc:docMk/>
            <pc:sldMk cId="164979236" sldId="2968"/>
            <ac:picMk id="10" creationId="{8CFF2B5D-D369-4935-9F43-A28A7A4FB1E6}"/>
          </ac:picMkLst>
        </pc:picChg>
      </pc:sldChg>
      <pc:sldChg chg="delSp modTransition modAnim">
        <pc:chgData name="Julia Chadwick" userId="bd1ae82f-124b-4de6-bc22-d4eddcd0bf4b" providerId="ADAL" clId="{124FA0A6-EFEE-428A-9DC9-C03C3C993D3D}" dt="2022-05-27T16:16:26.604" v="0"/>
        <pc:sldMkLst>
          <pc:docMk/>
          <pc:sldMk cId="1866724211" sldId="2970"/>
        </pc:sldMkLst>
        <pc:picChg chg="del">
          <ac:chgData name="Julia Chadwick" userId="bd1ae82f-124b-4de6-bc22-d4eddcd0bf4b" providerId="ADAL" clId="{124FA0A6-EFEE-428A-9DC9-C03C3C993D3D}" dt="2022-05-27T16:16:26.604" v="0"/>
          <ac:picMkLst>
            <pc:docMk/>
            <pc:sldMk cId="1866724211" sldId="2970"/>
            <ac:picMk id="8" creationId="{E9A00EC6-8241-4FC4-8BB3-7D6CD70AC26F}"/>
          </ac:picMkLst>
        </pc:picChg>
      </pc:sldChg>
      <pc:sldChg chg="delSp modTransition modAnim">
        <pc:chgData name="Julia Chadwick" userId="bd1ae82f-124b-4de6-bc22-d4eddcd0bf4b" providerId="ADAL" clId="{124FA0A6-EFEE-428A-9DC9-C03C3C993D3D}" dt="2022-05-27T16:16:26.604" v="0"/>
        <pc:sldMkLst>
          <pc:docMk/>
          <pc:sldMk cId="2096478575" sldId="2972"/>
        </pc:sldMkLst>
        <pc:picChg chg="del">
          <ac:chgData name="Julia Chadwick" userId="bd1ae82f-124b-4de6-bc22-d4eddcd0bf4b" providerId="ADAL" clId="{124FA0A6-EFEE-428A-9DC9-C03C3C993D3D}" dt="2022-05-27T16:16:26.604" v="0"/>
          <ac:picMkLst>
            <pc:docMk/>
            <pc:sldMk cId="2096478575" sldId="2972"/>
            <ac:picMk id="6" creationId="{D61B7839-8B42-4A45-9622-2736735D8210}"/>
          </ac:picMkLst>
        </pc:picChg>
      </pc:sldChg>
      <pc:sldChg chg="delSp modTransition modAnim">
        <pc:chgData name="Julia Chadwick" userId="bd1ae82f-124b-4de6-bc22-d4eddcd0bf4b" providerId="ADAL" clId="{124FA0A6-EFEE-428A-9DC9-C03C3C993D3D}" dt="2022-05-27T16:16:26.604" v="0"/>
        <pc:sldMkLst>
          <pc:docMk/>
          <pc:sldMk cId="1573351453" sldId="2973"/>
        </pc:sldMkLst>
        <pc:picChg chg="del">
          <ac:chgData name="Julia Chadwick" userId="bd1ae82f-124b-4de6-bc22-d4eddcd0bf4b" providerId="ADAL" clId="{124FA0A6-EFEE-428A-9DC9-C03C3C993D3D}" dt="2022-05-27T16:16:26.604" v="0"/>
          <ac:picMkLst>
            <pc:docMk/>
            <pc:sldMk cId="1573351453" sldId="2973"/>
            <ac:picMk id="6" creationId="{73EB15D0-E4B2-4D16-A2F3-92AA3C3113D1}"/>
          </ac:picMkLst>
        </pc:picChg>
      </pc:sldChg>
      <pc:sldChg chg="delSp modTransition modAnim">
        <pc:chgData name="Julia Chadwick" userId="bd1ae82f-124b-4de6-bc22-d4eddcd0bf4b" providerId="ADAL" clId="{124FA0A6-EFEE-428A-9DC9-C03C3C993D3D}" dt="2022-05-27T16:16:26.604" v="0"/>
        <pc:sldMkLst>
          <pc:docMk/>
          <pc:sldMk cId="793505602" sldId="2974"/>
        </pc:sldMkLst>
        <pc:picChg chg="del">
          <ac:chgData name="Julia Chadwick" userId="bd1ae82f-124b-4de6-bc22-d4eddcd0bf4b" providerId="ADAL" clId="{124FA0A6-EFEE-428A-9DC9-C03C3C993D3D}" dt="2022-05-27T16:16:26.604" v="0"/>
          <ac:picMkLst>
            <pc:docMk/>
            <pc:sldMk cId="793505602" sldId="2974"/>
            <ac:picMk id="9" creationId="{A1A67BF7-1B91-4A58-A664-5BEBF792F58B}"/>
          </ac:picMkLst>
        </pc:picChg>
      </pc:sldChg>
      <pc:sldChg chg="delSp modTransition modAnim">
        <pc:chgData name="Julia Chadwick" userId="bd1ae82f-124b-4de6-bc22-d4eddcd0bf4b" providerId="ADAL" clId="{124FA0A6-EFEE-428A-9DC9-C03C3C993D3D}" dt="2022-05-27T16:16:26.604" v="0"/>
        <pc:sldMkLst>
          <pc:docMk/>
          <pc:sldMk cId="2488741638" sldId="2976"/>
        </pc:sldMkLst>
        <pc:picChg chg="del">
          <ac:chgData name="Julia Chadwick" userId="bd1ae82f-124b-4de6-bc22-d4eddcd0bf4b" providerId="ADAL" clId="{124FA0A6-EFEE-428A-9DC9-C03C3C993D3D}" dt="2022-05-27T16:16:26.604" v="0"/>
          <ac:picMkLst>
            <pc:docMk/>
            <pc:sldMk cId="2488741638" sldId="2976"/>
            <ac:picMk id="8" creationId="{694235E3-66DD-4C18-8D14-EB9D8582F8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6E4AD-527E-4EF8-A94B-B3BE0FAE7E36}" type="datetimeFigureOut">
              <a:rPr lang="en-CA" smtClean="0"/>
              <a:t>2022-05-27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7C5AC-52FE-471C-83DF-2E5CB6154670}" type="slidenum">
              <a:rPr lang="en-CA" smtClean="0"/>
              <a:t>‹#›</a:t>
            </a:fld>
            <a:endParaRPr lang="en-CA"/>
          </a:p>
        </p:txBody>
      </p:sp>
    </p:spTree>
    <p:extLst>
      <p:ext uri="{BB962C8B-B14F-4D97-AF65-F5344CB8AC3E}">
        <p14:creationId xmlns:p14="http://schemas.microsoft.com/office/powerpoint/2010/main" val="295376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Good day everyone. It is my pleasure to introduce a video series, Hemophilia Guidelines for All, which is a new ambition for the World Federation of Hemophilia.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719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Now if we turn our attention to monitoring replacement therapy, I think it is important to be able to successfully monitor replacement therapy; factor eight for hemophilia A and factor nine for hemophilia B. This allows us I think, to make best use in some settings of what can be an important and restricted resource. So, we have to keep in mind that there are a number of published studies, which have described important differences between results obtained in different types of factor eight assay in relation to hemophilia A replacement or in factor nine assay in relation to hemophilia B replacement. So, samples containing clotting factor concentrates, CFCs, particularly where these have been modified to extend the half-life, so EHL or extended half-life factor eight, extended half-life factor nine. These are particularly associated with important differences between results obtained with different assays. Can we tolerate a difference in results between different assays? Small differences are acceptable. But there is no clear consensus on how big a difference might be important enough to change a patient’s management. There is a consensus perhaps in some studies, that say that perhaps a 25% to 30% difference is enough to start to potentially influence patient management. So that is an important difference. Where two assays give a different number, how do we know which is the truth? Which one would we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Well, I think in this case, the important information comes from the concentrate itself, the labelled potency because the clinical trials establish the correct dose in units. Those clinical trials use the units from the label of the vial from the label potency. So in the lab, we want an assay that gives the same number that agrees with the potency, and this becomes the most important result. It correlates with the clinical efficacy of the material.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092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Because there are differences between results obtained with different assays it is important that we carefully select an assay in the laboratory. This is a recommendation, a general recommendation, here in relation to post-infusion monitoring of factor eight or factor nine. In the lab we should use an assay, which has been specifically validated for use with that specific concentrate. We need drug-specific, concentrate-specific information. Yes, this assay can be used, it is been validated for this purpose. I think this is really quite important for the reasons that we will discuss in a number of the following slides.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8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Beginning with monitoring factor eight replacement therapy. We have a number of recommendations in the guidelines dealing with a number of the different individual products, particularly those which have been modified in order to extend the half-life. This can lead to possible differences between results in different assays. So this slide makes a recommendation in relation to monitoring of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Elocta</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/Eloctate</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 different proprietary names in different regions. Actually, at the time of this discussion, we do not to my knowledge of any evidence of assays which are unsuitable. It means that we can use our routine, one-stage or chromogenic assay to monitor this product, and of course, that is really quite convenient. That is not the case for all of the products available to us.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768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Looking at each of the other modified factor eight concentrates in turn, this slide relates to N8-GP, proprietary name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Esperoct</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 You can also see on here, the WHO international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nonproprietary</a:t>
            </a:r>
            <a:r>
              <a:rPr lang="en-CA" sz="1200" dirty="0">
                <a:effectLst/>
                <a:latin typeface="Arial" panose="020B0604020202020204" pitchFamily="34" charset="0"/>
                <a:ea typeface="Calibri" panose="020F0502020204030204" pitchFamily="34" charset="0"/>
                <a:cs typeface="Times New Roman" panose="02020603050405020304" pitchFamily="18" charset="0"/>
              </a:rPr>
              <a:t> name, these are a little bit cumbersome, in my opinion, and I think it is the reason why most of us many of us talk and use the proprietary name. Sometimes it is convenient just to remind ourselves of these. So, this slide relates to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Esperoct</a:t>
            </a:r>
            <a:r>
              <a:rPr lang="en-CA" sz="1200" dirty="0">
                <a:effectLst/>
                <a:latin typeface="Arial" panose="020B0604020202020204" pitchFamily="34" charset="0"/>
                <a:ea typeface="Calibri" panose="020F0502020204030204" pitchFamily="34" charset="0"/>
                <a:cs typeface="Times New Roman" panose="02020603050405020304" pitchFamily="18" charset="0"/>
              </a:rPr>
              <a:t> and N8-GP and the published data thus far indicates that we can use different types of chromogenic factor eight assay some versions of APTT-based one-stage assay are suitable, others are not. So chromogenic assays are fine. One-stage assays, some are suitable and others are not. In bold on the top part of the slide, you can see some reagents identified by name these have been studied in publications and shown to be suitable and so they could be considered for use. But in the remark at the bottom, you can also see other reagents, which have been checked, studied, and in which there are significant differences, in this case, significant underestimations of the true factor eight activity. Therefore, these assays should not be used for this particular product.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68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 different type of extended half-life factor eight, also with half-life extension done by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pegylation</a:t>
            </a:r>
            <a:r>
              <a:rPr lang="en-CA" sz="1200" dirty="0">
                <a:effectLst/>
                <a:latin typeface="Arial" panose="020B0604020202020204" pitchFamily="34" charset="0"/>
                <a:ea typeface="Calibri" panose="020F0502020204030204" pitchFamily="34" charset="0"/>
                <a:cs typeface="Times New Roman" panose="02020603050405020304" pitchFamily="18" charset="0"/>
              </a:rPr>
              <a:t>, as in the case of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Esperoct</a:t>
            </a:r>
            <a:r>
              <a:rPr lang="en-CA" sz="1200" dirty="0">
                <a:effectLst/>
                <a:latin typeface="Arial" panose="020B0604020202020204" pitchFamily="34" charset="0"/>
                <a:ea typeface="Calibri" panose="020F0502020204030204" pitchFamily="34" charset="0"/>
                <a:cs typeface="Times New Roman" panose="02020603050405020304" pitchFamily="18" charset="0"/>
              </a:rPr>
              <a:t>, but a different method of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pegylation</a:t>
            </a:r>
            <a:r>
              <a:rPr lang="en-CA" sz="1200" dirty="0">
                <a:effectLst/>
                <a:latin typeface="Arial" panose="020B0604020202020204" pitchFamily="34" charset="0"/>
                <a:ea typeface="Calibri" panose="020F0502020204030204" pitchFamily="34" charset="0"/>
                <a:cs typeface="Times New Roman" panose="02020603050405020304" pitchFamily="18" charset="0"/>
              </a:rPr>
              <a:t> for this product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Jivi</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 on this slide. It means that there are different relationships when we look at results obtained by different assays. Once again, chromogenic factor assays, those which have been studied and published, all suitable for use. Once again, in relation to one-stage assays with APTT-based methodology, some reagents are acceptable others are not and in bold in the upper part are those which have been confirmed as suitable. In the remark, are some reagents, which significantly overestimate the real activity. You can see a couple mentioned. Others which significantly underestimate, and of course, we do not want to either situation. I think it is a particular problem if we overestimate because we risk the possibility of false reassurance, we think perhaps there is more drug present than there really is. That might give false reassurance in relation to possible additional treatment and so on. I think we really want to avoid over estimation at all costs.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774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 third type of modified factor eight where the extension to half-life is a consequence of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pegylation</a:t>
            </a:r>
            <a:r>
              <a:rPr lang="en-CA" sz="1200" dirty="0">
                <a:effectLst/>
                <a:latin typeface="Arial" panose="020B0604020202020204" pitchFamily="34" charset="0"/>
                <a:ea typeface="Calibri" panose="020F0502020204030204" pitchFamily="34" charset="0"/>
                <a:cs typeface="Times New Roman" panose="02020603050405020304" pitchFamily="18" charset="0"/>
              </a:rPr>
              <a:t> is shown here.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Adynovate</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 and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Adynovi</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 which have different trade names and proprietary names in different regions. I think there are a number of publications and to date, to the best of my knowledge, none of the data would indicate that versions of one-stage assay are unsuitable. It seems likely that one-stage assays or all those that have been studied are suitable for monitoring this particular product, but there is to some extent a conflict in the findings of different publications in relation to chromogenic assays for this product. A field study looking at chromogenic assays in a number of different countries concluded that chromogenic assays could be successfully used and did recover appropriate levels. But in contrast, a smaller study, I think it was a Swiss five- or six-lab study came to a different conclusion that identified some potential issues with chromogenic assay. This little bit of conflict, let us say is the reason why in this current document the WFH recommends more laboratory data would be helpful.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639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Another modified factor eight, not necessarily with an extension to half-life, but which has been constructed in the form of a single-chain, recombinant factor eight molecule. Again, there are some data confirming that there can be important differences between results obtained with different assays. Once again, the recommendation that different chromogenic factor assays can be used. We have got a consistent finding across these extended and modified proteins for chromogenic factor eight suitable for all of these different products. Some versions of the one-stage are not suitable for some of these products, so we can always use the chromogenic. It may be convenient to take that route. The summary of product characteristics related to this particular material,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Afstyla</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 indicates that one-stage assays will underestimate the real factor eight activity and raises the possibility that the assay can be performed by a one-stage technique and then the result can be multiplied by a factor of two. My personal view is that this is a little bit difficult because it is so difficult to make the maths, but there is the potential for transcription errors when results are being assessed. So I think it is not something that is without the potential to cause problems, let us say.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46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If we turn our attention now to monitoring factor nine replacement therapy. So again, there are a number of drug-specific, product-specific recommendations contained in the guideline. This one relates to recombinant factor nine Fc, proprietary name,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Alprolix</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 Just as for factor eight, there are chromogenic and one-stage assays, also the case for factor nine. We have available at least three chromogenic factor nine assays. Published data on at least two of those and a number of different versions of APTT-based one-stage assay. Once again, we have published evidence that some assays are not suitable for some products. In relation to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Alprolix</a:t>
            </a:r>
            <a:r>
              <a:rPr lang="en-CA" sz="1200" dirty="0">
                <a:effectLst/>
                <a:latin typeface="Arial" panose="020B0604020202020204" pitchFamily="34" charset="0"/>
                <a:ea typeface="Calibri" panose="020F0502020204030204" pitchFamily="34" charset="0"/>
                <a:cs typeface="Times New Roman" panose="02020603050405020304" pitchFamily="18" charset="0"/>
              </a:rPr>
              <a:t> here, chromogenic factor nine assays studied today are suitable and can be used. Some one-stage assays and some of the APTT reagents in one-stage assays, which can be used as shown in bold in the upper part. But there are some in which the published evidence confirms that there is a significant underestimation of the real true factor nine level and you can see a couple of reagents in the remark, which should not be used for this reason.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2845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Turning to another version of a modified factor nine, proprietary name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Idelvion</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 recombinant factor nine FP. Again, we have got some published evidence in this case, there are some one-stage assays which have been validated which can be used and again some of those are shown in bold in the recommendation. What we have seen in the literature related to this product is that at least two chromogenic factor nine assays show a significant overestimation and we also see over estimation with at least one version of one-stage. You can see the reagent in the remark. Once again, some methods suitable, others are not. We need to pay careful attention to this.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761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A third type of modified factor nine with an extension to half-life, N9-GP, proprietary name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Refixia</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err="1">
                <a:effectLst/>
                <a:latin typeface="Arial" panose="020B0604020202020204" pitchFamily="34" charset="0"/>
                <a:ea typeface="Calibri" panose="020F0502020204030204" pitchFamily="34" charset="0"/>
                <a:cs typeface="Times New Roman" panose="02020603050405020304" pitchFamily="18" charset="0"/>
              </a:rPr>
              <a:t>Rebinyn</a:t>
            </a:r>
            <a:r>
              <a:rPr lang="en-CA" sz="1200" baseline="30000" dirty="0">
                <a:effectLst/>
                <a:latin typeface="Arial" panose="020B0604020202020204" pitchFamily="34" charset="0"/>
                <a:ea typeface="Calibri" panose="020F0502020204030204" pitchFamily="34" charset="0"/>
                <a:cs typeface="Times New Roman" panose="02020603050405020304" pitchFamily="18" charset="0"/>
              </a:rPr>
              <a:t>®</a:t>
            </a:r>
            <a:r>
              <a:rPr lang="en-CA" sz="1200" dirty="0">
                <a:effectLst/>
                <a:latin typeface="Arial" panose="020B0604020202020204" pitchFamily="34" charset="0"/>
                <a:ea typeface="Calibri" panose="020F0502020204030204" pitchFamily="34" charset="0"/>
                <a:cs typeface="Times New Roman" panose="02020603050405020304" pitchFamily="18" charset="0"/>
              </a:rPr>
              <a:t> in different regions. This is a factor nine with half-life extension by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pegylation</a:t>
            </a:r>
            <a:r>
              <a:rPr lang="en-CA" sz="1200" dirty="0">
                <a:effectLst/>
                <a:latin typeface="Arial" panose="020B0604020202020204" pitchFamily="34" charset="0"/>
                <a:ea typeface="Calibri" panose="020F0502020204030204" pitchFamily="34" charset="0"/>
                <a:cs typeface="Times New Roman" panose="02020603050405020304" pitchFamily="18" charset="0"/>
              </a:rPr>
              <a:t>. This can be successfully monitored by chromogenic assay as mentioned in this recommendation, and there are a couple just a couple of one-stage APTT-based assays which have been shown to be suitable and the reagents are named in the recommendation. Most one-stage assays would not be suitable for monitoring this product. There are some with overestimation, others with underestimation. So we have to again carefully select the assay.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46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This is a comprehensive document. It is about 160 pages, available for free, and can be downloaded from the WFH website. It is an initiative, which was led by Professor Alok Srivastava and Glenn Pierce.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65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Moving now to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nonreplacement</a:t>
            </a:r>
            <a:r>
              <a:rPr lang="en-CA" sz="1200" dirty="0">
                <a:effectLst/>
                <a:latin typeface="Arial" panose="020B0604020202020204" pitchFamily="34" charset="0"/>
                <a:ea typeface="Calibri" panose="020F0502020204030204" pitchFamily="34" charset="0"/>
                <a:cs typeface="Times New Roman" panose="02020603050405020304" pitchFamily="18" charset="0"/>
              </a:rPr>
              <a:t> therapy. A very important development has been the arrival of emicizumab, an engineered and carefully constructed bispecific antibody. It is an antibody that binds human nine/nine a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FIXa</a:t>
            </a:r>
            <a:r>
              <a:rPr lang="en-CA" sz="1200" dirty="0">
                <a:effectLst/>
                <a:latin typeface="Arial" panose="020B0604020202020204" pitchFamily="34" charset="0"/>
                <a:ea typeface="Calibri" panose="020F0502020204030204" pitchFamily="34" charset="0"/>
                <a:cs typeface="Times New Roman" panose="02020603050405020304" pitchFamily="18" charset="0"/>
              </a:rPr>
              <a:t>) and in addition, human 10/10a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FXa</a:t>
            </a:r>
            <a:r>
              <a:rPr lang="en-CA" sz="1200" dirty="0">
                <a:effectLst/>
                <a:latin typeface="Arial" panose="020B0604020202020204" pitchFamily="34" charset="0"/>
                <a:ea typeface="Calibri" panose="020F0502020204030204" pitchFamily="34" charset="0"/>
                <a:cs typeface="Times New Roman" panose="02020603050405020304" pitchFamily="18" charset="0"/>
              </a:rPr>
              <a:t>). It is very specific for human proteins. Of course, in a patient, the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FIXa</a:t>
            </a:r>
            <a:r>
              <a:rPr lang="en-CA" sz="1200" dirty="0">
                <a:effectLst/>
                <a:latin typeface="Arial" panose="020B0604020202020204" pitchFamily="34" charset="0"/>
                <a:ea typeface="Calibri" panose="020F0502020204030204" pitchFamily="34" charset="0"/>
                <a:cs typeface="Times New Roman" panose="02020603050405020304" pitchFamily="18" charset="0"/>
              </a:rPr>
              <a:t> and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FXa</a:t>
            </a:r>
            <a:r>
              <a:rPr lang="en-CA" sz="1200" dirty="0">
                <a:effectLst/>
                <a:latin typeface="Arial" panose="020B0604020202020204" pitchFamily="34" charset="0"/>
                <a:ea typeface="Calibri" panose="020F0502020204030204" pitchFamily="34" charset="0"/>
                <a:cs typeface="Times New Roman" panose="02020603050405020304" pitchFamily="18" charset="0"/>
              </a:rPr>
              <a:t> are human, but in our laboratory reagents, we do sometimes utilize bovine proteins and that is relevant to this drug. We will come back to that point. The drug itself recognizes human proteins. It is a mimetic for factor eight and performs some of the functions and delivers some of the hemostasis that factor eight a will deliver. Because it mimics factor eight in many lab tests, there are a number of changes to our laboratory assay results. APTT, irrespective of which reagent we use, irrespective of which patient, once on emicizumab, it is rapidly reduced and the APTT is within or often below the lower limit of normal of the reference range. This is the case for all the reagents that have been studied. So, we see a normal APTT. As I mentioned, it is very specific for human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FIXa</a:t>
            </a:r>
            <a:r>
              <a:rPr lang="en-CA" sz="1200" dirty="0">
                <a:effectLst/>
                <a:latin typeface="Arial" panose="020B0604020202020204" pitchFamily="34" charset="0"/>
                <a:ea typeface="Calibri" panose="020F0502020204030204" pitchFamily="34" charset="0"/>
                <a:cs typeface="Times New Roman" panose="02020603050405020304" pitchFamily="18" charset="0"/>
              </a:rPr>
              <a:t>/factor 10, not bovine proteins. When we think about chromogenic factor eight assays in the lab, and I will mention some situations in a moment where we need to do that, then we have to pay attention to the source of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FIXa</a:t>
            </a:r>
            <a:r>
              <a:rPr lang="en-CA" sz="1200" dirty="0">
                <a:effectLst/>
                <a:latin typeface="Arial" panose="020B0604020202020204" pitchFamily="34" charset="0"/>
                <a:ea typeface="Calibri" panose="020F0502020204030204" pitchFamily="34" charset="0"/>
                <a:cs typeface="Times New Roman" panose="02020603050405020304" pitchFamily="18" charset="0"/>
              </a:rPr>
              <a:t> and particularly the source of factor 10. If the factor 10 in our chromogenic factor kit is human, then emicizumab will bind to it and will interfere and influence the results. If on the other hand, we use a chromogenic factor kit in which the factor 10 is bovine, this is not recognized by emicizumab. There is no interference. We have the option to measure the concentration of emicizumab in patients who are under therapy, it may not be regularly needed, but there are likely to be situations where it will be necessary to do so. If we need to do this, and we can do this using a modified version of our one-stage factor eight assay, it requires some additional test sample dilution. We need to make the calibration using drug-specific emicizumab calibrators and this is mentioned in the diagnosis chapter.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44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So we have got some recommendations in relation to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emcizumab</a:t>
            </a:r>
            <a:r>
              <a:rPr lang="en-CA" sz="1200" dirty="0">
                <a:effectLst/>
                <a:latin typeface="Arial" panose="020B0604020202020204" pitchFamily="34" charset="0"/>
                <a:ea typeface="Calibri" panose="020F0502020204030204" pitchFamily="34" charset="0"/>
                <a:cs typeface="Times New Roman" panose="02020603050405020304" pitchFamily="18" charset="0"/>
              </a:rPr>
              <a:t>. If we do need to confirm for any reason that perhaps we might be worried about compliance. If we do want to confirm that emicizumab is present at the expected concentration, then to WFH recommendation in this chapter is to use this modified one-stage assay with specific emicizumab calibrators. Those calibrators have not been approved for use in all regions. We hope that might come in the future but they are approved for use in a number of regions.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972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There are situations in which a patient who is under emicizumab therapy will in addition receive factor replacement. Emicizumab has a half-life of 30 to 32 days, so it sticks around for a long time. But if we have got a patient who has a traumatic bleed, perhaps a road traffic accident, or if a patient requires surgery, there is a requirement to give factor eight in addition to the emicizumab, which is already in the patient.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Of course if we do that, it may be convenient to check that the factor eight treatment worked and is present at the expected levels. If we need to do that, then we can do so with a chromogenic factor eight assay provided the factor 10 in the reagents is bovine. Remember that emicizumab will interfere in that and only the factor eight will be detected and we can measure accurately factor eight despite the presence of emicizumab. If we select chromogenic assay, bovine factor 10.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345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Of course, some of the first patients, many of the first patients who received treatment with emicizumab were factor eight inhibitor patients. We have requirements in a number of settings and we have recommendations elsewhere in the WFH guidelines that we are now discussing, to make regular checks on the level of factor eight inhibitors in inhibitor patients. So if that is a patient who is on emicizumab, we need to pay attention to our laboratory method and we can do that if we need to measure the residual factor eight as part of a factor inhibitor assay, talk more about that in a moment. If we want to do that, then we make our factor eight assay once again chromogenic and with bovine factor 10. We do not suffer interference from emicizumab. So, we can do this. The incidence of neutralizing anti-emicizumab antibodies in patients that were treated is really very low. I do not think we know for sure what that incidence will be yet, but it is extremely low. That is already clear. But it is not zero, and therefore, if we have got a patient whose clinical pattern during emicizumab therapy has changed, we may wish to look for the possibility of antibodies having developed against emicizumab. If that is the case, then we have got a recommendation here that we can look at emicizumab using this modified one-stage assay, as already described.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6629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Turning attention now to factor eight inhibitor testing. We know that there are a number of different types of pathological functional inhibitors of hemostasis. In many countries, the most frequently encountered pathological function inhibitors of hemostasis are lupus anticoagulants. We know that the majority of factor eight inhibitors will develop secondary to replacement therapy with factor eight in patients with hemophilia A and these typically show a characteristic pattern, we may be able to gain some information by some initial investigations based on APTT, because it is a fast and simple, cheaper test to do. It may be informative in some cases to make a mixture of the patient sample with pooled normal plasma (PNP). If that mixture has an APTT somewhere intermediate between the APTT of the patient and of the normal then this could be an indication that perhaps a factor eight inhibitor developed. At best, it is an indication. We would need a quantification of the inhibitor and we will talk about that in the next few slides. If there is a suspicion of lupus anticoagulant, perhaps from the patient's history, and there are of course also therapeutic anticoagulants which can be used, heparin is one example. Direct oral anticoagulants or some of the others sometimes they can interfere. It depends on the reagents. So it can be useful if we run in a factor eight inhibitor assay. Once again, a setting where it may be useful to use a chromogenic assay in place of the one-stage because it suffers usually from less interference. So that is something also to keep in mind.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30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 have already indicated there are a number of settings in which it is important to measure the concentration to quantify the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antifactor</a:t>
            </a:r>
            <a:r>
              <a:rPr lang="en-CA" sz="1200" dirty="0">
                <a:effectLst/>
                <a:latin typeface="Arial" panose="020B0604020202020204" pitchFamily="34" charset="0"/>
                <a:ea typeface="Calibri" panose="020F0502020204030204" pitchFamily="34" charset="0"/>
                <a:cs typeface="Times New Roman" panose="02020603050405020304" pitchFamily="18" charset="0"/>
              </a:rPr>
              <a:t> eight inhibitor. For this purpose, the WFH recommends using the Nijmegen–Bethesda assay. The detail of that technique is described in the laboratory manual again, as I mentioned earlier, available for free download from the WFH website. We should remind ourselves however, that the Bethesda assay detects neutralizing antibodies. The majority of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antifactor</a:t>
            </a:r>
            <a:r>
              <a:rPr lang="en-CA" sz="1200" dirty="0">
                <a:effectLst/>
                <a:latin typeface="Arial" panose="020B0604020202020204" pitchFamily="34" charset="0"/>
                <a:ea typeface="Calibri" panose="020F0502020204030204" pitchFamily="34" charset="0"/>
                <a:cs typeface="Times New Roman" panose="02020603050405020304" pitchFamily="18" charset="0"/>
              </a:rPr>
              <a:t> antibodies are indeed neutralizing. Those developing in hemophilia A patients secondary to replacement, the majority are neutralizing. However, they are not all neutralizing. A small proportion of clinically relevant antifactory eight antibodies that do not neutralize the activity in the Bethesda assay. The are clinically relevant because they shortened the half-life, it might be two or three hours or shorter still. But these might not be detected by the Bethesda assay. That is just something to keep in mind as a limitation.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9484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This is the Nijmegen–Bethesda inhibitor assay. We need a source of buffered normal plasma. Of course, this contains factor eight. We mix that with two things, we mix it with factor eight–deficient plasma, and this should contain von Willebrand factor. There is evidence that can affect the results. We mix it with factor eight–deficient plasma, and this is our control mix. In addition, we mix the same buffered-normal plasma with a patient sample, and so we have got these two mixtures. If the patient sample contains a measurable level of factor eight, then we may need to remove that depends on the level, before we construct this mixture. I will talk about that in the next slide. We have made these two mixtures normal and factor eight–deficient, normal and patient. We incubate them for 2 hours, and then we check whether we have lost factor eight from the patient mix. Have we lost more here than what might have been lost from the control? If extra factor eight is lost, what is the reason? It is because something has destroyed it. An inhibitor. This is the principle of the test.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365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 mentioned that we must ensure that the patient sample in this mixture does not contain significant amount of factor eight. If it is a very low level, 1 to 3 IU per deciliter, this just does not have an important impact on the results. But if it is more than 5 IU per deciliter, it can begin to affect the results which are obtained. For this reason the WFH recommends prior to testing, prior to constructing those mixtures I mentioned, first the sample is heated at the specific conditions described on this slide. These must be carefully timed and controlled. Then we use that heated material to construct those mixtures that are already mentioned.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109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For all our laboratory tests in hemostasis, it is really important that we have the evidence that our method is under control, that it is delivering reproducible results, precise results, that is delivering accurate results. So we need a number of components of a good quality management quality assurance program, to help us ensure that we have the evidence. One of the components is internal quality control. This is where we would test an internal QC quality control material alongside patients. We use this to confirm that a particular method or technique or procedure, is being performed consistently over a period of time. That we are getting the same answer today as we got yesterday from the same method. But of course, it is possible to be consistently obtaining the wrong answer, a biased answer, an inaccurate answer. So we need a second component. We need external quality assessment, sometimes called proficiency testing. We need this to help identify the degree of agreement between our local result in my lab, for example, and those obtained on the same sample in other centres. This is our confirmation of accuracy, that we are getting the correct answer, the same as other centres. So it is really important for a lab to participate successfully in a suitable external quality assessment program. Of course, the lab has to have access to appropriate reagents and techniques in order to deliver good results in such a program.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0600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For this reason, there are some recommendations in the chapter we are now discussing from the World Federation of Hemophilia. We recommend that coagulation labs implement proper quality assurance programs, really for all the systems that they use in all the methods that are in use. As part of that program, there is a strong recommendation that clinical laboratories should routinely participate in an external quality assessment program. I am pleased to remind ourselves that the World Federation of Hemophilia operates such a program, the International External Quality Assessment Scheme (IEQAS) and there are a number of participants in this program who will pay a fee to participate and are there a restricted number of places available to participate where that participation is effectively sponsored by the World Federation of Hemophilia. There are suitable programs available.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26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This is covered in Chapter 3, where we describe some of the important issues related to laboratory diagnosis, but also treatment monitoring in relation to replacement therapy. In this presentation, I want to discuss the section of the updated WFH hemophilia guidelines, which deals with laboratory diagnosis and monitoring.</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2832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In conclusion, with a lot to discuss in relation to diagnosis, I hope that you will get chance to read in some detail in that the full recommendations that we have constructed in the guideline. I hope it is clear from there that one of the things that is really important is to have a good close collaboration, discussion, and interchange of ideas. Close collaboration between the lab scientists performing the test and the clinical colleagues delivering the service. It is important that that dialogue occurs, so that the service can be properly tailored to meet clinical needs. In order to do this, the lab needs access to the right reagents in sufficient quantities. That is not always guaranteed. Many of us have difficulties in relation to funding. It is truly important that laboratories have sufficient appropriate reagents and equipment in order to make the correct diagnosis. We think resources are an important component of being able to deliver a successful lab service in our area. Crucial to that is not just the equipment or the reagents but also the quality of the results in our area. This is very much dependent on the laboratory staff, their knowledge, and their expertise. It is important for this to be present. Those are the people that have the expertise to select the right methods, implement them, validate them, and have the quality assurance to ensure that their operating consistently, accurately, precisely, and safely.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9166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Thank you for your attention. I want to also thank the Hemophilia Alliance for support in developing this presentation.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08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Most importantly, these are the coauthors involved in constructing this particular chapter. For such a comprehensive undertaking, it is always a team effort, a huge number of colleagues involved. These are the colleagues who contributed to the writing on the Laboratory Diagnosis and Monitoring chapter.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54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It is important to remind ourselves that different bleeding disorders may have very similar symptoms. So, they present in similar ways, and it means that we have to consider a number of options when trying to obtain a full and a correct diagnosis. Of course, it is really important that we get the diagnosis right, so that the patient gets the appropriate treatment. One of the critical aspects, maybe the most important aspect of getting a correct diagnosis in this area, we need knowledge and expertise in our coagulation laboratory staff. It is really important to have this. Though staff need access to appropriate equipment, the correct equipment, the correct reagent is not always guaranteed. We will discuss a little bit later the importance of adequate quality assurance. It is important to remind ourselves also that the diagnosis of hemophilia really relies also on a good understanding of the clinical features. It is important to have good dialogue between clinical colleagues looking after patients and laboratory scientists performing the tests. We really need both of those components together, in order to be confident of an appropriate diagnosis. We are likely to be using screening tests: prothrombin time, activated partial thromboplastin time (APTT), maybe screening tests of platelet function. We are likely to be using these in the initial investigation. They are not sufficient alone. We need specific tests to make an appropriate diagnosis, and for that we need specific factor assays, and once again, appropriate reagents.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82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One of the recommendations we have made in this chapter is that it is important to have the correct staff, staff with appropriate knowledge and experience in coagulation with equipment and reagents available, and methods, which have been specifically validated for their specific purpose. We really wanted to include this because we hope that laboratories can use these recommendations to help secure appropriate funding in order to deliver this diagnosis. Really critical. We have a laboratory manual containing full details of a whole series of laboratory investigations and specific methods. This has been constructed on behalf of the World Federation of Hemophilia. It is available, once again, for free download, and you can see the location of that on the right-hand side here. It can be downloaded in full or in individual sections. It is available at present in five different languages, and they are the ones that the WFH would normally use for their documents.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273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 quality of our coagulation in laboratory results, the quality of those results, absolutely depends on a good quality blood sample. We have some recommendations described here on what type of blood sample to use, we need the appropriate anticoagulant citrate tubes with a specific range of concentrations as you can see in this slide. These have to be appropriately handled during their processing. In particular, it is important to maintain such samples at ambient temperatures, between 18 and 25 degrees. The samples should not be refrigerated. If we do that, we can see a loss of factor eight, we can see a loss of von Willebrand factor. So, must avoid that. Keep them at ambient temperature. There are specific centrifugation conditions described here. It is crucial that we complete any investigations within a restricted interval between sample collection and testing. Within eight hours of sample collection for many, most of our tests have hemostasis within four hours for factor eight and also for platelet function. If we are not able to complete those tests within that time, then it is acceptable to store samples, deep frozen. But if we do this, we have to use suitable conditions. And this means minus 35 degrees or lower. We should avoid use of minus 20 freezers. They are cheaper, but there can be problems.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10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 mentioned already that we would begin our investigations with screening tests like prothrombin time and APTT. But there are many different versions of these methods: 20 to 30 different reagents can be used from different manufacturers, and they are not all identical and do not have the same characteristics. We need to be aware of the limitations and the sensitivities of whichever reagents we have access to. And we can get information about this from results of things like proficiency testing, quality assurance programs. For example, the WFH program, which we will talk about that a little bit later. We should also keep in mind that screening tests have some limitations. And what the WFH recommends here on this slide is a reminder that we cannot use a normal APTT to rule out the presence of mild hemophilia A or hemophilia B. In some cases of mild hemophilia A or hemophilia B, we will see an APTT within the reference range. It is particularly likely for factor nine (hemophilia B) when the factor nine is 25, 30, 40 IU per deciliter. Sometimes that will be associated with a normal APTT. We have to keep that in mind in our interpretation.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695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It is also true that there are particular molecular defects leading to mild hemophilia A, which lead to different results by different types of specific assay. This is the reason why the WFH recommends that in those initial investigation of patients where there is a clinical suspicion of hemophilia A, the recommendation is to use not one or other of these two types of assays, but both. Both the one-stage and the chromogenic factor eight. That is because there are cases that will have totally normal one-stage factor eight, despite the presence of genetically confirmed hemophilia, bleeding symptoms consistent with mild hemophilia, but a normal result by one-stage assay. Those patients have a reduced activity when the factor eight is determined by chromogenic assay. So they are only detected by chromogenic assay. The reverse can occur although it is much less common. About 5% or 10% of mild hemophilia A patients in the UK will have a normal one-stage factor eight assay only detected by the chromogenic assay. It is a much smaller proportion where that is true for the reverse, I would say. But we need to do both.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749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8171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01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87230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2618733779"/>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1914838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learning.wfh.org/resource/diagnosis-of-hemophilia-and-other-bleeding-disorders-a-laboratory-manua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80AF2E-532C-4907-AE92-398A6FFD95A1}"/>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t="37776"/>
          <a:stretch/>
        </p:blipFill>
        <p:spPr>
          <a:xfrm>
            <a:off x="-1" y="6003985"/>
            <a:ext cx="12192000" cy="872820"/>
          </a:xfrm>
          <a:prstGeom prst="rect">
            <a:avLst/>
          </a:prstGeom>
        </p:spPr>
      </p:pic>
      <p:sp>
        <p:nvSpPr>
          <p:cNvPr id="6" name="TextBox 5">
            <a:extLst>
              <a:ext uri="{FF2B5EF4-FFF2-40B4-BE49-F238E27FC236}">
                <a16:creationId xmlns:a16="http://schemas.microsoft.com/office/drawing/2014/main" id="{9FB32841-9E81-4097-BB75-7AAA0E21FCDA}"/>
              </a:ext>
            </a:extLst>
          </p:cNvPr>
          <p:cNvSpPr txBox="1"/>
          <p:nvPr/>
        </p:nvSpPr>
        <p:spPr>
          <a:xfrm>
            <a:off x="591941" y="6178785"/>
            <a:ext cx="1087009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200" cap="none" spc="0" normalizeH="0" baseline="0" noProof="0" dirty="0">
                <a:ln>
                  <a:noFill/>
                </a:ln>
                <a:solidFill>
                  <a:srgbClr val="99DFFF"/>
                </a:solidFill>
                <a:effectLst/>
                <a:uLnTx/>
                <a:uFillTx/>
                <a:latin typeface="Arial"/>
                <a:ea typeface="+mn-ea"/>
                <a:cs typeface="+mn-cs"/>
              </a:rPr>
              <a:t>Руководство ВФГ по лечению гемофилии, 3-е издание</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2" name="Прямоугольник 1"/>
          <p:cNvSpPr/>
          <p:nvPr/>
        </p:nvSpPr>
        <p:spPr>
          <a:xfrm>
            <a:off x="188452" y="1552232"/>
            <a:ext cx="11815094" cy="29546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a:ea typeface="+mn-ea"/>
                <a:cs typeface="+mn-cs"/>
              </a:rPr>
              <a:t>Руководство по лечению гемофилии </a:t>
            </a: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a:ea typeface="+mn-ea"/>
                <a:cs typeface="+mn-cs"/>
              </a:rPr>
              <a:t>для всех</a:t>
            </a: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a:ea typeface="+mn-ea"/>
                <a:cs typeface="+mn-cs"/>
              </a:rPr>
              <a:t>Новая инициатива Всемирной федерации гемофилии</a:t>
            </a:r>
            <a:endParaRPr kumimoji="0" lang="en-CA"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8874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ru-RU" dirty="0"/>
              <a:t>Лабораторная диагностика системы гемостаза</a:t>
            </a:r>
            <a:r>
              <a:rPr lang="en-CA" b="1" noProof="0"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диагностика</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A4C6540-9FF8-4FAA-AA54-151941C21932}"/>
              </a:ext>
            </a:extLst>
          </p:cNvPr>
          <p:cNvSpPr>
            <a:spLocks noGrp="1"/>
          </p:cNvSpPr>
          <p:nvPr>
            <p:ph idx="1"/>
          </p:nvPr>
        </p:nvSpPr>
        <p:spPr>
          <a:xfrm>
            <a:off x="838200" y="1386348"/>
            <a:ext cx="10515600" cy="4790615"/>
          </a:xfrm>
        </p:spPr>
        <p:txBody>
          <a:bodyPr>
            <a:normAutofit/>
          </a:bodyPr>
          <a:lstStyle/>
          <a:p>
            <a:pPr marL="0" indent="0" fontAlgn="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3.2.10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ru-RU" b="1" dirty="0"/>
              <a:t>Для лабораторного исследования </a:t>
            </a:r>
            <a:r>
              <a:rPr lang="ru-RU" dirty="0"/>
              <a:t>пациентов, оцениваемых в связи </a:t>
            </a:r>
            <a:r>
              <a:rPr lang="ru-RU" b="1" dirty="0"/>
              <a:t>с клиническим подозрением на гемофилию </a:t>
            </a:r>
            <a:r>
              <a:rPr lang="en-US" b="1" dirty="0"/>
              <a:t>A</a:t>
            </a:r>
            <a:r>
              <a:rPr lang="ru-RU" b="1" dirty="0"/>
              <a:t>, </a:t>
            </a:r>
            <a:r>
              <a:rPr lang="ru-RU" dirty="0"/>
              <a:t>в первоначальном диагностическом обследовании ВФГ рекомендует </a:t>
            </a:r>
            <a:r>
              <a:rPr lang="ru-RU" b="1" dirty="0"/>
              <a:t>использовать оба анализа - одностадийный анализ активности </a:t>
            </a:r>
            <a:r>
              <a:rPr lang="en-US" b="1" dirty="0"/>
              <a:t>FVIII</a:t>
            </a:r>
            <a:r>
              <a:rPr lang="ru-RU" b="1" dirty="0"/>
              <a:t> и хромогенный анализ </a:t>
            </a:r>
            <a:r>
              <a:rPr lang="en-US" b="1" dirty="0"/>
              <a:t>FVIII</a:t>
            </a:r>
            <a:r>
              <a:rPr lang="ru-RU" b="1" dirty="0"/>
              <a:t>:</a:t>
            </a:r>
            <a:r>
              <a:rPr lang="en-US" b="1" dirty="0"/>
              <a:t>C</a:t>
            </a:r>
            <a:r>
              <a:rPr lang="ru-RU" b="1" dirty="0"/>
              <a:t>.</a:t>
            </a:r>
            <a:endParaRPr lang="ru-RU" dirty="0"/>
          </a:p>
          <a:p>
            <a:pPr marL="0" indent="0" algn="l" rtl="0" eaLnBrk="1" fontAlgn="t" latinLnBrk="0" hangingPunct="1">
              <a:buNone/>
            </a:pPr>
            <a:endParaRPr lang="en-CA" b="0" i="0" u="none" strike="noStrike" kern="1200" noProof="0" dirty="0">
              <a:solidFill>
                <a:srgbClr val="000000"/>
              </a:solidFill>
              <a:effectLst/>
              <a:latin typeface="Arial" panose="020B0604020202020204" pitchFamily="34" charset="0"/>
              <a:cs typeface="Arial" panose="020B0604020202020204" pitchFamily="34" charset="0"/>
            </a:endParaRPr>
          </a:p>
          <a:p>
            <a:pPr marL="0" indent="0" algn="l" rtl="0" eaLnBrk="1" fontAlgn="t" latinLnBrk="0" hangingPunct="1">
              <a:buNone/>
            </a:pPr>
            <a:endParaRPr lang="en-CA" b="0" i="0" u="none" strike="noStrike" kern="1200" noProof="0" dirty="0">
              <a:solidFill>
                <a:srgbClr val="000000"/>
              </a:solidFill>
              <a:effectLst/>
              <a:latin typeface="Arial" panose="020B0604020202020204" pitchFamily="34" charset="0"/>
              <a:cs typeface="Arial" panose="020B0604020202020204" pitchFamily="34" charset="0"/>
            </a:endParaRPr>
          </a:p>
          <a:p>
            <a:pPr marL="0" indent="0">
              <a:buNone/>
            </a:pPr>
            <a:endParaRPr lang="en-CA" noProof="0" dirty="0">
              <a:latin typeface="Arial" panose="020B0604020202020204" pitchFamily="34" charset="0"/>
              <a:cs typeface="Arial" panose="020B0604020202020204" pitchFamily="34" charset="0"/>
            </a:endParaRPr>
          </a:p>
          <a:p>
            <a:r>
              <a:rPr lang="ru-RU" dirty="0"/>
              <a:t>Некоторые генетически подтвержденные случаи имеют нормальную активность в одностадийных анализах и пониженную активность в хромогенных; может наблюдаться и обратная картина</a:t>
            </a:r>
            <a:endParaRPr lang="en-CA" noProof="0" dirty="0"/>
          </a:p>
          <a:p>
            <a:endParaRPr lang="en-CA" noProof="0" dirty="0"/>
          </a:p>
        </p:txBody>
      </p:sp>
      <p:sp>
        <p:nvSpPr>
          <p:cNvPr id="6" name="Content Placeholder 2">
            <a:extLst>
              <a:ext uri="{FF2B5EF4-FFF2-40B4-BE49-F238E27FC236}">
                <a16:creationId xmlns:a16="http://schemas.microsoft.com/office/drawing/2014/main" id="{287A2946-59F4-4095-AA2C-7F128E40434A}"/>
              </a:ext>
            </a:extLst>
          </p:cNvPr>
          <p:cNvSpPr txBox="1">
            <a:spLocks/>
          </p:cNvSpPr>
          <p:nvPr/>
        </p:nvSpPr>
        <p:spPr>
          <a:xfrm>
            <a:off x="838200" y="3199129"/>
            <a:ext cx="10515598"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CA"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Необходимо сделать оба анализа, даже если результат одного из двух анализов покажет активность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в рамках нормального диапазона.</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038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8DCD-4059-462F-AF5E-F5DD20E2CB0C}"/>
              </a:ext>
            </a:extLst>
          </p:cNvPr>
          <p:cNvSpPr>
            <a:spLocks noGrp="1"/>
          </p:cNvSpPr>
          <p:nvPr>
            <p:ph idx="1"/>
          </p:nvPr>
        </p:nvSpPr>
        <p:spPr/>
        <p:txBody>
          <a:bodyPr>
            <a:normAutofit/>
          </a:bodyPr>
          <a:lstStyle/>
          <a:p>
            <a:r>
              <a:rPr lang="ru-RU" dirty="0">
                <a:latin typeface="Arial" panose="020B0604020202020204" pitchFamily="34" charset="0"/>
                <a:cs typeface="Arial" panose="020B0604020202020204" pitchFamily="34" charset="0"/>
              </a:rPr>
              <a:t>Существует множество опубликованных исследований, сравнивающих результаты анализа образцов, содержащих КФС, включая концентраты FVIII и FIX УПП, которые </a:t>
            </a:r>
            <a:r>
              <a:rPr lang="ru-RU" b="1" dirty="0">
                <a:latin typeface="Arial" panose="020B0604020202020204" pitchFamily="34" charset="0"/>
                <a:cs typeface="Arial" panose="020B0604020202020204" pitchFamily="34" charset="0"/>
              </a:rPr>
              <a:t>показывают существенные различия </a:t>
            </a:r>
            <a:r>
              <a:rPr lang="ru-RU" dirty="0">
                <a:latin typeface="Arial" panose="020B0604020202020204" pitchFamily="34" charset="0"/>
                <a:cs typeface="Arial" panose="020B0604020202020204" pitchFamily="34" charset="0"/>
              </a:rPr>
              <a:t>между результатами, полученными с помощью различных методов анализа. </a:t>
            </a:r>
            <a:endParaRPr lang="en-CA" noProof="0" dirty="0">
              <a:latin typeface="Arial" panose="020B0604020202020204" pitchFamily="34" charset="0"/>
              <a:cs typeface="Arial" panose="020B0604020202020204" pitchFamily="34" charset="0"/>
            </a:endParaRPr>
          </a:p>
          <a:p>
            <a:r>
              <a:rPr lang="ru-RU" dirty="0"/>
              <a:t>Желательно избегать использовать анализы, дающие результаты, отличающиеся на более чем 25-30% от заявленной на этикетке флакона активности концентрата; в любом случае, подобные анализы не следует использовать без учёта этих различий</a:t>
            </a:r>
            <a:r>
              <a:rPr lang="ru-RU" dirty="0">
                <a:latin typeface="Arial" panose="020B0604020202020204" pitchFamily="34" charset="0"/>
                <a:cs typeface="Arial" panose="020B0604020202020204" pitchFamily="34" charset="0"/>
              </a:rPr>
              <a:t>. </a:t>
            </a:r>
            <a:endParaRPr lang="en-CA" noProof="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52832F31-A55D-49ED-996B-1648E64A281F}"/>
              </a:ext>
            </a:extLst>
          </p:cNvPr>
          <p:cNvSpPr>
            <a:spLocks noGrp="1"/>
          </p:cNvSpPr>
          <p:nvPr>
            <p:ph type="body" sz="quarter" idx="13"/>
          </p:nvPr>
        </p:nvSpPr>
        <p:spPr/>
        <p:txBody>
          <a:bodyPr/>
          <a:lstStyle/>
          <a:p>
            <a:r>
              <a:rPr lang="ru-RU" noProof="0" dirty="0"/>
              <a:t>КФС, концентрат фактора свёртывания</a:t>
            </a:r>
            <a:r>
              <a:rPr lang="en-CA" noProof="0" dirty="0"/>
              <a:t>; </a:t>
            </a:r>
            <a:r>
              <a:rPr lang="ru-RU" noProof="0" dirty="0"/>
              <a:t>УПП</a:t>
            </a:r>
            <a:r>
              <a:rPr lang="en-CA" noProof="0" dirty="0"/>
              <a:t>,</a:t>
            </a:r>
            <a:r>
              <a:rPr lang="ru-RU" noProof="0" dirty="0"/>
              <a:t> удлинённый период полувыведения</a:t>
            </a:r>
            <a:r>
              <a:rPr lang="en-CA" noProof="0" dirty="0"/>
              <a:t>.</a:t>
            </a:r>
          </a:p>
        </p:txBody>
      </p:sp>
      <p:sp>
        <p:nvSpPr>
          <p:cNvPr id="7" name="Title 1">
            <a:extLst>
              <a:ext uri="{FF2B5EF4-FFF2-40B4-BE49-F238E27FC236}">
                <a16:creationId xmlns:a16="http://schemas.microsoft.com/office/drawing/2014/main" id="{2D0C5FEE-BDC2-044B-865E-9883E32FB8C3}"/>
              </a:ext>
            </a:extLst>
          </p:cNvPr>
          <p:cNvSpPr>
            <a:spLocks noGrp="1"/>
          </p:cNvSpPr>
          <p:nvPr>
            <p:ph type="title"/>
          </p:nvPr>
        </p:nvSpPr>
        <p:spPr>
          <a:xfrm>
            <a:off x="838199" y="225425"/>
            <a:ext cx="10515599" cy="1090079"/>
          </a:xfrm>
        </p:spPr>
        <p:txBody>
          <a:bodyPr>
            <a:normAutofit/>
          </a:bodyPr>
          <a:lstStyle/>
          <a:p>
            <a:r>
              <a:rPr lang="ru-RU" dirty="0"/>
              <a:t>Лабораторная диагностика системы гемостаза</a:t>
            </a:r>
            <a:r>
              <a:rPr lang="en-CA" noProof="0" dirty="0">
                <a:latin typeface="Arial" panose="020B0604020202020204" pitchFamily="34" charset="0"/>
                <a:cs typeface="Arial" panose="020B0604020202020204" pitchFamily="34" charset="0"/>
              </a:rPr>
              <a:t>: </a:t>
            </a:r>
            <a:r>
              <a:rPr lang="ru-RU" noProof="0" dirty="0">
                <a:latin typeface="Arial" panose="020B0604020202020204" pitchFamily="34" charset="0"/>
                <a:cs typeface="Arial" panose="020B0604020202020204" pitchFamily="34" charset="0"/>
              </a:rPr>
              <a:t>анализы</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A355A0A-EB70-4F4D-A7C4-EEE42AFFAC2C}"/>
              </a:ext>
            </a:extLst>
          </p:cNvPr>
          <p:cNvPicPr>
            <a:picLocks noChangeAspect="1"/>
          </p:cNvPicPr>
          <p:nvPr/>
        </p:nvPicPr>
        <p:blipFill>
          <a:blip r:embed="rId3"/>
          <a:stretch>
            <a:fillRect/>
          </a:stretch>
        </p:blipFill>
        <p:spPr>
          <a:xfrm>
            <a:off x="8716092" y="4697474"/>
            <a:ext cx="1687513" cy="1726085"/>
          </a:xfrm>
          <a:prstGeom prst="rect">
            <a:avLst/>
          </a:prstGeom>
        </p:spPr>
      </p:pic>
    </p:spTree>
    <p:extLst>
      <p:ext uri="{BB962C8B-B14F-4D97-AF65-F5344CB8AC3E}">
        <p14:creationId xmlns:p14="http://schemas.microsoft.com/office/powerpoint/2010/main" val="245606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7F4E1-8BB7-4D6E-BDD2-DFEFA458C1B6}"/>
              </a:ext>
            </a:extLst>
          </p:cNvPr>
          <p:cNvSpPr>
            <a:spLocks noGrp="1"/>
          </p:cNvSpPr>
          <p:nvPr>
            <p:ph idx="1"/>
          </p:nvPr>
        </p:nvSpPr>
        <p:spPr>
          <a:xfrm>
            <a:off x="838200" y="1562100"/>
            <a:ext cx="10515600" cy="4614863"/>
          </a:xfrm>
        </p:spPr>
        <p:txBody>
          <a:bodyPr>
            <a:normAutofit/>
          </a:bodyPr>
          <a:lstStyle/>
          <a:p>
            <a:pPr marL="0" indent="0">
              <a:buNone/>
            </a:pPr>
            <a:r>
              <a:rPr lang="ru-RU" b="1" noProof="0" dirty="0">
                <a:solidFill>
                  <a:schemeClr val="accent1"/>
                </a:solidFill>
              </a:rPr>
              <a:t>Рекомендация</a:t>
            </a:r>
            <a:r>
              <a:rPr lang="en-CA" b="1" noProof="0" dirty="0">
                <a:solidFill>
                  <a:schemeClr val="accent1"/>
                </a:solidFill>
              </a:rPr>
              <a:t> 3.2.18 </a:t>
            </a:r>
            <a:br>
              <a:rPr lang="en-CA" noProof="0" dirty="0"/>
            </a:br>
            <a:r>
              <a:rPr lang="ru-RU" dirty="0"/>
              <a:t>Для контроля заместительной терапии, проводимой препаратами концентратов </a:t>
            </a:r>
            <a:r>
              <a:rPr lang="en-US" dirty="0"/>
              <a:t>FVIII</a:t>
            </a:r>
            <a:r>
              <a:rPr lang="ru-RU" dirty="0"/>
              <a:t> или </a:t>
            </a:r>
            <a:r>
              <a:rPr lang="en-US" dirty="0"/>
              <a:t>FIX</a:t>
            </a:r>
            <a:r>
              <a:rPr lang="ru-RU" dirty="0"/>
              <a:t>, ВФГ рекомендует лабораториям использовать анализ </a:t>
            </a:r>
            <a:r>
              <a:rPr lang="en-US" dirty="0"/>
              <a:t>FVIII</a:t>
            </a:r>
            <a:r>
              <a:rPr lang="ru-RU" dirty="0"/>
              <a:t>/</a:t>
            </a:r>
            <a:r>
              <a:rPr lang="en-US" dirty="0"/>
              <a:t>FIX</a:t>
            </a:r>
            <a:r>
              <a:rPr lang="ru-RU" dirty="0"/>
              <a:t>, который </a:t>
            </a:r>
            <a:r>
              <a:rPr lang="ru-RU" b="1" dirty="0"/>
              <a:t>прошёл </a:t>
            </a:r>
            <a:r>
              <a:rPr lang="ru-RU" b="1" dirty="0" err="1"/>
              <a:t>валидацию</a:t>
            </a:r>
            <a:r>
              <a:rPr lang="ru-RU" b="1" dirty="0"/>
              <a:t> на применение с определённым концентратом, </a:t>
            </a:r>
            <a:r>
              <a:rPr lang="ru-RU" dirty="0"/>
              <a:t>используемым для лечения.</a:t>
            </a:r>
            <a:r>
              <a:rPr lang="en-CA" noProof="0" dirty="0"/>
              <a:t> </a:t>
            </a:r>
          </a:p>
          <a:p>
            <a:endParaRPr lang="en-CA" noProof="0" dirty="0"/>
          </a:p>
        </p:txBody>
      </p:sp>
      <p:sp>
        <p:nvSpPr>
          <p:cNvPr id="9" name="Content Placeholder 2">
            <a:extLst>
              <a:ext uri="{FF2B5EF4-FFF2-40B4-BE49-F238E27FC236}">
                <a16:creationId xmlns:a16="http://schemas.microsoft.com/office/drawing/2014/main" id="{D4945C3B-8DA4-4295-894C-DC2CBD437420}"/>
              </a:ext>
            </a:extLst>
          </p:cNvPr>
          <p:cNvSpPr txBox="1">
            <a:spLocks/>
          </p:cNvSpPr>
          <p:nvPr/>
        </p:nvSpPr>
        <p:spPr>
          <a:xfrm>
            <a:off x="838200" y="3358786"/>
            <a:ext cx="10515598"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Эта рекомендация особенно важна для модифицированных молекулярных форм </a:t>
            </a:r>
            <a:r>
              <a:rPr kumimoji="0" lang="en-CA" sz="2000" b="0" i="0" u="none" strike="noStrike" kern="1200" cap="none" spc="0" normalizeH="0" baseline="0" noProof="0" dirty="0">
                <a:ln>
                  <a:noFill/>
                </a:ln>
                <a:solidFill>
                  <a:prstClr val="black"/>
                </a:solidFill>
                <a:effectLst/>
                <a:uLnTx/>
                <a:uFillTx/>
                <a:latin typeface="Arial"/>
                <a:ea typeface="+mn-ea"/>
                <a:cs typeface="+mn-cs"/>
              </a:rPr>
              <a:t>FVIII </a:t>
            </a:r>
            <a:r>
              <a:rPr kumimoji="0" lang="ru-RU" sz="2000" b="0" i="0" u="none" strike="noStrike" kern="1200" cap="none" spc="0" normalizeH="0" baseline="0" noProof="0" dirty="0">
                <a:ln>
                  <a:noFill/>
                </a:ln>
                <a:solidFill>
                  <a:prstClr val="black"/>
                </a:solidFill>
                <a:effectLst/>
                <a:uLnTx/>
                <a:uFillTx/>
                <a:latin typeface="Arial"/>
                <a:ea typeface="+mn-ea"/>
                <a:cs typeface="+mn-cs"/>
              </a:rPr>
              <a:t>и </a:t>
            </a:r>
            <a:r>
              <a:rPr kumimoji="0" lang="en-CA" sz="2000" b="0" i="0" u="none" strike="noStrike" kern="1200" cap="none" spc="0" normalizeH="0" baseline="0" noProof="0" dirty="0">
                <a:ln>
                  <a:noFill/>
                </a:ln>
                <a:solidFill>
                  <a:prstClr val="black"/>
                </a:solidFill>
                <a:effectLst/>
                <a:uLnTx/>
                <a:uFillTx/>
                <a:latin typeface="Arial"/>
                <a:ea typeface="+mn-ea"/>
                <a:cs typeface="+mn-cs"/>
              </a:rPr>
              <a:t>FIX</a:t>
            </a:r>
            <a:r>
              <a:rPr kumimoji="0" lang="ru-RU" sz="2000" b="0" i="0" u="none" strike="noStrike" kern="1200" cap="none" spc="0" normalizeH="0" baseline="0" noProof="0" dirty="0">
                <a:ln>
                  <a:noFill/>
                </a:ln>
                <a:solidFill>
                  <a:prstClr val="black"/>
                </a:solidFill>
                <a:effectLst/>
                <a:uLnTx/>
                <a:uFillTx/>
                <a:latin typeface="Arial"/>
                <a:ea typeface="+mn-ea"/>
                <a:cs typeface="+mn-cs"/>
              </a:rPr>
              <a:t>.</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1">
            <a:extLst>
              <a:ext uri="{FF2B5EF4-FFF2-40B4-BE49-F238E27FC236}">
                <a16:creationId xmlns:a16="http://schemas.microsoft.com/office/drawing/2014/main" id="{AE450D3A-87D5-B441-8685-29EFAE50CD79}"/>
              </a:ext>
            </a:extLst>
          </p:cNvPr>
          <p:cNvSpPr>
            <a:spLocks noGrp="1"/>
          </p:cNvSpPr>
          <p:nvPr>
            <p:ph type="title"/>
          </p:nvPr>
        </p:nvSpPr>
        <p:spPr>
          <a:xfrm>
            <a:off x="838199" y="225425"/>
            <a:ext cx="10515599" cy="1090079"/>
          </a:xfrm>
        </p:spPr>
        <p:txBody>
          <a:bodyPr>
            <a:normAutofit/>
          </a:bodyPr>
          <a:lstStyle/>
          <a:p>
            <a:r>
              <a:rPr lang="ru-RU" dirty="0"/>
              <a:t>Лабораторная диагностика системы гемостаза</a:t>
            </a:r>
            <a:r>
              <a:rPr lang="en-CA" b="1" noProof="0" dirty="0">
                <a:latin typeface="Arial" panose="020B0604020202020204" pitchFamily="34" charset="0"/>
                <a:cs typeface="Arial" panose="020B0604020202020204" pitchFamily="34" charset="0"/>
              </a:rPr>
              <a:t>: </a:t>
            </a:r>
            <a:r>
              <a:rPr lang="ru-RU" b="1" noProof="0" dirty="0">
                <a:latin typeface="Arial" panose="020B0604020202020204" pitchFamily="34" charset="0"/>
                <a:cs typeface="Arial" panose="020B0604020202020204" pitchFamily="34" charset="0"/>
              </a:rPr>
              <a:t>анализы </a:t>
            </a:r>
            <a:r>
              <a:rPr lang="en-CA" noProof="0" dirty="0"/>
              <a:t>FVIII/FIX</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25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a:xfrm>
            <a:off x="838199" y="225425"/>
            <a:ext cx="11242965" cy="1090079"/>
          </a:xfrm>
        </p:spPr>
        <p:txBody>
          <a:bodyPr>
            <a:normAutofit/>
          </a:bodyPr>
          <a:lstStyle/>
          <a:p>
            <a:r>
              <a:rPr lang="ru-RU" noProof="0" dirty="0"/>
              <a:t>Лабораторное определение </a:t>
            </a:r>
            <a:r>
              <a:rPr lang="en-CA" noProof="0" dirty="0"/>
              <a:t>FVIII</a:t>
            </a:r>
            <a:r>
              <a:rPr lang="en-CA" b="1" noProof="0" dirty="0"/>
              <a:t>: </a:t>
            </a:r>
            <a:r>
              <a:rPr lang="en-CA" noProof="0" dirty="0"/>
              <a:t>Elocta</a:t>
            </a:r>
            <a:r>
              <a:rPr lang="en-CA" baseline="30000" noProof="0" dirty="0"/>
              <a:t>®</a:t>
            </a:r>
            <a:r>
              <a:rPr lang="en-CA" noProof="0" dirty="0"/>
              <a:t>/Eloctate</a:t>
            </a:r>
            <a:r>
              <a:rPr lang="en-CA" baseline="30000" noProof="0" dirty="0"/>
              <a:t>®</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838200" y="1562100"/>
            <a:ext cx="10515600" cy="4614863"/>
          </a:xfrm>
        </p:spPr>
        <p:txBody>
          <a:bodyPr>
            <a:normAutofit/>
          </a:bodyPr>
          <a:lstStyle/>
          <a:p>
            <a:pPr marL="0" indent="0" fontAlgn="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3.2.21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ru-RU" dirty="0"/>
              <a:t>Для контроля заместительной терапии, проводимой препаратом </a:t>
            </a:r>
            <a:r>
              <a:rPr lang="ru-RU" dirty="0" err="1"/>
              <a:t>эфмороктоког</a:t>
            </a:r>
            <a:r>
              <a:rPr lang="ru-RU" dirty="0"/>
              <a:t> альфа (рекомбинантный </a:t>
            </a:r>
            <a:r>
              <a:rPr lang="en-US" dirty="0"/>
              <a:t>FVIII</a:t>
            </a:r>
            <a:r>
              <a:rPr lang="ru-RU" dirty="0"/>
              <a:t>, слитый с человеческим иммуноглобулином </a:t>
            </a:r>
            <a:r>
              <a:rPr lang="en-US" dirty="0"/>
              <a:t>G</a:t>
            </a:r>
            <a:r>
              <a:rPr lang="ru-RU" dirty="0"/>
              <a:t>1 [</a:t>
            </a:r>
            <a:r>
              <a:rPr lang="en-US" dirty="0" err="1"/>
              <a:t>rFVIIIFc</a:t>
            </a:r>
            <a:r>
              <a:rPr lang="ru-RU" dirty="0"/>
              <a:t>]; </a:t>
            </a:r>
            <a:r>
              <a:rPr lang="en-US" dirty="0" err="1"/>
              <a:t>Elocta</a:t>
            </a:r>
            <a:r>
              <a:rPr lang="ru-RU" baseline="30000" dirty="0"/>
              <a:t>®</a:t>
            </a:r>
            <a:r>
              <a:rPr lang="ru-RU" dirty="0"/>
              <a:t>/</a:t>
            </a:r>
            <a:r>
              <a:rPr lang="en-US" dirty="0" err="1"/>
              <a:t>Eloctate</a:t>
            </a:r>
            <a:r>
              <a:rPr lang="ru-RU" baseline="30000" dirty="0"/>
              <a:t>®</a:t>
            </a:r>
            <a:r>
              <a:rPr lang="ru-RU" dirty="0"/>
              <a:t>), ВФГ рекомендует использование </a:t>
            </a:r>
            <a:r>
              <a:rPr lang="ru-RU" b="1" dirty="0"/>
              <a:t>одностадийного или хромогенного анализа </a:t>
            </a:r>
            <a:r>
              <a:rPr lang="en-US" b="1" dirty="0"/>
              <a:t>FVIII</a:t>
            </a:r>
            <a:r>
              <a:rPr lang="ru-RU" dirty="0"/>
              <a:t>, калиброванного стандартом плазмы, прослеживаемым к международному стандарту ВОЗ.</a:t>
            </a:r>
            <a:endParaRPr lang="en-CA" i="0" u="none" strike="noStrike" noProof="0" dirty="0">
              <a:effectLst/>
              <a:latin typeface="Arial" panose="020B0604020202020204" pitchFamily="34" charset="0"/>
            </a:endParaRPr>
          </a:p>
          <a:p>
            <a:r>
              <a:rPr lang="ru-RU" dirty="0">
                <a:latin typeface="Arial" panose="020B0604020202020204" pitchFamily="34" charset="0"/>
                <a:cs typeface="Arial" panose="020B0604020202020204" pitchFamily="34" charset="0"/>
              </a:rPr>
              <a:t>Ни одностадийный, ни хромогенный анализы, которые были изучены, не показали своей непригодности</a:t>
            </a:r>
          </a:p>
          <a:p>
            <a:endParaRPr lang="en-CA" noProof="0" dirty="0">
              <a:latin typeface="Arial" panose="020B0604020202020204" pitchFamily="34" charset="0"/>
              <a:cs typeface="Arial" panose="020B0604020202020204" pitchFamily="34" charset="0"/>
            </a:endParaRPr>
          </a:p>
          <a:p>
            <a:pPr algn="l"/>
            <a:endParaRPr lang="en-CA" b="1" i="0" u="none" strike="noStrike" baseline="0" noProof="0" dirty="0">
              <a:solidFill>
                <a:srgbClr val="FFFFFF"/>
              </a:solidFill>
              <a:latin typeface="TimesNewRomanPS-BoldMT"/>
            </a:endParaRPr>
          </a:p>
        </p:txBody>
      </p:sp>
      <p:sp>
        <p:nvSpPr>
          <p:cNvPr id="4" name="Text Placeholder 11">
            <a:extLst>
              <a:ext uri="{FF2B5EF4-FFF2-40B4-BE49-F238E27FC236}">
                <a16:creationId xmlns:a16="http://schemas.microsoft.com/office/drawing/2014/main" id="{0D17F9ED-E575-4F7B-AAEA-BB01EEF1555E}"/>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209647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ru-RU" dirty="0"/>
              <a:t>Лабораторное определение </a:t>
            </a:r>
            <a:r>
              <a:rPr lang="en-CA" dirty="0"/>
              <a:t>FVIII: </a:t>
            </a:r>
            <a:r>
              <a:rPr lang="en-CA" noProof="0" dirty="0"/>
              <a:t>Esperoct</a:t>
            </a:r>
            <a:r>
              <a:rPr lang="en-CA" baseline="30000" noProof="0" dirty="0"/>
              <a:t>®</a:t>
            </a:r>
            <a:r>
              <a:rPr lang="en-CA" noProof="0" dirty="0"/>
              <a:t> </a:t>
            </a:r>
          </a:p>
        </p:txBody>
      </p:sp>
      <p:sp>
        <p:nvSpPr>
          <p:cNvPr id="3" name="Content Placeholder 2">
            <a:extLst>
              <a:ext uri="{FF2B5EF4-FFF2-40B4-BE49-F238E27FC236}">
                <a16:creationId xmlns:a16="http://schemas.microsoft.com/office/drawing/2014/main" id="{4D64135F-B1E2-4823-B25D-8CB8F4C31506}"/>
              </a:ext>
            </a:extLst>
          </p:cNvPr>
          <p:cNvSpPr>
            <a:spLocks noGrp="1"/>
          </p:cNvSpPr>
          <p:nvPr>
            <p:ph idx="1"/>
          </p:nvPr>
        </p:nvSpPr>
        <p:spPr>
          <a:xfrm>
            <a:off x="838200" y="1114978"/>
            <a:ext cx="10515600" cy="5061985"/>
          </a:xfrm>
        </p:spPr>
        <p:txBody>
          <a:bodyPr>
            <a:normAutofit/>
          </a:bodyPr>
          <a:lstStyle/>
          <a:p>
            <a:pPr marL="0" indent="0">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3.2.22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ru-RU" b="1" dirty="0"/>
              <a:t>Для контроля заместительной терапии, </a:t>
            </a:r>
            <a:r>
              <a:rPr lang="ru-RU" dirty="0"/>
              <a:t>проводимой препаратом </a:t>
            </a:r>
            <a:r>
              <a:rPr lang="ru-RU" dirty="0" err="1"/>
              <a:t>туроктоког</a:t>
            </a:r>
            <a:r>
              <a:rPr lang="ru-RU" dirty="0"/>
              <a:t> альфа </a:t>
            </a:r>
            <a:r>
              <a:rPr lang="ru-RU" dirty="0" err="1"/>
              <a:t>пегол</a:t>
            </a:r>
            <a:r>
              <a:rPr lang="ru-RU" dirty="0"/>
              <a:t> (рекомбинантный </a:t>
            </a:r>
            <a:r>
              <a:rPr lang="en-US" dirty="0"/>
              <a:t>FVIII</a:t>
            </a:r>
            <a:r>
              <a:rPr lang="ru-RU" dirty="0"/>
              <a:t> с усечённым </a:t>
            </a:r>
            <a:r>
              <a:rPr lang="en-US" dirty="0"/>
              <a:t>B</a:t>
            </a:r>
            <a:r>
              <a:rPr lang="ru-RU" dirty="0"/>
              <a:t>-доменом с сайт-специфичной полиэтилен-</a:t>
            </a:r>
            <a:r>
              <a:rPr lang="ru-RU" dirty="0" err="1"/>
              <a:t>гликольной</a:t>
            </a:r>
            <a:r>
              <a:rPr lang="ru-RU" dirty="0"/>
              <a:t> группой 40-кДа [</a:t>
            </a:r>
            <a:r>
              <a:rPr lang="en-US" dirty="0"/>
              <a:t>N</a:t>
            </a:r>
            <a:r>
              <a:rPr lang="ru-RU" dirty="0"/>
              <a:t>8-</a:t>
            </a:r>
            <a:r>
              <a:rPr lang="en-US" dirty="0"/>
              <a:t>GP</a:t>
            </a:r>
            <a:r>
              <a:rPr lang="ru-RU" dirty="0"/>
              <a:t>]; </a:t>
            </a:r>
            <a:r>
              <a:rPr lang="en-US" dirty="0" err="1"/>
              <a:t>Esperoct</a:t>
            </a:r>
            <a:r>
              <a:rPr lang="ru-RU" baseline="30000" dirty="0"/>
              <a:t>®</a:t>
            </a:r>
            <a:r>
              <a:rPr lang="ru-RU" dirty="0"/>
              <a:t>), ВФГ рекомендует использование</a:t>
            </a:r>
            <a:r>
              <a:rPr lang="ru-RU" b="1" dirty="0"/>
              <a:t> хромогенного анализа </a:t>
            </a:r>
            <a:r>
              <a:rPr lang="en-US" b="1" dirty="0"/>
              <a:t>FVIII</a:t>
            </a:r>
            <a:r>
              <a:rPr lang="ru-RU" b="1" dirty="0"/>
              <a:t> или основанный на АЧТВ одностадийный анализ </a:t>
            </a:r>
            <a:r>
              <a:rPr lang="en-US" b="1" dirty="0"/>
              <a:t>FVIII</a:t>
            </a:r>
            <a:r>
              <a:rPr lang="ru-RU" b="1" dirty="0"/>
              <a:t> с </a:t>
            </a:r>
            <a:r>
              <a:rPr lang="ru-RU" b="1" dirty="0" err="1"/>
              <a:t>валидированными</a:t>
            </a:r>
            <a:r>
              <a:rPr lang="ru-RU" b="1" dirty="0"/>
              <a:t> реагентами</a:t>
            </a:r>
            <a:r>
              <a:rPr lang="ru-RU" dirty="0"/>
              <a:t>, включая некоторые реагенты с </a:t>
            </a:r>
            <a:r>
              <a:rPr lang="ru-RU" dirty="0" err="1"/>
              <a:t>эллаговой</a:t>
            </a:r>
            <a:r>
              <a:rPr lang="ru-RU" dirty="0"/>
              <a:t> кислотой в качестве активатора (</a:t>
            </a:r>
            <a:r>
              <a:rPr lang="en-US" dirty="0"/>
              <a:t>Actin</a:t>
            </a:r>
            <a:r>
              <a:rPr lang="ru-RU" baseline="30000" dirty="0"/>
              <a:t>®</a:t>
            </a:r>
            <a:r>
              <a:rPr lang="ru-RU" dirty="0"/>
              <a:t>, </a:t>
            </a:r>
            <a:r>
              <a:rPr lang="en-US" dirty="0"/>
              <a:t>Actin</a:t>
            </a:r>
            <a:r>
              <a:rPr lang="ru-RU" baseline="30000" dirty="0"/>
              <a:t>®</a:t>
            </a:r>
            <a:r>
              <a:rPr lang="ru-RU" dirty="0"/>
              <a:t> </a:t>
            </a:r>
            <a:r>
              <a:rPr lang="en-US" dirty="0"/>
              <a:t>FS</a:t>
            </a:r>
            <a:r>
              <a:rPr lang="ru-RU" dirty="0"/>
              <a:t>, </a:t>
            </a:r>
            <a:r>
              <a:rPr lang="en-US" dirty="0" err="1"/>
              <a:t>SynthAFax</a:t>
            </a:r>
            <a:r>
              <a:rPr lang="ru-RU" baseline="30000" dirty="0"/>
              <a:t>™</a:t>
            </a:r>
            <a:r>
              <a:rPr lang="ru-RU" dirty="0"/>
              <a:t>, </a:t>
            </a:r>
            <a:r>
              <a:rPr lang="en-US" dirty="0"/>
              <a:t>DG Synth</a:t>
            </a:r>
            <a:r>
              <a:rPr lang="ru-RU" baseline="30000" dirty="0"/>
              <a:t>™</a:t>
            </a:r>
            <a:r>
              <a:rPr lang="ru-RU" dirty="0"/>
              <a:t>) и реагенты с кремниевым активатором (</a:t>
            </a:r>
            <a:r>
              <a:rPr lang="en-US" dirty="0" err="1"/>
              <a:t>Pathromtin</a:t>
            </a:r>
            <a:r>
              <a:rPr lang="ru-RU" baseline="30000" dirty="0"/>
              <a:t>®</a:t>
            </a:r>
            <a:r>
              <a:rPr lang="ru-RU" dirty="0"/>
              <a:t> </a:t>
            </a:r>
            <a:r>
              <a:rPr lang="en-US" dirty="0"/>
              <a:t>SL</a:t>
            </a:r>
            <a:r>
              <a:rPr lang="ru-RU" dirty="0"/>
              <a:t>, </a:t>
            </a:r>
            <a:r>
              <a:rPr lang="en-US" dirty="0" err="1"/>
              <a:t>SynthASil</a:t>
            </a:r>
            <a:r>
              <a:rPr lang="ru-RU" baseline="30000" dirty="0"/>
              <a:t>™</a:t>
            </a:r>
            <a:r>
              <a:rPr lang="ru-RU" dirty="0"/>
              <a:t>); калиброванные стандартом плазмы, прослеживаемым к международному стандарту ВОЗ.</a:t>
            </a:r>
          </a:p>
          <a:p>
            <a:pPr marL="0" marR="0" indent="0" algn="l" rtl="0" eaLnBrk="1" fontAlgn="auto" latinLnBrk="0" hangingPunct="1">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a:t>
            </a:r>
            <a:endParaRPr lang="en-CA" b="0" i="0" u="none" strike="noStrike" noProof="0"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3C779017-19A5-41E9-B22A-09E7A44D36E5}"/>
              </a:ext>
            </a:extLst>
          </p:cNvPr>
          <p:cNvSpPr>
            <a:spLocks noGrp="1"/>
          </p:cNvSpPr>
          <p:nvPr>
            <p:ph type="body" sz="quarter" idx="13"/>
          </p:nvPr>
        </p:nvSpPr>
        <p:spPr/>
        <p:txBody>
          <a:bodyPr/>
          <a:lstStyle/>
          <a:p>
            <a:r>
              <a:rPr lang="ru-RU" noProof="0" dirty="0"/>
              <a:t>АЧТВ</a:t>
            </a:r>
            <a:r>
              <a:rPr lang="en-CA" noProof="0" dirty="0"/>
              <a:t>, </a:t>
            </a:r>
            <a:r>
              <a:rPr lang="ru-RU" sz="900" noProof="0" dirty="0">
                <a:latin typeface="Arial" panose="020B0604020202020204" pitchFamily="34" charset="0"/>
                <a:cs typeface="Arial" panose="020B0604020202020204" pitchFamily="34" charset="0"/>
              </a:rPr>
              <a:t>активированное частичное </a:t>
            </a:r>
            <a:r>
              <a:rPr lang="ru-RU" sz="900" noProof="0" dirty="0" err="1">
                <a:latin typeface="Arial" panose="020B0604020202020204" pitchFamily="34" charset="0"/>
                <a:cs typeface="Arial" panose="020B0604020202020204" pitchFamily="34" charset="0"/>
              </a:rPr>
              <a:t>тромбопластиновое</a:t>
            </a:r>
            <a:r>
              <a:rPr lang="ru-RU" sz="900" noProof="0" dirty="0">
                <a:latin typeface="Arial" panose="020B0604020202020204" pitchFamily="34" charset="0"/>
                <a:cs typeface="Arial" panose="020B0604020202020204" pitchFamily="34" charset="0"/>
              </a:rPr>
              <a:t> время</a:t>
            </a:r>
            <a:r>
              <a:rPr lang="en-CA" sz="900" noProof="0" dirty="0">
                <a:latin typeface="Arial" panose="020B0604020202020204" pitchFamily="34" charset="0"/>
                <a:cs typeface="Arial" panose="020B0604020202020204" pitchFamily="34" charset="0"/>
              </a:rPr>
              <a:t>; </a:t>
            </a:r>
            <a:r>
              <a:rPr lang="ru-RU" dirty="0" err="1"/>
              <a:t>кДа</a:t>
            </a:r>
            <a:r>
              <a:rPr lang="en-CA" noProof="0" dirty="0"/>
              <a:t>, </a:t>
            </a:r>
            <a:r>
              <a:rPr lang="ru-RU" dirty="0" err="1"/>
              <a:t>килодальтон</a:t>
            </a:r>
            <a:r>
              <a:rPr lang="en-CA" dirty="0"/>
              <a:t>.</a:t>
            </a:r>
            <a:endParaRPr lang="en-CA" noProof="0" dirty="0"/>
          </a:p>
        </p:txBody>
      </p:sp>
      <p:sp>
        <p:nvSpPr>
          <p:cNvPr id="6" name="Content Placeholder 2">
            <a:extLst>
              <a:ext uri="{FF2B5EF4-FFF2-40B4-BE49-F238E27FC236}">
                <a16:creationId xmlns:a16="http://schemas.microsoft.com/office/drawing/2014/main" id="{60F6B83D-2FC7-4B10-9C02-D5258736A34B}"/>
              </a:ext>
            </a:extLst>
          </p:cNvPr>
          <p:cNvSpPr txBox="1">
            <a:spLocks/>
          </p:cNvSpPr>
          <p:nvPr/>
        </p:nvSpPr>
        <p:spPr>
          <a:xfrm>
            <a:off x="838200" y="4361327"/>
            <a:ext cx="10515598" cy="1270220"/>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Одностадийные анализы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с наборами реагентов </a:t>
            </a:r>
            <a:r>
              <a:rPr kumimoji="0" lang="en-CA" sz="2000" b="0" i="0" u="none" strike="noStrike" kern="1200" cap="none" spc="0" normalizeH="0" baseline="0" noProof="0" dirty="0">
                <a:ln>
                  <a:noFill/>
                </a:ln>
                <a:solidFill>
                  <a:prstClr val="black"/>
                </a:solidFill>
                <a:effectLst/>
                <a:uLnTx/>
                <a:uFillTx/>
                <a:latin typeface="Arial"/>
                <a:ea typeface="+mn-ea"/>
                <a:cs typeface="+mn-cs"/>
              </a:rPr>
              <a:t>APTT</a:t>
            </a:r>
            <a:r>
              <a:rPr kumimoji="0" lang="ru-RU" sz="2000" b="0" i="0" u="none" strike="noStrike" kern="1200" cap="none" spc="0" normalizeH="0" baseline="0" noProof="0" dirty="0">
                <a:ln>
                  <a:noFill/>
                </a:ln>
                <a:solidFill>
                  <a:prstClr val="black"/>
                </a:solidFill>
                <a:effectLst/>
                <a:uLnTx/>
                <a:uFillTx/>
                <a:latin typeface="Arial"/>
                <a:ea typeface="+mn-ea"/>
                <a:cs typeface="+mn-cs"/>
              </a:rPr>
              <a:t>-</a:t>
            </a:r>
            <a:r>
              <a:rPr kumimoji="0" lang="en-CA" sz="2000" b="0" i="0" u="none" strike="noStrike" kern="1200" cap="none" spc="0" normalizeH="0" baseline="0" noProof="0" dirty="0">
                <a:ln>
                  <a:noFill/>
                </a:ln>
                <a:solidFill>
                  <a:prstClr val="black"/>
                </a:solidFill>
                <a:effectLst/>
                <a:uLnTx/>
                <a:uFillTx/>
                <a:latin typeface="Arial"/>
                <a:ea typeface="+mn-ea"/>
                <a:cs typeface="+mn-cs"/>
              </a:rPr>
              <a:t>SP</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prstClr val="black"/>
                </a:solidFill>
                <a:effectLst/>
                <a:uLnTx/>
                <a:uFillTx/>
                <a:latin typeface="Arial"/>
                <a:ea typeface="+mn-ea"/>
                <a:cs typeface="+mn-cs"/>
              </a:rPr>
              <a:t>STA</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a:t>
            </a:r>
            <a:r>
              <a:rPr kumimoji="0" lang="en-US" sz="2000" b="0" i="0" u="none" strike="noStrike" kern="1200" cap="none" spc="0" normalizeH="0" baseline="0" noProof="0" dirty="0">
                <a:ln>
                  <a:noFill/>
                </a:ln>
                <a:solidFill>
                  <a:prstClr val="black"/>
                </a:solidFill>
                <a:effectLst/>
                <a:uLnTx/>
                <a:uFillTx/>
                <a:latin typeface="Arial"/>
                <a:ea typeface="+mn-ea"/>
                <a:cs typeface="+mn-cs"/>
              </a:rPr>
              <a:t>PTT Automate</a:t>
            </a:r>
            <a:r>
              <a:rPr kumimoji="0" lang="ru-RU" sz="2000" b="0" i="0" u="none" strike="noStrike" kern="1200" cap="none" spc="0" normalizeH="0" baseline="0" noProof="0" dirty="0">
                <a:ln>
                  <a:noFill/>
                </a:ln>
                <a:solidFill>
                  <a:prstClr val="black"/>
                </a:solidFill>
                <a:effectLst/>
                <a:uLnTx/>
                <a:uFillTx/>
                <a:latin typeface="Arial"/>
                <a:ea typeface="+mn-ea"/>
                <a:cs typeface="+mn-cs"/>
              </a:rPr>
              <a:t>, или </a:t>
            </a:r>
            <a:r>
              <a:rPr kumimoji="0" lang="en-US" sz="2000" b="0" i="0" u="none" strike="noStrike" kern="1200" cap="none" spc="0" normalizeH="0" baseline="0" noProof="0" dirty="0" err="1">
                <a:ln>
                  <a:noFill/>
                </a:ln>
                <a:solidFill>
                  <a:prstClr val="black"/>
                </a:solidFill>
                <a:effectLst/>
                <a:uLnTx/>
                <a:uFillTx/>
                <a:latin typeface="Arial"/>
                <a:ea typeface="+mn-ea"/>
                <a:cs typeface="+mn-cs"/>
              </a:rPr>
              <a:t>TriniCLOT</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CA" sz="2000" b="0" i="0" u="none" strike="noStrike" kern="1200" cap="none" spc="0" normalizeH="0" baseline="0" noProof="0" dirty="0">
                <a:ln>
                  <a:noFill/>
                </a:ln>
                <a:solidFill>
                  <a:prstClr val="black"/>
                </a:solidFill>
                <a:effectLst/>
                <a:uLnTx/>
                <a:uFillTx/>
                <a:latin typeface="Arial"/>
                <a:ea typeface="+mn-ea"/>
                <a:cs typeface="+mn-cs"/>
              </a:rPr>
              <a:t>APTT </a:t>
            </a:r>
            <a:r>
              <a:rPr kumimoji="0" lang="en-US" sz="2000" b="0" i="0" u="none" strike="noStrike" kern="1200" cap="none" spc="0" normalizeH="0" baseline="0" noProof="0" dirty="0">
                <a:ln>
                  <a:noFill/>
                </a:ln>
                <a:solidFill>
                  <a:prstClr val="black"/>
                </a:solidFill>
                <a:effectLst/>
                <a:uLnTx/>
                <a:uFillTx/>
                <a:latin typeface="Arial"/>
                <a:ea typeface="+mn-ea"/>
                <a:cs typeface="+mn-cs"/>
              </a:rPr>
              <a:t>HS</a:t>
            </a:r>
            <a:r>
              <a:rPr kumimoji="0" lang="ru-RU" sz="2000" b="0" i="0" u="none" strike="noStrike" kern="1200" cap="none" spc="0" normalizeH="0" baseline="0" noProof="0" dirty="0">
                <a:ln>
                  <a:noFill/>
                </a:ln>
                <a:solidFill>
                  <a:prstClr val="black"/>
                </a:solidFill>
                <a:effectLst/>
                <a:uLnTx/>
                <a:uFillTx/>
                <a:latin typeface="Arial"/>
                <a:ea typeface="+mn-ea"/>
                <a:cs typeface="+mn-cs"/>
              </a:rPr>
              <a:t> существенно занижают истинную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активность </a:t>
            </a:r>
            <a:r>
              <a:rPr kumimoji="0" lang="en-US" sz="2000" b="0" i="0" u="none" strike="noStrike" kern="1200" cap="none" spc="0" normalizeH="0" baseline="0" noProof="0" dirty="0">
                <a:ln>
                  <a:noFill/>
                </a:ln>
                <a:solidFill>
                  <a:prstClr val="black"/>
                </a:solidFill>
                <a:effectLst/>
                <a:uLnTx/>
                <a:uFillTx/>
                <a:latin typeface="Arial"/>
                <a:ea typeface="+mn-ea"/>
                <a:cs typeface="+mn-cs"/>
              </a:rPr>
              <a:t>N</a:t>
            </a:r>
            <a:r>
              <a:rPr kumimoji="0" lang="ru-RU" sz="2000" b="0" i="0" u="none" strike="noStrike" kern="1200" cap="none" spc="0" normalizeH="0" baseline="0" noProof="0" dirty="0">
                <a:ln>
                  <a:noFill/>
                </a:ln>
                <a:solidFill>
                  <a:prstClr val="black"/>
                </a:solidFill>
                <a:effectLst/>
                <a:uLnTx/>
                <a:uFillTx/>
                <a:latin typeface="Arial"/>
                <a:ea typeface="+mn-ea"/>
                <a:cs typeface="+mn-cs"/>
              </a:rPr>
              <a:t>8-</a:t>
            </a:r>
            <a:r>
              <a:rPr kumimoji="0" lang="en-US" sz="2000" b="0" i="0" u="none" strike="noStrike" kern="1200" cap="none" spc="0" normalizeH="0" baseline="0" noProof="0" dirty="0">
                <a:ln>
                  <a:noFill/>
                </a:ln>
                <a:solidFill>
                  <a:prstClr val="black"/>
                </a:solidFill>
                <a:effectLst/>
                <a:uLnTx/>
                <a:uFillTx/>
                <a:latin typeface="Arial"/>
                <a:ea typeface="+mn-ea"/>
                <a:cs typeface="+mn-cs"/>
              </a:rPr>
              <a:t>GP</a:t>
            </a:r>
            <a:r>
              <a:rPr kumimoji="0" lang="ru-RU" sz="2000" b="0" i="0" u="none" strike="noStrike" kern="1200" cap="none" spc="0" normalizeH="0" baseline="0" noProof="0" dirty="0">
                <a:ln>
                  <a:noFill/>
                </a:ln>
                <a:solidFill>
                  <a:prstClr val="black"/>
                </a:solidFill>
                <a:effectLst/>
                <a:uLnTx/>
                <a:uFillTx/>
                <a:latin typeface="Arial"/>
                <a:ea typeface="+mn-ea"/>
                <a:cs typeface="+mn-cs"/>
              </a:rPr>
              <a:t>, и их не следует использовать. </a:t>
            </a:r>
            <a:endParaRPr kumimoji="0" lang="en-C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639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ru-RU" dirty="0"/>
              <a:t>Лабораторное определение </a:t>
            </a:r>
            <a:r>
              <a:rPr lang="en-CA" dirty="0"/>
              <a:t>FVIII: </a:t>
            </a:r>
            <a:r>
              <a:rPr lang="en-CA" noProof="0" dirty="0"/>
              <a:t>Jivi</a:t>
            </a:r>
            <a:r>
              <a:rPr lang="en-CA" baseline="30000" noProof="0" dirty="0">
                <a:latin typeface="Arial" panose="020B0604020202020204" pitchFamily="34" charset="0"/>
                <a:cs typeface="Arial" panose="020B0604020202020204" pitchFamily="34" charset="0"/>
              </a:rPr>
              <a:t>® </a:t>
            </a:r>
            <a:r>
              <a:rPr lang="en-CA" noProof="0" dirty="0">
                <a:latin typeface="Arial" panose="020B0604020202020204" pitchFamily="34" charset="0"/>
                <a:cs typeface="Arial" panose="020B0604020202020204" pitchFamily="34" charset="0"/>
              </a:rPr>
              <a:t> </a:t>
            </a:r>
            <a:endParaRPr lang="en-CA" noProof="0" dirty="0"/>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838200" y="1197570"/>
            <a:ext cx="10515600" cy="4979394"/>
          </a:xfrm>
        </p:spPr>
        <p:txBody>
          <a:bodyPr>
            <a:normAutofit/>
          </a:bodyPr>
          <a:lstStyle/>
          <a:p>
            <a:pPr marL="0" indent="0" fontAlgn="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3.2.23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ru-RU" b="1" dirty="0"/>
              <a:t>Для контроля заместительной терапии</a:t>
            </a:r>
            <a:r>
              <a:rPr lang="ru-RU" dirty="0"/>
              <a:t>, проводимой препаратом </a:t>
            </a:r>
            <a:r>
              <a:rPr lang="ru-RU" dirty="0" err="1"/>
              <a:t>дамоктоког</a:t>
            </a:r>
            <a:r>
              <a:rPr lang="ru-RU" dirty="0"/>
              <a:t> альфа </a:t>
            </a:r>
            <a:r>
              <a:rPr lang="ru-RU" dirty="0" err="1"/>
              <a:t>пегол</a:t>
            </a:r>
            <a:r>
              <a:rPr lang="ru-RU" dirty="0"/>
              <a:t> (рекомбинантный лишённый </a:t>
            </a:r>
            <a:r>
              <a:rPr lang="en-US" dirty="0"/>
              <a:t>B</a:t>
            </a:r>
            <a:r>
              <a:rPr lang="ru-RU" dirty="0"/>
              <a:t>-домена </a:t>
            </a:r>
            <a:r>
              <a:rPr lang="en-US" dirty="0"/>
              <a:t>FVIII</a:t>
            </a:r>
            <a:r>
              <a:rPr lang="ru-RU" dirty="0"/>
              <a:t> с сайт-специфичной 60 </a:t>
            </a:r>
            <a:r>
              <a:rPr lang="ru-RU" dirty="0" err="1"/>
              <a:t>кДа</a:t>
            </a:r>
            <a:r>
              <a:rPr lang="ru-RU" dirty="0"/>
              <a:t> разветвлённой полиэтилен-</a:t>
            </a:r>
            <a:r>
              <a:rPr lang="ru-RU" dirty="0" err="1"/>
              <a:t>гликольной</a:t>
            </a:r>
            <a:r>
              <a:rPr lang="ru-RU" dirty="0"/>
              <a:t> группой [Л</a:t>
            </a:r>
            <a:r>
              <a:rPr lang="en-US" dirty="0"/>
              <a:t>B</a:t>
            </a:r>
            <a:r>
              <a:rPr lang="ru-RU" dirty="0"/>
              <a:t>Д-</a:t>
            </a:r>
            <a:r>
              <a:rPr lang="en-US" dirty="0" err="1"/>
              <a:t>rFVIII</a:t>
            </a:r>
            <a:r>
              <a:rPr lang="ru-RU" dirty="0"/>
              <a:t>]; </a:t>
            </a:r>
            <a:r>
              <a:rPr lang="en-US" dirty="0" err="1"/>
              <a:t>Jivi</a:t>
            </a:r>
            <a:r>
              <a:rPr lang="ru-RU" baseline="30000" dirty="0"/>
              <a:t>®</a:t>
            </a:r>
            <a:r>
              <a:rPr lang="ru-RU" dirty="0"/>
              <a:t>) ВФГ рекомендует использовать</a:t>
            </a:r>
            <a:r>
              <a:rPr lang="ru-RU" b="1" dirty="0"/>
              <a:t> хромогенный анализ </a:t>
            </a:r>
            <a:r>
              <a:rPr lang="en-US" b="1" dirty="0"/>
              <a:t>FVIII</a:t>
            </a:r>
            <a:r>
              <a:rPr lang="ru-RU" b="1" dirty="0"/>
              <a:t> или основанный на АЧТВ одностадийный анализ </a:t>
            </a:r>
            <a:r>
              <a:rPr lang="en-US" b="1" dirty="0"/>
              <a:t>FVIII</a:t>
            </a:r>
            <a:r>
              <a:rPr lang="ru-RU" b="1" dirty="0"/>
              <a:t> с </a:t>
            </a:r>
            <a:r>
              <a:rPr lang="ru-RU" b="1" dirty="0" err="1"/>
              <a:t>валидированными</a:t>
            </a:r>
            <a:r>
              <a:rPr lang="ru-RU" b="1" dirty="0"/>
              <a:t> реагентами</a:t>
            </a:r>
            <a:r>
              <a:rPr lang="ru-RU" dirty="0"/>
              <a:t>, включая реагент</a:t>
            </a:r>
            <a:r>
              <a:rPr lang="ru-RU" b="1" dirty="0"/>
              <a:t> </a:t>
            </a:r>
            <a:r>
              <a:rPr lang="en-US" b="1" dirty="0"/>
              <a:t>Actin</a:t>
            </a:r>
            <a:r>
              <a:rPr lang="ru-RU" b="1" baseline="30000" dirty="0"/>
              <a:t>®</a:t>
            </a:r>
            <a:r>
              <a:rPr lang="ru-RU" b="1" dirty="0"/>
              <a:t> </a:t>
            </a:r>
            <a:r>
              <a:rPr lang="en-US" dirty="0"/>
              <a:t>FSL</a:t>
            </a:r>
            <a:r>
              <a:rPr lang="ru-RU" dirty="0"/>
              <a:t> (активатор - </a:t>
            </a:r>
            <a:r>
              <a:rPr lang="ru-RU" dirty="0" err="1"/>
              <a:t>эллаговая</a:t>
            </a:r>
            <a:r>
              <a:rPr lang="ru-RU" dirty="0"/>
              <a:t> кислота) и некоторые реагенты с кремниевым активатором (</a:t>
            </a:r>
            <a:r>
              <a:rPr lang="en-US" b="1" dirty="0" err="1"/>
              <a:t>Pathromtin</a:t>
            </a:r>
            <a:r>
              <a:rPr lang="en-US" b="1" dirty="0"/>
              <a:t> </a:t>
            </a:r>
            <a:r>
              <a:rPr lang="ru-RU" b="1" baseline="30000" dirty="0"/>
              <a:t>®</a:t>
            </a:r>
            <a:r>
              <a:rPr lang="ru-RU" b="1" dirty="0"/>
              <a:t> </a:t>
            </a:r>
            <a:r>
              <a:rPr lang="en-US" b="1" dirty="0"/>
              <a:t>SL</a:t>
            </a:r>
            <a:r>
              <a:rPr lang="ru-RU" b="1" dirty="0"/>
              <a:t>, </a:t>
            </a:r>
            <a:r>
              <a:rPr lang="en-US" b="1" dirty="0" err="1"/>
              <a:t>SynthASil</a:t>
            </a:r>
            <a:r>
              <a:rPr lang="ru-RU" b="1" baseline="30000" dirty="0"/>
              <a:t>™</a:t>
            </a:r>
            <a:r>
              <a:rPr lang="ru-RU" dirty="0"/>
              <a:t>);</a:t>
            </a:r>
            <a:r>
              <a:rPr lang="ru-RU" b="1" dirty="0"/>
              <a:t> </a:t>
            </a:r>
            <a:r>
              <a:rPr lang="ru-RU" dirty="0"/>
              <a:t>калибрование - стандартом плазмы, прослеживаемым к международному стандарту ВОЗ.</a:t>
            </a:r>
          </a:p>
          <a:p>
            <a:pPr marL="0" indent="0" algn="l" rtl="0" eaLnBrk="1" fontAlgn="t" latinLnBrk="0" hangingPunct="1">
              <a:spcAft>
                <a:spcPts val="0"/>
              </a:spcAft>
              <a:buNone/>
            </a:pPr>
            <a:endParaRPr lang="en-CA" b="0" i="0" u="none" strike="noStrike" kern="1200" baseline="0" noProof="0" dirty="0">
              <a:solidFill>
                <a:srgbClr val="000000"/>
              </a:solidFill>
              <a:effectLst/>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DA63A88B-C817-41C3-ACA5-106807FD9C02}"/>
              </a:ext>
            </a:extLst>
          </p:cNvPr>
          <p:cNvSpPr txBox="1">
            <a:spLocks/>
          </p:cNvSpPr>
          <p:nvPr/>
        </p:nvSpPr>
        <p:spPr>
          <a:xfrm>
            <a:off x="838200" y="4165600"/>
            <a:ext cx="10515598" cy="1553029"/>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Одностадийные анализы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с реагентом </a:t>
            </a:r>
            <a:r>
              <a:rPr kumimoji="0" lang="en-US" sz="2000" b="0" i="0" u="none" strike="noStrike" kern="1200" cap="none" spc="0" normalizeH="0" baseline="0" noProof="0" dirty="0">
                <a:ln>
                  <a:noFill/>
                </a:ln>
                <a:solidFill>
                  <a:prstClr val="black"/>
                </a:solidFill>
                <a:effectLst/>
                <a:uLnTx/>
                <a:uFillTx/>
                <a:latin typeface="Arial"/>
                <a:ea typeface="+mn-ea"/>
                <a:cs typeface="+mn-cs"/>
              </a:rPr>
              <a:t>Actin</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prstClr val="black"/>
                </a:solidFill>
                <a:effectLst/>
                <a:uLnTx/>
                <a:uFillTx/>
                <a:latin typeface="Arial"/>
                <a:ea typeface="+mn-ea"/>
                <a:cs typeface="+mn-cs"/>
              </a:rPr>
              <a:t>FS</a:t>
            </a:r>
            <a:r>
              <a:rPr kumimoji="0" lang="ru-RU" sz="2000" b="0" i="0" u="none" strike="noStrike" kern="1200" cap="none" spc="0" normalizeH="0" baseline="0" noProof="0" dirty="0">
                <a:ln>
                  <a:noFill/>
                </a:ln>
                <a:solidFill>
                  <a:prstClr val="black"/>
                </a:solidFill>
                <a:effectLst/>
                <a:uLnTx/>
                <a:uFillTx/>
                <a:latin typeface="Arial"/>
                <a:ea typeface="+mn-ea"/>
                <a:cs typeface="+mn-cs"/>
              </a:rPr>
              <a:t> (активатор - </a:t>
            </a:r>
            <a:r>
              <a:rPr kumimoji="0" lang="ru-RU" sz="2000" b="0" i="0" u="none" strike="noStrike" kern="1200" cap="none" spc="0" normalizeH="0" baseline="0" noProof="0" dirty="0" err="1">
                <a:ln>
                  <a:noFill/>
                </a:ln>
                <a:solidFill>
                  <a:prstClr val="black"/>
                </a:solidFill>
                <a:effectLst/>
                <a:uLnTx/>
                <a:uFillTx/>
                <a:latin typeface="Arial"/>
                <a:ea typeface="+mn-ea"/>
                <a:cs typeface="+mn-cs"/>
              </a:rPr>
              <a:t>эллаговая</a:t>
            </a:r>
            <a:r>
              <a:rPr kumimoji="0" lang="ru-RU" sz="2000" b="0" i="0" u="none" strike="noStrike" kern="1200" cap="none" spc="0" normalizeH="0" baseline="0" noProof="0" dirty="0">
                <a:ln>
                  <a:noFill/>
                </a:ln>
                <a:solidFill>
                  <a:prstClr val="black"/>
                </a:solidFill>
                <a:effectLst/>
                <a:uLnTx/>
                <a:uFillTx/>
                <a:latin typeface="Arial"/>
                <a:ea typeface="+mn-ea"/>
                <a:cs typeface="+mn-cs"/>
              </a:rPr>
              <a:t> кислота) или реагентом </a:t>
            </a:r>
            <a:r>
              <a:rPr kumimoji="0" lang="en-US" sz="2000" b="0" i="0" u="none" strike="noStrike" kern="1200" cap="none" spc="0" normalizeH="0" baseline="0" noProof="0" dirty="0">
                <a:ln>
                  <a:noFill/>
                </a:ln>
                <a:solidFill>
                  <a:prstClr val="black"/>
                </a:solidFill>
                <a:effectLst/>
                <a:uLnTx/>
                <a:uFillTx/>
                <a:latin typeface="Arial"/>
                <a:ea typeface="+mn-ea"/>
                <a:cs typeface="+mn-cs"/>
              </a:rPr>
              <a:t>C</a:t>
            </a:r>
            <a:r>
              <a:rPr kumimoji="0" lang="ru-RU" sz="2000" b="0" i="0" u="none" strike="noStrike" kern="1200" cap="none" spc="0" normalizeH="0" baseline="0" noProof="0" dirty="0">
                <a:ln>
                  <a:noFill/>
                </a:ln>
                <a:solidFill>
                  <a:prstClr val="black"/>
                </a:solidFill>
                <a:effectLst/>
                <a:uLnTx/>
                <a:uFillTx/>
                <a:latin typeface="Arial"/>
                <a:ea typeface="+mn-ea"/>
                <a:cs typeface="+mn-cs"/>
              </a:rPr>
              <a:t>.</a:t>
            </a:r>
            <a:r>
              <a:rPr kumimoji="0" lang="en-US" sz="2000" b="0" i="0" u="none" strike="noStrike" kern="1200" cap="none" spc="0" normalizeH="0" baseline="0" noProof="0" dirty="0">
                <a:ln>
                  <a:noFill/>
                </a:ln>
                <a:solidFill>
                  <a:prstClr val="black"/>
                </a:solidFill>
                <a:effectLst/>
                <a:uLnTx/>
                <a:uFillTx/>
                <a:latin typeface="Arial"/>
                <a:ea typeface="+mn-ea"/>
                <a:cs typeface="+mn-cs"/>
              </a:rPr>
              <a:t>K</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err="1">
                <a:ln>
                  <a:noFill/>
                </a:ln>
                <a:solidFill>
                  <a:prstClr val="black"/>
                </a:solidFill>
                <a:effectLst/>
                <a:uLnTx/>
                <a:uFillTx/>
                <a:latin typeface="Arial"/>
                <a:ea typeface="+mn-ea"/>
                <a:cs typeface="+mn-cs"/>
              </a:rPr>
              <a:t>Prest</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(активатор – каолин) существенно завышают истинную активность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и их не следует использовать. Одностадийные анализы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с реагентами </a:t>
            </a:r>
            <a:r>
              <a:rPr kumimoji="0" lang="en-US" sz="2000" b="0" i="0" u="none" strike="noStrike" kern="1200" cap="none" spc="0" normalizeH="0" baseline="0" noProof="0" dirty="0">
                <a:ln>
                  <a:noFill/>
                </a:ln>
                <a:solidFill>
                  <a:prstClr val="black"/>
                </a:solidFill>
                <a:effectLst/>
                <a:uLnTx/>
                <a:uFillTx/>
                <a:latin typeface="Arial"/>
                <a:ea typeface="+mn-ea"/>
                <a:cs typeface="+mn-cs"/>
              </a:rPr>
              <a:t>APTT</a:t>
            </a:r>
            <a:r>
              <a:rPr kumimoji="0" lang="ru-RU" sz="2000" b="0" i="0" u="none" strike="noStrike" kern="1200" cap="none" spc="0" normalizeH="0" baseline="0" noProof="0" dirty="0">
                <a:ln>
                  <a:noFill/>
                </a:ln>
                <a:solidFill>
                  <a:prstClr val="black"/>
                </a:solidFill>
                <a:effectLst/>
                <a:uLnTx/>
                <a:uFillTx/>
                <a:latin typeface="Arial"/>
                <a:ea typeface="+mn-ea"/>
                <a:cs typeface="+mn-cs"/>
              </a:rPr>
              <a:t>-</a:t>
            </a:r>
            <a:r>
              <a:rPr kumimoji="0" lang="en-US" sz="2000" b="0" i="0" u="none" strike="noStrike" kern="1200" cap="none" spc="0" normalizeH="0" baseline="0" noProof="0" dirty="0">
                <a:ln>
                  <a:noFill/>
                </a:ln>
                <a:solidFill>
                  <a:prstClr val="black"/>
                </a:solidFill>
                <a:effectLst/>
                <a:uLnTx/>
                <a:uFillTx/>
                <a:latin typeface="Arial"/>
                <a:ea typeface="+mn-ea"/>
                <a:cs typeface="+mn-cs"/>
              </a:rPr>
              <a:t>SP</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и </a:t>
            </a:r>
            <a:r>
              <a:rPr kumimoji="0" lang="en-US" sz="2000" b="0" i="0" u="none" strike="noStrike" kern="1200" cap="none" spc="0" normalizeH="0" baseline="0" noProof="0" dirty="0">
                <a:ln>
                  <a:noFill/>
                </a:ln>
                <a:solidFill>
                  <a:prstClr val="black"/>
                </a:solidFill>
                <a:effectLst/>
                <a:uLnTx/>
                <a:uFillTx/>
                <a:latin typeface="Arial"/>
                <a:ea typeface="+mn-ea"/>
                <a:cs typeface="+mn-cs"/>
              </a:rPr>
              <a:t>STA</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en-US" sz="2000" b="0" i="0" u="none" strike="noStrike" kern="1200" cap="none" spc="0" normalizeH="0" baseline="0" noProof="0" dirty="0">
                <a:ln>
                  <a:noFill/>
                </a:ln>
                <a:solidFill>
                  <a:prstClr val="black"/>
                </a:solidFill>
                <a:effectLst/>
                <a:uLnTx/>
                <a:uFillTx/>
                <a:latin typeface="Arial"/>
                <a:ea typeface="+mn-ea"/>
                <a:cs typeface="+mn-cs"/>
              </a:rPr>
              <a:t>PTT Automate</a:t>
            </a:r>
            <a:r>
              <a:rPr kumimoji="0" lang="ru-RU" sz="2000" b="0" i="0" u="none" strike="noStrike" kern="1200" cap="none" spc="0" normalizeH="0" baseline="0" noProof="0" dirty="0">
                <a:ln>
                  <a:noFill/>
                </a:ln>
                <a:solidFill>
                  <a:prstClr val="black"/>
                </a:solidFill>
                <a:effectLst/>
                <a:uLnTx/>
                <a:uFillTx/>
                <a:latin typeface="Arial"/>
                <a:ea typeface="+mn-ea"/>
                <a:cs typeface="+mn-cs"/>
              </a:rPr>
              <a:t> существенно занижают истинную активность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и их не следует использовать. </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 Placeholder 3">
            <a:extLst>
              <a:ext uri="{FF2B5EF4-FFF2-40B4-BE49-F238E27FC236}">
                <a16:creationId xmlns:a16="http://schemas.microsoft.com/office/drawing/2014/main" id="{C090DD71-BC3E-4E45-8618-16E3147359A4}"/>
              </a:ext>
            </a:extLst>
          </p:cNvPr>
          <p:cNvSpPr>
            <a:spLocks noGrp="1"/>
          </p:cNvSpPr>
          <p:nvPr>
            <p:ph type="body" sz="quarter" idx="13"/>
          </p:nvPr>
        </p:nvSpPr>
        <p:spPr>
          <a:xfrm>
            <a:off x="838201" y="6356351"/>
            <a:ext cx="9925050" cy="365125"/>
          </a:xfrm>
        </p:spPr>
        <p:txBody>
          <a:bodyPr/>
          <a:lstStyle/>
          <a:p>
            <a:r>
              <a:rPr lang="ru-RU" noProof="0" dirty="0"/>
              <a:t>АЧТВ</a:t>
            </a:r>
            <a:r>
              <a:rPr lang="en-CA" noProof="0" dirty="0"/>
              <a:t>, </a:t>
            </a:r>
            <a:r>
              <a:rPr lang="ru-RU" sz="900" noProof="0" dirty="0">
                <a:latin typeface="Arial" panose="020B0604020202020204" pitchFamily="34" charset="0"/>
                <a:cs typeface="Arial" panose="020B0604020202020204" pitchFamily="34" charset="0"/>
              </a:rPr>
              <a:t>активированное частичное </a:t>
            </a:r>
            <a:r>
              <a:rPr lang="ru-RU" sz="900" noProof="0" dirty="0" err="1">
                <a:latin typeface="Arial" panose="020B0604020202020204" pitchFamily="34" charset="0"/>
                <a:cs typeface="Arial" panose="020B0604020202020204" pitchFamily="34" charset="0"/>
              </a:rPr>
              <a:t>тромбопластиновое</a:t>
            </a:r>
            <a:r>
              <a:rPr lang="ru-RU" sz="900" noProof="0" dirty="0">
                <a:latin typeface="Arial" panose="020B0604020202020204" pitchFamily="34" charset="0"/>
                <a:cs typeface="Arial" panose="020B0604020202020204" pitchFamily="34" charset="0"/>
              </a:rPr>
              <a:t> время</a:t>
            </a:r>
            <a:r>
              <a:rPr lang="en-CA" sz="900" noProof="0" dirty="0">
                <a:latin typeface="Arial" panose="020B0604020202020204" pitchFamily="34" charset="0"/>
                <a:cs typeface="Arial" panose="020B0604020202020204" pitchFamily="34" charset="0"/>
              </a:rPr>
              <a:t>; </a:t>
            </a:r>
            <a:r>
              <a:rPr lang="ru-RU" sz="900" noProof="0" dirty="0" err="1">
                <a:latin typeface="Arial" panose="020B0604020202020204" pitchFamily="34" charset="0"/>
                <a:cs typeface="Arial" panose="020B0604020202020204" pitchFamily="34" charset="0"/>
              </a:rPr>
              <a:t>кДа</a:t>
            </a:r>
            <a:r>
              <a:rPr lang="ru-RU" sz="900" noProof="0" dirty="0">
                <a:latin typeface="Arial" panose="020B0604020202020204" pitchFamily="34" charset="0"/>
                <a:cs typeface="Arial" panose="020B0604020202020204" pitchFamily="34" charset="0"/>
              </a:rPr>
              <a:t>, </a:t>
            </a:r>
            <a:r>
              <a:rPr lang="ru-RU" sz="900" noProof="0" dirty="0" err="1">
                <a:latin typeface="Arial" panose="020B0604020202020204" pitchFamily="34" charset="0"/>
                <a:cs typeface="Arial" panose="020B0604020202020204" pitchFamily="34" charset="0"/>
              </a:rPr>
              <a:t>килодальтон</a:t>
            </a:r>
            <a:r>
              <a:rPr lang="en-CA" dirty="0"/>
              <a:t>.</a:t>
            </a:r>
            <a:endParaRPr lang="en-CA" noProof="0" dirty="0"/>
          </a:p>
        </p:txBody>
      </p:sp>
    </p:spTree>
    <p:extLst>
      <p:ext uri="{BB962C8B-B14F-4D97-AF65-F5344CB8AC3E}">
        <p14:creationId xmlns:p14="http://schemas.microsoft.com/office/powerpoint/2010/main" val="419144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a:xfrm>
            <a:off x="838199" y="225425"/>
            <a:ext cx="11353801" cy="1090079"/>
          </a:xfrm>
        </p:spPr>
        <p:txBody>
          <a:bodyPr>
            <a:normAutofit/>
          </a:bodyPr>
          <a:lstStyle/>
          <a:p>
            <a:r>
              <a:rPr lang="ru-RU" dirty="0"/>
              <a:t>Лабораторное определение </a:t>
            </a:r>
            <a:r>
              <a:rPr lang="en-CA" dirty="0"/>
              <a:t>FVIII: </a:t>
            </a:r>
            <a:r>
              <a:rPr lang="en-CA" noProof="0" dirty="0"/>
              <a:t>Adyn</a:t>
            </a:r>
            <a:r>
              <a:rPr lang="en-CA" noProof="0" dirty="0">
                <a:latin typeface="Arial" panose="020B0604020202020204" pitchFamily="34" charset="0"/>
                <a:cs typeface="Arial" panose="020B0604020202020204" pitchFamily="34" charset="0"/>
              </a:rPr>
              <a:t>ovate</a:t>
            </a:r>
            <a:r>
              <a:rPr lang="en-CA" baseline="30000" noProof="0" dirty="0">
                <a:latin typeface="Arial" panose="020B0604020202020204" pitchFamily="34" charset="0"/>
                <a:cs typeface="Arial" panose="020B0604020202020204" pitchFamily="34" charset="0"/>
              </a:rPr>
              <a:t>® </a:t>
            </a:r>
            <a:r>
              <a:rPr lang="en-CA" noProof="0" dirty="0">
                <a:latin typeface="Arial" panose="020B0604020202020204" pitchFamily="34" charset="0"/>
                <a:cs typeface="Arial" panose="020B0604020202020204" pitchFamily="34" charset="0"/>
              </a:rPr>
              <a:t>/Adynovi</a:t>
            </a:r>
            <a:r>
              <a:rPr lang="en-CA" baseline="30000" noProof="0" dirty="0">
                <a:latin typeface="Arial" panose="020B0604020202020204" pitchFamily="34" charset="0"/>
                <a:cs typeface="Arial" panose="020B0604020202020204" pitchFamily="34" charset="0"/>
              </a:rPr>
              <a:t>®</a:t>
            </a:r>
            <a:endParaRPr lang="en-CA" noProof="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CB54666-2893-4B0D-9C6F-008739DAE3FA}"/>
              </a:ext>
            </a:extLst>
          </p:cNvPr>
          <p:cNvSpPr>
            <a:spLocks noGrp="1"/>
          </p:cNvSpPr>
          <p:nvPr>
            <p:ph idx="1"/>
          </p:nvPr>
        </p:nvSpPr>
        <p:spPr>
          <a:xfrm>
            <a:off x="838200" y="1315504"/>
            <a:ext cx="10515600" cy="4861459"/>
          </a:xfrm>
        </p:spPr>
        <p:txBody>
          <a:bodyPr>
            <a:normAutofit/>
          </a:bodyPr>
          <a:lstStyle/>
          <a:p>
            <a:pPr marL="0" indent="0" algn="l" rtl="0" eaLnBrk="1" fontAlgn="t" latinLnBrk="0" hangingPunct="1">
              <a:spcBef>
                <a:spcPts val="0"/>
              </a:spcBef>
              <a:spcAft>
                <a:spcPts val="0"/>
              </a:spcAf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3.2.24 </a:t>
            </a:r>
            <a:endParaRPr lang="en-CA" b="0" i="0" u="none" strike="noStrike" noProof="0" dirty="0">
              <a:effectLst/>
              <a:latin typeface="Arial" panose="020B0604020202020204" pitchFamily="34" charset="0"/>
            </a:endParaRPr>
          </a:p>
          <a:p>
            <a:pPr marL="0" indent="0" fontAlgn="t">
              <a:spcBef>
                <a:spcPts val="0"/>
              </a:spcBef>
              <a:buNone/>
            </a:pPr>
            <a:r>
              <a:rPr lang="ru-RU" dirty="0"/>
              <a:t>Для контроля заместительной терапии, проводимой препаратом </a:t>
            </a:r>
            <a:r>
              <a:rPr lang="ru-RU" dirty="0" err="1"/>
              <a:t>руриоктоког</a:t>
            </a:r>
            <a:r>
              <a:rPr lang="ru-RU" dirty="0"/>
              <a:t> альфа </a:t>
            </a:r>
            <a:r>
              <a:rPr lang="ru-RU" dirty="0" err="1"/>
              <a:t>пегол</a:t>
            </a:r>
            <a:r>
              <a:rPr lang="ru-RU" dirty="0"/>
              <a:t> (полноразмерный рекомбинантный </a:t>
            </a:r>
            <a:r>
              <a:rPr lang="en-US" dirty="0"/>
              <a:t>FVIII</a:t>
            </a:r>
            <a:r>
              <a:rPr lang="ru-RU" dirty="0"/>
              <a:t> с сайт-неспецифичным 20-кДа полиэтилен-гликолем; </a:t>
            </a:r>
            <a:r>
              <a:rPr lang="en-US" dirty="0" err="1"/>
              <a:t>Adynovate</a:t>
            </a:r>
            <a:r>
              <a:rPr lang="ru-RU" baseline="30000" dirty="0"/>
              <a:t>®</a:t>
            </a:r>
            <a:r>
              <a:rPr lang="ru-RU" dirty="0"/>
              <a:t>/</a:t>
            </a:r>
            <a:r>
              <a:rPr lang="en-US" dirty="0" err="1"/>
              <a:t>Adynovi</a:t>
            </a:r>
            <a:r>
              <a:rPr lang="ru-RU" baseline="30000" dirty="0"/>
              <a:t>®</a:t>
            </a:r>
            <a:r>
              <a:rPr lang="ru-RU" dirty="0"/>
              <a:t>) ВФГ рекомендует</a:t>
            </a:r>
            <a:r>
              <a:rPr lang="ru-RU" b="1" dirty="0"/>
              <a:t> выполнить больше научных исследований проводимых лабораторных анализов</a:t>
            </a:r>
            <a:r>
              <a:rPr lang="ru-RU" dirty="0"/>
              <a:t>, чтобы составить обоснованные рекомендации относительно лабораторного контроля</a:t>
            </a:r>
            <a:endParaRPr lang="en-CA" b="0" i="0" u="none" strike="noStrike" noProof="0" dirty="0">
              <a:effectLst/>
              <a:latin typeface="Arial" panose="020B0604020202020204" pitchFamily="34" charset="0"/>
            </a:endParaRPr>
          </a:p>
          <a:p>
            <a:pPr marL="0" indent="0" algn="l" rtl="0" eaLnBrk="1" fontAlgn="t" latinLnBrk="0" hangingPunct="1">
              <a:spcBef>
                <a:spcPts val="0"/>
              </a:spcBef>
              <a:spcAft>
                <a:spcPts val="0"/>
              </a:spcAft>
              <a:buNone/>
            </a:pPr>
            <a:endParaRPr lang="en-CA" b="1" noProof="0"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en-CA" b="1" noProof="0"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en-CA" b="1" noProof="0" dirty="0">
              <a:solidFill>
                <a:srgbClr val="000000"/>
              </a:solidFill>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Нет опубликованных данных о том, что какой-либо одноэтапный анализ не подходит для использования.</a:t>
            </a:r>
            <a:endParaRPr lang="en-CA" noProof="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Однако существуют противоречивые опубликованные данные по хромогенным анализам.</a:t>
            </a:r>
            <a:endParaRPr lang="en-CA" noProof="0" dirty="0">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en-CA" b="0" i="0" u="none" strike="noStrike" noProof="0" dirty="0">
              <a:effectLst/>
              <a:latin typeface="Arial" panose="020B0604020202020204" pitchFamily="34" charset="0"/>
            </a:endParaRPr>
          </a:p>
          <a:p>
            <a:endParaRPr lang="en-CA" noProof="0" dirty="0"/>
          </a:p>
        </p:txBody>
      </p:sp>
      <p:sp>
        <p:nvSpPr>
          <p:cNvPr id="6" name="Content Placeholder 2">
            <a:extLst>
              <a:ext uri="{FF2B5EF4-FFF2-40B4-BE49-F238E27FC236}">
                <a16:creationId xmlns:a16="http://schemas.microsoft.com/office/drawing/2014/main" id="{6E4A693F-39CC-4D1E-8D15-A71E1AEB94BE}"/>
              </a:ext>
            </a:extLst>
          </p:cNvPr>
          <p:cNvSpPr txBox="1">
            <a:spLocks/>
          </p:cNvSpPr>
          <p:nvPr/>
        </p:nvSpPr>
        <p:spPr>
          <a:xfrm>
            <a:off x="838200" y="3323772"/>
            <a:ext cx="10515598" cy="986972"/>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В публикациях содержатся противоречивые сведения об использовании одностадийных или хромогенных анализов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для образцов, содержащих </a:t>
            </a:r>
            <a:r>
              <a:rPr kumimoji="0" lang="ru-RU" sz="2000" b="0" i="0" u="none" strike="noStrike" kern="1200" cap="none" spc="0" normalizeH="0" baseline="0" noProof="0" dirty="0" err="1">
                <a:ln>
                  <a:noFill/>
                </a:ln>
                <a:solidFill>
                  <a:prstClr val="black"/>
                </a:solidFill>
                <a:effectLst/>
                <a:uLnTx/>
                <a:uFillTx/>
                <a:latin typeface="Arial"/>
                <a:ea typeface="+mn-ea"/>
                <a:cs typeface="+mn-cs"/>
              </a:rPr>
              <a:t>руриоктоког</a:t>
            </a:r>
            <a:r>
              <a:rPr kumimoji="0" lang="ru-RU" sz="2000" b="0" i="0" u="none" strike="noStrike" kern="1200" cap="none" spc="0" normalizeH="0" baseline="0" noProof="0" dirty="0">
                <a:ln>
                  <a:noFill/>
                </a:ln>
                <a:solidFill>
                  <a:prstClr val="black"/>
                </a:solidFill>
                <a:effectLst/>
                <a:uLnTx/>
                <a:uFillTx/>
                <a:latin typeface="Arial"/>
                <a:ea typeface="+mn-ea"/>
                <a:cs typeface="+mn-cs"/>
              </a:rPr>
              <a:t> альфа </a:t>
            </a:r>
            <a:r>
              <a:rPr kumimoji="0" lang="ru-RU" sz="2000" b="0" i="0" u="none" strike="noStrike" kern="1200" cap="none" spc="0" normalizeH="0" baseline="0" noProof="0" dirty="0" err="1">
                <a:ln>
                  <a:noFill/>
                </a:ln>
                <a:solidFill>
                  <a:prstClr val="black"/>
                </a:solidFill>
                <a:effectLst/>
                <a:uLnTx/>
                <a:uFillTx/>
                <a:latin typeface="Arial"/>
                <a:ea typeface="+mn-ea"/>
                <a:cs typeface="+mn-cs"/>
              </a:rPr>
              <a:t>пегол</a:t>
            </a:r>
            <a:r>
              <a:rPr kumimoji="0" lang="ru-RU" sz="2000" b="0" i="0" u="none" strike="noStrike" kern="1200" cap="none" spc="0" normalizeH="0" baseline="0" noProof="0" dirty="0">
                <a:ln>
                  <a:noFill/>
                </a:ln>
                <a:solidFill>
                  <a:prstClr val="black"/>
                </a:solidFill>
                <a:effectLst/>
                <a:uLnTx/>
                <a:uFillTx/>
                <a:latin typeface="Arial"/>
                <a:ea typeface="+mn-ea"/>
                <a:cs typeface="+mn-cs"/>
              </a:rPr>
              <a:t>.</a:t>
            </a:r>
            <a:endParaRPr kumimoji="0" lang="en-CA"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8D331FA7-3E0A-4AED-868A-05C0491F7A4C}"/>
              </a:ext>
            </a:extLst>
          </p:cNvPr>
          <p:cNvSpPr>
            <a:spLocks noGrp="1"/>
          </p:cNvSpPr>
          <p:nvPr>
            <p:ph type="body" sz="quarter" idx="13"/>
          </p:nvPr>
        </p:nvSpPr>
        <p:spPr>
          <a:xfrm>
            <a:off x="838201" y="6356351"/>
            <a:ext cx="9925050" cy="365125"/>
          </a:xfrm>
        </p:spPr>
        <p:txBody>
          <a:bodyPr/>
          <a:lstStyle/>
          <a:p>
            <a:r>
              <a:rPr lang="ru-RU" sz="900" noProof="0" dirty="0" err="1">
                <a:latin typeface="Arial" panose="020B0604020202020204" pitchFamily="34" charset="0"/>
                <a:cs typeface="Arial" panose="020B0604020202020204" pitchFamily="34" charset="0"/>
              </a:rPr>
              <a:t>кДа</a:t>
            </a:r>
            <a:r>
              <a:rPr lang="ru-RU" sz="900" noProof="0" dirty="0">
                <a:latin typeface="Arial" panose="020B0604020202020204" pitchFamily="34" charset="0"/>
                <a:cs typeface="Arial" panose="020B0604020202020204" pitchFamily="34" charset="0"/>
              </a:rPr>
              <a:t>, </a:t>
            </a:r>
            <a:r>
              <a:rPr lang="ru-RU" sz="900" noProof="0" dirty="0" err="1">
                <a:latin typeface="Arial" panose="020B0604020202020204" pitchFamily="34" charset="0"/>
                <a:cs typeface="Arial" panose="020B0604020202020204" pitchFamily="34" charset="0"/>
              </a:rPr>
              <a:t>килодальтон</a:t>
            </a:r>
            <a:r>
              <a:rPr lang="en-CA" dirty="0"/>
              <a:t>.</a:t>
            </a:r>
            <a:endParaRPr lang="en-CA" noProof="0" dirty="0"/>
          </a:p>
        </p:txBody>
      </p:sp>
    </p:spTree>
    <p:extLst>
      <p:ext uri="{BB962C8B-B14F-4D97-AF65-F5344CB8AC3E}">
        <p14:creationId xmlns:p14="http://schemas.microsoft.com/office/powerpoint/2010/main" val="318364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ru-RU" dirty="0"/>
              <a:t>Лабораторное определение </a:t>
            </a:r>
            <a:r>
              <a:rPr lang="en-CA" dirty="0"/>
              <a:t>FVIII: </a:t>
            </a:r>
            <a:r>
              <a:rPr lang="en-CA" noProof="0" dirty="0">
                <a:latin typeface="Arial" panose="020B0604020202020204" pitchFamily="34" charset="0"/>
                <a:cs typeface="Arial" panose="020B0604020202020204" pitchFamily="34" charset="0"/>
              </a:rPr>
              <a:t>Afstyla</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E708C37F-7F04-4D1B-97C0-684BCEC04645}"/>
              </a:ext>
            </a:extLst>
          </p:cNvPr>
          <p:cNvSpPr>
            <a:spLocks noGrp="1"/>
          </p:cNvSpPr>
          <p:nvPr>
            <p:ph idx="1"/>
          </p:nvPr>
        </p:nvSpPr>
        <p:spPr/>
        <p:txBody>
          <a:bodyPr>
            <a:normAutofit/>
          </a:bodyPr>
          <a:lstStyle/>
          <a:p>
            <a:pPr marL="0" marR="0" indent="0" algn="l" rtl="0" eaLnBrk="1" fontAlgn="auto" latinLnBrk="0" hangingPunct="1">
              <a:spcBef>
                <a:spcPts val="0"/>
              </a:spcBef>
              <a:spcAft>
                <a:spcPts val="0"/>
              </a:spcAf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3.2.25 </a:t>
            </a:r>
            <a:endParaRPr lang="en-CA" b="0" i="0" u="none" strike="noStrike" noProof="0" dirty="0">
              <a:effectLst/>
              <a:latin typeface="Arial" panose="020B0604020202020204" pitchFamily="34" charset="0"/>
            </a:endParaRPr>
          </a:p>
          <a:p>
            <a:pPr lvl="0"/>
            <a:r>
              <a:rPr lang="ru-RU" dirty="0"/>
              <a:t>Для контроля заместительной терапии, проводимой препаратом </a:t>
            </a:r>
            <a:r>
              <a:rPr lang="ru-RU" dirty="0" err="1"/>
              <a:t>лоноктоког</a:t>
            </a:r>
            <a:r>
              <a:rPr lang="ru-RU" dirty="0"/>
              <a:t> альфа (</a:t>
            </a:r>
            <a:r>
              <a:rPr lang="ru-RU" dirty="0" err="1"/>
              <a:t>одноцепочечный</a:t>
            </a:r>
            <a:r>
              <a:rPr lang="ru-RU" dirty="0"/>
              <a:t> рекомбинантный </a:t>
            </a:r>
            <a:r>
              <a:rPr lang="en-US" dirty="0"/>
              <a:t>FVIII</a:t>
            </a:r>
            <a:r>
              <a:rPr lang="ru-RU" dirty="0"/>
              <a:t> [</a:t>
            </a:r>
            <a:r>
              <a:rPr lang="en-US" dirty="0" err="1"/>
              <a:t>rVIII</a:t>
            </a:r>
            <a:r>
              <a:rPr lang="ru-RU" dirty="0"/>
              <a:t>-</a:t>
            </a:r>
            <a:r>
              <a:rPr lang="en-US" dirty="0" err="1"/>
              <a:t>SingleChain</a:t>
            </a:r>
            <a:r>
              <a:rPr lang="ru-RU" dirty="0"/>
              <a:t>]; </a:t>
            </a:r>
            <a:r>
              <a:rPr lang="en-US" dirty="0" err="1"/>
              <a:t>Afstyla</a:t>
            </a:r>
            <a:r>
              <a:rPr lang="ru-RU" baseline="30000" dirty="0"/>
              <a:t>®</a:t>
            </a:r>
            <a:r>
              <a:rPr lang="ru-RU" dirty="0"/>
              <a:t>), ВФГ рекомендует</a:t>
            </a:r>
            <a:r>
              <a:rPr lang="ru-RU" b="1" dirty="0"/>
              <a:t> использовать хромогенный анализ </a:t>
            </a:r>
            <a:r>
              <a:rPr lang="en-US" b="1" dirty="0"/>
              <a:t>FVIII</a:t>
            </a:r>
            <a:r>
              <a:rPr lang="ru-RU" b="1" dirty="0"/>
              <a:t>, калиброванный стандартом плазмы, прослеживаемым </a:t>
            </a:r>
            <a:r>
              <a:rPr lang="ru-RU" dirty="0"/>
              <a:t>к международному стандарту ВОЗ.</a:t>
            </a:r>
          </a:p>
        </p:txBody>
      </p:sp>
      <p:sp>
        <p:nvSpPr>
          <p:cNvPr id="7" name="Content Placeholder 2">
            <a:extLst>
              <a:ext uri="{FF2B5EF4-FFF2-40B4-BE49-F238E27FC236}">
                <a16:creationId xmlns:a16="http://schemas.microsoft.com/office/drawing/2014/main" id="{135F24B0-D55C-48BD-AAAD-4D5C2F01C2AF}"/>
              </a:ext>
            </a:extLst>
          </p:cNvPr>
          <p:cNvSpPr txBox="1">
            <a:spLocks/>
          </p:cNvSpPr>
          <p:nvPr/>
        </p:nvSpPr>
        <p:spPr>
          <a:xfrm>
            <a:off x="838202" y="3557873"/>
            <a:ext cx="10515598" cy="1582059"/>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В обзоре характеристик препарата рекомендован хромогенный анализ. Там также указано, что результаты одностадийного анализа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занижают уровень активности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приблизительно на 45% по сравнению с результатами хромогенного анализа; и предлагается при использовании только одностадийного анализа умножать результат на коэффициент, равный 2.</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 Placeholder 3">
            <a:extLst>
              <a:ext uri="{FF2B5EF4-FFF2-40B4-BE49-F238E27FC236}">
                <a16:creationId xmlns:a16="http://schemas.microsoft.com/office/drawing/2014/main" id="{1794B2E4-85B9-4A53-844B-FB5B83BC57EC}"/>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287092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ru-RU" dirty="0"/>
              <a:t>Лабораторное определение </a:t>
            </a:r>
            <a:r>
              <a:rPr lang="en-CA" dirty="0"/>
              <a:t>FIX</a:t>
            </a:r>
            <a:r>
              <a:rPr lang="en-CA" noProof="0" dirty="0"/>
              <a:t>: </a:t>
            </a:r>
            <a:r>
              <a:rPr lang="en-CA" noProof="0" dirty="0">
                <a:latin typeface="Arial" panose="020B0604020202020204" pitchFamily="34" charset="0"/>
                <a:cs typeface="Arial" panose="020B0604020202020204" pitchFamily="34" charset="0"/>
              </a:rPr>
              <a:t>Alprolix</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838200" y="1109078"/>
            <a:ext cx="10515600" cy="5067885"/>
          </a:xfrm>
        </p:spPr>
        <p:txBody>
          <a:bodyPr>
            <a:normAutofit/>
          </a:bodyPr>
          <a:lstStyle/>
          <a:p>
            <a:pPr marL="0" indent="0" algn="l" rtl="0" eaLnBrk="1" fontAlgn="t" latinLnBrk="0" hangingPunct="1">
              <a:spcBef>
                <a:spcPts val="0"/>
              </a:spcBef>
              <a:spcAft>
                <a:spcPts val="0"/>
              </a:spcAf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3.2.28 </a:t>
            </a:r>
            <a:endParaRPr lang="en-CA" b="0" i="0" u="none" strike="noStrike" noProof="0" dirty="0">
              <a:effectLst/>
              <a:latin typeface="Arial" panose="020B0604020202020204" pitchFamily="34" charset="0"/>
            </a:endParaRPr>
          </a:p>
          <a:p>
            <a:pPr lvl="0"/>
            <a:r>
              <a:rPr lang="ru-RU" dirty="0"/>
              <a:t>Для контроля заместительной терапии, проводимой препаратом </a:t>
            </a:r>
            <a:r>
              <a:rPr lang="ru-RU" dirty="0" err="1"/>
              <a:t>эфтренонаког</a:t>
            </a:r>
            <a:r>
              <a:rPr lang="ru-RU" dirty="0"/>
              <a:t> альфа (рекомбинантный </a:t>
            </a:r>
            <a:r>
              <a:rPr lang="en-US" dirty="0"/>
              <a:t>FIX</a:t>
            </a:r>
            <a:r>
              <a:rPr lang="ru-RU" dirty="0"/>
              <a:t>, слитый с человеческим иммуноглобулином </a:t>
            </a:r>
            <a:r>
              <a:rPr lang="en-US" dirty="0"/>
              <a:t>G</a:t>
            </a:r>
            <a:r>
              <a:rPr lang="ru-RU" dirty="0"/>
              <a:t>1 [</a:t>
            </a:r>
            <a:r>
              <a:rPr lang="en-US" dirty="0" err="1"/>
              <a:t>rFIXFc</a:t>
            </a:r>
            <a:r>
              <a:rPr lang="ru-RU" dirty="0"/>
              <a:t>]; </a:t>
            </a:r>
            <a:r>
              <a:rPr lang="en-US" dirty="0" err="1"/>
              <a:t>Alprolix</a:t>
            </a:r>
            <a:r>
              <a:rPr lang="ru-RU" baseline="30000" dirty="0"/>
              <a:t>®</a:t>
            </a:r>
            <a:r>
              <a:rPr lang="ru-RU" dirty="0"/>
              <a:t>), ВФГ рекомендует</a:t>
            </a:r>
            <a:r>
              <a:rPr lang="ru-RU" b="1" dirty="0"/>
              <a:t> хромогенный анализ </a:t>
            </a:r>
            <a:r>
              <a:rPr lang="en-US" b="1" dirty="0"/>
              <a:t>FIX</a:t>
            </a:r>
            <a:r>
              <a:rPr lang="ru-RU" b="1" dirty="0"/>
              <a:t> или основанный на АЧТВ одностадийный анализ </a:t>
            </a:r>
            <a:r>
              <a:rPr lang="en-US" b="1" dirty="0"/>
              <a:t>FIX</a:t>
            </a:r>
            <a:r>
              <a:rPr lang="ru-RU" b="1" dirty="0"/>
              <a:t> с </a:t>
            </a:r>
            <a:r>
              <a:rPr lang="ru-RU" b="1" dirty="0" err="1"/>
              <a:t>валидированными</a:t>
            </a:r>
            <a:r>
              <a:rPr lang="ru-RU" b="1" dirty="0"/>
              <a:t> реагентами</a:t>
            </a:r>
            <a:r>
              <a:rPr lang="ru-RU" dirty="0"/>
              <a:t>. Эти реагенты могут включать некоторые реагенты с активатором - </a:t>
            </a:r>
            <a:r>
              <a:rPr lang="ru-RU" dirty="0" err="1"/>
              <a:t>эллаговой</a:t>
            </a:r>
            <a:r>
              <a:rPr lang="ru-RU" dirty="0"/>
              <a:t> кислотой (</a:t>
            </a:r>
            <a:r>
              <a:rPr lang="en-US" dirty="0"/>
              <a:t>Actin</a:t>
            </a:r>
            <a:r>
              <a:rPr lang="ru-RU" baseline="30000" dirty="0"/>
              <a:t>®</a:t>
            </a:r>
            <a:r>
              <a:rPr lang="ru-RU" dirty="0"/>
              <a:t>, </a:t>
            </a:r>
            <a:r>
              <a:rPr lang="en-US" dirty="0"/>
              <a:t>Actin </a:t>
            </a:r>
            <a:r>
              <a:rPr lang="ru-RU" baseline="30000" dirty="0"/>
              <a:t>®</a:t>
            </a:r>
            <a:r>
              <a:rPr lang="ru-RU" dirty="0"/>
              <a:t> </a:t>
            </a:r>
            <a:r>
              <a:rPr lang="en-US" dirty="0"/>
              <a:t>FS</a:t>
            </a:r>
            <a:r>
              <a:rPr lang="ru-RU" dirty="0"/>
              <a:t>, </a:t>
            </a:r>
            <a:r>
              <a:rPr lang="en-US" dirty="0"/>
              <a:t>Actin</a:t>
            </a:r>
            <a:r>
              <a:rPr lang="ru-RU" baseline="30000" dirty="0"/>
              <a:t>®</a:t>
            </a:r>
            <a:r>
              <a:rPr lang="ru-RU" dirty="0"/>
              <a:t> </a:t>
            </a:r>
            <a:r>
              <a:rPr lang="en-US" dirty="0"/>
              <a:t>FSL</a:t>
            </a:r>
            <a:r>
              <a:rPr lang="ru-RU" dirty="0"/>
              <a:t>), некоторые реагенты с активатором - кремнием (</a:t>
            </a:r>
            <a:r>
              <a:rPr lang="en-US" dirty="0" err="1"/>
              <a:t>Pathromtin</a:t>
            </a:r>
            <a:r>
              <a:rPr lang="ru-RU" baseline="30000" dirty="0"/>
              <a:t>®</a:t>
            </a:r>
            <a:r>
              <a:rPr lang="ru-RU" dirty="0"/>
              <a:t> </a:t>
            </a:r>
            <a:r>
              <a:rPr lang="en-US" dirty="0"/>
              <a:t>SL</a:t>
            </a:r>
            <a:r>
              <a:rPr lang="ru-RU" dirty="0"/>
              <a:t>, </a:t>
            </a:r>
            <a:r>
              <a:rPr lang="en-US" dirty="0" err="1"/>
              <a:t>SynthASil</a:t>
            </a:r>
            <a:r>
              <a:rPr lang="ru-RU" baseline="30000" dirty="0"/>
              <a:t>™</a:t>
            </a:r>
            <a:r>
              <a:rPr lang="ru-RU" dirty="0"/>
              <a:t>) и реагент с активатором - полифенолом (</a:t>
            </a:r>
            <a:r>
              <a:rPr lang="en-US" dirty="0" err="1"/>
              <a:t>Cephascreen</a:t>
            </a:r>
            <a:r>
              <a:rPr lang="ru-RU" baseline="30000" dirty="0"/>
              <a:t>®</a:t>
            </a:r>
            <a:r>
              <a:rPr lang="ru-RU" dirty="0"/>
              <a:t>), необходима калибровка стандартом плазмы, прослеживаемым к международному стандарту ВОЗ.</a:t>
            </a:r>
          </a:p>
        </p:txBody>
      </p:sp>
      <p:sp>
        <p:nvSpPr>
          <p:cNvPr id="4" name="Text Placeholder 3">
            <a:extLst>
              <a:ext uri="{FF2B5EF4-FFF2-40B4-BE49-F238E27FC236}">
                <a16:creationId xmlns:a16="http://schemas.microsoft.com/office/drawing/2014/main" id="{2B7AE5B9-ADCD-45C1-938D-2E4ADAF36EA5}"/>
              </a:ext>
            </a:extLst>
          </p:cNvPr>
          <p:cNvSpPr>
            <a:spLocks noGrp="1"/>
          </p:cNvSpPr>
          <p:nvPr>
            <p:ph type="body" sz="quarter" idx="13"/>
          </p:nvPr>
        </p:nvSpPr>
        <p:spPr/>
        <p:txBody>
          <a:bodyPr/>
          <a:lstStyle/>
          <a:p>
            <a:r>
              <a:rPr lang="ru-RU" noProof="0" dirty="0"/>
              <a:t>АЧТВ</a:t>
            </a:r>
            <a:r>
              <a:rPr lang="en-CA" noProof="0" dirty="0"/>
              <a:t>, </a:t>
            </a:r>
            <a:r>
              <a:rPr lang="ru-RU" noProof="0" dirty="0"/>
              <a:t>активированное частичное </a:t>
            </a:r>
            <a:r>
              <a:rPr lang="ru-RU" noProof="0" dirty="0" err="1"/>
              <a:t>тромбопластиновое</a:t>
            </a:r>
            <a:r>
              <a:rPr lang="ru-RU" noProof="0" dirty="0"/>
              <a:t> время</a:t>
            </a:r>
            <a:r>
              <a:rPr lang="en-CA" dirty="0"/>
              <a:t>.</a:t>
            </a:r>
            <a:endParaRPr lang="en-CA" noProof="0" dirty="0"/>
          </a:p>
        </p:txBody>
      </p:sp>
      <p:sp>
        <p:nvSpPr>
          <p:cNvPr id="7" name="Content Placeholder 2">
            <a:extLst>
              <a:ext uri="{FF2B5EF4-FFF2-40B4-BE49-F238E27FC236}">
                <a16:creationId xmlns:a16="http://schemas.microsoft.com/office/drawing/2014/main" id="{7CF6CAC6-DE65-41B8-9FDE-E20AFE1AC19B}"/>
              </a:ext>
            </a:extLst>
          </p:cNvPr>
          <p:cNvSpPr txBox="1">
            <a:spLocks/>
          </p:cNvSpPr>
          <p:nvPr/>
        </p:nvSpPr>
        <p:spPr>
          <a:xfrm>
            <a:off x="838202" y="4539881"/>
            <a:ext cx="10515598" cy="1349831"/>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Одностадийные анализы </a:t>
            </a:r>
            <a:r>
              <a:rPr kumimoji="0" lang="en-US" sz="2000" b="0" i="0" u="none" strike="noStrike" kern="1200" cap="none" spc="0" normalizeH="0" baseline="0" noProof="0" dirty="0">
                <a:ln>
                  <a:noFill/>
                </a:ln>
                <a:solidFill>
                  <a:prstClr val="black"/>
                </a:solidFill>
                <a:effectLst/>
                <a:uLnTx/>
                <a:uFillTx/>
                <a:latin typeface="Arial"/>
                <a:ea typeface="+mn-ea"/>
                <a:cs typeface="+mn-cs"/>
              </a:rPr>
              <a:t>FIX</a:t>
            </a:r>
            <a:r>
              <a:rPr kumimoji="0" lang="ru-RU" sz="2000" b="0" i="0" u="none" strike="noStrike" kern="1200" cap="none" spc="0" normalizeH="0" baseline="0" noProof="0" dirty="0">
                <a:ln>
                  <a:noFill/>
                </a:ln>
                <a:solidFill>
                  <a:prstClr val="black"/>
                </a:solidFill>
                <a:effectLst/>
                <a:uLnTx/>
                <a:uFillTx/>
                <a:latin typeface="Arial"/>
                <a:ea typeface="+mn-ea"/>
                <a:cs typeface="+mn-cs"/>
              </a:rPr>
              <a:t> с использованием реагентов </a:t>
            </a:r>
            <a:r>
              <a:rPr kumimoji="0" lang="en-US" sz="2000" b="0" i="0" u="none" strike="noStrike" kern="1200" cap="none" spc="0" normalizeH="0" baseline="0" noProof="0" dirty="0">
                <a:ln>
                  <a:noFill/>
                </a:ln>
                <a:solidFill>
                  <a:prstClr val="black"/>
                </a:solidFill>
                <a:effectLst/>
                <a:uLnTx/>
                <a:uFillTx/>
                <a:latin typeface="Arial"/>
                <a:ea typeface="+mn-ea"/>
                <a:cs typeface="+mn-cs"/>
              </a:rPr>
              <a:t>STA</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a:t>
            </a:r>
            <a:r>
              <a:rPr kumimoji="0" lang="en-US" sz="2000" b="0" i="0" u="none" strike="noStrike" kern="1200" cap="none" spc="0" normalizeH="0" baseline="0" noProof="0" dirty="0">
                <a:ln>
                  <a:noFill/>
                </a:ln>
                <a:solidFill>
                  <a:prstClr val="black"/>
                </a:solidFill>
                <a:effectLst/>
                <a:uLnTx/>
                <a:uFillTx/>
                <a:latin typeface="Arial"/>
                <a:ea typeface="+mn-ea"/>
                <a:cs typeface="+mn-cs"/>
              </a:rPr>
              <a:t>PTT Automate</a:t>
            </a:r>
            <a:r>
              <a:rPr kumimoji="0" lang="ru-RU" sz="2000" b="0" i="0" u="none" strike="noStrike" kern="1200" cap="none" spc="0" normalizeH="0" baseline="0" noProof="0" dirty="0">
                <a:ln>
                  <a:noFill/>
                </a:ln>
                <a:solidFill>
                  <a:prstClr val="black"/>
                </a:solidFill>
                <a:effectLst/>
                <a:uLnTx/>
                <a:uFillTx/>
                <a:latin typeface="Arial"/>
                <a:ea typeface="+mn-ea"/>
                <a:cs typeface="+mn-cs"/>
              </a:rPr>
              <a:t> или с каолиновым активатором (</a:t>
            </a:r>
            <a:r>
              <a:rPr kumimoji="0" lang="en-US" sz="2000" b="0" i="0" u="none" strike="noStrike" kern="1200" cap="none" spc="0" normalizeH="0" baseline="0" noProof="0" dirty="0">
                <a:ln>
                  <a:noFill/>
                </a:ln>
                <a:solidFill>
                  <a:prstClr val="black"/>
                </a:solidFill>
                <a:effectLst/>
                <a:uLnTx/>
                <a:uFillTx/>
                <a:latin typeface="Arial"/>
                <a:ea typeface="+mn-ea"/>
                <a:cs typeface="+mn-cs"/>
              </a:rPr>
              <a:t>C</a:t>
            </a:r>
            <a:r>
              <a:rPr kumimoji="0" lang="ru-RU" sz="2000" b="0" i="0" u="none" strike="noStrike" kern="1200" cap="none" spc="0" normalizeH="0" baseline="0" noProof="0" dirty="0">
                <a:ln>
                  <a:noFill/>
                </a:ln>
                <a:solidFill>
                  <a:prstClr val="black"/>
                </a:solidFill>
                <a:effectLst/>
                <a:uLnTx/>
                <a:uFillTx/>
                <a:latin typeface="Arial"/>
                <a:ea typeface="+mn-ea"/>
                <a:cs typeface="+mn-cs"/>
              </a:rPr>
              <a:t>.</a:t>
            </a:r>
            <a:r>
              <a:rPr kumimoji="0" lang="en-US" sz="2000" b="0" i="0" u="none" strike="noStrike" kern="1200" cap="none" spc="0" normalizeH="0" baseline="0" noProof="0" dirty="0">
                <a:ln>
                  <a:noFill/>
                </a:ln>
                <a:solidFill>
                  <a:prstClr val="black"/>
                </a:solidFill>
                <a:effectLst/>
                <a:uLnTx/>
                <a:uFillTx/>
                <a:latin typeface="Arial"/>
                <a:ea typeface="+mn-ea"/>
                <a:cs typeface="+mn-cs"/>
              </a:rPr>
              <a:t>K</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err="1">
                <a:ln>
                  <a:noFill/>
                </a:ln>
                <a:solidFill>
                  <a:prstClr val="black"/>
                </a:solidFill>
                <a:effectLst/>
                <a:uLnTx/>
                <a:uFillTx/>
                <a:latin typeface="Arial"/>
                <a:ea typeface="+mn-ea"/>
                <a:cs typeface="+mn-cs"/>
              </a:rPr>
              <a:t>Prest</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существенно занижают истинную активность </a:t>
            </a:r>
            <a:r>
              <a:rPr kumimoji="0" lang="en-US" sz="2000" b="0" i="0" u="none" strike="noStrike" kern="1200" cap="none" spc="0" normalizeH="0" baseline="0" noProof="0" dirty="0" err="1">
                <a:ln>
                  <a:noFill/>
                </a:ln>
                <a:solidFill>
                  <a:prstClr val="black"/>
                </a:solidFill>
                <a:effectLst/>
                <a:uLnTx/>
                <a:uFillTx/>
                <a:latin typeface="Arial"/>
                <a:ea typeface="+mn-ea"/>
                <a:cs typeface="+mn-cs"/>
              </a:rPr>
              <a:t>rFIXFc</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err="1">
                <a:ln>
                  <a:noFill/>
                </a:ln>
                <a:solidFill>
                  <a:prstClr val="black"/>
                </a:solidFill>
                <a:effectLst/>
                <a:uLnTx/>
                <a:uFillTx/>
                <a:latin typeface="Arial"/>
                <a:ea typeface="+mn-ea"/>
                <a:cs typeface="+mn-cs"/>
              </a:rPr>
              <a:t>Alprolix</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и не должны использоваться.</a:t>
            </a:r>
            <a:r>
              <a:rPr kumimoji="0" lang="ru-RU" sz="2000" b="1" i="0" u="none" strike="noStrike" kern="1200" cap="none" spc="0" normalizeH="0" baseline="0" noProof="0" dirty="0">
                <a:ln>
                  <a:noFill/>
                </a:ln>
                <a:solidFill>
                  <a:prstClr val="black"/>
                </a:solidFill>
                <a:effectLst/>
                <a:uLnTx/>
                <a:uFillTx/>
                <a:latin typeface="Arial"/>
                <a:ea typeface="+mn-ea"/>
                <a:cs typeface="+mn-cs"/>
              </a:rPr>
              <a:t> </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66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ru-RU" dirty="0"/>
              <a:t>Лабораторное определение </a:t>
            </a:r>
            <a:r>
              <a:rPr lang="en-CA" dirty="0"/>
              <a:t>FIX</a:t>
            </a:r>
            <a:r>
              <a:rPr lang="en-CA" noProof="0" dirty="0"/>
              <a:t>: </a:t>
            </a:r>
            <a:r>
              <a:rPr lang="en-CA" noProof="0" dirty="0">
                <a:latin typeface="Arial" panose="020B0604020202020204" pitchFamily="34" charset="0"/>
                <a:cs typeface="Arial" panose="020B0604020202020204" pitchFamily="34" charset="0"/>
              </a:rPr>
              <a:t>Idelvion</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3.2.29 </a:t>
            </a:r>
            <a:endParaRPr lang="en-CA" b="0" i="0" u="none" strike="noStrike" noProof="0" dirty="0">
              <a:effectLst/>
              <a:latin typeface="Arial" panose="020B0604020202020204" pitchFamily="34" charset="0"/>
            </a:endParaRPr>
          </a:p>
          <a:p>
            <a:pPr marL="0" indent="0" fontAlgn="t">
              <a:spcBef>
                <a:spcPts val="0"/>
              </a:spcBef>
              <a:buNone/>
            </a:pPr>
            <a:r>
              <a:rPr lang="ru-RU" dirty="0"/>
              <a:t>Для контроля заместительной терапии, проводимой препаратом </a:t>
            </a:r>
            <a:r>
              <a:rPr lang="ru-RU" dirty="0" err="1"/>
              <a:t>альбутрепенонаког</a:t>
            </a:r>
            <a:r>
              <a:rPr lang="ru-RU" dirty="0"/>
              <a:t> альфа (рекомбинантный </a:t>
            </a:r>
            <a:r>
              <a:rPr lang="en-US" dirty="0"/>
              <a:t>FIX</a:t>
            </a:r>
            <a:r>
              <a:rPr lang="ru-RU" dirty="0"/>
              <a:t>, слитый с рекомбинантным человеческим альбумином [</a:t>
            </a:r>
            <a:r>
              <a:rPr lang="en-US" dirty="0" err="1"/>
              <a:t>rFIX</a:t>
            </a:r>
            <a:r>
              <a:rPr lang="ru-RU" dirty="0"/>
              <a:t>- </a:t>
            </a:r>
            <a:r>
              <a:rPr lang="en-US" dirty="0"/>
              <a:t>RFP</a:t>
            </a:r>
            <a:r>
              <a:rPr lang="ru-RU" dirty="0"/>
              <a:t>]; </a:t>
            </a:r>
            <a:r>
              <a:rPr lang="en-US" dirty="0" err="1"/>
              <a:t>Idelvion</a:t>
            </a:r>
            <a:r>
              <a:rPr lang="ru-RU" baseline="30000" dirty="0"/>
              <a:t>®</a:t>
            </a:r>
            <a:r>
              <a:rPr lang="ru-RU" dirty="0"/>
              <a:t>), ВФГ рекомендует </a:t>
            </a:r>
            <a:r>
              <a:rPr lang="ru-RU" b="1" dirty="0"/>
              <a:t>использовать основанный на АЧТВ одностадийный анализ </a:t>
            </a:r>
            <a:r>
              <a:rPr lang="en-US" b="1" dirty="0"/>
              <a:t>FIX</a:t>
            </a:r>
            <a:r>
              <a:rPr lang="ru-RU" b="1" dirty="0"/>
              <a:t> с </a:t>
            </a:r>
            <a:r>
              <a:rPr lang="ru-RU" b="1" dirty="0" err="1"/>
              <a:t>валидированными</a:t>
            </a:r>
            <a:r>
              <a:rPr lang="ru-RU" b="1" dirty="0"/>
              <a:t> реагентами</a:t>
            </a:r>
            <a:r>
              <a:rPr lang="ru-RU" dirty="0"/>
              <a:t>, включая некоторые реагенты с кремниевым активатором (</a:t>
            </a:r>
            <a:r>
              <a:rPr lang="en-US" dirty="0" err="1"/>
              <a:t>Pathromtin</a:t>
            </a:r>
            <a:r>
              <a:rPr lang="ru-RU" baseline="30000" dirty="0"/>
              <a:t>®</a:t>
            </a:r>
            <a:r>
              <a:rPr lang="ru-RU" dirty="0"/>
              <a:t> </a:t>
            </a:r>
            <a:r>
              <a:rPr lang="en-US" dirty="0"/>
              <a:t>SL</a:t>
            </a:r>
            <a:r>
              <a:rPr lang="ru-RU" dirty="0"/>
              <a:t>, </a:t>
            </a:r>
            <a:r>
              <a:rPr lang="en-US" dirty="0" err="1"/>
              <a:t>SynthASil</a:t>
            </a:r>
            <a:r>
              <a:rPr lang="en-US" dirty="0"/>
              <a:t> </a:t>
            </a:r>
            <a:r>
              <a:rPr lang="ru-RU" baseline="30000" dirty="0"/>
              <a:t>™</a:t>
            </a:r>
            <a:r>
              <a:rPr lang="ru-RU" dirty="0"/>
              <a:t>), калиброванные стандартом плазмы, прослеживаемым к международному стандарту ВОЗ.</a:t>
            </a:r>
          </a:p>
          <a:p>
            <a:pPr marL="0" indent="0" algn="l" rtl="0" eaLnBrk="1" fontAlgn="t" latinLnBrk="0" hangingPunct="1">
              <a:spcBef>
                <a:spcPts val="0"/>
              </a:spcBef>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a:t>
            </a:r>
          </a:p>
          <a:p>
            <a:pPr marL="0" indent="0" algn="l" rtl="0" eaLnBrk="1" fontAlgn="t" latinLnBrk="0" hangingPunct="1">
              <a:spcBef>
                <a:spcPts val="0"/>
              </a:spcBef>
              <a:spcAft>
                <a:spcPts val="0"/>
              </a:spcAft>
              <a:buNone/>
            </a:pPr>
            <a:endParaRPr lang="en-CA" b="0" i="0" u="none" strike="noStrike" noProof="0"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D6B4ED08-F3F1-49D4-9546-E05120F0FFE9}"/>
              </a:ext>
            </a:extLst>
          </p:cNvPr>
          <p:cNvSpPr txBox="1">
            <a:spLocks/>
          </p:cNvSpPr>
          <p:nvPr/>
        </p:nvSpPr>
        <p:spPr>
          <a:xfrm>
            <a:off x="838200" y="3933372"/>
            <a:ext cx="10515598" cy="1843317"/>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Одностадийные анализы </a:t>
            </a:r>
            <a:r>
              <a:rPr kumimoji="0" lang="en-US" sz="2000" b="0" i="0" u="none" strike="noStrike" kern="1200" cap="none" spc="0" normalizeH="0" baseline="0" noProof="0" dirty="0">
                <a:ln>
                  <a:noFill/>
                </a:ln>
                <a:solidFill>
                  <a:prstClr val="black"/>
                </a:solidFill>
                <a:effectLst/>
                <a:uLnTx/>
                <a:uFillTx/>
                <a:latin typeface="Arial"/>
                <a:ea typeface="+mn-ea"/>
                <a:cs typeface="+mn-cs"/>
              </a:rPr>
              <a:t>FIX</a:t>
            </a:r>
            <a:r>
              <a:rPr kumimoji="0" lang="ru-RU" sz="2000" b="0" i="0" u="none" strike="noStrike" kern="1200" cap="none" spc="0" normalizeH="0" baseline="0" noProof="0" dirty="0">
                <a:ln>
                  <a:noFill/>
                </a:ln>
                <a:solidFill>
                  <a:prstClr val="black"/>
                </a:solidFill>
                <a:effectLst/>
                <a:uLnTx/>
                <a:uFillTx/>
                <a:latin typeface="Arial"/>
                <a:ea typeface="+mn-ea"/>
                <a:cs typeface="+mn-cs"/>
              </a:rPr>
              <a:t> с реагентом </a:t>
            </a:r>
            <a:r>
              <a:rPr kumimoji="0" lang="en-US" sz="2000" b="0" i="0" u="none" strike="noStrike" kern="1200" cap="none" spc="0" normalizeH="0" baseline="0" noProof="0" dirty="0">
                <a:ln>
                  <a:noFill/>
                </a:ln>
                <a:solidFill>
                  <a:prstClr val="black"/>
                </a:solidFill>
                <a:effectLst/>
                <a:uLnTx/>
                <a:uFillTx/>
                <a:latin typeface="Arial"/>
                <a:ea typeface="+mn-ea"/>
                <a:cs typeface="+mn-cs"/>
              </a:rPr>
              <a:t>Actin</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prstClr val="black"/>
                </a:solidFill>
                <a:effectLst/>
                <a:uLnTx/>
                <a:uFillTx/>
                <a:latin typeface="Arial"/>
                <a:ea typeface="+mn-ea"/>
                <a:cs typeface="+mn-cs"/>
              </a:rPr>
              <a:t>FS</a:t>
            </a:r>
            <a:r>
              <a:rPr kumimoji="0" lang="ru-RU" sz="2000" b="0" i="0" u="none" strike="noStrike" kern="1200" cap="none" spc="0" normalizeH="0" baseline="0" noProof="0" dirty="0">
                <a:ln>
                  <a:noFill/>
                </a:ln>
                <a:solidFill>
                  <a:prstClr val="black"/>
                </a:solidFill>
                <a:effectLst/>
                <a:uLnTx/>
                <a:uFillTx/>
                <a:latin typeface="Arial"/>
                <a:ea typeface="+mn-ea"/>
                <a:cs typeface="+mn-cs"/>
              </a:rPr>
              <a:t> (активатор - </a:t>
            </a:r>
            <a:r>
              <a:rPr kumimoji="0" lang="ru-RU" sz="2000" b="0" i="0" u="none" strike="noStrike" kern="1200" cap="none" spc="0" normalizeH="0" baseline="0" noProof="0" dirty="0" err="1">
                <a:ln>
                  <a:noFill/>
                </a:ln>
                <a:solidFill>
                  <a:prstClr val="black"/>
                </a:solidFill>
                <a:effectLst/>
                <a:uLnTx/>
                <a:uFillTx/>
                <a:latin typeface="Arial"/>
                <a:ea typeface="+mn-ea"/>
                <a:cs typeface="+mn-cs"/>
              </a:rPr>
              <a:t>эллаговая</a:t>
            </a:r>
            <a:r>
              <a:rPr kumimoji="0" lang="ru-RU" sz="2000" b="0" i="0" u="none" strike="noStrike" kern="1200" cap="none" spc="0" normalizeH="0" baseline="0" noProof="0" dirty="0">
                <a:ln>
                  <a:noFill/>
                </a:ln>
                <a:solidFill>
                  <a:prstClr val="black"/>
                </a:solidFill>
                <a:effectLst/>
                <a:uLnTx/>
                <a:uFillTx/>
                <a:latin typeface="Arial"/>
                <a:ea typeface="+mn-ea"/>
                <a:cs typeface="+mn-cs"/>
              </a:rPr>
              <a:t> кислота) или реагентом </a:t>
            </a:r>
            <a:r>
              <a:rPr kumimoji="0" lang="en-US" sz="2000" b="0" i="0" u="none" strike="noStrike" kern="1200" cap="none" spc="0" normalizeH="0" baseline="0" noProof="0" dirty="0">
                <a:ln>
                  <a:noFill/>
                </a:ln>
                <a:solidFill>
                  <a:prstClr val="black"/>
                </a:solidFill>
                <a:effectLst/>
                <a:uLnTx/>
                <a:uFillTx/>
                <a:latin typeface="Arial"/>
                <a:ea typeface="+mn-ea"/>
                <a:cs typeface="+mn-cs"/>
              </a:rPr>
              <a:t>C</a:t>
            </a:r>
            <a:r>
              <a:rPr kumimoji="0" lang="ru-RU" sz="2000" b="0" i="0" u="none" strike="noStrike" kern="1200" cap="none" spc="0" normalizeH="0" baseline="0" noProof="0" dirty="0">
                <a:ln>
                  <a:noFill/>
                </a:ln>
                <a:solidFill>
                  <a:prstClr val="black"/>
                </a:solidFill>
                <a:effectLst/>
                <a:uLnTx/>
                <a:uFillTx/>
                <a:latin typeface="Arial"/>
                <a:ea typeface="+mn-ea"/>
                <a:cs typeface="+mn-cs"/>
              </a:rPr>
              <a:t>.</a:t>
            </a:r>
            <a:r>
              <a:rPr kumimoji="0" lang="en-US" sz="2000" b="0" i="0" u="none" strike="noStrike" kern="1200" cap="none" spc="0" normalizeH="0" baseline="0" noProof="0" dirty="0">
                <a:ln>
                  <a:noFill/>
                </a:ln>
                <a:solidFill>
                  <a:prstClr val="black"/>
                </a:solidFill>
                <a:effectLst/>
                <a:uLnTx/>
                <a:uFillTx/>
                <a:latin typeface="Arial"/>
                <a:ea typeface="+mn-ea"/>
                <a:cs typeface="+mn-cs"/>
              </a:rPr>
              <a:t>K</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err="1">
                <a:ln>
                  <a:noFill/>
                </a:ln>
                <a:solidFill>
                  <a:prstClr val="black"/>
                </a:solidFill>
                <a:effectLst/>
                <a:uLnTx/>
                <a:uFillTx/>
                <a:latin typeface="Arial"/>
                <a:ea typeface="+mn-ea"/>
                <a:cs typeface="+mn-cs"/>
              </a:rPr>
              <a:t>Prest</a:t>
            </a:r>
            <a:r>
              <a:rPr kumimoji="0" lang="ru-RU" sz="2000" b="0" i="0" u="none" strike="noStrike" kern="1200" cap="none" spc="0" normalizeH="0" baseline="0" noProof="0" dirty="0">
                <a:ln>
                  <a:noFill/>
                </a:ln>
                <a:solidFill>
                  <a:prstClr val="black"/>
                </a:solidFill>
                <a:effectLst/>
                <a:uLnTx/>
                <a:uFillTx/>
                <a:latin typeface="Arial"/>
                <a:ea typeface="+mn-ea"/>
                <a:cs typeface="+mn-cs"/>
              </a:rPr>
              <a:t>® (активатор - каолин) существенно занижают истинную активность </a:t>
            </a:r>
            <a:r>
              <a:rPr kumimoji="0" lang="en-US" sz="2000" b="0" i="0" u="none" strike="noStrike" kern="1200" cap="none" spc="0" normalizeH="0" baseline="0" noProof="0" dirty="0" err="1">
                <a:ln>
                  <a:noFill/>
                </a:ln>
                <a:solidFill>
                  <a:prstClr val="black"/>
                </a:solidFill>
                <a:effectLst/>
                <a:uLnTx/>
                <a:uFillTx/>
                <a:latin typeface="Arial"/>
                <a:ea typeface="+mn-ea"/>
                <a:cs typeface="+mn-cs"/>
              </a:rPr>
              <a:t>rFIX</a:t>
            </a:r>
            <a:r>
              <a:rPr kumimoji="0" lang="ru-RU" sz="2000" b="0" i="0" u="none" strike="noStrike" kern="1200" cap="none" spc="0" normalizeH="0" baseline="0" noProof="0" dirty="0">
                <a:ln>
                  <a:noFill/>
                </a:ln>
                <a:solidFill>
                  <a:prstClr val="black"/>
                </a:solidFill>
                <a:effectLst/>
                <a:uLnTx/>
                <a:uFillTx/>
                <a:latin typeface="Arial"/>
                <a:ea typeface="+mn-ea"/>
                <a:cs typeface="+mn-cs"/>
              </a:rPr>
              <a:t>-</a:t>
            </a:r>
            <a:r>
              <a:rPr kumimoji="0" lang="en-US" sz="2000" b="0" i="0" u="none" strike="noStrike" kern="1200" cap="none" spc="0" normalizeH="0" baseline="0" noProof="0" dirty="0">
                <a:ln>
                  <a:noFill/>
                </a:ln>
                <a:solidFill>
                  <a:prstClr val="black"/>
                </a:solidFill>
                <a:effectLst/>
                <a:uLnTx/>
                <a:uFillTx/>
                <a:latin typeface="Arial"/>
                <a:ea typeface="+mn-ea"/>
                <a:cs typeface="+mn-cs"/>
              </a:rPr>
              <a:t>RFP</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err="1">
                <a:ln>
                  <a:noFill/>
                </a:ln>
                <a:solidFill>
                  <a:prstClr val="black"/>
                </a:solidFill>
                <a:effectLst/>
                <a:uLnTx/>
                <a:uFillTx/>
                <a:latin typeface="Arial"/>
                <a:ea typeface="+mn-ea"/>
                <a:cs typeface="+mn-cs"/>
              </a:rPr>
              <a:t>Idelvion</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и не должны использоваться. Одностадийные анализы с реагентом </a:t>
            </a:r>
            <a:r>
              <a:rPr kumimoji="0" lang="en-US" sz="2000" b="0" i="0" u="none" strike="noStrike" kern="1200" cap="none" spc="0" normalizeH="0" baseline="0" noProof="0" dirty="0" err="1">
                <a:ln>
                  <a:noFill/>
                </a:ln>
                <a:solidFill>
                  <a:prstClr val="black"/>
                </a:solidFill>
                <a:effectLst/>
                <a:uLnTx/>
                <a:uFillTx/>
                <a:latin typeface="Arial"/>
                <a:ea typeface="+mn-ea"/>
                <a:cs typeface="+mn-cs"/>
              </a:rPr>
              <a:t>SynthAFax</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(активатор - </a:t>
            </a:r>
            <a:r>
              <a:rPr kumimoji="0" lang="ru-RU" sz="2000" b="0" i="0" u="none" strike="noStrike" kern="1200" cap="none" spc="0" normalizeH="0" baseline="0" noProof="0" dirty="0" err="1">
                <a:ln>
                  <a:noFill/>
                </a:ln>
                <a:solidFill>
                  <a:prstClr val="black"/>
                </a:solidFill>
                <a:effectLst/>
                <a:uLnTx/>
                <a:uFillTx/>
                <a:latin typeface="Arial"/>
                <a:ea typeface="+mn-ea"/>
                <a:cs typeface="+mn-cs"/>
              </a:rPr>
              <a:t>эллаговая</a:t>
            </a:r>
            <a:r>
              <a:rPr kumimoji="0" lang="ru-RU" sz="2000" b="0" i="0" u="none" strike="noStrike" kern="1200" cap="none" spc="0" normalizeH="0" baseline="0" noProof="0" dirty="0">
                <a:ln>
                  <a:noFill/>
                </a:ln>
                <a:solidFill>
                  <a:prstClr val="black"/>
                </a:solidFill>
                <a:effectLst/>
                <a:uLnTx/>
                <a:uFillTx/>
                <a:latin typeface="Arial"/>
                <a:ea typeface="+mn-ea"/>
                <a:cs typeface="+mn-cs"/>
              </a:rPr>
              <a:t> кислота) или хромогенные анализы </a:t>
            </a:r>
            <a:r>
              <a:rPr kumimoji="0" lang="en-US" sz="2000" b="0" i="0" u="none" strike="noStrike" kern="1200" cap="none" spc="0" normalizeH="0" baseline="0" noProof="0" dirty="0">
                <a:ln>
                  <a:noFill/>
                </a:ln>
                <a:solidFill>
                  <a:prstClr val="black"/>
                </a:solidFill>
                <a:effectLst/>
                <a:uLnTx/>
                <a:uFillTx/>
                <a:latin typeface="Arial"/>
                <a:ea typeface="+mn-ea"/>
                <a:cs typeface="+mn-cs"/>
              </a:rPr>
              <a:t>FIX</a:t>
            </a:r>
            <a:r>
              <a:rPr kumimoji="0" lang="ru-RU" sz="2000" b="0" i="0" u="none" strike="noStrike" kern="1200" cap="none" spc="0" normalizeH="0" baseline="0" noProof="0" dirty="0">
                <a:ln>
                  <a:noFill/>
                </a:ln>
                <a:solidFill>
                  <a:prstClr val="black"/>
                </a:solidFill>
                <a:effectLst/>
                <a:uLnTx/>
                <a:uFillTx/>
                <a:latin typeface="Arial"/>
                <a:ea typeface="+mn-ea"/>
                <a:cs typeface="+mn-cs"/>
              </a:rPr>
              <a:t> существенно завышают истинную активность </a:t>
            </a:r>
            <a:r>
              <a:rPr kumimoji="0" lang="en-US" sz="2000" b="0" i="0" u="none" strike="noStrike" kern="1200" cap="none" spc="0" normalizeH="0" baseline="0" noProof="0" dirty="0" err="1">
                <a:ln>
                  <a:noFill/>
                </a:ln>
                <a:solidFill>
                  <a:prstClr val="black"/>
                </a:solidFill>
                <a:effectLst/>
                <a:uLnTx/>
                <a:uFillTx/>
                <a:latin typeface="Arial"/>
                <a:ea typeface="+mn-ea"/>
                <a:cs typeface="+mn-cs"/>
              </a:rPr>
              <a:t>rFIX</a:t>
            </a:r>
            <a:r>
              <a:rPr kumimoji="0" lang="ru-RU" sz="2000" b="0" i="0" u="none" strike="noStrike" kern="1200" cap="none" spc="0" normalizeH="0" baseline="0" noProof="0" dirty="0">
                <a:ln>
                  <a:noFill/>
                </a:ln>
                <a:solidFill>
                  <a:prstClr val="black"/>
                </a:solidFill>
                <a:effectLst/>
                <a:uLnTx/>
                <a:uFillTx/>
                <a:latin typeface="Arial"/>
                <a:ea typeface="+mn-ea"/>
                <a:cs typeface="+mn-cs"/>
              </a:rPr>
              <a:t>-</a:t>
            </a:r>
            <a:r>
              <a:rPr kumimoji="0" lang="en-US" sz="2000" b="0" i="0" u="none" strike="noStrike" kern="1200" cap="none" spc="0" normalizeH="0" baseline="0" noProof="0" dirty="0">
                <a:ln>
                  <a:noFill/>
                </a:ln>
                <a:solidFill>
                  <a:prstClr val="black"/>
                </a:solidFill>
                <a:effectLst/>
                <a:uLnTx/>
                <a:uFillTx/>
                <a:latin typeface="Arial"/>
                <a:ea typeface="+mn-ea"/>
                <a:cs typeface="+mn-cs"/>
              </a:rPr>
              <a:t>RFP</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err="1">
                <a:ln>
                  <a:noFill/>
                </a:ln>
                <a:solidFill>
                  <a:prstClr val="black"/>
                </a:solidFill>
                <a:effectLst/>
                <a:uLnTx/>
                <a:uFillTx/>
                <a:latin typeface="Arial"/>
                <a:ea typeface="+mn-ea"/>
                <a:cs typeface="+mn-cs"/>
              </a:rPr>
              <a:t>Idelvion</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и не должны использоваться.</a:t>
            </a:r>
            <a:r>
              <a:rPr kumimoji="0" lang="en-CA"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CA"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 Placeholder 3">
            <a:extLst>
              <a:ext uri="{FF2B5EF4-FFF2-40B4-BE49-F238E27FC236}">
                <a16:creationId xmlns:a16="http://schemas.microsoft.com/office/drawing/2014/main" id="{29B50E5D-0759-4C13-BFB3-3EF047DD3585}"/>
              </a:ext>
            </a:extLst>
          </p:cNvPr>
          <p:cNvSpPr>
            <a:spLocks noGrp="1"/>
          </p:cNvSpPr>
          <p:nvPr>
            <p:ph type="body" sz="quarter" idx="13"/>
          </p:nvPr>
        </p:nvSpPr>
        <p:spPr>
          <a:xfrm>
            <a:off x="838201" y="6356351"/>
            <a:ext cx="9925050" cy="365125"/>
          </a:xfrm>
        </p:spPr>
        <p:txBody>
          <a:bodyPr/>
          <a:lstStyle/>
          <a:p>
            <a:r>
              <a:rPr lang="ru-RU" noProof="0" dirty="0"/>
              <a:t>АЧТВ</a:t>
            </a:r>
            <a:r>
              <a:rPr lang="en-CA" noProof="0" dirty="0"/>
              <a:t>, </a:t>
            </a:r>
            <a:r>
              <a:rPr lang="ru-RU" noProof="0" dirty="0"/>
              <a:t>активированное частичное </a:t>
            </a:r>
            <a:r>
              <a:rPr lang="ru-RU" noProof="0" dirty="0" err="1"/>
              <a:t>тромбопластиновое</a:t>
            </a:r>
            <a:r>
              <a:rPr lang="ru-RU" noProof="0" dirty="0"/>
              <a:t> время</a:t>
            </a:r>
            <a:r>
              <a:rPr lang="en-CA" noProof="0" dirty="0"/>
              <a:t>.</a:t>
            </a:r>
          </a:p>
        </p:txBody>
      </p:sp>
    </p:spTree>
    <p:extLst>
      <p:ext uri="{BB962C8B-B14F-4D97-AF65-F5344CB8AC3E}">
        <p14:creationId xmlns:p14="http://schemas.microsoft.com/office/powerpoint/2010/main" val="351074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pPr>
              <a:lnSpc>
                <a:spcPct val="100000"/>
              </a:lnSpc>
            </a:pPr>
            <a:r>
              <a:rPr lang="ru-RU" sz="3600" dirty="0"/>
              <a:t>Руководство ВФГ по лечению гемофилии</a:t>
            </a:r>
            <a:endParaRPr lang="en-CA" noProof="0" dirty="0"/>
          </a:p>
        </p:txBody>
      </p:sp>
      <p:sp>
        <p:nvSpPr>
          <p:cNvPr id="5" name="Text Placeholder 4">
            <a:extLst>
              <a:ext uri="{FF2B5EF4-FFF2-40B4-BE49-F238E27FC236}">
                <a16:creationId xmlns:a16="http://schemas.microsoft.com/office/drawing/2014/main" id="{DB411C77-E236-4F52-80AA-35C672C49F8F}"/>
              </a:ext>
            </a:extLst>
          </p:cNvPr>
          <p:cNvSpPr>
            <a:spLocks noGrp="1"/>
          </p:cNvSpPr>
          <p:nvPr>
            <p:ph type="body" sz="quarter" idx="13"/>
          </p:nvPr>
        </p:nvSpPr>
        <p:spPr>
          <a:xfrm>
            <a:off x="838201" y="6356351"/>
            <a:ext cx="9925050" cy="365125"/>
          </a:xfrm>
        </p:spPr>
        <p:txBody>
          <a:bodyPr>
            <a:noAutofit/>
          </a:bodyPr>
          <a:lstStyle/>
          <a:p>
            <a:pPr marL="0" indent="0">
              <a:spcBef>
                <a:spcPts val="0"/>
              </a:spcBef>
              <a:buNone/>
            </a:pPr>
            <a:r>
              <a:rPr lang="ru-RU" b="1" i="1" dirty="0"/>
              <a:t>В</a:t>
            </a:r>
            <a:r>
              <a:rPr lang="ru-RU" sz="900" b="1" i="1" u="none" strike="noStrike" baseline="0" noProof="0" dirty="0"/>
              <a:t>се</a:t>
            </a:r>
            <a:r>
              <a:rPr lang="ru-RU" sz="900" b="1" i="1" u="none" strike="noStrike" noProof="0" dirty="0"/>
              <a:t> рекомендации</a:t>
            </a:r>
            <a:r>
              <a:rPr lang="ru-RU" b="1" i="1" dirty="0"/>
              <a:t> приняты на основе консенсуса</a:t>
            </a:r>
            <a:r>
              <a:rPr lang="en-CA" sz="900" b="1" i="1" u="none" strike="noStrike" baseline="0" noProof="0" dirty="0"/>
              <a:t>.</a:t>
            </a:r>
          </a:p>
          <a:p>
            <a:pPr marL="0" indent="0">
              <a:spcBef>
                <a:spcPts val="0"/>
              </a:spcBef>
              <a:buNone/>
            </a:pPr>
            <a:r>
              <a:rPr lang="ru-RU" dirty="0"/>
              <a:t>А. </a:t>
            </a:r>
            <a:r>
              <a:rPr lang="ru-RU" dirty="0" err="1"/>
              <a:t>Шривастава</a:t>
            </a:r>
            <a:r>
              <a:rPr lang="ru-RU" dirty="0"/>
              <a:t> и </a:t>
            </a:r>
            <a:r>
              <a:rPr lang="ru-RU" dirty="0" err="1"/>
              <a:t>др</a:t>
            </a:r>
            <a:r>
              <a:rPr lang="en-CA" sz="900" noProof="0" dirty="0"/>
              <a:t>. </a:t>
            </a:r>
            <a:r>
              <a:rPr lang="ru-RU" noProof="0" dirty="0"/>
              <a:t>Журнал «Гемофилия»</a:t>
            </a:r>
            <a:r>
              <a:rPr lang="en-CA" sz="900" noProof="0" dirty="0"/>
              <a:t>. 2020;</a:t>
            </a:r>
            <a:r>
              <a:rPr lang="ru-RU" sz="900" noProof="0" dirty="0"/>
              <a:t> </a:t>
            </a:r>
            <a:r>
              <a:rPr lang="en-CA" sz="900" noProof="0" dirty="0"/>
              <a:t>26(</a:t>
            </a:r>
            <a:r>
              <a:rPr lang="ru-RU" sz="900" noProof="0" dirty="0"/>
              <a:t>прил.</a:t>
            </a:r>
            <a:r>
              <a:rPr lang="en-CA" sz="900" noProof="0" dirty="0"/>
              <a:t> 6):1–158. </a:t>
            </a:r>
          </a:p>
        </p:txBody>
      </p:sp>
      <p:pic>
        <p:nvPicPr>
          <p:cNvPr id="6" name="Рисунок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947" y="1141879"/>
            <a:ext cx="3979465" cy="5214472"/>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ru-RU" dirty="0"/>
              <a:t>Лабораторное определение </a:t>
            </a:r>
            <a:r>
              <a:rPr lang="en-CA" dirty="0"/>
              <a:t>FIX</a:t>
            </a:r>
            <a:r>
              <a:rPr lang="en-CA" noProof="0" dirty="0"/>
              <a:t>: </a:t>
            </a:r>
            <a:r>
              <a:rPr lang="en-CA" noProof="0" dirty="0">
                <a:latin typeface="Arial" panose="020B0604020202020204" pitchFamily="34" charset="0"/>
                <a:cs typeface="Arial" panose="020B0604020202020204" pitchFamily="34" charset="0"/>
              </a:rPr>
              <a:t>Refixia</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/Rebinyn</a:t>
            </a:r>
            <a:r>
              <a:rPr lang="en-CA" baseline="30000" noProof="0" dirty="0">
                <a:latin typeface="Arial" panose="020B0604020202020204" pitchFamily="34" charset="0"/>
                <a:cs typeface="Arial" panose="020B0604020202020204" pitchFamily="34" charset="0"/>
              </a:rPr>
              <a:t>®</a:t>
            </a:r>
            <a:endParaRPr lang="en-CA"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0814778-701F-4BDB-8CE2-0766CCA58E4B}"/>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3.2.30 </a:t>
            </a:r>
            <a:endParaRPr lang="en-CA" b="0" i="0" u="none" strike="noStrike" noProof="0" dirty="0">
              <a:effectLst/>
              <a:latin typeface="Arial" panose="020B0604020202020204" pitchFamily="34" charset="0"/>
            </a:endParaRPr>
          </a:p>
          <a:p>
            <a:pPr marL="0" indent="0" fontAlgn="t">
              <a:spcBef>
                <a:spcPts val="0"/>
              </a:spcBef>
              <a:buNone/>
            </a:pPr>
            <a:r>
              <a:rPr lang="ru-RU" dirty="0"/>
              <a:t>Для контроля заместительной терапии, проводимой препаратом </a:t>
            </a:r>
            <a:r>
              <a:rPr lang="ru-RU" dirty="0" err="1"/>
              <a:t>нонаког</a:t>
            </a:r>
            <a:r>
              <a:rPr lang="ru-RU" dirty="0"/>
              <a:t> бета </a:t>
            </a:r>
            <a:r>
              <a:rPr lang="ru-RU" dirty="0" err="1"/>
              <a:t>пегол</a:t>
            </a:r>
            <a:r>
              <a:rPr lang="ru-RU" dirty="0"/>
              <a:t> (рекомбинантный </a:t>
            </a:r>
            <a:r>
              <a:rPr lang="en-US" dirty="0"/>
              <a:t>FIX</a:t>
            </a:r>
            <a:r>
              <a:rPr lang="ru-RU" dirty="0"/>
              <a:t> с компонентом 40-кДа полиэтилен-гликоль [</a:t>
            </a:r>
            <a:r>
              <a:rPr lang="en-US" dirty="0"/>
              <a:t>N</a:t>
            </a:r>
            <a:r>
              <a:rPr lang="ru-RU" dirty="0"/>
              <a:t>9-</a:t>
            </a:r>
            <a:r>
              <a:rPr lang="en-US" dirty="0"/>
              <a:t>GP</a:t>
            </a:r>
            <a:r>
              <a:rPr lang="ru-RU" dirty="0"/>
              <a:t>]; </a:t>
            </a:r>
            <a:r>
              <a:rPr lang="en-US" dirty="0" err="1"/>
              <a:t>Refixia</a:t>
            </a:r>
            <a:r>
              <a:rPr lang="ru-RU" baseline="30000" dirty="0"/>
              <a:t>®</a:t>
            </a:r>
            <a:r>
              <a:rPr lang="ru-RU" dirty="0"/>
              <a:t>/</a:t>
            </a:r>
            <a:r>
              <a:rPr lang="en-US" dirty="0" err="1"/>
              <a:t>Rebinyn</a:t>
            </a:r>
            <a:r>
              <a:rPr lang="ru-RU" baseline="30000" dirty="0"/>
              <a:t>®</a:t>
            </a:r>
            <a:r>
              <a:rPr lang="ru-RU" dirty="0"/>
              <a:t>) ВФГ рекомендует</a:t>
            </a:r>
            <a:r>
              <a:rPr lang="ru-RU" b="1" dirty="0"/>
              <a:t> использовать хромогенный анализ </a:t>
            </a:r>
            <a:r>
              <a:rPr lang="en-US" b="1" dirty="0"/>
              <a:t>FIX</a:t>
            </a:r>
            <a:r>
              <a:rPr lang="ru-RU" b="1" dirty="0"/>
              <a:t> или основанный на АЧТВ одностадийный анализ </a:t>
            </a:r>
            <a:r>
              <a:rPr lang="en-US" b="1" dirty="0"/>
              <a:t>FIX</a:t>
            </a:r>
            <a:r>
              <a:rPr lang="ru-RU" b="1" dirty="0"/>
              <a:t> с </a:t>
            </a:r>
            <a:r>
              <a:rPr lang="ru-RU" b="1" dirty="0" err="1"/>
              <a:t>валидированными</a:t>
            </a:r>
            <a:r>
              <a:rPr lang="ru-RU" b="1" dirty="0"/>
              <a:t> реагентами</a:t>
            </a:r>
            <a:r>
              <a:rPr lang="ru-RU" dirty="0"/>
              <a:t>, включая реагент </a:t>
            </a:r>
            <a:r>
              <a:rPr lang="en-US" dirty="0" err="1"/>
              <a:t>SynthAFax</a:t>
            </a:r>
            <a:r>
              <a:rPr lang="ru-RU" baseline="30000" dirty="0"/>
              <a:t>™</a:t>
            </a:r>
            <a:r>
              <a:rPr lang="ru-RU" dirty="0"/>
              <a:t> (активатор - </a:t>
            </a:r>
            <a:r>
              <a:rPr lang="ru-RU" dirty="0" err="1"/>
              <a:t>эллаговая</a:t>
            </a:r>
            <a:r>
              <a:rPr lang="ru-RU" dirty="0"/>
              <a:t> кислота) или </a:t>
            </a:r>
            <a:r>
              <a:rPr lang="en-US" dirty="0" err="1"/>
              <a:t>Cephascreen</a:t>
            </a:r>
            <a:r>
              <a:rPr lang="ru-RU" baseline="30000" dirty="0"/>
              <a:t>®</a:t>
            </a:r>
            <a:r>
              <a:rPr lang="ru-RU" dirty="0"/>
              <a:t> (активатор – полифенол), калиброванные стандартом плазмы, прослеживаемым к международному стандарту ВОЗ.</a:t>
            </a:r>
            <a:endParaRPr lang="en-CA" noProof="0" dirty="0"/>
          </a:p>
        </p:txBody>
      </p:sp>
      <p:sp>
        <p:nvSpPr>
          <p:cNvPr id="6" name="Content Placeholder 2">
            <a:extLst>
              <a:ext uri="{FF2B5EF4-FFF2-40B4-BE49-F238E27FC236}">
                <a16:creationId xmlns:a16="http://schemas.microsoft.com/office/drawing/2014/main" id="{DBC7C370-7D2C-437C-BAAB-E2C07298C78F}"/>
              </a:ext>
            </a:extLst>
          </p:cNvPr>
          <p:cNvSpPr txBox="1">
            <a:spLocks/>
          </p:cNvSpPr>
          <p:nvPr/>
        </p:nvSpPr>
        <p:spPr>
          <a:xfrm>
            <a:off x="838200" y="4209144"/>
            <a:ext cx="10515598" cy="1884889"/>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Большинство одностадийных анализов </a:t>
            </a:r>
            <a:r>
              <a:rPr kumimoji="0" lang="en-US" sz="2000" b="0" i="0" u="none" strike="noStrike" kern="1200" cap="none" spc="0" normalizeH="0" baseline="0" noProof="0" dirty="0">
                <a:ln>
                  <a:noFill/>
                </a:ln>
                <a:solidFill>
                  <a:prstClr val="black"/>
                </a:solidFill>
                <a:effectLst/>
                <a:uLnTx/>
                <a:uFillTx/>
                <a:latin typeface="Arial"/>
                <a:ea typeface="+mn-ea"/>
                <a:cs typeface="+mn-cs"/>
              </a:rPr>
              <a:t>FIX</a:t>
            </a:r>
            <a:r>
              <a:rPr kumimoji="0" lang="ru-RU" sz="2000" b="0" i="0" u="none" strike="noStrike" kern="1200" cap="none" spc="0" normalizeH="0" baseline="0" noProof="0" dirty="0">
                <a:ln>
                  <a:noFill/>
                </a:ln>
                <a:solidFill>
                  <a:prstClr val="black"/>
                </a:solidFill>
                <a:effectLst/>
                <a:uLnTx/>
                <a:uFillTx/>
                <a:latin typeface="Arial"/>
                <a:ea typeface="+mn-ea"/>
                <a:cs typeface="+mn-cs"/>
              </a:rPr>
              <a:t> существенно завышают или занижают истинную активность фактора препарата </a:t>
            </a:r>
            <a:r>
              <a:rPr kumimoji="0" lang="en-US" sz="2000" b="0" i="0" u="none" strike="noStrike" kern="1200" cap="none" spc="0" normalizeH="0" baseline="0" noProof="0" dirty="0">
                <a:ln>
                  <a:noFill/>
                </a:ln>
                <a:solidFill>
                  <a:prstClr val="black"/>
                </a:solidFill>
                <a:effectLst/>
                <a:uLnTx/>
                <a:uFillTx/>
                <a:latin typeface="Arial"/>
                <a:ea typeface="+mn-ea"/>
                <a:cs typeface="+mn-cs"/>
              </a:rPr>
              <a:t>FIX N</a:t>
            </a:r>
            <a:r>
              <a:rPr kumimoji="0" lang="ru-RU" sz="2000" b="0" i="0" u="none" strike="noStrike" kern="1200" cap="none" spc="0" normalizeH="0" baseline="0" noProof="0" dirty="0">
                <a:ln>
                  <a:noFill/>
                </a:ln>
                <a:solidFill>
                  <a:prstClr val="black"/>
                </a:solidFill>
                <a:effectLst/>
                <a:uLnTx/>
                <a:uFillTx/>
                <a:latin typeface="Arial"/>
                <a:ea typeface="+mn-ea"/>
                <a:cs typeface="+mn-cs"/>
              </a:rPr>
              <a:t>9-</a:t>
            </a:r>
            <a:r>
              <a:rPr kumimoji="0" lang="en-US" sz="2000" b="0" i="0" u="none" strike="noStrike" kern="1200" cap="none" spc="0" normalizeH="0" baseline="0" noProof="0" dirty="0">
                <a:ln>
                  <a:noFill/>
                </a:ln>
                <a:solidFill>
                  <a:prstClr val="black"/>
                </a:solidFill>
                <a:effectLst/>
                <a:uLnTx/>
                <a:uFillTx/>
                <a:latin typeface="Arial"/>
                <a:ea typeface="+mn-ea"/>
                <a:cs typeface="+mn-cs"/>
              </a:rPr>
              <a:t>GP</a:t>
            </a:r>
            <a:r>
              <a:rPr kumimoji="0" lang="ru-RU" sz="2000" b="0" i="0" u="none" strike="noStrike" kern="1200" cap="none" spc="0" normalizeH="0" baseline="0" noProof="0" dirty="0">
                <a:ln>
                  <a:noFill/>
                </a:ln>
                <a:solidFill>
                  <a:prstClr val="black"/>
                </a:solidFill>
                <a:effectLst/>
                <a:uLnTx/>
                <a:uFillTx/>
                <a:latin typeface="Arial"/>
                <a:ea typeface="+mn-ea"/>
                <a:cs typeface="+mn-cs"/>
              </a:rPr>
              <a:t> и не должны использоваться. Одностадийные анализы с использованием реагента </a:t>
            </a:r>
            <a:r>
              <a:rPr kumimoji="0" lang="en-US" sz="2000" b="0" i="0" u="none" strike="noStrike" kern="1200" cap="none" spc="0" normalizeH="0" baseline="0" noProof="0" dirty="0" err="1">
                <a:ln>
                  <a:noFill/>
                </a:ln>
                <a:solidFill>
                  <a:prstClr val="black"/>
                </a:solidFill>
                <a:effectLst/>
                <a:uLnTx/>
                <a:uFillTx/>
                <a:latin typeface="Arial"/>
                <a:ea typeface="+mn-ea"/>
                <a:cs typeface="+mn-cs"/>
              </a:rPr>
              <a:t>SynthAFax</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(активатор - </a:t>
            </a:r>
            <a:r>
              <a:rPr kumimoji="0" lang="ru-RU" sz="2000" b="0" i="0" u="none" strike="noStrike" kern="1200" cap="none" spc="0" normalizeH="0" baseline="0" noProof="0" dirty="0" err="1">
                <a:ln>
                  <a:noFill/>
                </a:ln>
                <a:solidFill>
                  <a:prstClr val="black"/>
                </a:solidFill>
                <a:effectLst/>
                <a:uLnTx/>
                <a:uFillTx/>
                <a:latin typeface="Arial"/>
                <a:ea typeface="+mn-ea"/>
                <a:cs typeface="+mn-cs"/>
              </a:rPr>
              <a:t>эллаговая</a:t>
            </a:r>
            <a:r>
              <a:rPr kumimoji="0" lang="ru-RU" sz="2000" b="0" i="0" u="none" strike="noStrike" kern="1200" cap="none" spc="0" normalizeH="0" baseline="0" noProof="0" dirty="0">
                <a:ln>
                  <a:noFill/>
                </a:ln>
                <a:solidFill>
                  <a:prstClr val="black"/>
                </a:solidFill>
                <a:effectLst/>
                <a:uLnTx/>
                <a:uFillTx/>
                <a:latin typeface="Arial"/>
                <a:ea typeface="+mn-ea"/>
                <a:cs typeface="+mn-cs"/>
              </a:rPr>
              <a:t> кислота) или реагента </a:t>
            </a:r>
            <a:r>
              <a:rPr kumimoji="0" lang="en-US" sz="2000" b="0" i="0" u="none" strike="noStrike" kern="1200" cap="none" spc="0" normalizeH="0" baseline="0" noProof="0" dirty="0" err="1">
                <a:ln>
                  <a:noFill/>
                </a:ln>
                <a:solidFill>
                  <a:prstClr val="black"/>
                </a:solidFill>
                <a:effectLst/>
                <a:uLnTx/>
                <a:uFillTx/>
                <a:latin typeface="Arial"/>
                <a:ea typeface="+mn-ea"/>
                <a:cs typeface="+mn-cs"/>
              </a:rPr>
              <a:t>Cephascreen</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r>
              <a:rPr kumimoji="0" lang="ru-RU" sz="2000" b="0" i="0" u="none" strike="noStrike" kern="1200" cap="none" spc="0" normalizeH="0" baseline="30000" noProof="0" dirty="0">
                <a:ln>
                  <a:noFill/>
                </a:ln>
                <a:solidFill>
                  <a:prstClr val="black"/>
                </a:solidFill>
                <a:effectLst/>
                <a:uLnTx/>
                <a:uFillTx/>
                <a:latin typeface="Arial"/>
                <a:ea typeface="+mn-ea"/>
                <a:cs typeface="+mn-cs"/>
              </a:rPr>
              <a:t>®</a:t>
            </a:r>
            <a:r>
              <a:rPr kumimoji="0" lang="ru-RU" sz="2000" b="0" i="0" u="none" strike="noStrike" kern="1200" cap="none" spc="0" normalizeH="0" baseline="0" noProof="0" dirty="0">
                <a:ln>
                  <a:noFill/>
                </a:ln>
                <a:solidFill>
                  <a:prstClr val="black"/>
                </a:solidFill>
                <a:effectLst/>
                <a:uLnTx/>
                <a:uFillTx/>
                <a:latin typeface="Arial"/>
                <a:ea typeface="+mn-ea"/>
                <a:cs typeface="+mn-cs"/>
              </a:rPr>
              <a:t> (активатор – полифенол) подходят для контроля терапии, проводимой препаратом </a:t>
            </a:r>
            <a:r>
              <a:rPr kumimoji="0" lang="en-US" sz="2000" b="0" i="0" u="none" strike="noStrike" kern="1200" cap="none" spc="0" normalizeH="0" baseline="0" noProof="0" dirty="0">
                <a:ln>
                  <a:noFill/>
                </a:ln>
                <a:solidFill>
                  <a:prstClr val="black"/>
                </a:solidFill>
                <a:effectLst/>
                <a:uLnTx/>
                <a:uFillTx/>
                <a:latin typeface="Arial"/>
                <a:ea typeface="+mn-ea"/>
                <a:cs typeface="+mn-cs"/>
              </a:rPr>
              <a:t>N</a:t>
            </a:r>
            <a:r>
              <a:rPr kumimoji="0" lang="ru-RU" sz="2000" b="0" i="0" u="none" strike="noStrike" kern="1200" cap="none" spc="0" normalizeH="0" baseline="0" noProof="0" dirty="0">
                <a:ln>
                  <a:noFill/>
                </a:ln>
                <a:solidFill>
                  <a:prstClr val="black"/>
                </a:solidFill>
                <a:effectLst/>
                <a:uLnTx/>
                <a:uFillTx/>
                <a:latin typeface="Arial"/>
                <a:ea typeface="+mn-ea"/>
                <a:cs typeface="+mn-cs"/>
              </a:rPr>
              <a:t>9-</a:t>
            </a:r>
            <a:r>
              <a:rPr kumimoji="0" lang="en-US" sz="2000" b="0" i="0" u="none" strike="noStrike" kern="1200" cap="none" spc="0" normalizeH="0" baseline="0" noProof="0" dirty="0">
                <a:ln>
                  <a:noFill/>
                </a:ln>
                <a:solidFill>
                  <a:prstClr val="black"/>
                </a:solidFill>
                <a:effectLst/>
                <a:uLnTx/>
                <a:uFillTx/>
                <a:latin typeface="Arial"/>
                <a:ea typeface="+mn-ea"/>
                <a:cs typeface="+mn-cs"/>
              </a:rPr>
              <a:t>GP</a:t>
            </a:r>
            <a:r>
              <a:rPr kumimoji="0" lang="ru-RU" sz="2000" b="0" i="0" u="none" strike="noStrike" kern="1200" cap="none" spc="0" normalizeH="0" baseline="0" noProof="0" dirty="0">
                <a:ln>
                  <a:noFill/>
                </a:ln>
                <a:solidFill>
                  <a:prstClr val="black"/>
                </a:solidFill>
                <a:effectLst/>
                <a:uLnTx/>
                <a:uFillTx/>
                <a:latin typeface="Arial"/>
                <a:ea typeface="+mn-ea"/>
                <a:cs typeface="+mn-cs"/>
              </a:rPr>
              <a:t>.</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 Placeholder 3">
            <a:extLst>
              <a:ext uri="{FF2B5EF4-FFF2-40B4-BE49-F238E27FC236}">
                <a16:creationId xmlns:a16="http://schemas.microsoft.com/office/drawing/2014/main" id="{59AB9250-4742-4E5C-BA4B-821F4BAF0854}"/>
              </a:ext>
            </a:extLst>
          </p:cNvPr>
          <p:cNvSpPr>
            <a:spLocks noGrp="1"/>
          </p:cNvSpPr>
          <p:nvPr>
            <p:ph type="body" sz="quarter" idx="13"/>
          </p:nvPr>
        </p:nvSpPr>
        <p:spPr>
          <a:xfrm>
            <a:off x="838201" y="6356351"/>
            <a:ext cx="9925050" cy="365125"/>
          </a:xfrm>
        </p:spPr>
        <p:txBody>
          <a:bodyPr/>
          <a:lstStyle/>
          <a:p>
            <a:r>
              <a:rPr lang="ru-RU" noProof="0" dirty="0"/>
              <a:t>АЧТВ</a:t>
            </a:r>
            <a:r>
              <a:rPr lang="en-CA" noProof="0" dirty="0"/>
              <a:t>, </a:t>
            </a:r>
            <a:r>
              <a:rPr lang="ru-RU" sz="900" noProof="0" dirty="0">
                <a:latin typeface="Arial" panose="020B0604020202020204" pitchFamily="34" charset="0"/>
                <a:cs typeface="Arial" panose="020B0604020202020204" pitchFamily="34" charset="0"/>
              </a:rPr>
              <a:t>активированное частичное </a:t>
            </a:r>
            <a:r>
              <a:rPr lang="ru-RU" sz="900" noProof="0" dirty="0" err="1">
                <a:latin typeface="Arial" panose="020B0604020202020204" pitchFamily="34" charset="0"/>
                <a:cs typeface="Arial" panose="020B0604020202020204" pitchFamily="34" charset="0"/>
              </a:rPr>
              <a:t>тромбопластиновое</a:t>
            </a:r>
            <a:r>
              <a:rPr lang="ru-RU" sz="900" noProof="0" dirty="0">
                <a:latin typeface="Arial" panose="020B0604020202020204" pitchFamily="34" charset="0"/>
                <a:cs typeface="Arial" panose="020B0604020202020204" pitchFamily="34" charset="0"/>
              </a:rPr>
              <a:t> время</a:t>
            </a:r>
            <a:r>
              <a:rPr lang="en-CA" sz="900" noProof="0" dirty="0">
                <a:latin typeface="Arial" panose="020B0604020202020204" pitchFamily="34" charset="0"/>
                <a:cs typeface="Arial" panose="020B0604020202020204" pitchFamily="34" charset="0"/>
              </a:rPr>
              <a:t>; </a:t>
            </a:r>
            <a:r>
              <a:rPr lang="ru-RU" sz="900" noProof="0" dirty="0" err="1">
                <a:latin typeface="Arial" panose="020B0604020202020204" pitchFamily="34" charset="0"/>
                <a:cs typeface="Arial" panose="020B0604020202020204" pitchFamily="34" charset="0"/>
              </a:rPr>
              <a:t>кДа</a:t>
            </a:r>
            <a:r>
              <a:rPr lang="ru-RU" sz="900" noProof="0" dirty="0">
                <a:latin typeface="Arial" panose="020B0604020202020204" pitchFamily="34" charset="0"/>
                <a:cs typeface="Arial" panose="020B0604020202020204" pitchFamily="34" charset="0"/>
              </a:rPr>
              <a:t>, </a:t>
            </a:r>
            <a:r>
              <a:rPr lang="ru-RU" sz="900" noProof="0" dirty="0" err="1">
                <a:latin typeface="Arial" panose="020B0604020202020204" pitchFamily="34" charset="0"/>
                <a:cs typeface="Arial" panose="020B0604020202020204" pitchFamily="34" charset="0"/>
              </a:rPr>
              <a:t>килодальтон</a:t>
            </a:r>
            <a:r>
              <a:rPr lang="en-CA" dirty="0"/>
              <a:t>.</a:t>
            </a:r>
            <a:endParaRPr lang="en-CA" noProof="0" dirty="0"/>
          </a:p>
        </p:txBody>
      </p:sp>
    </p:spTree>
    <p:extLst>
      <p:ext uri="{BB962C8B-B14F-4D97-AF65-F5344CB8AC3E}">
        <p14:creationId xmlns:p14="http://schemas.microsoft.com/office/powerpoint/2010/main" val="243424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CCA6-63F2-4E8A-9271-0AF68EB092E1}"/>
              </a:ext>
            </a:extLst>
          </p:cNvPr>
          <p:cNvSpPr>
            <a:spLocks noGrp="1"/>
          </p:cNvSpPr>
          <p:nvPr>
            <p:ph type="title"/>
          </p:nvPr>
        </p:nvSpPr>
        <p:spPr/>
        <p:txBody>
          <a:bodyPr>
            <a:normAutofit/>
          </a:bodyPr>
          <a:lstStyle/>
          <a:p>
            <a:r>
              <a:rPr lang="ru-RU" dirty="0"/>
              <a:t>Лабораторное определение </a:t>
            </a:r>
            <a:r>
              <a:rPr lang="en-CA" noProof="0" dirty="0"/>
              <a:t>FVIII: </a:t>
            </a:r>
            <a:r>
              <a:rPr lang="ru-RU" dirty="0" err="1">
                <a:latin typeface="Arial" panose="020B0604020202020204" pitchFamily="34" charset="0"/>
                <a:cs typeface="Arial" panose="020B0604020202020204" pitchFamily="34" charset="0"/>
              </a:rPr>
              <a:t>эмицизумаб</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A4BCAA-133F-4B13-A08A-3785233951F2}"/>
              </a:ext>
            </a:extLst>
          </p:cNvPr>
          <p:cNvSpPr>
            <a:spLocks noGrp="1"/>
          </p:cNvSpPr>
          <p:nvPr>
            <p:ph idx="1"/>
          </p:nvPr>
        </p:nvSpPr>
        <p:spPr>
          <a:xfrm>
            <a:off x="70792" y="973395"/>
            <a:ext cx="12121207" cy="4831320"/>
          </a:xfrm>
        </p:spPr>
        <p:txBody>
          <a:bodyPr>
            <a:noAutofit/>
          </a:bodyPr>
          <a:lstStyle/>
          <a:p>
            <a:pPr>
              <a:spcBef>
                <a:spcPts val="0"/>
              </a:spcBef>
            </a:pPr>
            <a:r>
              <a:rPr lang="ru-RU" sz="1800" dirty="0"/>
              <a:t>Инжиниринговое </a:t>
            </a:r>
            <a:r>
              <a:rPr lang="ru-RU" sz="1800" dirty="0" err="1"/>
              <a:t>биспецифическое</a:t>
            </a:r>
            <a:r>
              <a:rPr lang="ru-RU" sz="1800" dirty="0"/>
              <a:t> антитело, которое связывает оба человеческих фактора </a:t>
            </a:r>
            <a:r>
              <a:rPr lang="en-US" sz="1800" dirty="0"/>
              <a:t>FIX</a:t>
            </a:r>
            <a:r>
              <a:rPr lang="ru-RU" sz="1800" dirty="0"/>
              <a:t>/</a:t>
            </a:r>
            <a:r>
              <a:rPr lang="en-US" sz="1800" dirty="0" err="1"/>
              <a:t>FIXa</a:t>
            </a:r>
            <a:r>
              <a:rPr lang="ru-RU" sz="1800" dirty="0"/>
              <a:t> и </a:t>
            </a:r>
            <a:r>
              <a:rPr lang="en-US" sz="1800" dirty="0"/>
              <a:t>FX</a:t>
            </a:r>
            <a:r>
              <a:rPr lang="ru-RU" sz="1800" dirty="0"/>
              <a:t>/</a:t>
            </a:r>
            <a:r>
              <a:rPr lang="en-US" sz="1800" dirty="0" err="1"/>
              <a:t>FXa</a:t>
            </a:r>
            <a:r>
              <a:rPr lang="ru-RU" sz="1800" dirty="0"/>
              <a:t> и действует, как миметик </a:t>
            </a:r>
            <a:r>
              <a:rPr lang="en-US" sz="1800" dirty="0"/>
              <a:t>FVIII</a:t>
            </a:r>
            <a:r>
              <a:rPr lang="ru-RU" sz="1800" dirty="0"/>
              <a:t>.</a:t>
            </a:r>
            <a:endParaRPr lang="en-CA" sz="1800" noProof="0" dirty="0">
              <a:latin typeface="Arial" panose="020B0604020202020204" pitchFamily="34" charset="0"/>
              <a:cs typeface="Arial" panose="020B0604020202020204" pitchFamily="34" charset="0"/>
            </a:endParaRPr>
          </a:p>
          <a:p>
            <a:r>
              <a:rPr lang="ru-RU" sz="1800" dirty="0"/>
              <a:t>Вне зависимости от используемых реагентов </a:t>
            </a:r>
            <a:r>
              <a:rPr lang="ru-RU" sz="1800" dirty="0" err="1"/>
              <a:t>эмицизумаб</a:t>
            </a:r>
            <a:r>
              <a:rPr lang="ru-RU" sz="1800" dirty="0"/>
              <a:t> существенно сокращает АЧТВ до </a:t>
            </a:r>
            <a:r>
              <a:rPr lang="ru-RU" sz="1800" dirty="0" err="1"/>
              <a:t>референтного</a:t>
            </a:r>
            <a:r>
              <a:rPr lang="ru-RU" sz="1800" dirty="0"/>
              <a:t> уровня или ниже.</a:t>
            </a:r>
          </a:p>
          <a:p>
            <a:r>
              <a:rPr lang="ru-RU" sz="1800" dirty="0" err="1"/>
              <a:t>Эмицизумаб</a:t>
            </a:r>
            <a:r>
              <a:rPr lang="ru-RU" sz="1800" dirty="0"/>
              <a:t> существенно влияет на хромогенные анализы </a:t>
            </a:r>
            <a:r>
              <a:rPr lang="en-US" sz="1800" dirty="0"/>
              <a:t>FVIII</a:t>
            </a:r>
            <a:r>
              <a:rPr lang="ru-RU" sz="1800" dirty="0"/>
              <a:t> с использованием </a:t>
            </a:r>
            <a:r>
              <a:rPr lang="ru-RU" sz="1800" b="1" dirty="0"/>
              <a:t>человеческого</a:t>
            </a:r>
            <a:r>
              <a:rPr lang="ru-RU" sz="1800" dirty="0"/>
              <a:t> </a:t>
            </a:r>
            <a:r>
              <a:rPr lang="en-US" sz="1800" dirty="0" err="1"/>
              <a:t>FIXa</a:t>
            </a:r>
            <a:r>
              <a:rPr lang="ru-RU" sz="1800" dirty="0"/>
              <a:t> или </a:t>
            </a:r>
            <a:r>
              <a:rPr lang="en-US" sz="1800" dirty="0"/>
              <a:t>FX</a:t>
            </a:r>
            <a:r>
              <a:rPr lang="ru-RU" sz="1800" dirty="0"/>
              <a:t>, но не оказывает влияния, если используется </a:t>
            </a:r>
            <a:r>
              <a:rPr lang="ru-RU" sz="1800" b="1" dirty="0"/>
              <a:t>бычий</a:t>
            </a:r>
            <a:r>
              <a:rPr lang="ru-RU" sz="1800" dirty="0"/>
              <a:t> </a:t>
            </a:r>
            <a:r>
              <a:rPr lang="en-US" sz="1800" dirty="0" err="1"/>
              <a:t>FIXa</a:t>
            </a:r>
            <a:r>
              <a:rPr lang="ru-RU" sz="1800" dirty="0"/>
              <a:t> и </a:t>
            </a:r>
            <a:r>
              <a:rPr lang="en-US" sz="1800" dirty="0"/>
              <a:t>FX</a:t>
            </a:r>
            <a:r>
              <a:rPr lang="ru-RU" sz="1800" dirty="0"/>
              <a:t>. </a:t>
            </a:r>
          </a:p>
          <a:p>
            <a:r>
              <a:rPr lang="ru-RU" sz="1800" dirty="0"/>
              <a:t>Информацию по применению </a:t>
            </a:r>
            <a:r>
              <a:rPr lang="ru-RU" sz="1800" dirty="0" err="1"/>
              <a:t>эмицизумаба</a:t>
            </a:r>
            <a:r>
              <a:rPr lang="ru-RU" sz="1800" dirty="0"/>
              <a:t> можно измерять и сообщать в мг/мл, используя модифицированный одностадийный анализ с более сильным разведением исследуемого образца и калибрование </a:t>
            </a:r>
            <a:r>
              <a:rPr lang="ru-RU" sz="1800" dirty="0" err="1"/>
              <a:t>эмицизумаб</a:t>
            </a:r>
            <a:r>
              <a:rPr lang="ru-RU" sz="1800" dirty="0"/>
              <a:t>-специфичными калибраторами.</a:t>
            </a:r>
            <a:endParaRPr lang="en-CA" sz="1600" noProof="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23F1B9F-C137-4B1C-9CCA-614258B0DBF6}"/>
              </a:ext>
            </a:extLst>
          </p:cNvPr>
          <p:cNvSpPr>
            <a:spLocks noGrp="1"/>
          </p:cNvSpPr>
          <p:nvPr>
            <p:ph type="body" sz="quarter" idx="13"/>
          </p:nvPr>
        </p:nvSpPr>
        <p:spPr>
          <a:xfrm>
            <a:off x="838201" y="6362144"/>
            <a:ext cx="9925050" cy="365125"/>
          </a:xfrm>
        </p:spPr>
        <p:txBody>
          <a:bodyPr/>
          <a:lstStyle/>
          <a:p>
            <a:r>
              <a:rPr lang="ru-RU" noProof="0" dirty="0"/>
              <a:t>АЧТВ</a:t>
            </a:r>
            <a:r>
              <a:rPr lang="en-CA" noProof="0" dirty="0"/>
              <a:t>, </a:t>
            </a:r>
            <a:r>
              <a:rPr lang="ru-RU" noProof="0" dirty="0"/>
              <a:t>активированное частичное </a:t>
            </a:r>
            <a:r>
              <a:rPr lang="ru-RU" noProof="0" dirty="0" err="1"/>
              <a:t>тромбопластиновое</a:t>
            </a:r>
            <a:r>
              <a:rPr lang="ru-RU" noProof="0" dirty="0"/>
              <a:t> время</a:t>
            </a:r>
            <a:r>
              <a:rPr lang="en-CA" noProof="0" dirty="0"/>
              <a:t>.</a:t>
            </a:r>
          </a:p>
        </p:txBody>
      </p:sp>
      <p:sp>
        <p:nvSpPr>
          <p:cNvPr id="6" name="TextBox 5">
            <a:extLst>
              <a:ext uri="{FF2B5EF4-FFF2-40B4-BE49-F238E27FC236}">
                <a16:creationId xmlns:a16="http://schemas.microsoft.com/office/drawing/2014/main" id="{D18CAEC0-98F5-49E8-8F18-ED7D2BDBEC82}"/>
              </a:ext>
            </a:extLst>
          </p:cNvPr>
          <p:cNvSpPr txBox="1"/>
          <p:nvPr/>
        </p:nvSpPr>
        <p:spPr>
          <a:xfrm>
            <a:off x="156772" y="5190627"/>
            <a:ext cx="40489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Arial"/>
                <a:ea typeface="+mn-ea"/>
                <a:cs typeface="+mn-cs"/>
              </a:rPr>
              <a:t>Фосфолипидная мембрана</a:t>
            </a:r>
            <a:endParaRPr kumimoji="0" lang="en-CA" sz="20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9B7A98E0-1463-4373-A47F-A8E9E2B6B0C0}"/>
              </a:ext>
            </a:extLst>
          </p:cNvPr>
          <p:cNvGrpSpPr/>
          <p:nvPr/>
        </p:nvGrpSpPr>
        <p:grpSpPr>
          <a:xfrm>
            <a:off x="4840439" y="4193254"/>
            <a:ext cx="5686167" cy="2351452"/>
            <a:chOff x="6180966" y="2400205"/>
            <a:chExt cx="5686167" cy="2351452"/>
          </a:xfrm>
        </p:grpSpPr>
        <p:sp>
          <p:nvSpPr>
            <p:cNvPr id="33" name="TextBox 32">
              <a:extLst>
                <a:ext uri="{FF2B5EF4-FFF2-40B4-BE49-F238E27FC236}">
                  <a16:creationId xmlns:a16="http://schemas.microsoft.com/office/drawing/2014/main" id="{C7AD9C60-ABC5-4D35-AE7D-9184B25DD081}"/>
                </a:ext>
              </a:extLst>
            </p:cNvPr>
            <p:cNvSpPr txBox="1"/>
            <p:nvPr/>
          </p:nvSpPr>
          <p:spPr>
            <a:xfrm>
              <a:off x="7314893" y="2400205"/>
              <a:ext cx="250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err="1">
                  <a:ln>
                    <a:noFill/>
                  </a:ln>
                  <a:solidFill>
                    <a:prstClr val="black"/>
                  </a:solidFill>
                  <a:effectLst/>
                  <a:uLnTx/>
                  <a:uFillTx/>
                  <a:latin typeface="Arial"/>
                  <a:ea typeface="+mn-ea"/>
                  <a:cs typeface="+mn-cs"/>
                </a:rPr>
                <a:t>Биспецифическое</a:t>
              </a:r>
              <a:r>
                <a:rPr kumimoji="0" lang="ru-RU" sz="1400" b="0" i="0" u="none" strike="noStrike" kern="1200" cap="none" spc="0" normalizeH="0" baseline="0" noProof="0" dirty="0">
                  <a:ln>
                    <a:noFill/>
                  </a:ln>
                  <a:solidFill>
                    <a:prstClr val="black"/>
                  </a:solidFill>
                  <a:effectLst/>
                  <a:uLnTx/>
                  <a:uFillTx/>
                  <a:latin typeface="Arial"/>
                  <a:ea typeface="+mn-ea"/>
                  <a:cs typeface="+mn-cs"/>
                </a:rPr>
                <a:t> антитело</a:t>
              </a:r>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Isosceles Triangle 33">
              <a:extLst>
                <a:ext uri="{FF2B5EF4-FFF2-40B4-BE49-F238E27FC236}">
                  <a16:creationId xmlns:a16="http://schemas.microsoft.com/office/drawing/2014/main" id="{7D9DB64D-122B-4BEB-8853-6BA447793ACC}"/>
                </a:ext>
              </a:extLst>
            </p:cNvPr>
            <p:cNvSpPr/>
            <p:nvPr/>
          </p:nvSpPr>
          <p:spPr>
            <a:xfrm rot="5400000">
              <a:off x="9735023" y="3552820"/>
              <a:ext cx="721347" cy="38001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35" name="Group 34">
              <a:extLst>
                <a:ext uri="{FF2B5EF4-FFF2-40B4-BE49-F238E27FC236}">
                  <a16:creationId xmlns:a16="http://schemas.microsoft.com/office/drawing/2014/main" id="{B198F489-EF84-425E-B898-44EA92781F71}"/>
                </a:ext>
              </a:extLst>
            </p:cNvPr>
            <p:cNvGrpSpPr/>
            <p:nvPr/>
          </p:nvGrpSpPr>
          <p:grpSpPr>
            <a:xfrm>
              <a:off x="9130093" y="3418115"/>
              <a:ext cx="57449" cy="751114"/>
              <a:chOff x="9130093" y="3418115"/>
              <a:chExt cx="57449" cy="751114"/>
            </a:xfrm>
          </p:grpSpPr>
          <p:sp>
            <p:nvSpPr>
              <p:cNvPr id="111" name="Rectangle 18">
                <a:extLst>
                  <a:ext uri="{FF2B5EF4-FFF2-40B4-BE49-F238E27FC236}">
                    <a16:creationId xmlns:a16="http://schemas.microsoft.com/office/drawing/2014/main" id="{AD0054FD-3AF6-468A-AE29-764C5D7BEFC0}"/>
                  </a:ext>
                </a:extLst>
              </p:cNvPr>
              <p:cNvSpPr/>
              <p:nvPr/>
            </p:nvSpPr>
            <p:spPr>
              <a:xfrm>
                <a:off x="9130093" y="3418115"/>
                <a:ext cx="57449" cy="370114"/>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2" name="Rectangle 18">
                <a:extLst>
                  <a:ext uri="{FF2B5EF4-FFF2-40B4-BE49-F238E27FC236}">
                    <a16:creationId xmlns:a16="http://schemas.microsoft.com/office/drawing/2014/main" id="{FB6AE059-7B77-45A4-AFCA-6B731FBBB833}"/>
                  </a:ext>
                </a:extLst>
              </p:cNvPr>
              <p:cNvSpPr/>
              <p:nvPr/>
            </p:nvSpPr>
            <p:spPr>
              <a:xfrm>
                <a:off x="9130093" y="3810000"/>
                <a:ext cx="57449" cy="359229"/>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6" name="TextBox 35">
              <a:extLst>
                <a:ext uri="{FF2B5EF4-FFF2-40B4-BE49-F238E27FC236}">
                  <a16:creationId xmlns:a16="http://schemas.microsoft.com/office/drawing/2014/main" id="{A8DDB92B-0C07-4CC5-A58F-D482D7284693}"/>
                </a:ext>
              </a:extLst>
            </p:cNvPr>
            <p:cNvSpPr txBox="1"/>
            <p:nvPr/>
          </p:nvSpPr>
          <p:spPr>
            <a:xfrm>
              <a:off x="9132805" y="3456119"/>
              <a:ext cx="4653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Arial"/>
                  <a:ea typeface="+mn-ea"/>
                  <a:cs typeface="+mn-cs"/>
                </a:rPr>
                <a:t>HC</a:t>
              </a:r>
            </a:p>
          </p:txBody>
        </p:sp>
        <p:sp>
          <p:nvSpPr>
            <p:cNvPr id="37" name="TextBox 36">
              <a:extLst>
                <a:ext uri="{FF2B5EF4-FFF2-40B4-BE49-F238E27FC236}">
                  <a16:creationId xmlns:a16="http://schemas.microsoft.com/office/drawing/2014/main" id="{8D7F6057-D1CF-4B64-9024-846DF8E931F0}"/>
                </a:ext>
              </a:extLst>
            </p:cNvPr>
            <p:cNvSpPr txBox="1"/>
            <p:nvPr/>
          </p:nvSpPr>
          <p:spPr>
            <a:xfrm>
              <a:off x="9132805" y="3848004"/>
              <a:ext cx="4653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Arial"/>
                  <a:ea typeface="+mn-ea"/>
                  <a:cs typeface="+mn-cs"/>
                </a:rPr>
                <a:t>LC</a:t>
              </a:r>
            </a:p>
          </p:txBody>
        </p:sp>
        <p:sp>
          <p:nvSpPr>
            <p:cNvPr id="38" name="TextBox 37">
              <a:extLst>
                <a:ext uri="{FF2B5EF4-FFF2-40B4-BE49-F238E27FC236}">
                  <a16:creationId xmlns:a16="http://schemas.microsoft.com/office/drawing/2014/main" id="{E166DA23-ACD8-4D41-A89D-DB2517612D94}"/>
                </a:ext>
              </a:extLst>
            </p:cNvPr>
            <p:cNvSpPr txBox="1"/>
            <p:nvPr/>
          </p:nvSpPr>
          <p:spPr>
            <a:xfrm>
              <a:off x="9350522" y="3597633"/>
              <a:ext cx="4653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Arial"/>
                  <a:ea typeface="+mn-ea"/>
                  <a:cs typeface="+mn-cs"/>
                </a:rPr>
                <a:t>FX</a:t>
              </a:r>
            </a:p>
          </p:txBody>
        </p:sp>
        <p:grpSp>
          <p:nvGrpSpPr>
            <p:cNvPr id="39" name="Group 38">
              <a:extLst>
                <a:ext uri="{FF2B5EF4-FFF2-40B4-BE49-F238E27FC236}">
                  <a16:creationId xmlns:a16="http://schemas.microsoft.com/office/drawing/2014/main" id="{032910CB-D11A-4494-904F-3D697449B3C6}"/>
                </a:ext>
              </a:extLst>
            </p:cNvPr>
            <p:cNvGrpSpPr/>
            <p:nvPr/>
          </p:nvGrpSpPr>
          <p:grpSpPr>
            <a:xfrm flipH="1">
              <a:off x="6887637" y="3418115"/>
              <a:ext cx="57449" cy="751114"/>
              <a:chOff x="9130093" y="3418115"/>
              <a:chExt cx="57449" cy="751114"/>
            </a:xfrm>
          </p:grpSpPr>
          <p:sp>
            <p:nvSpPr>
              <p:cNvPr id="109" name="Rectangle 18">
                <a:extLst>
                  <a:ext uri="{FF2B5EF4-FFF2-40B4-BE49-F238E27FC236}">
                    <a16:creationId xmlns:a16="http://schemas.microsoft.com/office/drawing/2014/main" id="{7176BCAB-86F0-4B1A-BFFD-49638C442C60}"/>
                  </a:ext>
                </a:extLst>
              </p:cNvPr>
              <p:cNvSpPr/>
              <p:nvPr/>
            </p:nvSpPr>
            <p:spPr>
              <a:xfrm>
                <a:off x="9130093" y="3418115"/>
                <a:ext cx="57449" cy="370114"/>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0" name="Rectangle 18">
                <a:extLst>
                  <a:ext uri="{FF2B5EF4-FFF2-40B4-BE49-F238E27FC236}">
                    <a16:creationId xmlns:a16="http://schemas.microsoft.com/office/drawing/2014/main" id="{8B672325-5547-483D-B89E-E147B2373D46}"/>
                  </a:ext>
                </a:extLst>
              </p:cNvPr>
              <p:cNvSpPr/>
              <p:nvPr/>
            </p:nvSpPr>
            <p:spPr>
              <a:xfrm>
                <a:off x="9130093" y="3810000"/>
                <a:ext cx="57449" cy="359229"/>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40" name="TextBox 39">
              <a:extLst>
                <a:ext uri="{FF2B5EF4-FFF2-40B4-BE49-F238E27FC236}">
                  <a16:creationId xmlns:a16="http://schemas.microsoft.com/office/drawing/2014/main" id="{37738204-BE62-4E41-8FDC-0666D4FFBB21}"/>
                </a:ext>
              </a:extLst>
            </p:cNvPr>
            <p:cNvSpPr txBox="1"/>
            <p:nvPr/>
          </p:nvSpPr>
          <p:spPr>
            <a:xfrm>
              <a:off x="6585549" y="3456119"/>
              <a:ext cx="4653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Arial"/>
                  <a:ea typeface="+mn-ea"/>
                  <a:cs typeface="+mn-cs"/>
                </a:rPr>
                <a:t>HC</a:t>
              </a:r>
            </a:p>
          </p:txBody>
        </p:sp>
        <p:sp>
          <p:nvSpPr>
            <p:cNvPr id="41" name="TextBox 40">
              <a:extLst>
                <a:ext uri="{FF2B5EF4-FFF2-40B4-BE49-F238E27FC236}">
                  <a16:creationId xmlns:a16="http://schemas.microsoft.com/office/drawing/2014/main" id="{2E4C2A55-17F1-4902-B9E9-9961D38DEED1}"/>
                </a:ext>
              </a:extLst>
            </p:cNvPr>
            <p:cNvSpPr txBox="1"/>
            <p:nvPr/>
          </p:nvSpPr>
          <p:spPr>
            <a:xfrm>
              <a:off x="6585549" y="3848004"/>
              <a:ext cx="4653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black"/>
                  </a:solidFill>
                  <a:effectLst/>
                  <a:uLnTx/>
                  <a:uFillTx/>
                  <a:latin typeface="Arial"/>
                  <a:ea typeface="+mn-ea"/>
                  <a:cs typeface="+mn-cs"/>
                </a:rPr>
                <a:t>LC</a:t>
              </a:r>
            </a:p>
          </p:txBody>
        </p:sp>
        <p:sp>
          <p:nvSpPr>
            <p:cNvPr id="42" name="TextBox 41">
              <a:extLst>
                <a:ext uri="{FF2B5EF4-FFF2-40B4-BE49-F238E27FC236}">
                  <a16:creationId xmlns:a16="http://schemas.microsoft.com/office/drawing/2014/main" id="{EF949A68-49B1-4A6B-B9F1-C448C2B40C7E}"/>
                </a:ext>
              </a:extLst>
            </p:cNvPr>
            <p:cNvSpPr txBox="1"/>
            <p:nvPr/>
          </p:nvSpPr>
          <p:spPr>
            <a:xfrm>
              <a:off x="6180966" y="3597633"/>
              <a:ext cx="56195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Arial"/>
                  <a:ea typeface="+mn-ea"/>
                  <a:cs typeface="+mn-cs"/>
                </a:rPr>
                <a:t>FIXa</a:t>
              </a:r>
            </a:p>
          </p:txBody>
        </p:sp>
        <p:grpSp>
          <p:nvGrpSpPr>
            <p:cNvPr id="43" name="Group 42">
              <a:extLst>
                <a:ext uri="{FF2B5EF4-FFF2-40B4-BE49-F238E27FC236}">
                  <a16:creationId xmlns:a16="http://schemas.microsoft.com/office/drawing/2014/main" id="{357FDA23-8231-43C6-823B-DB54FBFE9C74}"/>
                </a:ext>
              </a:extLst>
            </p:cNvPr>
            <p:cNvGrpSpPr/>
            <p:nvPr/>
          </p:nvGrpSpPr>
          <p:grpSpPr>
            <a:xfrm>
              <a:off x="6958531" y="2733675"/>
              <a:ext cx="2155741" cy="2017982"/>
              <a:chOff x="6958531" y="2733675"/>
              <a:chExt cx="2155741" cy="2017982"/>
            </a:xfrm>
          </p:grpSpPr>
          <p:sp>
            <p:nvSpPr>
              <p:cNvPr id="78" name="Oval 77">
                <a:extLst>
                  <a:ext uri="{FF2B5EF4-FFF2-40B4-BE49-F238E27FC236}">
                    <a16:creationId xmlns:a16="http://schemas.microsoft.com/office/drawing/2014/main" id="{991F0572-954E-4778-BFED-6EB1FA5A619E}"/>
                  </a:ext>
                </a:extLst>
              </p:cNvPr>
              <p:cNvSpPr/>
              <p:nvPr/>
            </p:nvSpPr>
            <p:spPr>
              <a:xfrm rot="19751809">
                <a:off x="8404705" y="3948112"/>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9" name="Oval 78">
                <a:extLst>
                  <a:ext uri="{FF2B5EF4-FFF2-40B4-BE49-F238E27FC236}">
                    <a16:creationId xmlns:a16="http://schemas.microsoft.com/office/drawing/2014/main" id="{7D0E3F95-0731-4CFB-8C6C-0EB928CC1A83}"/>
                  </a:ext>
                </a:extLst>
              </p:cNvPr>
              <p:cNvSpPr/>
              <p:nvPr/>
            </p:nvSpPr>
            <p:spPr>
              <a:xfrm rot="1848191" flipH="1">
                <a:off x="7458010" y="3938588"/>
                <a:ext cx="228600" cy="428625"/>
              </a:xfrm>
              <a:prstGeom prst="ellipse">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0" name="Group 79">
                <a:extLst>
                  <a:ext uri="{FF2B5EF4-FFF2-40B4-BE49-F238E27FC236}">
                    <a16:creationId xmlns:a16="http://schemas.microsoft.com/office/drawing/2014/main" id="{250CB5FB-627B-4202-B042-CB04B0CB4A71}"/>
                  </a:ext>
                </a:extLst>
              </p:cNvPr>
              <p:cNvGrpSpPr/>
              <p:nvPr/>
            </p:nvGrpSpPr>
            <p:grpSpPr>
              <a:xfrm>
                <a:off x="8715894" y="3410851"/>
                <a:ext cx="398378" cy="1340806"/>
                <a:chOff x="8715894" y="3410851"/>
                <a:chExt cx="398378" cy="1340806"/>
              </a:xfrm>
            </p:grpSpPr>
            <p:sp>
              <p:nvSpPr>
                <p:cNvPr id="105" name="Oval 104">
                  <a:extLst>
                    <a:ext uri="{FF2B5EF4-FFF2-40B4-BE49-F238E27FC236}">
                      <a16:creationId xmlns:a16="http://schemas.microsoft.com/office/drawing/2014/main" id="{F37FD356-3EE8-4B24-8693-0E9DABE6897D}"/>
                    </a:ext>
                  </a:extLst>
                </p:cNvPr>
                <p:cNvSpPr/>
                <p:nvPr/>
              </p:nvSpPr>
              <p:spPr>
                <a:xfrm rot="20309138">
                  <a:off x="8860746" y="377156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6" name="Oval 105">
                  <a:extLst>
                    <a:ext uri="{FF2B5EF4-FFF2-40B4-BE49-F238E27FC236}">
                      <a16:creationId xmlns:a16="http://schemas.microsoft.com/office/drawing/2014/main" id="{8911A691-3EFA-4505-BF49-5006F13A7A66}"/>
                    </a:ext>
                  </a:extLst>
                </p:cNvPr>
                <p:cNvSpPr/>
                <p:nvPr/>
              </p:nvSpPr>
              <p:spPr>
                <a:xfrm rot="20309138">
                  <a:off x="8715894" y="3410851"/>
                  <a:ext cx="314630" cy="428722"/>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7" name="Oval 106">
                  <a:extLst>
                    <a:ext uri="{FF2B5EF4-FFF2-40B4-BE49-F238E27FC236}">
                      <a16:creationId xmlns:a16="http://schemas.microsoft.com/office/drawing/2014/main" id="{DCBD7216-0C9F-4FF7-8A89-0D96491D2809}"/>
                    </a:ext>
                  </a:extLst>
                </p:cNvPr>
                <p:cNvSpPr/>
                <p:nvPr/>
              </p:nvSpPr>
              <p:spPr>
                <a:xfrm rot="625680">
                  <a:off x="8851099" y="408723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8" name="Oval 107">
                  <a:extLst>
                    <a:ext uri="{FF2B5EF4-FFF2-40B4-BE49-F238E27FC236}">
                      <a16:creationId xmlns:a16="http://schemas.microsoft.com/office/drawing/2014/main" id="{92B25F3C-0AB5-4CC6-A728-0ED1BE5DF659}"/>
                    </a:ext>
                  </a:extLst>
                </p:cNvPr>
                <p:cNvSpPr/>
                <p:nvPr/>
              </p:nvSpPr>
              <p:spPr>
                <a:xfrm rot="1103070">
                  <a:off x="8774936" y="4406197"/>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81" name="Group 80">
                <a:extLst>
                  <a:ext uri="{FF2B5EF4-FFF2-40B4-BE49-F238E27FC236}">
                    <a16:creationId xmlns:a16="http://schemas.microsoft.com/office/drawing/2014/main" id="{5206AE5A-C6AE-4FF1-9F3C-ACF9B5CCED65}"/>
                  </a:ext>
                </a:extLst>
              </p:cNvPr>
              <p:cNvGrpSpPr/>
              <p:nvPr/>
            </p:nvGrpSpPr>
            <p:grpSpPr>
              <a:xfrm>
                <a:off x="6958531" y="3410851"/>
                <a:ext cx="415152" cy="1340806"/>
                <a:chOff x="6958531" y="3410851"/>
                <a:chExt cx="415152" cy="1340806"/>
              </a:xfrm>
            </p:grpSpPr>
            <p:grpSp>
              <p:nvGrpSpPr>
                <p:cNvPr id="99" name="Group 98">
                  <a:extLst>
                    <a:ext uri="{FF2B5EF4-FFF2-40B4-BE49-F238E27FC236}">
                      <a16:creationId xmlns:a16="http://schemas.microsoft.com/office/drawing/2014/main" id="{AECBBBE0-8282-4F79-9CC3-36E7B0BFC285}"/>
                    </a:ext>
                  </a:extLst>
                </p:cNvPr>
                <p:cNvGrpSpPr/>
                <p:nvPr/>
              </p:nvGrpSpPr>
              <p:grpSpPr>
                <a:xfrm flipH="1">
                  <a:off x="6958531" y="3410851"/>
                  <a:ext cx="398378" cy="1340806"/>
                  <a:chOff x="8715894" y="3410851"/>
                  <a:chExt cx="398378" cy="1340806"/>
                </a:xfrm>
                <a:solidFill>
                  <a:schemeClr val="accent5">
                    <a:lumMod val="75000"/>
                  </a:schemeClr>
                </a:solidFill>
              </p:grpSpPr>
              <p:sp>
                <p:nvSpPr>
                  <p:cNvPr id="101" name="Oval 100">
                    <a:extLst>
                      <a:ext uri="{FF2B5EF4-FFF2-40B4-BE49-F238E27FC236}">
                        <a16:creationId xmlns:a16="http://schemas.microsoft.com/office/drawing/2014/main" id="{2F7C7568-E741-4EC6-9D78-779D6383A18A}"/>
                      </a:ext>
                    </a:extLst>
                  </p:cNvPr>
                  <p:cNvSpPr/>
                  <p:nvPr/>
                </p:nvSpPr>
                <p:spPr>
                  <a:xfrm rot="20309138">
                    <a:off x="8860746" y="377156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2" name="Oval 101">
                    <a:extLst>
                      <a:ext uri="{FF2B5EF4-FFF2-40B4-BE49-F238E27FC236}">
                        <a16:creationId xmlns:a16="http://schemas.microsoft.com/office/drawing/2014/main" id="{EF83DFBA-1F04-40AF-ACEE-549F8D8E5417}"/>
                      </a:ext>
                    </a:extLst>
                  </p:cNvPr>
                  <p:cNvSpPr/>
                  <p:nvPr/>
                </p:nvSpPr>
                <p:spPr>
                  <a:xfrm rot="20309138">
                    <a:off x="8715894" y="3410851"/>
                    <a:ext cx="314630" cy="428722"/>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3" name="Oval 102">
                    <a:extLst>
                      <a:ext uri="{FF2B5EF4-FFF2-40B4-BE49-F238E27FC236}">
                        <a16:creationId xmlns:a16="http://schemas.microsoft.com/office/drawing/2014/main" id="{D8B9CA9D-0E49-4D44-B4FF-E029D50F8A73}"/>
                      </a:ext>
                    </a:extLst>
                  </p:cNvPr>
                  <p:cNvSpPr/>
                  <p:nvPr/>
                </p:nvSpPr>
                <p:spPr>
                  <a:xfrm rot="625680">
                    <a:off x="8851099" y="408723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4" name="Oval 103">
                    <a:extLst>
                      <a:ext uri="{FF2B5EF4-FFF2-40B4-BE49-F238E27FC236}">
                        <a16:creationId xmlns:a16="http://schemas.microsoft.com/office/drawing/2014/main" id="{2DFB663E-81F5-4F86-9735-EB90C947AD5F}"/>
                      </a:ext>
                    </a:extLst>
                  </p:cNvPr>
                  <p:cNvSpPr/>
                  <p:nvPr/>
                </p:nvSpPr>
                <p:spPr>
                  <a:xfrm rot="1103070">
                    <a:off x="8774936" y="4406197"/>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00" name="Isosceles Triangle 99">
                  <a:extLst>
                    <a:ext uri="{FF2B5EF4-FFF2-40B4-BE49-F238E27FC236}">
                      <a16:creationId xmlns:a16="http://schemas.microsoft.com/office/drawing/2014/main" id="{52151A49-EE50-4629-BB80-C3975EAFB03F}"/>
                    </a:ext>
                  </a:extLst>
                </p:cNvPr>
                <p:cNvSpPr/>
                <p:nvPr/>
              </p:nvSpPr>
              <p:spPr>
                <a:xfrm rot="17100000">
                  <a:off x="7265120" y="3584100"/>
                  <a:ext cx="106086" cy="111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82" name="Arc 81">
                <a:extLst>
                  <a:ext uri="{FF2B5EF4-FFF2-40B4-BE49-F238E27FC236}">
                    <a16:creationId xmlns:a16="http://schemas.microsoft.com/office/drawing/2014/main" id="{DB444D26-6617-40D2-A40C-51A09BA19FB9}"/>
                  </a:ext>
                </a:extLst>
              </p:cNvPr>
              <p:cNvSpPr/>
              <p:nvPr/>
            </p:nvSpPr>
            <p:spPr>
              <a:xfrm>
                <a:off x="8086725"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Arc 82">
                <a:extLst>
                  <a:ext uri="{FF2B5EF4-FFF2-40B4-BE49-F238E27FC236}">
                    <a16:creationId xmlns:a16="http://schemas.microsoft.com/office/drawing/2014/main" id="{0E0D9BAC-B5E2-4F65-9E89-78AA11F81647}"/>
                  </a:ext>
                </a:extLst>
              </p:cNvPr>
              <p:cNvSpPr/>
              <p:nvPr/>
            </p:nvSpPr>
            <p:spPr>
              <a:xfrm flipH="1">
                <a:off x="7686676"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84" name="Group 83">
                <a:extLst>
                  <a:ext uri="{FF2B5EF4-FFF2-40B4-BE49-F238E27FC236}">
                    <a16:creationId xmlns:a16="http://schemas.microsoft.com/office/drawing/2014/main" id="{EF7B76C7-C7E7-409E-B824-5A2D2CC9C0A8}"/>
                  </a:ext>
                </a:extLst>
              </p:cNvPr>
              <p:cNvGrpSpPr/>
              <p:nvPr/>
            </p:nvGrpSpPr>
            <p:grpSpPr>
              <a:xfrm>
                <a:off x="8086725" y="2733675"/>
                <a:ext cx="233362" cy="776288"/>
                <a:chOff x="8086725" y="2733675"/>
                <a:chExt cx="233362" cy="776288"/>
              </a:xfrm>
            </p:grpSpPr>
            <p:sp>
              <p:nvSpPr>
                <p:cNvPr id="97" name="Oval 96">
                  <a:extLst>
                    <a:ext uri="{FF2B5EF4-FFF2-40B4-BE49-F238E27FC236}">
                      <a16:creationId xmlns:a16="http://schemas.microsoft.com/office/drawing/2014/main" id="{B1AD5CDE-68AD-4D6B-845A-2FA3D975B057}"/>
                    </a:ext>
                  </a:extLst>
                </p:cNvPr>
                <p:cNvSpPr/>
                <p:nvPr/>
              </p:nvSpPr>
              <p:spPr>
                <a:xfrm rot="1993674">
                  <a:off x="8091487"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8" name="Oval 97">
                  <a:extLst>
                    <a:ext uri="{FF2B5EF4-FFF2-40B4-BE49-F238E27FC236}">
                      <a16:creationId xmlns:a16="http://schemas.microsoft.com/office/drawing/2014/main" id="{BCD1511E-CDA6-40F0-A595-F73B951846E4}"/>
                    </a:ext>
                  </a:extLst>
                </p:cNvPr>
                <p:cNvSpPr/>
                <p:nvPr/>
              </p:nvSpPr>
              <p:spPr>
                <a:xfrm rot="19751809">
                  <a:off x="8086725"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85" name="Group 84">
                <a:extLst>
                  <a:ext uri="{FF2B5EF4-FFF2-40B4-BE49-F238E27FC236}">
                    <a16:creationId xmlns:a16="http://schemas.microsoft.com/office/drawing/2014/main" id="{4636D98D-B80E-4260-9DB9-AC15915264DC}"/>
                  </a:ext>
                </a:extLst>
              </p:cNvPr>
              <p:cNvGrpSpPr/>
              <p:nvPr/>
            </p:nvGrpSpPr>
            <p:grpSpPr>
              <a:xfrm flipH="1">
                <a:off x="7767638" y="2733675"/>
                <a:ext cx="233362" cy="776288"/>
                <a:chOff x="7843838" y="2733675"/>
                <a:chExt cx="233362" cy="776288"/>
              </a:xfrm>
            </p:grpSpPr>
            <p:sp>
              <p:nvSpPr>
                <p:cNvPr id="95" name="Oval 94">
                  <a:extLst>
                    <a:ext uri="{FF2B5EF4-FFF2-40B4-BE49-F238E27FC236}">
                      <a16:creationId xmlns:a16="http://schemas.microsoft.com/office/drawing/2014/main" id="{21615307-3744-42B8-AB55-43394CE3FF3A}"/>
                    </a:ext>
                  </a:extLst>
                </p:cNvPr>
                <p:cNvSpPr/>
                <p:nvPr/>
              </p:nvSpPr>
              <p:spPr>
                <a:xfrm rot="1993674">
                  <a:off x="7848600"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6" name="Oval 95">
                  <a:extLst>
                    <a:ext uri="{FF2B5EF4-FFF2-40B4-BE49-F238E27FC236}">
                      <a16:creationId xmlns:a16="http://schemas.microsoft.com/office/drawing/2014/main" id="{4C63928A-1D27-44D2-B9F8-CAD62BE8F0CF}"/>
                    </a:ext>
                  </a:extLst>
                </p:cNvPr>
                <p:cNvSpPr/>
                <p:nvPr/>
              </p:nvSpPr>
              <p:spPr>
                <a:xfrm rot="19751809">
                  <a:off x="7843838"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86" name="Group 85">
                <a:extLst>
                  <a:ext uri="{FF2B5EF4-FFF2-40B4-BE49-F238E27FC236}">
                    <a16:creationId xmlns:a16="http://schemas.microsoft.com/office/drawing/2014/main" id="{34A73774-5F84-4E74-ACC9-82BFD866578E}"/>
                  </a:ext>
                </a:extLst>
              </p:cNvPr>
              <p:cNvGrpSpPr/>
              <p:nvPr/>
            </p:nvGrpSpPr>
            <p:grpSpPr>
              <a:xfrm>
                <a:off x="8234361" y="3543300"/>
                <a:ext cx="554292" cy="828675"/>
                <a:chOff x="8234361" y="3543300"/>
                <a:chExt cx="554292" cy="828675"/>
              </a:xfrm>
            </p:grpSpPr>
            <p:sp>
              <p:nvSpPr>
                <p:cNvPr id="91" name="Oval 90">
                  <a:extLst>
                    <a:ext uri="{FF2B5EF4-FFF2-40B4-BE49-F238E27FC236}">
                      <a16:creationId xmlns:a16="http://schemas.microsoft.com/office/drawing/2014/main" id="{07D7FA46-8461-489A-B142-5CB1F21ECC7B}"/>
                    </a:ext>
                  </a:extLst>
                </p:cNvPr>
                <p:cNvSpPr/>
                <p:nvPr/>
              </p:nvSpPr>
              <p:spPr>
                <a:xfrm rot="19751809">
                  <a:off x="8391522" y="35433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2" name="Oval 91">
                  <a:extLst>
                    <a:ext uri="{FF2B5EF4-FFF2-40B4-BE49-F238E27FC236}">
                      <a16:creationId xmlns:a16="http://schemas.microsoft.com/office/drawing/2014/main" id="{B2C777ED-4CF9-4924-9828-CE34D247D4CF}"/>
                    </a:ext>
                  </a:extLst>
                </p:cNvPr>
                <p:cNvSpPr/>
                <p:nvPr/>
              </p:nvSpPr>
              <p:spPr>
                <a:xfrm rot="19751809">
                  <a:off x="8560053" y="3868132"/>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3" name="Oval 92">
                  <a:extLst>
                    <a:ext uri="{FF2B5EF4-FFF2-40B4-BE49-F238E27FC236}">
                      <a16:creationId xmlns:a16="http://schemas.microsoft.com/office/drawing/2014/main" id="{72405A14-327C-4DF5-B7B2-C2E111C34D94}"/>
                    </a:ext>
                  </a:extLst>
                </p:cNvPr>
                <p:cNvSpPr/>
                <p:nvPr/>
              </p:nvSpPr>
              <p:spPr>
                <a:xfrm rot="19751809">
                  <a:off x="8234361" y="3619500"/>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4" name="Oval 93">
                  <a:extLst>
                    <a:ext uri="{FF2B5EF4-FFF2-40B4-BE49-F238E27FC236}">
                      <a16:creationId xmlns:a16="http://schemas.microsoft.com/office/drawing/2014/main" id="{4BC847DA-1CC6-44D6-B258-70DF0A3EC58D}"/>
                    </a:ext>
                  </a:extLst>
                </p:cNvPr>
                <p:cNvSpPr/>
                <p:nvPr/>
              </p:nvSpPr>
              <p:spPr>
                <a:xfrm rot="19751809">
                  <a:off x="8404705" y="3943350"/>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87" name="Group 86">
                <a:extLst>
                  <a:ext uri="{FF2B5EF4-FFF2-40B4-BE49-F238E27FC236}">
                    <a16:creationId xmlns:a16="http://schemas.microsoft.com/office/drawing/2014/main" id="{8C9CF050-E4F2-4F17-99D9-BAEBA6D173B8}"/>
                  </a:ext>
                </a:extLst>
              </p:cNvPr>
              <p:cNvGrpSpPr/>
              <p:nvPr/>
            </p:nvGrpSpPr>
            <p:grpSpPr>
              <a:xfrm>
                <a:off x="7305672" y="3543299"/>
                <a:ext cx="554294" cy="748695"/>
                <a:chOff x="7305672" y="3543299"/>
                <a:chExt cx="554294" cy="748695"/>
              </a:xfrm>
            </p:grpSpPr>
            <p:sp>
              <p:nvSpPr>
                <p:cNvPr id="88" name="Oval 87">
                  <a:extLst>
                    <a:ext uri="{FF2B5EF4-FFF2-40B4-BE49-F238E27FC236}">
                      <a16:creationId xmlns:a16="http://schemas.microsoft.com/office/drawing/2014/main" id="{9F492405-9931-4082-83CB-FD178E525DE7}"/>
                    </a:ext>
                  </a:extLst>
                </p:cNvPr>
                <p:cNvSpPr/>
                <p:nvPr/>
              </p:nvSpPr>
              <p:spPr>
                <a:xfrm rot="1848191" flipH="1">
                  <a:off x="7305672" y="3863369"/>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9" name="Oval 88">
                  <a:extLst>
                    <a:ext uri="{FF2B5EF4-FFF2-40B4-BE49-F238E27FC236}">
                      <a16:creationId xmlns:a16="http://schemas.microsoft.com/office/drawing/2014/main" id="{5D6B5B5F-4E98-4EF9-92E4-98C304F5EDC7}"/>
                    </a:ext>
                  </a:extLst>
                </p:cNvPr>
                <p:cNvSpPr/>
                <p:nvPr/>
              </p:nvSpPr>
              <p:spPr>
                <a:xfrm rot="1848191" flipH="1">
                  <a:off x="7474204" y="3543299"/>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0" name="Oval 89">
                  <a:extLst>
                    <a:ext uri="{FF2B5EF4-FFF2-40B4-BE49-F238E27FC236}">
                      <a16:creationId xmlns:a16="http://schemas.microsoft.com/office/drawing/2014/main" id="{3A0BE8E3-CDA3-4E02-B247-40EAEFB6EC47}"/>
                    </a:ext>
                  </a:extLst>
                </p:cNvPr>
                <p:cNvSpPr/>
                <p:nvPr/>
              </p:nvSpPr>
              <p:spPr>
                <a:xfrm rot="1848191" flipH="1">
                  <a:off x="7631366" y="36195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grpSp>
          <p:nvGrpSpPr>
            <p:cNvPr id="44" name="Group 43">
              <a:extLst>
                <a:ext uri="{FF2B5EF4-FFF2-40B4-BE49-F238E27FC236}">
                  <a16:creationId xmlns:a16="http://schemas.microsoft.com/office/drawing/2014/main" id="{AC29F899-8B26-46A7-A341-2F12353D6E46}"/>
                </a:ext>
              </a:extLst>
            </p:cNvPr>
            <p:cNvGrpSpPr/>
            <p:nvPr/>
          </p:nvGrpSpPr>
          <p:grpSpPr>
            <a:xfrm>
              <a:off x="10384152" y="2733675"/>
              <a:ext cx="1482981" cy="1975800"/>
              <a:chOff x="10384152" y="2733675"/>
              <a:chExt cx="1482981" cy="1975800"/>
            </a:xfrm>
          </p:grpSpPr>
          <p:grpSp>
            <p:nvGrpSpPr>
              <p:cNvPr id="45" name="Group 44">
                <a:extLst>
                  <a:ext uri="{FF2B5EF4-FFF2-40B4-BE49-F238E27FC236}">
                    <a16:creationId xmlns:a16="http://schemas.microsoft.com/office/drawing/2014/main" id="{9FA67325-6E67-42C7-B0CD-EBCAC4B5D091}"/>
                  </a:ext>
                </a:extLst>
              </p:cNvPr>
              <p:cNvGrpSpPr/>
              <p:nvPr/>
            </p:nvGrpSpPr>
            <p:grpSpPr>
              <a:xfrm>
                <a:off x="10384152" y="2733675"/>
                <a:ext cx="1482981" cy="1643062"/>
                <a:chOff x="10384152" y="2733675"/>
                <a:chExt cx="1482981" cy="1643062"/>
              </a:xfrm>
            </p:grpSpPr>
            <p:sp>
              <p:nvSpPr>
                <p:cNvPr id="59" name="Oval 58">
                  <a:extLst>
                    <a:ext uri="{FF2B5EF4-FFF2-40B4-BE49-F238E27FC236}">
                      <a16:creationId xmlns:a16="http://schemas.microsoft.com/office/drawing/2014/main" id="{BDE74123-A1E4-4291-8031-9FC9807EA494}"/>
                    </a:ext>
                  </a:extLst>
                </p:cNvPr>
                <p:cNvSpPr/>
                <p:nvPr/>
              </p:nvSpPr>
              <p:spPr>
                <a:xfrm rot="19751809">
                  <a:off x="11483185" y="3948112"/>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Oval 59">
                  <a:extLst>
                    <a:ext uri="{FF2B5EF4-FFF2-40B4-BE49-F238E27FC236}">
                      <a16:creationId xmlns:a16="http://schemas.microsoft.com/office/drawing/2014/main" id="{7C114056-0B94-4D5B-AE9F-DA3D25F7820B}"/>
                    </a:ext>
                  </a:extLst>
                </p:cNvPr>
                <p:cNvSpPr/>
                <p:nvPr/>
              </p:nvSpPr>
              <p:spPr>
                <a:xfrm rot="1848191" flipH="1">
                  <a:off x="10536490" y="3938588"/>
                  <a:ext cx="228600" cy="428625"/>
                </a:xfrm>
                <a:prstGeom prst="ellipse">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1" name="Arc 60">
                  <a:extLst>
                    <a:ext uri="{FF2B5EF4-FFF2-40B4-BE49-F238E27FC236}">
                      <a16:creationId xmlns:a16="http://schemas.microsoft.com/office/drawing/2014/main" id="{34719DAC-2C62-4C4F-B4BD-C1F65C5A84E3}"/>
                    </a:ext>
                  </a:extLst>
                </p:cNvPr>
                <p:cNvSpPr/>
                <p:nvPr/>
              </p:nvSpPr>
              <p:spPr>
                <a:xfrm>
                  <a:off x="11165205"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Arc 61">
                  <a:extLst>
                    <a:ext uri="{FF2B5EF4-FFF2-40B4-BE49-F238E27FC236}">
                      <a16:creationId xmlns:a16="http://schemas.microsoft.com/office/drawing/2014/main" id="{6EF0C2AE-20DA-4397-B53E-86DCE05054CB}"/>
                    </a:ext>
                  </a:extLst>
                </p:cNvPr>
                <p:cNvSpPr/>
                <p:nvPr/>
              </p:nvSpPr>
              <p:spPr>
                <a:xfrm flipH="1">
                  <a:off x="10765156"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63" name="Group 62">
                  <a:extLst>
                    <a:ext uri="{FF2B5EF4-FFF2-40B4-BE49-F238E27FC236}">
                      <a16:creationId xmlns:a16="http://schemas.microsoft.com/office/drawing/2014/main" id="{D619F0D4-6BD5-4FBB-B07C-ED6C78518019}"/>
                    </a:ext>
                  </a:extLst>
                </p:cNvPr>
                <p:cNvGrpSpPr/>
                <p:nvPr/>
              </p:nvGrpSpPr>
              <p:grpSpPr>
                <a:xfrm>
                  <a:off x="11165205" y="2733675"/>
                  <a:ext cx="233362" cy="776288"/>
                  <a:chOff x="8086725" y="2733675"/>
                  <a:chExt cx="233362" cy="776288"/>
                </a:xfrm>
              </p:grpSpPr>
              <p:sp>
                <p:nvSpPr>
                  <p:cNvPr id="76" name="Oval 75">
                    <a:extLst>
                      <a:ext uri="{FF2B5EF4-FFF2-40B4-BE49-F238E27FC236}">
                        <a16:creationId xmlns:a16="http://schemas.microsoft.com/office/drawing/2014/main" id="{7C31B97E-614A-479B-8D62-BA13D3C94414}"/>
                      </a:ext>
                    </a:extLst>
                  </p:cNvPr>
                  <p:cNvSpPr/>
                  <p:nvPr/>
                </p:nvSpPr>
                <p:spPr>
                  <a:xfrm rot="1993674">
                    <a:off x="8091487"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Oval 76">
                    <a:extLst>
                      <a:ext uri="{FF2B5EF4-FFF2-40B4-BE49-F238E27FC236}">
                        <a16:creationId xmlns:a16="http://schemas.microsoft.com/office/drawing/2014/main" id="{3C1DAFAD-F4AE-4CC8-8D81-43CF1A02C456}"/>
                      </a:ext>
                    </a:extLst>
                  </p:cNvPr>
                  <p:cNvSpPr/>
                  <p:nvPr/>
                </p:nvSpPr>
                <p:spPr>
                  <a:xfrm rot="19751809">
                    <a:off x="8086725"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64" name="Group 63">
                  <a:extLst>
                    <a:ext uri="{FF2B5EF4-FFF2-40B4-BE49-F238E27FC236}">
                      <a16:creationId xmlns:a16="http://schemas.microsoft.com/office/drawing/2014/main" id="{0FE6DFBD-9960-42EE-9055-64ADE46D74F8}"/>
                    </a:ext>
                  </a:extLst>
                </p:cNvPr>
                <p:cNvGrpSpPr/>
                <p:nvPr/>
              </p:nvGrpSpPr>
              <p:grpSpPr>
                <a:xfrm flipH="1">
                  <a:off x="10846118" y="2733675"/>
                  <a:ext cx="233362" cy="776288"/>
                  <a:chOff x="7843838" y="2733675"/>
                  <a:chExt cx="233362" cy="776288"/>
                </a:xfrm>
              </p:grpSpPr>
              <p:sp>
                <p:nvSpPr>
                  <p:cNvPr id="74" name="Oval 73">
                    <a:extLst>
                      <a:ext uri="{FF2B5EF4-FFF2-40B4-BE49-F238E27FC236}">
                        <a16:creationId xmlns:a16="http://schemas.microsoft.com/office/drawing/2014/main" id="{27D286E3-DC7B-42E8-9E11-BC79073A8592}"/>
                      </a:ext>
                    </a:extLst>
                  </p:cNvPr>
                  <p:cNvSpPr/>
                  <p:nvPr/>
                </p:nvSpPr>
                <p:spPr>
                  <a:xfrm rot="1993674">
                    <a:off x="7848600"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5" name="Oval 74">
                    <a:extLst>
                      <a:ext uri="{FF2B5EF4-FFF2-40B4-BE49-F238E27FC236}">
                        <a16:creationId xmlns:a16="http://schemas.microsoft.com/office/drawing/2014/main" id="{41D7797D-F72B-4E8D-B1BA-234BDACB00FA}"/>
                      </a:ext>
                    </a:extLst>
                  </p:cNvPr>
                  <p:cNvSpPr/>
                  <p:nvPr/>
                </p:nvSpPr>
                <p:spPr>
                  <a:xfrm rot="19751809">
                    <a:off x="7843838"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65" name="Group 64">
                  <a:extLst>
                    <a:ext uri="{FF2B5EF4-FFF2-40B4-BE49-F238E27FC236}">
                      <a16:creationId xmlns:a16="http://schemas.microsoft.com/office/drawing/2014/main" id="{4950EAB7-F01C-4971-B45C-4E8DDA9FBBE7}"/>
                    </a:ext>
                  </a:extLst>
                </p:cNvPr>
                <p:cNvGrpSpPr/>
                <p:nvPr/>
              </p:nvGrpSpPr>
              <p:grpSpPr>
                <a:xfrm>
                  <a:off x="11312841" y="3543300"/>
                  <a:ext cx="554292" cy="828675"/>
                  <a:chOff x="8234361" y="3543300"/>
                  <a:chExt cx="554292" cy="828675"/>
                </a:xfrm>
              </p:grpSpPr>
              <p:sp>
                <p:nvSpPr>
                  <p:cNvPr id="70" name="Oval 69">
                    <a:extLst>
                      <a:ext uri="{FF2B5EF4-FFF2-40B4-BE49-F238E27FC236}">
                        <a16:creationId xmlns:a16="http://schemas.microsoft.com/office/drawing/2014/main" id="{2F87B7A2-74C7-4225-A42C-B62EE79877ED}"/>
                      </a:ext>
                    </a:extLst>
                  </p:cNvPr>
                  <p:cNvSpPr/>
                  <p:nvPr/>
                </p:nvSpPr>
                <p:spPr>
                  <a:xfrm rot="19751809">
                    <a:off x="8391522" y="35433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1" name="Oval 70">
                    <a:extLst>
                      <a:ext uri="{FF2B5EF4-FFF2-40B4-BE49-F238E27FC236}">
                        <a16:creationId xmlns:a16="http://schemas.microsoft.com/office/drawing/2014/main" id="{9AC218E4-9CE8-4E09-8DB9-C3F4139D7EF3}"/>
                      </a:ext>
                    </a:extLst>
                  </p:cNvPr>
                  <p:cNvSpPr/>
                  <p:nvPr/>
                </p:nvSpPr>
                <p:spPr>
                  <a:xfrm rot="19751809">
                    <a:off x="8560053" y="3868132"/>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2" name="Oval 71">
                    <a:extLst>
                      <a:ext uri="{FF2B5EF4-FFF2-40B4-BE49-F238E27FC236}">
                        <a16:creationId xmlns:a16="http://schemas.microsoft.com/office/drawing/2014/main" id="{CCC7BB1A-A7F5-4E73-BD28-BE9D0428A9AC}"/>
                      </a:ext>
                    </a:extLst>
                  </p:cNvPr>
                  <p:cNvSpPr/>
                  <p:nvPr/>
                </p:nvSpPr>
                <p:spPr>
                  <a:xfrm rot="19751809">
                    <a:off x="8234361" y="3619500"/>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3" name="Oval 72">
                    <a:extLst>
                      <a:ext uri="{FF2B5EF4-FFF2-40B4-BE49-F238E27FC236}">
                        <a16:creationId xmlns:a16="http://schemas.microsoft.com/office/drawing/2014/main" id="{30F279DB-AD88-4BC2-9363-99CD3065E0EA}"/>
                      </a:ext>
                    </a:extLst>
                  </p:cNvPr>
                  <p:cNvSpPr/>
                  <p:nvPr/>
                </p:nvSpPr>
                <p:spPr>
                  <a:xfrm rot="19751809">
                    <a:off x="8404705" y="3943350"/>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66" name="Group 65">
                  <a:extLst>
                    <a:ext uri="{FF2B5EF4-FFF2-40B4-BE49-F238E27FC236}">
                      <a16:creationId xmlns:a16="http://schemas.microsoft.com/office/drawing/2014/main" id="{D4A9E7E7-BF9E-4ABB-A07E-A5789F076E68}"/>
                    </a:ext>
                  </a:extLst>
                </p:cNvPr>
                <p:cNvGrpSpPr/>
                <p:nvPr/>
              </p:nvGrpSpPr>
              <p:grpSpPr>
                <a:xfrm>
                  <a:off x="10384152" y="3543299"/>
                  <a:ext cx="554294" cy="748695"/>
                  <a:chOff x="7305672" y="3543299"/>
                  <a:chExt cx="554294" cy="748695"/>
                </a:xfrm>
              </p:grpSpPr>
              <p:sp>
                <p:nvSpPr>
                  <p:cNvPr id="67" name="Oval 66">
                    <a:extLst>
                      <a:ext uri="{FF2B5EF4-FFF2-40B4-BE49-F238E27FC236}">
                        <a16:creationId xmlns:a16="http://schemas.microsoft.com/office/drawing/2014/main" id="{CAD31897-D37E-4D19-B718-57737D130FB7}"/>
                      </a:ext>
                    </a:extLst>
                  </p:cNvPr>
                  <p:cNvSpPr/>
                  <p:nvPr/>
                </p:nvSpPr>
                <p:spPr>
                  <a:xfrm rot="1848191" flipH="1">
                    <a:off x="7305672" y="3863369"/>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8" name="Oval 67">
                    <a:extLst>
                      <a:ext uri="{FF2B5EF4-FFF2-40B4-BE49-F238E27FC236}">
                        <a16:creationId xmlns:a16="http://schemas.microsoft.com/office/drawing/2014/main" id="{C3DB958A-3C68-4A63-B706-7157BA84F413}"/>
                      </a:ext>
                    </a:extLst>
                  </p:cNvPr>
                  <p:cNvSpPr/>
                  <p:nvPr/>
                </p:nvSpPr>
                <p:spPr>
                  <a:xfrm rot="1848191" flipH="1">
                    <a:off x="7474204" y="3543299"/>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9" name="Oval 68">
                    <a:extLst>
                      <a:ext uri="{FF2B5EF4-FFF2-40B4-BE49-F238E27FC236}">
                        <a16:creationId xmlns:a16="http://schemas.microsoft.com/office/drawing/2014/main" id="{A12DFE5A-7A28-4FAF-8E14-1479F5512D4F}"/>
                      </a:ext>
                    </a:extLst>
                  </p:cNvPr>
                  <p:cNvSpPr/>
                  <p:nvPr/>
                </p:nvSpPr>
                <p:spPr>
                  <a:xfrm rot="1848191" flipH="1">
                    <a:off x="7631366" y="36195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grpSp>
            <p:nvGrpSpPr>
              <p:cNvPr id="46" name="Group 45">
                <a:extLst>
                  <a:ext uri="{FF2B5EF4-FFF2-40B4-BE49-F238E27FC236}">
                    <a16:creationId xmlns:a16="http://schemas.microsoft.com/office/drawing/2014/main" id="{FCA13049-20AF-41FE-8E84-B772099646BF}"/>
                  </a:ext>
                </a:extLst>
              </p:cNvPr>
              <p:cNvGrpSpPr/>
              <p:nvPr/>
            </p:nvGrpSpPr>
            <p:grpSpPr>
              <a:xfrm>
                <a:off x="10583111" y="3233050"/>
                <a:ext cx="1060298" cy="1476425"/>
                <a:chOff x="10633911" y="3283851"/>
                <a:chExt cx="962903" cy="1340806"/>
              </a:xfrm>
            </p:grpSpPr>
            <p:grpSp>
              <p:nvGrpSpPr>
                <p:cNvPr id="47" name="Group 46">
                  <a:extLst>
                    <a:ext uri="{FF2B5EF4-FFF2-40B4-BE49-F238E27FC236}">
                      <a16:creationId xmlns:a16="http://schemas.microsoft.com/office/drawing/2014/main" id="{B68FE411-7661-495D-9654-26ED53B511CA}"/>
                    </a:ext>
                  </a:extLst>
                </p:cNvPr>
                <p:cNvGrpSpPr/>
                <p:nvPr/>
              </p:nvGrpSpPr>
              <p:grpSpPr>
                <a:xfrm>
                  <a:off x="11198436" y="3283851"/>
                  <a:ext cx="398378" cy="1340806"/>
                  <a:chOff x="8715894" y="3410851"/>
                  <a:chExt cx="398378" cy="1340806"/>
                </a:xfrm>
              </p:grpSpPr>
              <p:sp>
                <p:nvSpPr>
                  <p:cNvPr id="55" name="Oval 54">
                    <a:extLst>
                      <a:ext uri="{FF2B5EF4-FFF2-40B4-BE49-F238E27FC236}">
                        <a16:creationId xmlns:a16="http://schemas.microsoft.com/office/drawing/2014/main" id="{243D0541-B8C6-47D6-8299-6F8A98961CBF}"/>
                      </a:ext>
                    </a:extLst>
                  </p:cNvPr>
                  <p:cNvSpPr/>
                  <p:nvPr/>
                </p:nvSpPr>
                <p:spPr>
                  <a:xfrm rot="20309138">
                    <a:off x="8860746" y="377156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6" name="Oval 55">
                    <a:extLst>
                      <a:ext uri="{FF2B5EF4-FFF2-40B4-BE49-F238E27FC236}">
                        <a16:creationId xmlns:a16="http://schemas.microsoft.com/office/drawing/2014/main" id="{A89C5E4A-675E-42BB-B70F-5BA432CCFB7D}"/>
                      </a:ext>
                    </a:extLst>
                  </p:cNvPr>
                  <p:cNvSpPr/>
                  <p:nvPr/>
                </p:nvSpPr>
                <p:spPr>
                  <a:xfrm rot="20309138">
                    <a:off x="8715894" y="3410851"/>
                    <a:ext cx="314630" cy="428722"/>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Oval 56">
                    <a:extLst>
                      <a:ext uri="{FF2B5EF4-FFF2-40B4-BE49-F238E27FC236}">
                        <a16:creationId xmlns:a16="http://schemas.microsoft.com/office/drawing/2014/main" id="{C9B0A8FB-DA33-4905-9C88-35D633DF60B2}"/>
                      </a:ext>
                    </a:extLst>
                  </p:cNvPr>
                  <p:cNvSpPr/>
                  <p:nvPr/>
                </p:nvSpPr>
                <p:spPr>
                  <a:xfrm rot="625680">
                    <a:off x="8851099" y="408723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8" name="Oval 57">
                    <a:extLst>
                      <a:ext uri="{FF2B5EF4-FFF2-40B4-BE49-F238E27FC236}">
                        <a16:creationId xmlns:a16="http://schemas.microsoft.com/office/drawing/2014/main" id="{EE16D01D-A0E4-4814-84AE-67893A18F73F}"/>
                      </a:ext>
                    </a:extLst>
                  </p:cNvPr>
                  <p:cNvSpPr/>
                  <p:nvPr/>
                </p:nvSpPr>
                <p:spPr>
                  <a:xfrm rot="1103070">
                    <a:off x="8774936" y="4406197"/>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48" name="Group 47">
                  <a:extLst>
                    <a:ext uri="{FF2B5EF4-FFF2-40B4-BE49-F238E27FC236}">
                      <a16:creationId xmlns:a16="http://schemas.microsoft.com/office/drawing/2014/main" id="{459FD3E4-04CE-4FEB-B870-D94AC1E9DDB6}"/>
                    </a:ext>
                  </a:extLst>
                </p:cNvPr>
                <p:cNvGrpSpPr/>
                <p:nvPr/>
              </p:nvGrpSpPr>
              <p:grpSpPr>
                <a:xfrm>
                  <a:off x="10633911" y="3283851"/>
                  <a:ext cx="415152" cy="1340806"/>
                  <a:chOff x="6958531" y="3410851"/>
                  <a:chExt cx="415152" cy="1340806"/>
                </a:xfrm>
              </p:grpSpPr>
              <p:grpSp>
                <p:nvGrpSpPr>
                  <p:cNvPr id="49" name="Group 48">
                    <a:extLst>
                      <a:ext uri="{FF2B5EF4-FFF2-40B4-BE49-F238E27FC236}">
                        <a16:creationId xmlns:a16="http://schemas.microsoft.com/office/drawing/2014/main" id="{6C80EDD2-1588-470A-A492-D649757AE682}"/>
                      </a:ext>
                    </a:extLst>
                  </p:cNvPr>
                  <p:cNvGrpSpPr/>
                  <p:nvPr/>
                </p:nvGrpSpPr>
                <p:grpSpPr>
                  <a:xfrm flipH="1">
                    <a:off x="6958531" y="3410851"/>
                    <a:ext cx="398378" cy="1340806"/>
                    <a:chOff x="8715894" y="3410851"/>
                    <a:chExt cx="398378" cy="1340806"/>
                  </a:xfrm>
                  <a:solidFill>
                    <a:schemeClr val="accent5">
                      <a:lumMod val="75000"/>
                    </a:schemeClr>
                  </a:solidFill>
                </p:grpSpPr>
                <p:sp>
                  <p:nvSpPr>
                    <p:cNvPr id="51" name="Oval 50">
                      <a:extLst>
                        <a:ext uri="{FF2B5EF4-FFF2-40B4-BE49-F238E27FC236}">
                          <a16:creationId xmlns:a16="http://schemas.microsoft.com/office/drawing/2014/main" id="{C32539AB-C98A-4A8C-9674-4C4CDADDB589}"/>
                        </a:ext>
                      </a:extLst>
                    </p:cNvPr>
                    <p:cNvSpPr/>
                    <p:nvPr/>
                  </p:nvSpPr>
                  <p:spPr>
                    <a:xfrm rot="20309138">
                      <a:off x="8860746" y="377156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2" name="Oval 51">
                      <a:extLst>
                        <a:ext uri="{FF2B5EF4-FFF2-40B4-BE49-F238E27FC236}">
                          <a16:creationId xmlns:a16="http://schemas.microsoft.com/office/drawing/2014/main" id="{8F2FB092-2DB3-44E0-91F7-5472C0DAC8F2}"/>
                        </a:ext>
                      </a:extLst>
                    </p:cNvPr>
                    <p:cNvSpPr/>
                    <p:nvPr/>
                  </p:nvSpPr>
                  <p:spPr>
                    <a:xfrm rot="20309138">
                      <a:off x="8715894" y="3410851"/>
                      <a:ext cx="314630" cy="428722"/>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3" name="Oval 52">
                      <a:extLst>
                        <a:ext uri="{FF2B5EF4-FFF2-40B4-BE49-F238E27FC236}">
                          <a16:creationId xmlns:a16="http://schemas.microsoft.com/office/drawing/2014/main" id="{9C87520A-696A-4AC8-92D5-96BE156E7FF7}"/>
                        </a:ext>
                      </a:extLst>
                    </p:cNvPr>
                    <p:cNvSpPr/>
                    <p:nvPr/>
                  </p:nvSpPr>
                  <p:spPr>
                    <a:xfrm rot="625680">
                      <a:off x="8851099" y="408723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4" name="Oval 53">
                      <a:extLst>
                        <a:ext uri="{FF2B5EF4-FFF2-40B4-BE49-F238E27FC236}">
                          <a16:creationId xmlns:a16="http://schemas.microsoft.com/office/drawing/2014/main" id="{B57EDEFC-D343-41EE-B346-369214707ACB}"/>
                        </a:ext>
                      </a:extLst>
                    </p:cNvPr>
                    <p:cNvSpPr/>
                    <p:nvPr/>
                  </p:nvSpPr>
                  <p:spPr>
                    <a:xfrm rot="1103070">
                      <a:off x="8774936" y="4406197"/>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0" name="Isosceles Triangle 49">
                    <a:extLst>
                      <a:ext uri="{FF2B5EF4-FFF2-40B4-BE49-F238E27FC236}">
                        <a16:creationId xmlns:a16="http://schemas.microsoft.com/office/drawing/2014/main" id="{5652D1E2-5F87-495E-92A3-5E0CC5185D6C}"/>
                      </a:ext>
                    </a:extLst>
                  </p:cNvPr>
                  <p:cNvSpPr/>
                  <p:nvPr/>
                </p:nvSpPr>
                <p:spPr>
                  <a:xfrm rot="17100000">
                    <a:off x="7265120" y="3584100"/>
                    <a:ext cx="106086" cy="111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grpSp>
          </p:grpSp>
        </p:grpSp>
      </p:grpSp>
      <p:sp>
        <p:nvSpPr>
          <p:cNvPr id="5" name="Left Brace 4">
            <a:extLst>
              <a:ext uri="{FF2B5EF4-FFF2-40B4-BE49-F238E27FC236}">
                <a16:creationId xmlns:a16="http://schemas.microsoft.com/office/drawing/2014/main" id="{D968F74B-DB2C-3F4A-A486-845F8E036B7C}"/>
              </a:ext>
            </a:extLst>
          </p:cNvPr>
          <p:cNvSpPr/>
          <p:nvPr/>
        </p:nvSpPr>
        <p:spPr>
          <a:xfrm>
            <a:off x="4057650" y="4498424"/>
            <a:ext cx="568643" cy="186372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9350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ru-RU" dirty="0"/>
              <a:t>Лабораторное определение </a:t>
            </a:r>
            <a:r>
              <a:rPr lang="en-CA" dirty="0"/>
              <a:t>FVIII: </a:t>
            </a:r>
            <a:r>
              <a:rPr lang="ru-RU" dirty="0" err="1">
                <a:latin typeface="Arial" panose="020B0604020202020204" pitchFamily="34" charset="0"/>
                <a:cs typeface="Arial" panose="020B0604020202020204" pitchFamily="34" charset="0"/>
              </a:rPr>
              <a:t>эмицизумаб</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E51C7D-8CD8-411F-8C7B-B3CB82F4982D}"/>
              </a:ext>
            </a:extLst>
          </p:cNvPr>
          <p:cNvSpPr>
            <a:spLocks noGrp="1"/>
          </p:cNvSpPr>
          <p:nvPr>
            <p:ph idx="1"/>
          </p:nvPr>
        </p:nvSpPr>
        <p:spPr>
          <a:xfrm>
            <a:off x="838198" y="1178784"/>
            <a:ext cx="10515600" cy="5159376"/>
          </a:xfrm>
        </p:spPr>
        <p:txBody>
          <a:bodyPr>
            <a:normAutofit/>
          </a:bodyPr>
          <a:lstStyle/>
          <a:p>
            <a:pPr marL="0" indent="0" algn="l" rtl="0" eaLnBrk="1" fontAlgn="t" latinLnBrk="0" hangingPunct="1">
              <a:lnSpc>
                <a:spcPct val="110000"/>
              </a:lnSpc>
              <a:spcBef>
                <a:spcPts val="0"/>
              </a:spcBef>
              <a:spcAft>
                <a:spcPts val="0"/>
              </a:spcAf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3.2.31 </a:t>
            </a:r>
            <a:endParaRPr lang="en-CA" b="0" i="0" u="none" strike="noStrike" noProof="0" dirty="0">
              <a:effectLst/>
              <a:latin typeface="Arial" panose="020B0604020202020204" pitchFamily="34" charset="0"/>
            </a:endParaRPr>
          </a:p>
          <a:p>
            <a:pPr lvl="0"/>
            <a:r>
              <a:rPr lang="ru-RU" dirty="0"/>
              <a:t>Для пациентов, принимающих </a:t>
            </a:r>
            <a:r>
              <a:rPr lang="ru-RU" dirty="0" err="1"/>
              <a:t>эмицизумаб</a:t>
            </a:r>
            <a:r>
              <a:rPr lang="ru-RU" dirty="0"/>
              <a:t> и нуждающихся в подтверждении ожидаемых уровней </a:t>
            </a:r>
            <a:r>
              <a:rPr lang="ru-RU" dirty="0" err="1"/>
              <a:t>эмицизумаба</a:t>
            </a:r>
            <a:r>
              <a:rPr lang="ru-RU" dirty="0"/>
              <a:t>, ВФГ рекомендует</a:t>
            </a:r>
            <a:r>
              <a:rPr lang="ru-RU" b="1" dirty="0"/>
              <a:t> использовать модифицированный одностадийный анализ, включая дополнительный этап предварительного разведения </a:t>
            </a:r>
            <a:r>
              <a:rPr lang="ru-RU" dirty="0"/>
              <a:t>исследуемой плазмы и калибровку анализа </a:t>
            </a:r>
            <a:r>
              <a:rPr lang="ru-RU" dirty="0" err="1"/>
              <a:t>эмицизумаб</a:t>
            </a:r>
            <a:r>
              <a:rPr lang="ru-RU" dirty="0"/>
              <a:t>-специфичными калибраторами.</a:t>
            </a:r>
          </a:p>
          <a:p>
            <a:pPr marL="0" indent="0" algn="l" rtl="0" eaLnBrk="1" fontAlgn="t" latinLnBrk="0" hangingPunct="1">
              <a:lnSpc>
                <a:spcPct val="110000"/>
              </a:lnSpc>
              <a:spcBef>
                <a:spcPts val="0"/>
              </a:spcBef>
              <a:spcAft>
                <a:spcPts val="0"/>
              </a:spcAft>
              <a:buNone/>
            </a:pPr>
            <a:endParaRPr lang="en-CA" noProof="0"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lnSpc>
                <a:spcPct val="110000"/>
              </a:lnSpc>
              <a:spcBef>
                <a:spcPts val="0"/>
              </a:spcBef>
              <a:spcAft>
                <a:spcPts val="0"/>
              </a:spcAft>
              <a:buNone/>
            </a:pPr>
            <a:br>
              <a:rPr lang="en-CA" b="0" i="0" u="none" strike="noStrike" kern="1200" baseline="0" noProof="0" dirty="0">
                <a:solidFill>
                  <a:srgbClr val="000000"/>
                </a:solidFill>
                <a:effectLst/>
                <a:latin typeface="Arial" panose="020B0604020202020204" pitchFamily="34" charset="0"/>
                <a:cs typeface="Arial" panose="020B0604020202020204" pitchFamily="34" charset="0"/>
              </a:rPr>
            </a:br>
            <a:endParaRPr lang="en-CA" b="0" i="0" u="none" strike="noStrike" noProof="0" dirty="0">
              <a:effectLst/>
              <a:latin typeface="Arial" panose="020B0604020202020204" pitchFamily="34" charset="0"/>
            </a:endParaRPr>
          </a:p>
          <a:p>
            <a:pPr marL="0" marR="0" indent="0" algn="l" rtl="0" eaLnBrk="1" fontAlgn="auto" latinLnBrk="0" hangingPunct="1">
              <a:lnSpc>
                <a:spcPct val="110000"/>
              </a:lnSpc>
              <a:spcBef>
                <a:spcPts val="0"/>
              </a:spcBef>
              <a:spcAft>
                <a:spcPts val="0"/>
              </a:spcAft>
              <a:buNone/>
            </a:pPr>
            <a:endParaRPr lang="en-CA" b="1" i="0" u="none" strike="noStrike" kern="1200" noProof="0" dirty="0">
              <a:solidFill>
                <a:srgbClr val="008BB0"/>
              </a:solidFill>
              <a:effectLst/>
              <a:latin typeface="Arial" panose="020B0604020202020204" pitchFamily="34" charset="0"/>
              <a:cs typeface="Arial" panose="020B0604020202020204" pitchFamily="34" charset="0"/>
            </a:endParaRPr>
          </a:p>
          <a:p>
            <a:pPr marL="0" marR="0" indent="0" algn="l" rtl="0" eaLnBrk="1" fontAlgn="auto" latinLnBrk="0" hangingPunct="1">
              <a:lnSpc>
                <a:spcPct val="110000"/>
              </a:lnSpc>
              <a:spcBef>
                <a:spcPts val="0"/>
              </a:spcBef>
              <a:spcAft>
                <a:spcPts val="0"/>
              </a:spcAft>
              <a:buNone/>
            </a:pPr>
            <a:endParaRPr lang="en-CA" b="1" i="0" u="none" strike="noStrike" kern="1200" noProof="0" dirty="0">
              <a:solidFill>
                <a:srgbClr val="008BB0"/>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64B6BC1-0082-4748-B4A8-8E1CF6E8AA7F}"/>
              </a:ext>
            </a:extLst>
          </p:cNvPr>
          <p:cNvSpPr>
            <a:spLocks noGrp="1"/>
          </p:cNvSpPr>
          <p:nvPr>
            <p:ph type="body" sz="quarter" idx="13"/>
          </p:nvPr>
        </p:nvSpPr>
        <p:spPr/>
        <p:txBody>
          <a:bodyPr/>
          <a:lstStyle/>
          <a:p>
            <a:endParaRPr lang="en-CA" noProof="0" dirty="0"/>
          </a:p>
          <a:p>
            <a:r>
              <a:rPr lang="ru-RU" noProof="0" dirty="0"/>
              <a:t>АЧТВ</a:t>
            </a:r>
            <a:r>
              <a:rPr lang="en-CA" noProof="0" dirty="0"/>
              <a:t>, </a:t>
            </a:r>
            <a:r>
              <a:rPr lang="ru-RU" noProof="0" dirty="0"/>
              <a:t>активированное частичное </a:t>
            </a:r>
            <a:r>
              <a:rPr lang="ru-RU" noProof="0" dirty="0" err="1"/>
              <a:t>тромбопластиновое</a:t>
            </a:r>
            <a:r>
              <a:rPr lang="ru-RU" noProof="0" dirty="0"/>
              <a:t> время</a:t>
            </a:r>
            <a:r>
              <a:rPr lang="en-CA" noProof="0" dirty="0"/>
              <a:t>.</a:t>
            </a:r>
          </a:p>
        </p:txBody>
      </p:sp>
      <p:sp>
        <p:nvSpPr>
          <p:cNvPr id="8" name="Content Placeholder 2">
            <a:extLst>
              <a:ext uri="{FF2B5EF4-FFF2-40B4-BE49-F238E27FC236}">
                <a16:creationId xmlns:a16="http://schemas.microsoft.com/office/drawing/2014/main" id="{A8FF82CB-D53C-4647-9B3E-0DB17B5644D1}"/>
              </a:ext>
            </a:extLst>
          </p:cNvPr>
          <p:cNvSpPr txBox="1">
            <a:spLocks/>
          </p:cNvSpPr>
          <p:nvPr/>
        </p:nvSpPr>
        <p:spPr>
          <a:xfrm>
            <a:off x="967985" y="3592214"/>
            <a:ext cx="10515598" cy="1050578"/>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У пациентов с тяжёлой гемофилией </a:t>
            </a:r>
            <a:r>
              <a:rPr kumimoji="0" lang="en-US" sz="2000" b="0" i="0" u="none" strike="noStrike" kern="1200" cap="none" spc="0" normalizeH="0" baseline="0" noProof="0" dirty="0">
                <a:ln>
                  <a:noFill/>
                </a:ln>
                <a:solidFill>
                  <a:prstClr val="black"/>
                </a:solidFill>
                <a:effectLst/>
                <a:uLnTx/>
                <a:uFillTx/>
                <a:latin typeface="Arial"/>
                <a:ea typeface="+mn-ea"/>
                <a:cs typeface="+mn-cs"/>
              </a:rPr>
              <a:t>A</a:t>
            </a:r>
            <a:r>
              <a:rPr kumimoji="0" lang="ru-RU" sz="2000" b="0" i="0" u="none" strike="noStrike" kern="1200" cap="none" spc="0" normalizeH="0" baseline="0" noProof="0" dirty="0">
                <a:ln>
                  <a:noFill/>
                </a:ln>
                <a:solidFill>
                  <a:prstClr val="black"/>
                </a:solidFill>
                <a:effectLst/>
                <a:uLnTx/>
                <a:uFillTx/>
                <a:latin typeface="Arial"/>
                <a:ea typeface="+mn-ea"/>
                <a:cs typeface="+mn-cs"/>
              </a:rPr>
              <a:t> ингибиторной и </a:t>
            </a:r>
            <a:r>
              <a:rPr kumimoji="0" lang="ru-RU" sz="2000" b="0" i="0" u="none" strike="noStrike" kern="1200" cap="none" spc="0" normalizeH="0" baseline="0" noProof="0" dirty="0" err="1">
                <a:ln>
                  <a:noFill/>
                </a:ln>
                <a:solidFill>
                  <a:prstClr val="black"/>
                </a:solidFill>
                <a:effectLst/>
                <a:uLnTx/>
                <a:uFillTx/>
                <a:latin typeface="Arial"/>
                <a:ea typeface="+mn-ea"/>
                <a:cs typeface="+mn-cs"/>
              </a:rPr>
              <a:t>неингибиторной</a:t>
            </a:r>
            <a:r>
              <a:rPr kumimoji="0" lang="ru-RU" sz="2000" b="0" i="0" u="none" strike="noStrike" kern="1200" cap="none" spc="0" normalizeH="0" baseline="0" noProof="0" dirty="0">
                <a:ln>
                  <a:noFill/>
                </a:ln>
                <a:solidFill>
                  <a:prstClr val="black"/>
                </a:solidFill>
                <a:effectLst/>
                <a:uLnTx/>
                <a:uFillTx/>
                <a:latin typeface="Arial"/>
                <a:ea typeface="+mn-ea"/>
                <a:cs typeface="+mn-cs"/>
              </a:rPr>
              <a:t> формы АЧТВ может быть нормальным или субнормальным даже при </a:t>
            </a:r>
            <a:r>
              <a:rPr kumimoji="0" lang="ru-RU" sz="2000" b="0" i="0" u="none" strike="noStrike" kern="1200" cap="none" spc="0" normalizeH="0" baseline="0" noProof="0" dirty="0" err="1">
                <a:ln>
                  <a:noFill/>
                </a:ln>
                <a:solidFill>
                  <a:prstClr val="black"/>
                </a:solidFill>
                <a:effectLst/>
                <a:uLnTx/>
                <a:uFillTx/>
                <a:latin typeface="Arial"/>
                <a:ea typeface="+mn-ea"/>
                <a:cs typeface="+mn-cs"/>
              </a:rPr>
              <a:t>субтерапевтических</a:t>
            </a:r>
            <a:r>
              <a:rPr kumimoji="0" lang="ru-RU" sz="2000" b="0" i="0" u="none" strike="noStrike" kern="1200" cap="none" spc="0" normalizeH="0" baseline="0" noProof="0" dirty="0">
                <a:ln>
                  <a:noFill/>
                </a:ln>
                <a:solidFill>
                  <a:prstClr val="black"/>
                </a:solidFill>
                <a:effectLst/>
                <a:uLnTx/>
                <a:uFillTx/>
                <a:latin typeface="Arial"/>
                <a:ea typeface="+mn-ea"/>
                <a:cs typeface="+mn-cs"/>
              </a:rPr>
              <a:t> уровнях </a:t>
            </a:r>
            <a:r>
              <a:rPr kumimoji="0" lang="ru-RU" sz="2000" b="0" i="0" u="none" strike="noStrike" kern="1200" cap="none" spc="0" normalizeH="0" baseline="0" noProof="0" dirty="0" err="1">
                <a:ln>
                  <a:noFill/>
                </a:ln>
                <a:solidFill>
                  <a:prstClr val="black"/>
                </a:solidFill>
                <a:effectLst/>
                <a:uLnTx/>
                <a:uFillTx/>
                <a:latin typeface="Arial"/>
                <a:ea typeface="+mn-ea"/>
                <a:cs typeface="+mn-cs"/>
              </a:rPr>
              <a:t>эмицизумаба</a:t>
            </a:r>
            <a:r>
              <a:rPr kumimoji="0" lang="ru-RU" sz="2000" b="0" i="0" u="none" strike="noStrike" kern="1200" cap="none" spc="0" normalizeH="0" baseline="0" noProof="0" dirty="0">
                <a:ln>
                  <a:noFill/>
                </a:ln>
                <a:solidFill>
                  <a:prstClr val="black"/>
                </a:solidFill>
                <a:effectLst/>
                <a:uLnTx/>
                <a:uFillTx/>
                <a:latin typeface="Arial"/>
                <a:ea typeface="+mn-ea"/>
                <a:cs typeface="+mn-cs"/>
              </a:rPr>
              <a:t>.</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01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ru-RU" dirty="0"/>
              <a:t>Лабораторное определение </a:t>
            </a:r>
            <a:r>
              <a:rPr lang="en-CA" dirty="0"/>
              <a:t>FVIII: </a:t>
            </a:r>
            <a:r>
              <a:rPr lang="ru-RU" dirty="0" err="1">
                <a:latin typeface="Arial" panose="020B0604020202020204" pitchFamily="34" charset="0"/>
                <a:cs typeface="Arial" panose="020B0604020202020204" pitchFamily="34" charset="0"/>
              </a:rPr>
              <a:t>эмицизумаб</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E51C7D-8CD8-411F-8C7B-B3CB82F4982D}"/>
              </a:ext>
            </a:extLst>
          </p:cNvPr>
          <p:cNvSpPr>
            <a:spLocks noGrp="1"/>
          </p:cNvSpPr>
          <p:nvPr>
            <p:ph idx="1"/>
          </p:nvPr>
        </p:nvSpPr>
        <p:spPr>
          <a:xfrm>
            <a:off x="838200" y="1358900"/>
            <a:ext cx="10515600" cy="5159376"/>
          </a:xfrm>
        </p:spPr>
        <p:txBody>
          <a:bodyPr>
            <a:normAutofit/>
          </a:bodyPr>
          <a:lstStyle/>
          <a:p>
            <a:pPr marL="0" marR="0" indent="0" algn="l" rtl="0" eaLnBrk="1" fontAlgn="auto" latinLnBrk="0" hangingPunct="1">
              <a:lnSpc>
                <a:spcPct val="110000"/>
              </a:lnSpc>
              <a:spcBef>
                <a:spcPts val="0"/>
              </a:spcBef>
              <a:spcAft>
                <a:spcPts val="0"/>
              </a:spcAf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3.2.32 </a:t>
            </a:r>
            <a:endParaRPr lang="en-CA" b="0" i="0" u="none" strike="noStrike" noProof="0" dirty="0">
              <a:effectLst/>
              <a:latin typeface="Arial" panose="020B0604020202020204" pitchFamily="34" charset="0"/>
            </a:endParaRPr>
          </a:p>
          <a:p>
            <a:pPr marL="0" indent="0" fontAlgn="t">
              <a:lnSpc>
                <a:spcPct val="110000"/>
              </a:lnSpc>
              <a:spcBef>
                <a:spcPts val="0"/>
              </a:spcBef>
              <a:buNone/>
            </a:pPr>
            <a:r>
              <a:rPr lang="ru-RU" dirty="0"/>
              <a:t>Для определения активности </a:t>
            </a:r>
            <a:r>
              <a:rPr lang="en-US" dirty="0"/>
              <a:t>FVIII</a:t>
            </a:r>
            <a:r>
              <a:rPr lang="ru-RU" dirty="0"/>
              <a:t> у пациентов с гемофилией </a:t>
            </a:r>
            <a:r>
              <a:rPr lang="en-US" dirty="0"/>
              <a:t>A</a:t>
            </a:r>
            <a:r>
              <a:rPr lang="ru-RU" dirty="0"/>
              <a:t>, принимающих </a:t>
            </a:r>
            <a:r>
              <a:rPr lang="ru-RU" dirty="0" err="1"/>
              <a:t>эмицизумаб</a:t>
            </a:r>
            <a:r>
              <a:rPr lang="ru-RU" dirty="0"/>
              <a:t>, ВФГ рекомендует</a:t>
            </a:r>
            <a:r>
              <a:rPr lang="ru-RU" b="1" dirty="0"/>
              <a:t> использовать хромогенный анализ </a:t>
            </a:r>
            <a:r>
              <a:rPr lang="en-US" b="1" dirty="0"/>
              <a:t>FVIII</a:t>
            </a:r>
            <a:r>
              <a:rPr lang="ru-RU" b="1" dirty="0"/>
              <a:t>, содержащий бычий </a:t>
            </a:r>
            <a:r>
              <a:rPr lang="en-US" b="1" dirty="0"/>
              <a:t>FX</a:t>
            </a:r>
            <a:r>
              <a:rPr lang="ru-RU" b="1" dirty="0"/>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a:t>
            </a:r>
            <a:endParaRPr lang="en-CA" b="0" i="0" u="none" strike="noStrike" noProof="0"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664B6BC1-0082-4748-B4A8-8E1CF6E8AA7F}"/>
              </a:ext>
            </a:extLst>
          </p:cNvPr>
          <p:cNvSpPr>
            <a:spLocks noGrp="1"/>
          </p:cNvSpPr>
          <p:nvPr>
            <p:ph type="body" sz="quarter" idx="13"/>
          </p:nvPr>
        </p:nvSpPr>
        <p:spPr/>
        <p:txBody>
          <a:bodyPr/>
          <a:lstStyle/>
          <a:p>
            <a:endParaRPr lang="en-CA" dirty="0"/>
          </a:p>
        </p:txBody>
      </p:sp>
      <p:sp>
        <p:nvSpPr>
          <p:cNvPr id="9" name="Content Placeholder 2">
            <a:extLst>
              <a:ext uri="{FF2B5EF4-FFF2-40B4-BE49-F238E27FC236}">
                <a16:creationId xmlns:a16="http://schemas.microsoft.com/office/drawing/2014/main" id="{2F3782EF-E824-4E46-A4D6-E4518CF99512}"/>
              </a:ext>
            </a:extLst>
          </p:cNvPr>
          <p:cNvSpPr txBox="1">
            <a:spLocks/>
          </p:cNvSpPr>
          <p:nvPr/>
        </p:nvSpPr>
        <p:spPr>
          <a:xfrm>
            <a:off x="838200" y="2802194"/>
            <a:ext cx="10515598" cy="2029378"/>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Присутствие в организме </a:t>
            </a:r>
            <a:r>
              <a:rPr kumimoji="0" lang="ru-RU" sz="2000" b="0" i="0" u="none" strike="noStrike" kern="1200" cap="none" spc="0" normalizeH="0" baseline="0" noProof="0" dirty="0" err="1">
                <a:ln>
                  <a:noFill/>
                </a:ln>
                <a:solidFill>
                  <a:prstClr val="black"/>
                </a:solidFill>
                <a:effectLst/>
                <a:uLnTx/>
                <a:uFillTx/>
                <a:latin typeface="Arial"/>
                <a:ea typeface="+mn-ea"/>
                <a:cs typeface="+mn-cs"/>
              </a:rPr>
              <a:t>эмицизумаба</a:t>
            </a:r>
            <a:r>
              <a:rPr kumimoji="0" lang="ru-RU" sz="2000" b="0" i="0" u="none" strike="noStrike" kern="1200" cap="none" spc="0" normalizeH="0" baseline="0" noProof="0" dirty="0">
                <a:ln>
                  <a:noFill/>
                </a:ln>
                <a:solidFill>
                  <a:prstClr val="black"/>
                </a:solidFill>
                <a:effectLst/>
                <a:uLnTx/>
                <a:uFillTx/>
                <a:latin typeface="Arial"/>
                <a:ea typeface="+mn-ea"/>
                <a:cs typeface="+mn-cs"/>
              </a:rPr>
              <a:t> в терапевтических дозах влияет на любой хромогенный анализ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содержащий человеческий </a:t>
            </a:r>
            <a:r>
              <a:rPr kumimoji="0" lang="en-US" sz="2000" b="0" i="0" u="none" strike="noStrike" kern="1200" cap="none" spc="0" normalizeH="0" baseline="0" noProof="0" dirty="0">
                <a:ln>
                  <a:noFill/>
                </a:ln>
                <a:solidFill>
                  <a:prstClr val="black"/>
                </a:solidFill>
                <a:effectLst/>
                <a:uLnTx/>
                <a:uFillTx/>
                <a:latin typeface="Arial"/>
                <a:ea typeface="+mn-ea"/>
                <a:cs typeface="+mn-cs"/>
              </a:rPr>
              <a:t>FX</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ru-RU" sz="2000" b="0" i="0" u="none" strike="noStrike" kern="1200" cap="none" spc="0" normalizeH="0" baseline="0" noProof="0" dirty="0" err="1">
                <a:ln>
                  <a:noFill/>
                </a:ln>
                <a:solidFill>
                  <a:prstClr val="black"/>
                </a:solidFill>
                <a:effectLst/>
                <a:uLnTx/>
                <a:uFillTx/>
                <a:latin typeface="Arial"/>
                <a:ea typeface="+mn-ea"/>
                <a:cs typeface="+mn-cs"/>
              </a:rPr>
              <a:t>Эмицизумаб</a:t>
            </a:r>
            <a:r>
              <a:rPr kumimoji="0" lang="ru-RU" sz="2000" b="0" i="0" u="none" strike="noStrike" kern="1200" cap="none" spc="0" normalizeH="0" baseline="0" noProof="0" dirty="0">
                <a:ln>
                  <a:noFill/>
                </a:ln>
                <a:solidFill>
                  <a:prstClr val="black"/>
                </a:solidFill>
                <a:effectLst/>
                <a:uLnTx/>
                <a:uFillTx/>
                <a:latin typeface="Arial"/>
                <a:ea typeface="+mn-ea"/>
                <a:cs typeface="+mn-cs"/>
              </a:rPr>
              <a:t> также может влиять на хромогенные анализы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содержащие человеческий </a:t>
            </a:r>
            <a:r>
              <a:rPr kumimoji="0" lang="en-US" sz="2000" b="0" i="0" u="none" strike="noStrike" kern="1200" cap="none" spc="0" normalizeH="0" baseline="0" noProof="0" dirty="0" err="1">
                <a:ln>
                  <a:noFill/>
                </a:ln>
                <a:solidFill>
                  <a:prstClr val="black"/>
                </a:solidFill>
                <a:effectLst/>
                <a:uLnTx/>
                <a:uFillTx/>
                <a:latin typeface="Arial"/>
                <a:ea typeface="+mn-ea"/>
                <a:cs typeface="+mn-cs"/>
              </a:rPr>
              <a:t>FIXa</a:t>
            </a:r>
            <a:r>
              <a:rPr kumimoji="0" lang="ru-RU" sz="2000" b="0" i="0" u="none" strike="noStrike" kern="1200" cap="none" spc="0" normalizeH="0" baseline="0" noProof="0" dirty="0">
                <a:ln>
                  <a:noFill/>
                </a:ln>
                <a:solidFill>
                  <a:prstClr val="black"/>
                </a:solidFill>
                <a:effectLst/>
                <a:uLnTx/>
                <a:uFillTx/>
                <a:latin typeface="Arial"/>
                <a:ea typeface="+mn-ea"/>
                <a:cs typeface="+mn-cs"/>
              </a:rPr>
              <a:t> и бычий </a:t>
            </a:r>
            <a:r>
              <a:rPr kumimoji="0" lang="en-US" sz="2000" b="0" i="0" u="none" strike="noStrike" kern="1200" cap="none" spc="0" normalizeH="0" baseline="0" noProof="0" dirty="0">
                <a:ln>
                  <a:noFill/>
                </a:ln>
                <a:solidFill>
                  <a:prstClr val="black"/>
                </a:solidFill>
                <a:effectLst/>
                <a:uLnTx/>
                <a:uFillTx/>
                <a:latin typeface="Arial"/>
                <a:ea typeface="+mn-ea"/>
                <a:cs typeface="+mn-cs"/>
              </a:rPr>
              <a:t>FX</a:t>
            </a:r>
            <a:r>
              <a:rPr kumimoji="0" lang="ru-RU" sz="2000" b="0" i="0" u="none" strike="noStrike" kern="1200" cap="none" spc="0" normalizeH="0" baseline="0" noProof="0" dirty="0">
                <a:ln>
                  <a:noFill/>
                </a:ln>
                <a:solidFill>
                  <a:prstClr val="black"/>
                </a:solidFill>
                <a:effectLst/>
                <a:uLnTx/>
                <a:uFillTx/>
                <a:latin typeface="Arial"/>
                <a:ea typeface="+mn-ea"/>
                <a:cs typeface="+mn-cs"/>
              </a:rPr>
              <a:t>, но это происходит только при уровнях </a:t>
            </a:r>
            <a:r>
              <a:rPr kumimoji="0" lang="ru-RU" sz="2000" b="0" i="0" u="none" strike="noStrike" kern="1200" cap="none" spc="0" normalizeH="0" baseline="0" noProof="0" dirty="0" err="1">
                <a:ln>
                  <a:noFill/>
                </a:ln>
                <a:solidFill>
                  <a:prstClr val="black"/>
                </a:solidFill>
                <a:effectLst/>
                <a:uLnTx/>
                <a:uFillTx/>
                <a:latin typeface="Arial"/>
                <a:ea typeface="+mn-ea"/>
                <a:cs typeface="+mn-cs"/>
              </a:rPr>
              <a:t>эмицизумаба</a:t>
            </a:r>
            <a:r>
              <a:rPr kumimoji="0" lang="ru-RU" sz="2000" b="0" i="0" u="none" strike="noStrike" kern="1200" cap="none" spc="0" normalizeH="0" baseline="0" noProof="0" dirty="0">
                <a:ln>
                  <a:noFill/>
                </a:ln>
                <a:solidFill>
                  <a:prstClr val="black"/>
                </a:solidFill>
                <a:effectLst/>
                <a:uLnTx/>
                <a:uFillTx/>
                <a:latin typeface="Arial"/>
                <a:ea typeface="+mn-ea"/>
                <a:cs typeface="+mn-cs"/>
              </a:rPr>
              <a:t>, превосходящих те, что ожидаются у пациентов, принимающих рекомендуемые дозы.</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335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ru-RU" dirty="0"/>
              <a:t>Лабораторное определение </a:t>
            </a:r>
            <a:r>
              <a:rPr lang="en-CA" dirty="0"/>
              <a:t>FVIII: </a:t>
            </a:r>
            <a:r>
              <a:rPr lang="ru-RU" dirty="0" err="1">
                <a:latin typeface="Arial" panose="020B0604020202020204" pitchFamily="34" charset="0"/>
                <a:cs typeface="Arial" panose="020B0604020202020204" pitchFamily="34" charset="0"/>
              </a:rPr>
              <a:t>эмицизумаб</a:t>
            </a:r>
            <a:endParaRPr lang="en-CA" noProof="0" dirty="0"/>
          </a:p>
        </p:txBody>
      </p:sp>
      <p:sp>
        <p:nvSpPr>
          <p:cNvPr id="9" name="Content Placeholder 2">
            <a:extLst>
              <a:ext uri="{FF2B5EF4-FFF2-40B4-BE49-F238E27FC236}">
                <a16:creationId xmlns:a16="http://schemas.microsoft.com/office/drawing/2014/main" id="{DB443928-9E6A-4BDB-B0ED-B6745AC78253}"/>
              </a:ext>
            </a:extLst>
          </p:cNvPr>
          <p:cNvSpPr txBox="1">
            <a:spLocks/>
          </p:cNvSpPr>
          <p:nvPr/>
        </p:nvSpPr>
        <p:spPr>
          <a:xfrm>
            <a:off x="838200" y="4746172"/>
            <a:ext cx="10515598" cy="986972"/>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При наличии для этого также можно использовать </a:t>
            </a:r>
            <a:r>
              <a:rPr kumimoji="0" lang="ru-RU" sz="2000" b="0" i="0" u="none" strike="noStrike" kern="1200" cap="none" spc="0" normalizeH="0" baseline="0" noProof="0" dirty="0" err="1">
                <a:ln>
                  <a:noFill/>
                </a:ln>
                <a:solidFill>
                  <a:prstClr val="black"/>
                </a:solidFill>
                <a:effectLst/>
                <a:uLnTx/>
                <a:uFillTx/>
                <a:latin typeface="Arial"/>
                <a:ea typeface="+mn-ea"/>
                <a:cs typeface="+mn-cs"/>
              </a:rPr>
              <a:t>валидированные</a:t>
            </a:r>
            <a:r>
              <a:rPr kumimoji="0" lang="ru-RU" sz="2000" b="0" i="0" u="none" strike="noStrike" kern="1200" cap="none" spc="0" normalizeH="0" baseline="0" noProof="0" dirty="0">
                <a:ln>
                  <a:noFill/>
                </a:ln>
                <a:solidFill>
                  <a:prstClr val="black"/>
                </a:solidFill>
                <a:effectLst/>
                <a:uLnTx/>
                <a:uFillTx/>
                <a:latin typeface="Arial"/>
                <a:ea typeface="+mn-ea"/>
                <a:cs typeface="+mn-cs"/>
              </a:rPr>
              <a:t> анализы на антитела к препарату.</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ontent Placeholder 13">
            <a:extLst>
              <a:ext uri="{FF2B5EF4-FFF2-40B4-BE49-F238E27FC236}">
                <a16:creationId xmlns:a16="http://schemas.microsoft.com/office/drawing/2014/main" id="{1DC1C976-C331-4491-8540-AFEFC27B982D}"/>
              </a:ext>
            </a:extLst>
          </p:cNvPr>
          <p:cNvSpPr>
            <a:spLocks noGrp="1"/>
          </p:cNvSpPr>
          <p:nvPr>
            <p:ph idx="1"/>
          </p:nvPr>
        </p:nvSpPr>
        <p:spPr>
          <a:xfrm>
            <a:off x="838198" y="1065186"/>
            <a:ext cx="10515600" cy="4614863"/>
          </a:xfrm>
        </p:spPr>
        <p:txBody>
          <a:bodyPr/>
          <a:lstStyle/>
          <a:p>
            <a:pPr marL="0" indent="0">
              <a:buNone/>
            </a:pPr>
            <a:r>
              <a:rPr lang="ru-RU" sz="2000" b="1" noProof="0" dirty="0">
                <a:solidFill>
                  <a:schemeClr val="accent1"/>
                </a:solidFill>
                <a:latin typeface="Arial" panose="020B0604020202020204" pitchFamily="34" charset="0"/>
                <a:cs typeface="Arial" panose="020B0604020202020204" pitchFamily="34" charset="0"/>
              </a:rPr>
              <a:t>Рекомендация</a:t>
            </a:r>
            <a:r>
              <a:rPr lang="en-CA" sz="2000" b="1" noProof="0" dirty="0">
                <a:solidFill>
                  <a:schemeClr val="accent1"/>
                </a:solidFill>
                <a:latin typeface="Arial" panose="020B0604020202020204" pitchFamily="34" charset="0"/>
                <a:cs typeface="Arial" panose="020B0604020202020204" pitchFamily="34" charset="0"/>
              </a:rPr>
              <a:t> 3.2.33 </a:t>
            </a:r>
            <a:br>
              <a:rPr lang="en-CA" sz="2000" b="1" noProof="0" dirty="0">
                <a:solidFill>
                  <a:schemeClr val="accent1"/>
                </a:solidFill>
                <a:latin typeface="Arial" panose="020B0604020202020204" pitchFamily="34" charset="0"/>
                <a:cs typeface="Arial" panose="020B0604020202020204" pitchFamily="34" charset="0"/>
              </a:rPr>
            </a:br>
            <a:r>
              <a:rPr lang="ru-RU" b="1" dirty="0"/>
              <a:t>Для определения уровней ингибиторов к </a:t>
            </a:r>
            <a:r>
              <a:rPr lang="en-US" b="1" dirty="0"/>
              <a:t>FVIII </a:t>
            </a:r>
            <a:r>
              <a:rPr lang="ru-RU" dirty="0"/>
              <a:t>у пациентов, получающих </a:t>
            </a:r>
            <a:r>
              <a:rPr lang="ru-RU" dirty="0" err="1"/>
              <a:t>эмицизумаб</a:t>
            </a:r>
            <a:r>
              <a:rPr lang="ru-RU" dirty="0"/>
              <a:t>, ВФГ рекомендует</a:t>
            </a:r>
            <a:r>
              <a:rPr lang="ru-RU" b="1" dirty="0"/>
              <a:t> использовать хромогенный диагностический набор </a:t>
            </a:r>
            <a:r>
              <a:rPr lang="en-US" b="1" dirty="0"/>
              <a:t>FVIII</a:t>
            </a:r>
            <a:r>
              <a:rPr lang="ru-RU" b="1" dirty="0"/>
              <a:t>, содержащий бычий </a:t>
            </a:r>
            <a:r>
              <a:rPr lang="en-US" b="1" dirty="0"/>
              <a:t>FX</a:t>
            </a:r>
            <a:endParaRPr lang="en-CA" sz="2000" b="1" i="0" u="none" strike="noStrike" baseline="0" noProof="0" dirty="0">
              <a:solidFill>
                <a:srgbClr val="000000"/>
              </a:solidFill>
              <a:latin typeface="Arial" panose="020B0604020202020204" pitchFamily="34" charset="0"/>
              <a:cs typeface="Arial" panose="020B0604020202020204" pitchFamily="34" charset="0"/>
            </a:endParaRPr>
          </a:p>
          <a:p>
            <a:pPr marL="0" indent="0">
              <a:buNone/>
            </a:pPr>
            <a:r>
              <a:rPr lang="ru-RU" sz="2000" b="1" noProof="0" dirty="0">
                <a:solidFill>
                  <a:schemeClr val="accent1"/>
                </a:solidFill>
                <a:latin typeface="Arial" panose="020B0604020202020204" pitchFamily="34" charset="0"/>
                <a:cs typeface="Arial" panose="020B0604020202020204" pitchFamily="34" charset="0"/>
              </a:rPr>
              <a:t>Рекомендация</a:t>
            </a:r>
            <a:r>
              <a:rPr lang="en-CA" sz="2000" b="1" noProof="0" dirty="0">
                <a:solidFill>
                  <a:schemeClr val="accent1"/>
                </a:solidFill>
                <a:latin typeface="Arial" panose="020B0604020202020204" pitchFamily="34" charset="0"/>
                <a:cs typeface="Arial" panose="020B0604020202020204" pitchFamily="34" charset="0"/>
              </a:rPr>
              <a:t> 3.2.34 </a:t>
            </a:r>
            <a:br>
              <a:rPr lang="en-CA" sz="2000" b="1" noProof="0" dirty="0">
                <a:solidFill>
                  <a:schemeClr val="accent1"/>
                </a:solidFill>
                <a:latin typeface="Arial" panose="020B0604020202020204" pitchFamily="34" charset="0"/>
                <a:cs typeface="Arial" panose="020B0604020202020204" pitchFamily="34" charset="0"/>
              </a:rPr>
            </a:br>
            <a:r>
              <a:rPr lang="ru-RU" b="1" dirty="0"/>
              <a:t>Для пациентов с подозрением на нейтрализующие </a:t>
            </a:r>
            <a:r>
              <a:rPr lang="ru-RU" b="1" dirty="0" err="1"/>
              <a:t>эмицизумаб</a:t>
            </a:r>
            <a:r>
              <a:rPr lang="ru-RU" b="1" dirty="0"/>
              <a:t> антитела </a:t>
            </a:r>
            <a:r>
              <a:rPr lang="ru-RU" dirty="0"/>
              <a:t>ВФГ рекомендует измерение уровней </a:t>
            </a:r>
            <a:r>
              <a:rPr lang="ru-RU" dirty="0" err="1"/>
              <a:t>эмицизумаба</a:t>
            </a:r>
            <a:r>
              <a:rPr lang="ru-RU" dirty="0"/>
              <a:t> при помощи </a:t>
            </a:r>
            <a:r>
              <a:rPr lang="ru-RU" b="1" dirty="0"/>
              <a:t>модифицированного одностадийного анализа, включая дополнительный этап предварительного разведения </a:t>
            </a:r>
            <a:r>
              <a:rPr lang="ru-RU" dirty="0"/>
              <a:t>исследуемой плазмы и калибровку анализа </a:t>
            </a:r>
            <a:r>
              <a:rPr lang="ru-RU" dirty="0" err="1"/>
              <a:t>эмицизумаб</a:t>
            </a:r>
            <a:r>
              <a:rPr lang="ru-RU" dirty="0"/>
              <a:t>-специфичными калибраторами.</a:t>
            </a:r>
          </a:p>
        </p:txBody>
      </p:sp>
      <p:sp>
        <p:nvSpPr>
          <p:cNvPr id="6" name="Text Placeholder 3">
            <a:extLst>
              <a:ext uri="{FF2B5EF4-FFF2-40B4-BE49-F238E27FC236}">
                <a16:creationId xmlns:a16="http://schemas.microsoft.com/office/drawing/2014/main" id="{35732389-D863-49AF-AE83-14DC4D8B35E6}"/>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255829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0DB5-B16E-45C3-8FCA-4B595DF7A6CA}"/>
              </a:ext>
            </a:extLst>
          </p:cNvPr>
          <p:cNvSpPr>
            <a:spLocks noGrp="1"/>
          </p:cNvSpPr>
          <p:nvPr>
            <p:ph type="title"/>
          </p:nvPr>
        </p:nvSpPr>
        <p:spPr/>
        <p:txBody>
          <a:bodyPr>
            <a:normAutofit/>
          </a:bodyPr>
          <a:lstStyle/>
          <a:p>
            <a:r>
              <a:rPr lang="ru-RU" dirty="0"/>
              <a:t>Лабораторное определение</a:t>
            </a:r>
            <a:r>
              <a:rPr lang="en-CA" noProof="0" dirty="0">
                <a:latin typeface="Arial" panose="020B0604020202020204" pitchFamily="34" charset="0"/>
                <a:cs typeface="Arial" panose="020B0604020202020204" pitchFamily="34" charset="0"/>
              </a:rPr>
              <a:t>: </a:t>
            </a:r>
            <a:r>
              <a:rPr lang="ru-RU" noProof="0" dirty="0">
                <a:latin typeface="Arial" panose="020B0604020202020204" pitchFamily="34" charset="0"/>
                <a:cs typeface="Arial" panose="020B0604020202020204" pitchFamily="34" charset="0"/>
              </a:rPr>
              <a:t>ингибиторы</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439716E-79C9-4367-AA55-2ECDD4C420D0}"/>
              </a:ext>
            </a:extLst>
          </p:cNvPr>
          <p:cNvSpPr>
            <a:spLocks noGrp="1"/>
          </p:cNvSpPr>
          <p:nvPr>
            <p:ph idx="1"/>
          </p:nvPr>
        </p:nvSpPr>
        <p:spPr>
          <a:xfrm>
            <a:off x="885395" y="1137347"/>
            <a:ext cx="10515600" cy="4614863"/>
          </a:xfrm>
        </p:spPr>
        <p:txBody>
          <a:bodyPr>
            <a:noAutofit/>
          </a:bodyPr>
          <a:lstStyle/>
          <a:p>
            <a:pPr>
              <a:spcBef>
                <a:spcPts val="2400"/>
              </a:spcBef>
            </a:pPr>
            <a:r>
              <a:rPr lang="ru-RU" dirty="0"/>
              <a:t>Наиболее часто встречающиеся функциональные ингибиторы гемостаза – это </a:t>
            </a:r>
            <a:r>
              <a:rPr lang="ru-RU" b="1" dirty="0"/>
              <a:t>волчаночные антикоагулянты</a:t>
            </a:r>
          </a:p>
          <a:p>
            <a:pPr>
              <a:spcBef>
                <a:spcPts val="2400"/>
              </a:spcBef>
            </a:pPr>
            <a:r>
              <a:rPr lang="ru-RU" dirty="0"/>
              <a:t>Большинство ингибиторов </a:t>
            </a:r>
            <a:r>
              <a:rPr lang="en-US" dirty="0"/>
              <a:t>FVIII</a:t>
            </a:r>
            <a:r>
              <a:rPr lang="ru-RU" dirty="0"/>
              <a:t>, появившихся у пациентов с гемофилией </a:t>
            </a:r>
            <a:r>
              <a:rPr lang="en-US" dirty="0"/>
              <a:t>A</a:t>
            </a:r>
            <a:r>
              <a:rPr lang="ru-RU" dirty="0"/>
              <a:t> после проведения заместительной терапии, следуют характерной закономерности: </a:t>
            </a:r>
            <a:r>
              <a:rPr lang="ru-RU" b="1" dirty="0"/>
              <a:t>значение АЧТВ у смеси плазмы пациента и нормальной </a:t>
            </a:r>
            <a:r>
              <a:rPr lang="ru-RU" b="1" dirty="0" err="1"/>
              <a:t>пулированной</a:t>
            </a:r>
            <a:r>
              <a:rPr lang="ru-RU" b="1" dirty="0"/>
              <a:t> плазмы – промежуточное</a:t>
            </a:r>
          </a:p>
          <a:p>
            <a:pPr>
              <a:spcBef>
                <a:spcPts val="2400"/>
              </a:spcBef>
            </a:pPr>
            <a:r>
              <a:rPr lang="ru-RU" dirty="0">
                <a:latin typeface="Arial" panose="020B0604020202020204" pitchFamily="34" charset="0"/>
                <a:cs typeface="Arial" panose="020B0604020202020204" pitchFamily="34" charset="0"/>
              </a:rPr>
              <a:t>Если есть подозрение на волчаночный антикоагулянт или если образец содержит терапевтические антикоагулянты, может быть полезно подтвердить наличие ингибитора с помощью хромогенного анализа для измерения остаточной активности фактора</a:t>
            </a:r>
            <a:endParaRPr lang="en-CA" sz="2000" noProof="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B3E2B98-DEDB-4BAA-8F03-4FD8ED2F6E33}"/>
              </a:ext>
            </a:extLst>
          </p:cNvPr>
          <p:cNvSpPr>
            <a:spLocks noGrp="1"/>
          </p:cNvSpPr>
          <p:nvPr>
            <p:ph type="body" sz="quarter" idx="13"/>
          </p:nvPr>
        </p:nvSpPr>
        <p:spPr/>
        <p:txBody>
          <a:bodyPr/>
          <a:lstStyle/>
          <a:p>
            <a:r>
              <a:rPr lang="ru-RU" noProof="0" dirty="0"/>
              <a:t>АЧТВ</a:t>
            </a:r>
            <a:r>
              <a:rPr lang="en-CA" noProof="0" dirty="0"/>
              <a:t>, </a:t>
            </a:r>
            <a:r>
              <a:rPr lang="ru-RU" noProof="0" dirty="0"/>
              <a:t>активированное частичное </a:t>
            </a:r>
            <a:r>
              <a:rPr lang="ru-RU" noProof="0" dirty="0" err="1"/>
              <a:t>тромбопластиновое</a:t>
            </a:r>
            <a:r>
              <a:rPr lang="ru-RU" noProof="0" dirty="0"/>
              <a:t> время</a:t>
            </a:r>
            <a:r>
              <a:rPr lang="en-CA" noProof="0" dirty="0"/>
              <a:t>; </a:t>
            </a:r>
            <a:r>
              <a:rPr lang="ru-RU" noProof="0" dirty="0"/>
              <a:t>НПП, нормальная </a:t>
            </a:r>
            <a:r>
              <a:rPr lang="ru-RU" noProof="0" dirty="0" err="1"/>
              <a:t>пулированная</a:t>
            </a:r>
            <a:r>
              <a:rPr lang="ru-RU" noProof="0" dirty="0"/>
              <a:t> плазма</a:t>
            </a:r>
            <a:r>
              <a:rPr lang="en-CA" noProof="0" dirty="0"/>
              <a:t>.</a:t>
            </a:r>
          </a:p>
        </p:txBody>
      </p:sp>
      <p:pic>
        <p:nvPicPr>
          <p:cNvPr id="5" name="Picture 4">
            <a:extLst>
              <a:ext uri="{FF2B5EF4-FFF2-40B4-BE49-F238E27FC236}">
                <a16:creationId xmlns:a16="http://schemas.microsoft.com/office/drawing/2014/main" id="{16F58ACC-B9E2-D742-92FD-F11F4C6DC38A}"/>
              </a:ext>
            </a:extLst>
          </p:cNvPr>
          <p:cNvPicPr>
            <a:picLocks noChangeAspect="1"/>
          </p:cNvPicPr>
          <p:nvPr/>
        </p:nvPicPr>
        <p:blipFill>
          <a:blip r:embed="rId3">
            <a:biLevel thresh="75000"/>
          </a:blip>
          <a:stretch>
            <a:fillRect/>
          </a:stretch>
        </p:blipFill>
        <p:spPr>
          <a:xfrm>
            <a:off x="8491538" y="4773613"/>
            <a:ext cx="1713379" cy="1765300"/>
          </a:xfrm>
          <a:prstGeom prst="rect">
            <a:avLst/>
          </a:prstGeom>
        </p:spPr>
      </p:pic>
    </p:spTree>
    <p:extLst>
      <p:ext uri="{BB962C8B-B14F-4D97-AF65-F5344CB8AC3E}">
        <p14:creationId xmlns:p14="http://schemas.microsoft.com/office/powerpoint/2010/main" val="294271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29DC0-4F2C-4D64-8EB7-C66CAE41BA86}"/>
              </a:ext>
            </a:extLst>
          </p:cNvPr>
          <p:cNvSpPr>
            <a:spLocks noGrp="1"/>
          </p:cNvSpPr>
          <p:nvPr>
            <p:ph idx="1"/>
          </p:nvPr>
        </p:nvSpPr>
        <p:spPr/>
        <p:txBody>
          <a:bodyPr>
            <a:normAutofit/>
          </a:bodyPr>
          <a:lstStyle/>
          <a:p>
            <a:pPr marL="0" indent="0">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3.2.37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ru-RU" dirty="0"/>
              <a:t>Для количественного определения анти-</a:t>
            </a:r>
            <a:r>
              <a:rPr lang="en-US" dirty="0"/>
              <a:t>FVIII</a:t>
            </a:r>
            <a:r>
              <a:rPr lang="ru-RU" dirty="0"/>
              <a:t> ингибиторов ВФГ рекомендует использовать</a:t>
            </a:r>
            <a:r>
              <a:rPr lang="ru-RU" b="1" dirty="0"/>
              <a:t> анализ </a:t>
            </a:r>
            <a:r>
              <a:rPr lang="ru-RU" b="1" dirty="0" err="1"/>
              <a:t>Ниймеген</a:t>
            </a:r>
            <a:r>
              <a:rPr lang="ru-RU" b="1" dirty="0"/>
              <a:t> в модификации </a:t>
            </a:r>
            <a:r>
              <a:rPr lang="ru-RU" b="1" dirty="0" err="1"/>
              <a:t>Бетезда</a:t>
            </a:r>
            <a:r>
              <a:rPr lang="ru-RU" dirty="0"/>
              <a:t>.</a:t>
            </a:r>
          </a:p>
          <a:p>
            <a:pPr marL="0" marR="0" indent="0" algn="l" rtl="0" eaLnBrk="1" fontAlgn="auto" latinLnBrk="0" hangingPunct="1">
              <a:spcAft>
                <a:spcPts val="0"/>
              </a:spcAft>
              <a:buNone/>
            </a:pPr>
            <a:endParaRPr lang="en-CA" b="0" i="0" u="none" strike="noStrike" kern="1200" baseline="0" noProof="0" dirty="0">
              <a:solidFill>
                <a:srgbClr val="000000"/>
              </a:solidFill>
              <a:effectLst/>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691B91AD-84A1-4B31-8D81-F4CA536FF78E}"/>
              </a:ext>
            </a:extLst>
          </p:cNvPr>
          <p:cNvSpPr txBox="1">
            <a:spLocks/>
          </p:cNvSpPr>
          <p:nvPr/>
        </p:nvSpPr>
        <p:spPr>
          <a:xfrm>
            <a:off x="838200" y="3043229"/>
            <a:ext cx="10515598" cy="230414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Анализы </a:t>
            </a:r>
            <a:r>
              <a:rPr kumimoji="0" lang="ru-RU" sz="2000" b="0" i="0" u="none" strike="noStrike" kern="1200" cap="none" spc="0" normalizeH="0" baseline="0" noProof="0" dirty="0" err="1">
                <a:ln>
                  <a:noFill/>
                </a:ln>
                <a:solidFill>
                  <a:prstClr val="black"/>
                </a:solidFill>
                <a:effectLst/>
                <a:uLnTx/>
                <a:uFillTx/>
                <a:latin typeface="Arial"/>
                <a:ea typeface="+mn-ea"/>
                <a:cs typeface="+mn-cs"/>
              </a:rPr>
              <a:t>Бетезда</a:t>
            </a:r>
            <a:r>
              <a:rPr kumimoji="0" lang="ru-RU" sz="2000" b="0" i="0" u="none" strike="noStrike" kern="1200" cap="none" spc="0" normalizeH="0" baseline="0" noProof="0" dirty="0">
                <a:ln>
                  <a:noFill/>
                </a:ln>
                <a:solidFill>
                  <a:prstClr val="black"/>
                </a:solidFill>
                <a:effectLst/>
                <a:uLnTx/>
                <a:uFillTx/>
                <a:latin typeface="Arial"/>
                <a:ea typeface="+mn-ea"/>
                <a:cs typeface="+mn-cs"/>
              </a:rPr>
              <a:t> обнаруживают нейтрализующие антитела. Невысокое содержание анти-</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антител является не является нейтрализующим, сокращает период полувыведения </a:t>
            </a:r>
            <a:r>
              <a:rPr kumimoji="0" lang="ru-RU" sz="2000" b="0" i="0" u="none" strike="noStrike" kern="1200" cap="none" spc="0" normalizeH="0" baseline="0" noProof="0" dirty="0" err="1">
                <a:ln>
                  <a:noFill/>
                </a:ln>
                <a:solidFill>
                  <a:prstClr val="black"/>
                </a:solidFill>
                <a:effectLst/>
                <a:uLnTx/>
                <a:uFillTx/>
                <a:latin typeface="Arial"/>
                <a:ea typeface="+mn-ea"/>
                <a:cs typeface="+mn-cs"/>
              </a:rPr>
              <a:t>инфузий</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и не определяется анализами </a:t>
            </a:r>
            <a:r>
              <a:rPr kumimoji="0" lang="ru-RU" sz="2000" b="0" i="0" u="none" strike="noStrike" kern="1200" cap="none" spc="0" normalizeH="0" baseline="0" noProof="0" dirty="0" err="1">
                <a:ln>
                  <a:noFill/>
                </a:ln>
                <a:solidFill>
                  <a:prstClr val="black"/>
                </a:solidFill>
                <a:effectLst/>
                <a:uLnTx/>
                <a:uFillTx/>
                <a:latin typeface="Arial"/>
                <a:ea typeface="+mn-ea"/>
                <a:cs typeface="+mn-cs"/>
              </a:rPr>
              <a:t>Бетезда</a:t>
            </a:r>
            <a:r>
              <a:rPr kumimoji="0" lang="ru-RU" sz="20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Модификация </a:t>
            </a:r>
            <a:r>
              <a:rPr kumimoji="0" lang="ru-RU" sz="2000" b="0" i="0" u="none" strike="noStrike" kern="1200" cap="none" spc="0" normalizeH="0" baseline="0" noProof="0" dirty="0" err="1">
                <a:ln>
                  <a:noFill/>
                </a:ln>
                <a:solidFill>
                  <a:prstClr val="black"/>
                </a:solidFill>
                <a:effectLst/>
                <a:uLnTx/>
                <a:uFillTx/>
                <a:latin typeface="Arial"/>
                <a:ea typeface="+mn-ea"/>
                <a:cs typeface="+mn-cs"/>
              </a:rPr>
              <a:t>Ниймеген</a:t>
            </a:r>
            <a:r>
              <a:rPr kumimoji="0" lang="ru-RU" sz="2000" b="0" i="0" u="none" strike="noStrike" kern="1200" cap="none" spc="0" normalizeH="0" baseline="0" noProof="0" dirty="0">
                <a:ln>
                  <a:noFill/>
                </a:ln>
                <a:solidFill>
                  <a:prstClr val="black"/>
                </a:solidFill>
                <a:effectLst/>
                <a:uLnTx/>
                <a:uFillTx/>
                <a:latin typeface="Arial"/>
                <a:ea typeface="+mn-ea"/>
                <a:cs typeface="+mn-cs"/>
              </a:rPr>
              <a:t> описывает специфический метод буферизации нормальной </a:t>
            </a:r>
            <a:r>
              <a:rPr kumimoji="0" lang="ru-RU" sz="2000" b="0" i="0" u="none" strike="noStrike" kern="1200" cap="none" spc="0" normalizeH="0" baseline="0" noProof="0" dirty="0" err="1">
                <a:ln>
                  <a:noFill/>
                </a:ln>
                <a:solidFill>
                  <a:prstClr val="black"/>
                </a:solidFill>
                <a:effectLst/>
                <a:uLnTx/>
                <a:uFillTx/>
                <a:latin typeface="Arial"/>
                <a:ea typeface="+mn-ea"/>
                <a:cs typeface="+mn-cs"/>
              </a:rPr>
              <a:t>пулированной</a:t>
            </a:r>
            <a:r>
              <a:rPr kumimoji="0" lang="ru-RU" sz="2000" b="0" i="0" u="none" strike="noStrike" kern="1200" cap="none" spc="0" normalizeH="0" baseline="0" noProof="0" dirty="0">
                <a:ln>
                  <a:noFill/>
                </a:ln>
                <a:solidFill>
                  <a:prstClr val="black"/>
                </a:solidFill>
                <a:effectLst/>
                <a:uLnTx/>
                <a:uFillTx/>
                <a:latin typeface="Arial"/>
                <a:ea typeface="+mn-ea"/>
                <a:cs typeface="+mn-cs"/>
              </a:rPr>
              <a:t> плазмы; могут подойти и другие методы буферизации.</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9E6CB8E8-DF76-9C45-A49A-CC14D2A6060B}"/>
              </a:ext>
            </a:extLst>
          </p:cNvPr>
          <p:cNvSpPr>
            <a:spLocks noGrp="1"/>
          </p:cNvSpPr>
          <p:nvPr>
            <p:ph type="title"/>
          </p:nvPr>
        </p:nvSpPr>
        <p:spPr>
          <a:xfrm>
            <a:off x="838199" y="225425"/>
            <a:ext cx="10515599" cy="1090079"/>
          </a:xfrm>
        </p:spPr>
        <p:txBody>
          <a:bodyPr>
            <a:normAutofit/>
          </a:bodyPr>
          <a:lstStyle/>
          <a:p>
            <a:r>
              <a:rPr lang="ru-RU" dirty="0"/>
              <a:t>Лабораторное определение</a:t>
            </a:r>
            <a:r>
              <a:rPr lang="en-CA"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ингибиторы</a:t>
            </a:r>
            <a:endParaRPr lang="en-CA" b="1" noProof="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D479E7ED-A657-470C-877F-B6652E50D30A}"/>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81364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5"/>
          <p:cNvSpPr>
            <a:spLocks noGrp="1"/>
          </p:cNvSpPr>
          <p:nvPr>
            <p:ph idx="1"/>
          </p:nvPr>
        </p:nvSpPr>
        <p:spPr/>
        <p:txBody>
          <a:bodyPr>
            <a:normAutofit/>
          </a:bodyPr>
          <a:lstStyle/>
          <a:p>
            <a:r>
              <a:rPr lang="ru-RU" altLang="en-US" dirty="0">
                <a:latin typeface="Arial" panose="020B0604020202020204" pitchFamily="34" charset="0"/>
                <a:cs typeface="Arial" panose="020B0604020202020204" pitchFamily="34" charset="0"/>
              </a:rPr>
              <a:t>Буферизованная нормальная плазма как источник FVIII смешивается с</a:t>
            </a:r>
            <a:r>
              <a:rPr lang="en-CA" altLang="en-US" noProof="0" dirty="0">
                <a:latin typeface="Arial" panose="020B0604020202020204" pitchFamily="34" charset="0"/>
                <a:cs typeface="Arial" panose="020B0604020202020204" pitchFamily="34" charset="0"/>
              </a:rPr>
              <a:t>:</a:t>
            </a:r>
          </a:p>
          <a:p>
            <a:pPr lvl="1">
              <a:spcBef>
                <a:spcPts val="600"/>
              </a:spcBef>
            </a:pPr>
            <a:r>
              <a:rPr lang="ru-RU" altLang="en-US" dirty="0">
                <a:latin typeface="Arial" panose="020B0604020202020204" pitchFamily="34" charset="0"/>
                <a:cs typeface="Arial" panose="020B0604020202020204" pitchFamily="34" charset="0"/>
              </a:rPr>
              <a:t>Плазма с дефицитом FVIII, содержащая ФВ (контрольная смесь)</a:t>
            </a:r>
          </a:p>
          <a:p>
            <a:pPr lvl="1">
              <a:spcBef>
                <a:spcPts val="600"/>
              </a:spcBef>
            </a:pPr>
            <a:r>
              <a:rPr lang="ru-RU" altLang="en-US" dirty="0">
                <a:latin typeface="Arial" panose="020B0604020202020204" pitchFamily="34" charset="0"/>
                <a:cs typeface="Arial" panose="020B0604020202020204" pitchFamily="34" charset="0"/>
              </a:rPr>
              <a:t>Образец пациента (сначала уничтожить любой FVIII путём термической обработки)</a:t>
            </a:r>
            <a:endParaRPr lang="en-CA" altLang="en-US" sz="2000" noProof="0" dirty="0">
              <a:latin typeface="Arial" panose="020B0604020202020204" pitchFamily="34" charset="0"/>
              <a:cs typeface="Arial" panose="020B0604020202020204" pitchFamily="34" charset="0"/>
            </a:endParaRPr>
          </a:p>
          <a:p>
            <a:r>
              <a:rPr lang="ru-RU" altLang="en-US" dirty="0">
                <a:latin typeface="Arial" panose="020B0604020202020204" pitchFamily="34" charset="0"/>
                <a:cs typeface="Arial" panose="020B0604020202020204" pitchFamily="34" charset="0"/>
              </a:rPr>
              <a:t>Определите остаточный FVIII через 2 часа при 37</a:t>
            </a:r>
            <a:r>
              <a:rPr lang="en-CA" altLang="en-US" baseline="30000" dirty="0">
                <a:latin typeface="Arial" panose="020B0604020202020204" pitchFamily="34" charset="0"/>
                <a:cs typeface="Arial" panose="020B0604020202020204" pitchFamily="34" charset="0"/>
              </a:rPr>
              <a:t>o</a:t>
            </a:r>
            <a:r>
              <a:rPr lang="ru-RU" altLang="en-US" dirty="0">
                <a:latin typeface="Arial" panose="020B0604020202020204" pitchFamily="34" charset="0"/>
                <a:cs typeface="Arial" panose="020B0604020202020204" pitchFamily="34" charset="0"/>
              </a:rPr>
              <a:t>C в тесте по сравнению с контрольной смесью</a:t>
            </a:r>
            <a:endParaRPr lang="en-CA" altLang="en-US" noProof="0"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EAE8FF17-C0E3-4217-B22B-9F2BBD683DCC}"/>
              </a:ext>
            </a:extLst>
          </p:cNvPr>
          <p:cNvSpPr>
            <a:spLocks noGrp="1"/>
          </p:cNvSpPr>
          <p:nvPr>
            <p:ph type="body" sz="quarter" idx="13"/>
          </p:nvPr>
        </p:nvSpPr>
        <p:spPr/>
        <p:txBody>
          <a:bodyPr/>
          <a:lstStyle/>
          <a:p>
            <a:r>
              <a:rPr lang="ru-RU" dirty="0"/>
              <a:t>ФВ</a:t>
            </a:r>
            <a:r>
              <a:rPr lang="en-CA" noProof="0" dirty="0"/>
              <a:t>, </a:t>
            </a:r>
            <a:r>
              <a:rPr lang="ru-RU" dirty="0"/>
              <a:t>фактор фон </a:t>
            </a:r>
            <a:r>
              <a:rPr lang="ru-RU" dirty="0" err="1"/>
              <a:t>Виллебранда</a:t>
            </a:r>
            <a:r>
              <a:rPr lang="en-CA" noProof="0" dirty="0"/>
              <a:t>.</a:t>
            </a:r>
          </a:p>
        </p:txBody>
      </p:sp>
      <p:sp>
        <p:nvSpPr>
          <p:cNvPr id="8" name="Title 1">
            <a:extLst>
              <a:ext uri="{FF2B5EF4-FFF2-40B4-BE49-F238E27FC236}">
                <a16:creationId xmlns:a16="http://schemas.microsoft.com/office/drawing/2014/main" id="{30A3767E-47D6-E647-B94E-0AD009D38F62}"/>
              </a:ext>
            </a:extLst>
          </p:cNvPr>
          <p:cNvSpPr>
            <a:spLocks noGrp="1"/>
          </p:cNvSpPr>
          <p:nvPr>
            <p:ph type="title"/>
          </p:nvPr>
        </p:nvSpPr>
        <p:spPr>
          <a:xfrm>
            <a:off x="838199" y="225425"/>
            <a:ext cx="10515599" cy="1090079"/>
          </a:xfrm>
        </p:spPr>
        <p:txBody>
          <a:bodyPr>
            <a:normAutofit/>
          </a:bodyPr>
          <a:lstStyle/>
          <a:p>
            <a:r>
              <a:rPr lang="ru-RU" dirty="0"/>
              <a:t>Лабораторное определение</a:t>
            </a:r>
            <a:r>
              <a:rPr lang="en-CA"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ингибиторы</a:t>
            </a:r>
            <a:endParaRPr lang="en-CA"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092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29DC0-4F2C-4D64-8EB7-C66CAE41BA86}"/>
              </a:ext>
            </a:extLst>
          </p:cNvPr>
          <p:cNvSpPr>
            <a:spLocks noGrp="1"/>
          </p:cNvSpPr>
          <p:nvPr>
            <p:ph idx="1"/>
          </p:nvPr>
        </p:nvSpPr>
        <p:spPr>
          <a:xfrm>
            <a:off x="838198" y="1054756"/>
            <a:ext cx="10515600" cy="4614863"/>
          </a:xfrm>
        </p:spPr>
        <p:txBody>
          <a:bodyPr>
            <a:normAutofit/>
          </a:bodyPr>
          <a:lstStyle/>
          <a:p>
            <a:pPr marL="0" indent="0" algn="l" rtl="0" eaLnBrk="1" fontAlgn="t" latinLnBrk="0" hangingPunct="1">
              <a:spcBef>
                <a:spcPts val="0"/>
              </a:spcBef>
              <a:spcAft>
                <a:spcPts val="0"/>
              </a:spcAf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3.2.35 </a:t>
            </a:r>
            <a:endParaRPr lang="en-CA" b="0" i="0" u="none" strike="noStrike" noProof="0" dirty="0">
              <a:effectLst/>
              <a:latin typeface="Arial" panose="020B0604020202020204" pitchFamily="34" charset="0"/>
            </a:endParaRPr>
          </a:p>
          <a:p>
            <a:pPr lvl="0"/>
            <a:r>
              <a:rPr lang="ru-RU" dirty="0"/>
              <a:t>Для определения наличия анти-</a:t>
            </a:r>
            <a:r>
              <a:rPr lang="en-US" dirty="0"/>
              <a:t>FVIII</a:t>
            </a:r>
            <a:r>
              <a:rPr lang="ru-RU" dirty="0"/>
              <a:t> ингибиторов в образце, содержащем </a:t>
            </a:r>
            <a:r>
              <a:rPr lang="en-US" dirty="0"/>
              <a:t>FVIII</a:t>
            </a:r>
            <a:r>
              <a:rPr lang="ru-RU" dirty="0"/>
              <a:t> активностью более 5 МЕ/</a:t>
            </a:r>
            <a:r>
              <a:rPr lang="ru-RU" dirty="0" err="1"/>
              <a:t>дл</a:t>
            </a:r>
            <a:r>
              <a:rPr lang="ru-RU" dirty="0"/>
              <a:t>, ВФГ рекомендует перед тестированием</a:t>
            </a:r>
            <a:r>
              <a:rPr lang="ru-RU" b="1" dirty="0"/>
              <a:t> выдерживать образец при 56°</a:t>
            </a:r>
            <a:r>
              <a:rPr lang="en-US" b="1" dirty="0"/>
              <a:t>C</a:t>
            </a:r>
            <a:r>
              <a:rPr lang="ru-RU" b="1" dirty="0"/>
              <a:t> в течение 30 минут и центрифугировать его при комнатной температуре </a:t>
            </a:r>
            <a:r>
              <a:rPr lang="ru-RU" dirty="0"/>
              <a:t>с центробежным ускорением минимум 1700 </a:t>
            </a:r>
            <a:r>
              <a:rPr lang="en-US" dirty="0"/>
              <a:t>g</a:t>
            </a:r>
            <a:r>
              <a:rPr lang="ru-RU" dirty="0"/>
              <a:t> в течение как минимум 5 минут.</a:t>
            </a:r>
          </a:p>
        </p:txBody>
      </p:sp>
      <p:sp>
        <p:nvSpPr>
          <p:cNvPr id="7" name="Content Placeholder 2">
            <a:extLst>
              <a:ext uri="{FF2B5EF4-FFF2-40B4-BE49-F238E27FC236}">
                <a16:creationId xmlns:a16="http://schemas.microsoft.com/office/drawing/2014/main" id="{47BB2667-2F23-4905-9AF3-FA3E77D1E1DF}"/>
              </a:ext>
            </a:extLst>
          </p:cNvPr>
          <p:cNvSpPr txBox="1">
            <a:spLocks/>
          </p:cNvSpPr>
          <p:nvPr/>
        </p:nvSpPr>
        <p:spPr>
          <a:xfrm>
            <a:off x="838200" y="3429001"/>
            <a:ext cx="10515598" cy="230414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Количественное ограничение анализа ингибитора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ru-RU" sz="2000" b="0" i="0" u="none" strike="noStrike" kern="1200" cap="none" spc="0" normalizeH="0" baseline="0" noProof="0" dirty="0" err="1">
                <a:ln>
                  <a:noFill/>
                </a:ln>
                <a:solidFill>
                  <a:prstClr val="black"/>
                </a:solidFill>
                <a:effectLst/>
                <a:uLnTx/>
                <a:uFillTx/>
                <a:latin typeface="Arial"/>
                <a:ea typeface="+mn-ea"/>
                <a:cs typeface="+mn-cs"/>
              </a:rPr>
              <a:t>Ниймеген-Бетезда</a:t>
            </a:r>
            <a:r>
              <a:rPr kumimoji="0" lang="ru-RU" sz="2000" b="0" i="0" u="none" strike="noStrike" kern="1200" cap="none" spc="0" normalizeH="0" baseline="0" noProof="0" dirty="0">
                <a:ln>
                  <a:noFill/>
                </a:ln>
                <a:solidFill>
                  <a:prstClr val="black"/>
                </a:solidFill>
                <a:effectLst/>
                <a:uLnTx/>
                <a:uFillTx/>
                <a:latin typeface="Arial"/>
                <a:ea typeface="+mn-ea"/>
                <a:cs typeface="+mn-cs"/>
              </a:rPr>
              <a:t> - приблизительно 0,6 БЕ/мл.</a:t>
            </a:r>
          </a:p>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Анализ ингибитора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a:t>
            </a:r>
            <a:r>
              <a:rPr kumimoji="0" lang="ru-RU" sz="2000" b="0" i="0" u="none" strike="noStrike" kern="1200" cap="none" spc="0" normalizeH="0" baseline="0" noProof="0" dirty="0" err="1">
                <a:ln>
                  <a:noFill/>
                </a:ln>
                <a:solidFill>
                  <a:prstClr val="black"/>
                </a:solidFill>
                <a:effectLst/>
                <a:uLnTx/>
                <a:uFillTx/>
                <a:latin typeface="Arial"/>
                <a:ea typeface="+mn-ea"/>
                <a:cs typeface="+mn-cs"/>
              </a:rPr>
              <a:t>Ниймеген-Бетезда</a:t>
            </a:r>
            <a:r>
              <a:rPr kumimoji="0" lang="ru-RU" sz="2000" b="0" i="0" u="none" strike="noStrike" kern="1200" cap="none" spc="0" normalizeH="0" baseline="0" noProof="0" dirty="0">
                <a:ln>
                  <a:noFill/>
                </a:ln>
                <a:solidFill>
                  <a:prstClr val="black"/>
                </a:solidFill>
                <a:effectLst/>
                <a:uLnTx/>
                <a:uFillTx/>
                <a:latin typeface="Arial"/>
                <a:ea typeface="+mn-ea"/>
                <a:cs typeface="+mn-cs"/>
              </a:rPr>
              <a:t> требует использования буферизованной нормальной </a:t>
            </a:r>
            <a:r>
              <a:rPr kumimoji="0" lang="ru-RU" sz="2000" b="0" i="0" u="none" strike="noStrike" kern="1200" cap="none" spc="0" normalizeH="0" baseline="0" noProof="0" dirty="0" err="1">
                <a:ln>
                  <a:noFill/>
                </a:ln>
                <a:solidFill>
                  <a:prstClr val="black"/>
                </a:solidFill>
                <a:effectLst/>
                <a:uLnTx/>
                <a:uFillTx/>
                <a:latin typeface="Arial"/>
                <a:ea typeface="+mn-ea"/>
                <a:cs typeface="+mn-cs"/>
              </a:rPr>
              <a:t>пулированной</a:t>
            </a:r>
            <a:r>
              <a:rPr kumimoji="0" lang="ru-RU" sz="2000" b="0" i="0" u="none" strike="noStrike" kern="1200" cap="none" spc="0" normalizeH="0" baseline="0" noProof="0" dirty="0">
                <a:ln>
                  <a:noFill/>
                </a:ln>
                <a:solidFill>
                  <a:prstClr val="black"/>
                </a:solidFill>
                <a:effectLst/>
                <a:uLnTx/>
                <a:uFillTx/>
                <a:latin typeface="Arial"/>
                <a:ea typeface="+mn-ea"/>
                <a:cs typeface="+mn-cs"/>
              </a:rPr>
              <a:t> плазмы в качестве источника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 которая для приготовления контрольной смеси затем смешивается с равным объёмом плазмы, дефицитной по </a:t>
            </a:r>
            <a:r>
              <a:rPr kumimoji="0" lang="en-US" sz="2000" b="0" i="0" u="none" strike="noStrike" kern="1200" cap="none" spc="0" normalizeH="0" baseline="0" noProof="0" dirty="0">
                <a:ln>
                  <a:noFill/>
                </a:ln>
                <a:solidFill>
                  <a:prstClr val="black"/>
                </a:solidFill>
                <a:effectLst/>
                <a:uLnTx/>
                <a:uFillTx/>
                <a:latin typeface="Arial"/>
                <a:ea typeface="+mn-ea"/>
                <a:cs typeface="+mn-cs"/>
              </a:rPr>
              <a:t>FVIII</a:t>
            </a:r>
            <a:r>
              <a:rPr kumimoji="0" lang="ru-RU" sz="2000" b="0" i="0" u="none" strike="noStrike" kern="1200" cap="none" spc="0" normalizeH="0" baseline="0" noProof="0" dirty="0">
                <a:ln>
                  <a:noFill/>
                </a:ln>
                <a:solidFill>
                  <a:prstClr val="black"/>
                </a:solidFill>
                <a:effectLst/>
                <a:uLnTx/>
                <a:uFillTx/>
                <a:latin typeface="Arial"/>
                <a:ea typeface="+mn-ea"/>
                <a:cs typeface="+mn-cs"/>
              </a:rPr>
              <a:t>.</a:t>
            </a:r>
            <a:r>
              <a:rPr kumimoji="0" lang="ru-RU" sz="2000" b="1" i="0" u="none" strike="noStrike" kern="1200" cap="none" spc="0" normalizeH="0" baseline="0" noProof="0" dirty="0">
                <a:ln>
                  <a:noFill/>
                </a:ln>
                <a:solidFill>
                  <a:prstClr val="black"/>
                </a:solidFill>
                <a:effectLst/>
                <a:uLnTx/>
                <a:uFillTx/>
                <a:latin typeface="Arial"/>
                <a:ea typeface="+mn-ea"/>
                <a:cs typeface="+mn-cs"/>
              </a:rPr>
              <a:t> </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3B1677E5-1D80-8443-8484-A117EABE803C}"/>
              </a:ext>
            </a:extLst>
          </p:cNvPr>
          <p:cNvSpPr>
            <a:spLocks noGrp="1"/>
          </p:cNvSpPr>
          <p:nvPr>
            <p:ph type="title"/>
          </p:nvPr>
        </p:nvSpPr>
        <p:spPr>
          <a:xfrm>
            <a:off x="838199" y="225425"/>
            <a:ext cx="10515599" cy="1090079"/>
          </a:xfrm>
        </p:spPr>
        <p:txBody>
          <a:bodyPr>
            <a:normAutofit/>
          </a:bodyPr>
          <a:lstStyle/>
          <a:p>
            <a:r>
              <a:rPr lang="ru-RU" dirty="0"/>
              <a:t>Лабораторное определение</a:t>
            </a:r>
            <a:r>
              <a:rPr lang="en-CA"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ингибиторы</a:t>
            </a:r>
            <a:endParaRPr lang="en-CA"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34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D85A-67D7-4D87-ADE5-7BF389839F38}"/>
              </a:ext>
            </a:extLst>
          </p:cNvPr>
          <p:cNvSpPr>
            <a:spLocks noGrp="1"/>
          </p:cNvSpPr>
          <p:nvPr>
            <p:ph type="title"/>
          </p:nvPr>
        </p:nvSpPr>
        <p:spPr/>
        <p:txBody>
          <a:bodyPr>
            <a:normAutofit/>
          </a:bodyPr>
          <a:lstStyle/>
          <a:p>
            <a:r>
              <a:rPr lang="ru-RU" dirty="0"/>
              <a:t>Лабораторное определение</a:t>
            </a:r>
            <a:r>
              <a:rPr lang="en-CA" b="1" noProof="0" dirty="0">
                <a:latin typeface="Arial" panose="020B0604020202020204" pitchFamily="34" charset="0"/>
                <a:cs typeface="Arial" panose="020B0604020202020204" pitchFamily="34" charset="0"/>
              </a:rPr>
              <a:t>: </a:t>
            </a:r>
            <a:r>
              <a:rPr lang="ru-RU" b="1" noProof="0" dirty="0">
                <a:latin typeface="Arial" panose="020B0604020202020204" pitchFamily="34" charset="0"/>
                <a:cs typeface="Arial" panose="020B0604020202020204" pitchFamily="34" charset="0"/>
              </a:rPr>
              <a:t>обеспечение качества</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7DD02E7-F555-4C47-951D-01FC94BCF2D0}"/>
              </a:ext>
            </a:extLst>
          </p:cNvPr>
          <p:cNvSpPr>
            <a:spLocks noGrp="1"/>
          </p:cNvSpPr>
          <p:nvPr>
            <p:ph idx="1"/>
          </p:nvPr>
        </p:nvSpPr>
        <p:spPr/>
        <p:txBody>
          <a:bodyPr>
            <a:normAutofit/>
          </a:bodyPr>
          <a:lstStyle/>
          <a:p>
            <a:pPr>
              <a:spcBef>
                <a:spcPts val="600"/>
              </a:spcBef>
            </a:pPr>
            <a:r>
              <a:rPr lang="ru-RU" b="1" dirty="0">
                <a:latin typeface="Arial" panose="020B0604020202020204" pitchFamily="34" charset="0"/>
                <a:cs typeface="Arial" panose="020B0604020202020204" pitchFamily="34" charset="0"/>
              </a:rPr>
              <a:t>Внутренний </a:t>
            </a:r>
            <a:r>
              <a:rPr lang="ru-RU" dirty="0">
                <a:latin typeface="Arial" panose="020B0604020202020204" pitchFamily="34" charset="0"/>
                <a:cs typeface="Arial" panose="020B0604020202020204" pitchFamily="34" charset="0"/>
              </a:rPr>
              <a:t>контроль качества используется для установления того, насколько </a:t>
            </a:r>
            <a:r>
              <a:rPr lang="ru-RU" b="1" dirty="0">
                <a:latin typeface="Arial" panose="020B0604020202020204" pitchFamily="34" charset="0"/>
                <a:cs typeface="Arial" panose="020B0604020202020204" pitchFamily="34" charset="0"/>
              </a:rPr>
              <a:t>последовательно выполняется </a:t>
            </a:r>
            <a:r>
              <a:rPr lang="ru-RU" dirty="0">
                <a:latin typeface="Arial" panose="020B0604020202020204" pitchFamily="34" charset="0"/>
                <a:cs typeface="Arial" panose="020B0604020202020204" pitchFamily="34" charset="0"/>
              </a:rPr>
              <a:t>серия методик и процедур </a:t>
            </a:r>
            <a:r>
              <a:rPr lang="ru-RU" b="1" dirty="0">
                <a:latin typeface="Arial" panose="020B0604020202020204" pitchFamily="34" charset="0"/>
                <a:cs typeface="Arial" panose="020B0604020202020204" pitchFamily="34" charset="0"/>
              </a:rPr>
              <a:t>в течение определённого времени</a:t>
            </a:r>
            <a:endParaRPr lang="en-CA" b="1" i="0" u="none" strike="noStrike" baseline="0" noProof="0" dirty="0">
              <a:latin typeface="Arial" panose="020B0604020202020204" pitchFamily="34" charset="0"/>
              <a:cs typeface="Arial" panose="020B0604020202020204" pitchFamily="34" charset="0"/>
            </a:endParaRPr>
          </a:p>
          <a:p>
            <a:pPr marL="0" indent="0" algn="l">
              <a:spcBef>
                <a:spcPts val="600"/>
              </a:spcBef>
              <a:buNone/>
            </a:pPr>
            <a:endParaRPr lang="en-CA" b="1" i="0" u="none" strike="noStrike" baseline="0" noProof="0" dirty="0">
              <a:latin typeface="Arial" panose="020B0604020202020204" pitchFamily="34" charset="0"/>
              <a:cs typeface="Arial" panose="020B0604020202020204" pitchFamily="34" charset="0"/>
            </a:endParaRPr>
          </a:p>
          <a:p>
            <a:pPr>
              <a:spcBef>
                <a:spcPts val="600"/>
              </a:spcBef>
            </a:pPr>
            <a:r>
              <a:rPr lang="ru-RU" b="1" dirty="0">
                <a:latin typeface="Arial" panose="020B0604020202020204" pitchFamily="34" charset="0"/>
                <a:cs typeface="Arial" panose="020B0604020202020204" pitchFamily="34" charset="0"/>
              </a:rPr>
              <a:t>Внешняя</a:t>
            </a:r>
            <a:r>
              <a:rPr lang="ru-RU" dirty="0">
                <a:latin typeface="Arial" panose="020B0604020202020204" pitchFamily="34" charset="0"/>
                <a:cs typeface="Arial" panose="020B0604020202020204" pitchFamily="34" charset="0"/>
              </a:rPr>
              <a:t> оценка качества помогает определить </a:t>
            </a:r>
            <a:r>
              <a:rPr lang="ru-RU" b="1" dirty="0">
                <a:latin typeface="Arial" panose="020B0604020202020204" pitchFamily="34" charset="0"/>
                <a:cs typeface="Arial" panose="020B0604020202020204" pitchFamily="34" charset="0"/>
              </a:rPr>
              <a:t>степень согласованности </a:t>
            </a:r>
            <a:r>
              <a:rPr lang="ru-RU" dirty="0">
                <a:latin typeface="Arial" panose="020B0604020202020204" pitchFamily="34" charset="0"/>
                <a:cs typeface="Arial" panose="020B0604020202020204" pitchFamily="34" charset="0"/>
              </a:rPr>
              <a:t>между результатами местной лаборатории и результатами, получаемыми другими центрами</a:t>
            </a:r>
            <a:endParaRPr lang="en-CA" b="0" i="0" u="none" strike="noStrike" baseline="0" noProof="0" dirty="0">
              <a:latin typeface="Arial" panose="020B0604020202020204" pitchFamily="34" charset="0"/>
              <a:cs typeface="Arial" panose="020B0604020202020204" pitchFamily="34" charset="0"/>
            </a:endParaRPr>
          </a:p>
          <a:p>
            <a:pPr lvl="1">
              <a:spcBef>
                <a:spcPts val="600"/>
              </a:spcBef>
            </a:pPr>
            <a:r>
              <a:rPr lang="ru-RU" dirty="0">
                <a:latin typeface="Arial" panose="020B0604020202020204" pitchFamily="34" charset="0"/>
                <a:cs typeface="Arial" panose="020B0604020202020204" pitchFamily="34" charset="0"/>
              </a:rPr>
              <a:t>Для того чтобы лаборатория достигла высокого уровня надёжности тестирования и успешно участвовала в программе внешней оценки качества, она должна иметь </a:t>
            </a:r>
            <a:r>
              <a:rPr lang="en-CA" sz="2000" b="0" i="0" u="none" strike="noStrike" baseline="0" noProof="0" dirty="0">
                <a:latin typeface="Arial" panose="020B0604020202020204" pitchFamily="34" charset="0"/>
                <a:cs typeface="Arial" panose="020B0604020202020204" pitchFamily="34" charset="0"/>
              </a:rPr>
              <a:t>:</a:t>
            </a:r>
          </a:p>
          <a:p>
            <a:pPr lvl="2">
              <a:spcBef>
                <a:spcPts val="600"/>
              </a:spcBef>
            </a:pPr>
            <a:r>
              <a:rPr lang="ru-RU" sz="2000" dirty="0">
                <a:latin typeface="Arial" panose="020B0604020202020204" pitchFamily="34" charset="0"/>
                <a:cs typeface="Arial" panose="020B0604020202020204" pitchFamily="34" charset="0"/>
              </a:rPr>
              <a:t>Соответствующие реагенты и методики</a:t>
            </a:r>
            <a:r>
              <a:rPr lang="en-CA" sz="2000" b="0" i="0" u="none" strike="noStrike" baseline="0" noProof="0" dirty="0">
                <a:latin typeface="Arial" panose="020B0604020202020204" pitchFamily="34" charset="0"/>
                <a:cs typeface="Arial" panose="020B0604020202020204" pitchFamily="34" charset="0"/>
              </a:rPr>
              <a:t> </a:t>
            </a:r>
          </a:p>
          <a:p>
            <a:pPr lvl="2">
              <a:spcBef>
                <a:spcPts val="600"/>
              </a:spcBef>
            </a:pPr>
            <a:r>
              <a:rPr lang="ru-RU" sz="2000" dirty="0">
                <a:latin typeface="Arial" panose="020B0604020202020204" pitchFamily="34" charset="0"/>
                <a:cs typeface="Arial" panose="020B0604020202020204" pitchFamily="34" charset="0"/>
              </a:rPr>
              <a:t>Соответствующее количество правильно обученного персонала</a:t>
            </a:r>
            <a:endParaRPr lang="en-CA" sz="2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01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a:xfrm>
            <a:off x="95415" y="1122363"/>
            <a:ext cx="11895151" cy="2387600"/>
          </a:xfrm>
        </p:spPr>
        <p:txBody>
          <a:bodyPr>
            <a:normAutofit/>
          </a:bodyPr>
          <a:lstStyle/>
          <a:p>
            <a:pPr>
              <a:lnSpc>
                <a:spcPct val="100000"/>
              </a:lnSpc>
            </a:pPr>
            <a:r>
              <a:rPr lang="ru-RU" sz="4000" noProof="0" dirty="0">
                <a:solidFill>
                  <a:srgbClr val="008BB0"/>
                </a:solidFill>
                <a:ea typeface="+mn-ea"/>
                <a:cs typeface="+mn-cs"/>
              </a:rPr>
              <a:t>Глава</a:t>
            </a:r>
            <a:r>
              <a:rPr lang="en-CA" sz="4000" noProof="0" dirty="0">
                <a:solidFill>
                  <a:srgbClr val="008BB0"/>
                </a:solidFill>
                <a:ea typeface="+mn-ea"/>
                <a:cs typeface="+mn-cs"/>
              </a:rPr>
              <a:t> 3: </a:t>
            </a:r>
            <a:r>
              <a:rPr lang="ru-RU" sz="4000" dirty="0">
                <a:solidFill>
                  <a:srgbClr val="008BB0"/>
                </a:solidFill>
              </a:rPr>
              <a:t>Лабораторная диагностика и контроль</a:t>
            </a:r>
            <a:endParaRPr lang="en-CA" sz="4000" noProof="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219200" y="3602038"/>
            <a:ext cx="10045700" cy="2646362"/>
          </a:xfrm>
        </p:spPr>
        <p:txBody>
          <a:bodyPr>
            <a:noAutofit/>
          </a:bodyPr>
          <a:lstStyle/>
          <a:p>
            <a:pPr>
              <a:spcBef>
                <a:spcPts val="0"/>
              </a:spcBef>
            </a:pPr>
            <a:r>
              <a:rPr lang="ru-RU" sz="3000" b="1" noProof="0" dirty="0">
                <a:ea typeface="+mn-ea"/>
                <a:cs typeface="+mn-cs"/>
              </a:rPr>
              <a:t>Стивен </a:t>
            </a:r>
            <a:r>
              <a:rPr lang="ru-RU" sz="3000" b="1" noProof="0" dirty="0" err="1">
                <a:ea typeface="+mn-ea"/>
                <a:cs typeface="+mn-cs"/>
              </a:rPr>
              <a:t>Китчен</a:t>
            </a:r>
            <a:r>
              <a:rPr lang="ru-RU" sz="3000" b="1" dirty="0"/>
              <a:t>, к.м.н.</a:t>
            </a:r>
            <a:r>
              <a:rPr lang="en-CA" sz="3000" b="1" noProof="0" dirty="0">
                <a:ea typeface="+mn-ea"/>
                <a:cs typeface="+mn-cs"/>
              </a:rPr>
              <a:t> </a:t>
            </a:r>
          </a:p>
          <a:p>
            <a:pPr>
              <a:spcBef>
                <a:spcPts val="0"/>
              </a:spcBef>
            </a:pPr>
            <a:r>
              <a:rPr lang="ru-RU" sz="2000" dirty="0"/>
              <a:t>Клинический исследователь</a:t>
            </a:r>
          </a:p>
          <a:p>
            <a:pPr>
              <a:spcBef>
                <a:spcPts val="0"/>
              </a:spcBef>
            </a:pPr>
            <a:r>
              <a:rPr lang="ru-RU" sz="2000" dirty="0"/>
              <a:t>Отделение </a:t>
            </a:r>
            <a:r>
              <a:rPr lang="ru-RU" sz="2000" dirty="0" err="1"/>
              <a:t>коагулологии</a:t>
            </a:r>
            <a:r>
              <a:rPr lang="en-CA" sz="2000" noProof="0" dirty="0"/>
              <a:t>, </a:t>
            </a:r>
            <a:r>
              <a:rPr lang="ru-RU" sz="2000" dirty="0"/>
              <a:t>Королевская больница </a:t>
            </a:r>
            <a:r>
              <a:rPr lang="ru-RU" sz="2000" dirty="0" err="1"/>
              <a:t>Халламшир</a:t>
            </a:r>
            <a:endParaRPr lang="en-CA" sz="2000" noProof="0" dirty="0"/>
          </a:p>
          <a:p>
            <a:pPr>
              <a:spcBef>
                <a:spcPts val="0"/>
              </a:spcBef>
            </a:pPr>
            <a:r>
              <a:rPr lang="ru-RU" sz="2000" dirty="0"/>
              <a:t>Шеффилд, Великобритания</a:t>
            </a:r>
            <a:endParaRPr lang="en-CA" sz="2000" noProof="0" dirty="0"/>
          </a:p>
        </p:txBody>
      </p:sp>
    </p:spTree>
    <p:extLst>
      <p:ext uri="{BB962C8B-B14F-4D97-AF65-F5344CB8AC3E}">
        <p14:creationId xmlns:p14="http://schemas.microsoft.com/office/powerpoint/2010/main" val="299910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F3C8-48AD-4636-BC41-5814E8D62F5D}"/>
              </a:ext>
            </a:extLst>
          </p:cNvPr>
          <p:cNvSpPr>
            <a:spLocks noGrp="1"/>
          </p:cNvSpPr>
          <p:nvPr>
            <p:ph type="title"/>
          </p:nvPr>
        </p:nvSpPr>
        <p:spPr>
          <a:xfrm>
            <a:off x="838199" y="225425"/>
            <a:ext cx="10515599" cy="1090079"/>
          </a:xfrm>
        </p:spPr>
        <p:txBody>
          <a:bodyPr>
            <a:normAutofit/>
          </a:bodyPr>
          <a:lstStyle/>
          <a:p>
            <a:r>
              <a:rPr lang="ru-RU" dirty="0"/>
              <a:t>Лабораторное определение</a:t>
            </a:r>
            <a:r>
              <a:rPr lang="en-CA"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обеспечение качества</a:t>
            </a:r>
            <a:endParaRPr lang="en-CA" noProof="0" dirty="0"/>
          </a:p>
        </p:txBody>
      </p:sp>
      <p:sp>
        <p:nvSpPr>
          <p:cNvPr id="3" name="Content Placeholder 2">
            <a:extLst>
              <a:ext uri="{FF2B5EF4-FFF2-40B4-BE49-F238E27FC236}">
                <a16:creationId xmlns:a16="http://schemas.microsoft.com/office/drawing/2014/main" id="{18FBC9C5-4124-4A7C-8A7D-BA5BE15BE2B7}"/>
              </a:ext>
            </a:extLst>
          </p:cNvPr>
          <p:cNvSpPr>
            <a:spLocks noGrp="1"/>
          </p:cNvSpPr>
          <p:nvPr>
            <p:ph idx="1"/>
          </p:nvPr>
        </p:nvSpPr>
        <p:spPr>
          <a:xfrm>
            <a:off x="774700" y="1315504"/>
            <a:ext cx="10515600" cy="4614863"/>
          </a:xfrm>
        </p:spPr>
        <p:txBody>
          <a:bodyPr>
            <a:normAutofit/>
          </a:bodyPr>
          <a:lstStyle/>
          <a:p>
            <a:pPr marL="0" indent="0">
              <a:buNone/>
            </a:pPr>
            <a:r>
              <a:rPr lang="ru-RU" b="1" noProof="0" dirty="0">
                <a:solidFill>
                  <a:schemeClr val="accent1"/>
                </a:solidFill>
              </a:rPr>
              <a:t>Рекомендация</a:t>
            </a:r>
            <a:r>
              <a:rPr lang="en-CA" b="1" noProof="0" dirty="0">
                <a:solidFill>
                  <a:schemeClr val="accent1"/>
                </a:solidFill>
              </a:rPr>
              <a:t> 3.4.1 </a:t>
            </a:r>
            <a:br>
              <a:rPr lang="en-CA" noProof="0" dirty="0"/>
            </a:br>
            <a:r>
              <a:rPr lang="ru-RU" dirty="0"/>
              <a:t>ВФГ настоятельно рекомендует </a:t>
            </a:r>
            <a:r>
              <a:rPr lang="ru-RU" dirty="0" err="1"/>
              <a:t>коагулологическим</a:t>
            </a:r>
            <a:r>
              <a:rPr lang="ru-RU" dirty="0"/>
              <a:t> лабораториям использовать программы обеспечения качества для всех лабораторных систем, это обеспечит приверженность качеству и надёжность лабораторных процедур анализа крови, а также отчётности в целях диагностики и лечения гемофилии.</a:t>
            </a:r>
            <a:endParaRPr lang="en-CA" noProof="0" dirty="0"/>
          </a:p>
          <a:p>
            <a:pPr lvl="0"/>
            <a:r>
              <a:rPr lang="ru-RU" b="1" noProof="0" dirty="0">
                <a:solidFill>
                  <a:schemeClr val="accent1"/>
                </a:solidFill>
              </a:rPr>
              <a:t>Рекомендация</a:t>
            </a:r>
            <a:r>
              <a:rPr lang="en-CA" b="1" noProof="0" dirty="0">
                <a:solidFill>
                  <a:schemeClr val="accent1"/>
                </a:solidFill>
              </a:rPr>
              <a:t> 3.4.3 </a:t>
            </a:r>
            <a:br>
              <a:rPr lang="en-CA" b="1" noProof="0" dirty="0"/>
            </a:br>
            <a:r>
              <a:rPr lang="ru-RU" dirty="0"/>
              <a:t>ВФГ настоятельно рекомендует клиническим лабораториям регулярно участвовать во внешних оценках качества по каждому виду анализов, используемых в диагностике и лечении гемофилии.</a:t>
            </a:r>
          </a:p>
        </p:txBody>
      </p:sp>
      <p:sp>
        <p:nvSpPr>
          <p:cNvPr id="6" name="Content Placeholder 2">
            <a:extLst>
              <a:ext uri="{FF2B5EF4-FFF2-40B4-BE49-F238E27FC236}">
                <a16:creationId xmlns:a16="http://schemas.microsoft.com/office/drawing/2014/main" id="{98D92CFD-B1A5-4DC8-94BE-97D77E4C80CE}"/>
              </a:ext>
            </a:extLst>
          </p:cNvPr>
          <p:cNvSpPr txBox="1">
            <a:spLocks/>
          </p:cNvSpPr>
          <p:nvPr/>
        </p:nvSpPr>
        <p:spPr>
          <a:xfrm>
            <a:off x="838202" y="4478644"/>
            <a:ext cx="10515598" cy="1341585"/>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t" latinLnBrk="0" hangingPunct="1">
              <a:lnSpc>
                <a:spcPct val="100000"/>
              </a:lnSpc>
              <a:spcBef>
                <a:spcPts val="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Участие в организованной ВФГ Международной программе внешней оценки качества (</a:t>
            </a:r>
            <a:r>
              <a:rPr kumimoji="0" lang="en-US" sz="2000" b="0" i="0" u="none" strike="noStrike" kern="1200" cap="none" spc="0" normalizeH="0" baseline="0" noProof="0" dirty="0">
                <a:ln>
                  <a:noFill/>
                </a:ln>
                <a:solidFill>
                  <a:prstClr val="black"/>
                </a:solidFill>
                <a:effectLst/>
                <a:uLnTx/>
                <a:uFillTx/>
                <a:latin typeface="Arial"/>
                <a:ea typeface="+mn-ea"/>
                <a:cs typeface="+mn-cs"/>
              </a:rPr>
              <a:t>I</a:t>
            </a:r>
            <a:r>
              <a:rPr kumimoji="0" lang="ru-RU" sz="2000" b="0" i="0" u="none" strike="noStrike" kern="1200" cap="none" spc="0" normalizeH="0" baseline="0" noProof="0" dirty="0">
                <a:ln>
                  <a:noFill/>
                </a:ln>
                <a:solidFill>
                  <a:prstClr val="black"/>
                </a:solidFill>
                <a:effectLst/>
                <a:uLnTx/>
                <a:uFillTx/>
                <a:latin typeface="Arial"/>
                <a:ea typeface="+mn-ea"/>
                <a:cs typeface="+mn-cs"/>
              </a:rPr>
              <a:t>С</a:t>
            </a:r>
            <a:r>
              <a:rPr kumimoji="0" lang="en-US" sz="2000" b="0" i="0" u="none" strike="noStrike" kern="1200" cap="none" spc="0" normalizeH="0" baseline="0" noProof="0" dirty="0">
                <a:ln>
                  <a:noFill/>
                </a:ln>
                <a:solidFill>
                  <a:prstClr val="black"/>
                </a:solidFill>
                <a:effectLst/>
                <a:uLnTx/>
                <a:uFillTx/>
                <a:latin typeface="Arial"/>
                <a:ea typeface="+mn-ea"/>
                <a:cs typeface="+mn-cs"/>
              </a:rPr>
              <a:t>QAS</a:t>
            </a:r>
            <a:r>
              <a:rPr kumimoji="0" lang="ru-RU" sz="2000" b="0" i="0" u="none" strike="noStrike" kern="1200" cap="none" spc="0" normalizeH="0" baseline="0" noProof="0" dirty="0">
                <a:ln>
                  <a:noFill/>
                </a:ln>
                <a:solidFill>
                  <a:prstClr val="black"/>
                </a:solidFill>
                <a:effectLst/>
                <a:uLnTx/>
                <a:uFillTx/>
                <a:latin typeface="Arial"/>
                <a:ea typeface="+mn-ea"/>
                <a:cs typeface="+mn-cs"/>
              </a:rPr>
              <a:t>) позволяет лабораториям совершенствовать и стандартизировать лабораторное тестирование в области гемофилии.</a:t>
            </a: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143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2CF1-1B3B-DE44-A93A-E7BA3A136BBC}"/>
              </a:ext>
            </a:extLst>
          </p:cNvPr>
          <p:cNvSpPr>
            <a:spLocks noGrp="1"/>
          </p:cNvSpPr>
          <p:nvPr>
            <p:ph type="title"/>
          </p:nvPr>
        </p:nvSpPr>
        <p:spPr>
          <a:xfrm>
            <a:off x="838199" y="225425"/>
            <a:ext cx="10515599" cy="1090079"/>
          </a:xfrm>
        </p:spPr>
        <p:txBody>
          <a:bodyPr>
            <a:normAutofit/>
          </a:bodyPr>
          <a:lstStyle/>
          <a:p>
            <a:r>
              <a:rPr lang="ru-RU" noProof="0" dirty="0"/>
              <a:t>Выводы</a:t>
            </a:r>
            <a:endParaRPr lang="en-CA" noProof="0" dirty="0"/>
          </a:p>
        </p:txBody>
      </p:sp>
      <p:sp>
        <p:nvSpPr>
          <p:cNvPr id="3" name="Content Placeholder 2">
            <a:extLst>
              <a:ext uri="{FF2B5EF4-FFF2-40B4-BE49-F238E27FC236}">
                <a16:creationId xmlns:a16="http://schemas.microsoft.com/office/drawing/2014/main" id="{27BF5AC4-4056-1C40-B0D8-35875E774F15}"/>
              </a:ext>
            </a:extLst>
          </p:cNvPr>
          <p:cNvSpPr>
            <a:spLocks noGrp="1"/>
          </p:cNvSpPr>
          <p:nvPr>
            <p:ph idx="1"/>
          </p:nvPr>
        </p:nvSpPr>
        <p:spPr>
          <a:xfrm>
            <a:off x="838200" y="1562100"/>
            <a:ext cx="10515600" cy="4614863"/>
          </a:xfrm>
        </p:spPr>
        <p:txBody>
          <a:bodyPr>
            <a:normAutofit/>
          </a:bodyPr>
          <a:lstStyle/>
          <a:p>
            <a:pPr marL="0" indent="0">
              <a:buNone/>
            </a:pPr>
            <a:r>
              <a:rPr lang="ru-RU" dirty="0"/>
              <a:t>Для диагностики и мониторинга гемофилии необходимы точные лабораторные исследования</a:t>
            </a:r>
            <a:r>
              <a:rPr lang="en-CA" noProof="0" dirty="0"/>
              <a:t>:</a:t>
            </a:r>
          </a:p>
          <a:p>
            <a:r>
              <a:rPr lang="ru-RU" dirty="0"/>
              <a:t>Тесное сотрудничество между лабораторией и клинической службой</a:t>
            </a:r>
            <a:endParaRPr lang="en-CA" noProof="0" dirty="0"/>
          </a:p>
          <a:p>
            <a:r>
              <a:rPr lang="ru-RU" dirty="0"/>
              <a:t>Достаточное количество соответствующих реагентов и оборудования</a:t>
            </a:r>
            <a:endParaRPr lang="en-CA" noProof="0" dirty="0"/>
          </a:p>
          <a:p>
            <a:r>
              <a:rPr lang="ru-RU" dirty="0"/>
              <a:t>Ресурсы для соблюдения руководства ВФГ по лабораторной диагностике и мониторингу</a:t>
            </a:r>
            <a:endParaRPr lang="en-CA" noProof="0" dirty="0"/>
          </a:p>
          <a:p>
            <a:r>
              <a:rPr lang="ru-RU" dirty="0"/>
              <a:t>Лабораторный персонал, обладающий знаниями и опытом в области коагуляции для выбора и применения правильных методов</a:t>
            </a:r>
            <a:endParaRPr lang="en-CA" noProof="0" dirty="0"/>
          </a:p>
          <a:p>
            <a:endParaRPr lang="en-CA" noProof="0" dirty="0"/>
          </a:p>
          <a:p>
            <a:endParaRPr lang="en-CA" noProof="0" dirty="0"/>
          </a:p>
        </p:txBody>
      </p:sp>
    </p:spTree>
    <p:extLst>
      <p:ext uri="{BB962C8B-B14F-4D97-AF65-F5344CB8AC3E}">
        <p14:creationId xmlns:p14="http://schemas.microsoft.com/office/powerpoint/2010/main" val="277592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518763"/>
            <a:ext cx="10515599" cy="1090079"/>
          </a:xfrm>
        </p:spPr>
        <p:txBody>
          <a:bodyPr>
            <a:normAutofit fontScale="90000"/>
          </a:bodyPr>
          <a:lstStyle/>
          <a:p>
            <a:pPr algn="ctr"/>
            <a:r>
              <a:rPr lang="ru-RU" dirty="0"/>
              <a:t>Благодарим организацию «Гемофилия-Альянс» за поддержку в создании этой презентации. </a:t>
            </a:r>
            <a:endParaRPr lang="en-CA" b="1" noProof="0"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3"/>
          <a:stretch>
            <a:fillRect/>
          </a:stretch>
        </p:blipFill>
        <p:spPr>
          <a:xfrm>
            <a:off x="4371179" y="3429000"/>
            <a:ext cx="3449638" cy="2012950"/>
          </a:xfrm>
        </p:spPr>
      </p:pic>
    </p:spTree>
    <p:extLst>
      <p:ext uri="{BB962C8B-B14F-4D97-AF65-F5344CB8AC3E}">
        <p14:creationId xmlns:p14="http://schemas.microsoft.com/office/powerpoint/2010/main" val="60884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1B90-F31B-4227-AF74-48120FABC7BB}"/>
              </a:ext>
            </a:extLst>
          </p:cNvPr>
          <p:cNvSpPr>
            <a:spLocks noGrp="1"/>
          </p:cNvSpPr>
          <p:nvPr>
            <p:ph type="title"/>
          </p:nvPr>
        </p:nvSpPr>
        <p:spPr>
          <a:xfrm>
            <a:off x="838199" y="225425"/>
            <a:ext cx="10515599" cy="1090079"/>
          </a:xfrm>
        </p:spPr>
        <p:txBody>
          <a:bodyPr>
            <a:normAutofit fontScale="90000"/>
          </a:bodyPr>
          <a:lstStyle/>
          <a:p>
            <a:pPr>
              <a:lnSpc>
                <a:spcPct val="100000"/>
              </a:lnSpc>
            </a:pPr>
            <a:r>
              <a:rPr lang="ru-RU" dirty="0"/>
              <a:t>Раскрытие потенциальных конфликтов интересов</a:t>
            </a:r>
            <a:r>
              <a:rPr lang="en-CA" noProof="0" dirty="0"/>
              <a:t>: </a:t>
            </a:r>
            <a:r>
              <a:rPr lang="ru-RU" noProof="0" dirty="0"/>
              <a:t>Стивен </a:t>
            </a:r>
            <a:r>
              <a:rPr lang="ru-RU" noProof="0" dirty="0" err="1"/>
              <a:t>Китчен</a:t>
            </a:r>
            <a:endParaRPr lang="en-CA" noProof="0" dirty="0"/>
          </a:p>
        </p:txBody>
      </p:sp>
      <p:sp>
        <p:nvSpPr>
          <p:cNvPr id="3" name="Content Placeholder 2">
            <a:extLst>
              <a:ext uri="{FF2B5EF4-FFF2-40B4-BE49-F238E27FC236}">
                <a16:creationId xmlns:a16="http://schemas.microsoft.com/office/drawing/2014/main" id="{1FB7F2FE-0642-4502-9CC1-97228A28909F}"/>
              </a:ext>
            </a:extLst>
          </p:cNvPr>
          <p:cNvSpPr>
            <a:spLocks noGrp="1"/>
          </p:cNvSpPr>
          <p:nvPr>
            <p:ph idx="1"/>
          </p:nvPr>
        </p:nvSpPr>
        <p:spPr>
          <a:xfrm>
            <a:off x="838200" y="1562100"/>
            <a:ext cx="10515600" cy="4614863"/>
          </a:xfrm>
        </p:spPr>
        <p:txBody>
          <a:bodyPr>
            <a:normAutofit/>
          </a:bodyPr>
          <a:lstStyle/>
          <a:p>
            <a:pPr marL="0" indent="0">
              <a:buNone/>
            </a:pPr>
            <a:r>
              <a:rPr lang="ru-RU" b="1" noProof="0" dirty="0">
                <a:solidFill>
                  <a:srgbClr val="008BB0"/>
                </a:solidFill>
              </a:rPr>
              <a:t>Консультант</a:t>
            </a:r>
            <a:r>
              <a:rPr lang="en-CA" b="1" noProof="0" dirty="0">
                <a:solidFill>
                  <a:srgbClr val="008BB0"/>
                </a:solidFill>
              </a:rPr>
              <a:t>/</a:t>
            </a:r>
            <a:r>
              <a:rPr lang="ru-RU" b="1" dirty="0">
                <a:solidFill>
                  <a:srgbClr val="008BB0"/>
                </a:solidFill>
              </a:rPr>
              <a:t>гонорары за публичные выступления</a:t>
            </a:r>
            <a:endParaRPr lang="en-CA" b="1" noProof="0" dirty="0">
              <a:solidFill>
                <a:srgbClr val="008BB0"/>
              </a:solidFill>
            </a:endParaRPr>
          </a:p>
          <a:p>
            <a:r>
              <a:rPr lang="en-CA" noProof="0" dirty="0"/>
              <a:t>Novo Nordisk, Roche, Sobi ,Takeda, </a:t>
            </a:r>
            <a:r>
              <a:rPr lang="en-CA" noProof="0" dirty="0" err="1"/>
              <a:t>Werfen</a:t>
            </a:r>
            <a:r>
              <a:rPr lang="en-CA" noProof="0" dirty="0"/>
              <a:t> </a:t>
            </a:r>
            <a:r>
              <a:rPr lang="ru-RU" noProof="0" dirty="0"/>
              <a:t>– в течение последних </a:t>
            </a:r>
            <a:r>
              <a:rPr lang="en-CA" noProof="0" dirty="0"/>
              <a:t>2 </a:t>
            </a:r>
            <a:r>
              <a:rPr lang="ru-RU" noProof="0" dirty="0"/>
              <a:t>лет</a:t>
            </a:r>
            <a:r>
              <a:rPr lang="en-CA" noProof="0" dirty="0"/>
              <a:t>.</a:t>
            </a:r>
          </a:p>
        </p:txBody>
      </p:sp>
    </p:spTree>
    <p:extLst>
      <p:ext uri="{BB962C8B-B14F-4D97-AF65-F5344CB8AC3E}">
        <p14:creationId xmlns:p14="http://schemas.microsoft.com/office/powerpoint/2010/main" val="186672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normAutofit/>
          </a:bodyPr>
          <a:lstStyle/>
          <a:p>
            <a:r>
              <a:rPr lang="ru-RU" noProof="0" dirty="0"/>
              <a:t>Авторы</a:t>
            </a:r>
            <a:endParaRPr lang="en-CA" noProof="0" dirty="0"/>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4836886" cy="4614863"/>
          </a:xfrm>
        </p:spPr>
        <p:txBody>
          <a:bodyPr>
            <a:normAutofit/>
          </a:bodyPr>
          <a:lstStyle/>
          <a:p>
            <a:pPr>
              <a:spcBef>
                <a:spcPts val="1000"/>
              </a:spcBef>
            </a:pPr>
            <a:r>
              <a:rPr lang="ru-RU" b="1" noProof="0" dirty="0"/>
              <a:t>Стив </a:t>
            </a:r>
            <a:r>
              <a:rPr lang="ru-RU" b="1" noProof="0" dirty="0" err="1"/>
              <a:t>Китчен</a:t>
            </a:r>
            <a:endParaRPr lang="ru-RU" b="1" noProof="0" dirty="0"/>
          </a:p>
          <a:p>
            <a:pPr>
              <a:spcBef>
                <a:spcPts val="1000"/>
              </a:spcBef>
            </a:pPr>
            <a:r>
              <a:rPr lang="ru-RU" b="1" dirty="0"/>
              <a:t>Франциско де </a:t>
            </a:r>
            <a:r>
              <a:rPr lang="ru-RU" b="1" dirty="0" err="1"/>
              <a:t>Паула</a:t>
            </a:r>
            <a:r>
              <a:rPr lang="ru-RU" b="1" dirty="0"/>
              <a:t> Карета</a:t>
            </a:r>
            <a:r>
              <a:rPr lang="en-CA" b="1" noProof="0" dirty="0"/>
              <a:t> (</a:t>
            </a:r>
            <a:r>
              <a:rPr lang="ru-RU" b="1" noProof="0" dirty="0" err="1"/>
              <a:t>ЛсГ</a:t>
            </a:r>
            <a:r>
              <a:rPr lang="en-CA" b="1" noProof="0" dirty="0"/>
              <a:t>)</a:t>
            </a:r>
          </a:p>
          <a:p>
            <a:pPr>
              <a:spcBef>
                <a:spcPts val="1000"/>
              </a:spcBef>
            </a:pPr>
            <a:r>
              <a:rPr lang="ru-RU" b="1" dirty="0" err="1"/>
              <a:t>Симара</a:t>
            </a:r>
            <a:r>
              <a:rPr lang="ru-RU" b="1" dirty="0"/>
              <a:t> А. де Лима </a:t>
            </a:r>
            <a:r>
              <a:rPr lang="ru-RU" b="1" dirty="0" err="1"/>
              <a:t>Монтальвайо</a:t>
            </a:r>
            <a:endParaRPr lang="en-CA" b="1" noProof="0" dirty="0"/>
          </a:p>
          <a:p>
            <a:pPr>
              <a:spcBef>
                <a:spcPts val="1000"/>
              </a:spcBef>
            </a:pPr>
            <a:r>
              <a:rPr lang="ru-RU" b="1" dirty="0" err="1"/>
              <a:t>Эмна</a:t>
            </a:r>
            <a:r>
              <a:rPr lang="ru-RU" b="1" dirty="0"/>
              <a:t> </a:t>
            </a:r>
            <a:r>
              <a:rPr lang="ru-RU" b="1" dirty="0" err="1"/>
              <a:t>Гуйдер</a:t>
            </a:r>
            <a:endParaRPr lang="en-CA" b="1" noProof="0" dirty="0"/>
          </a:p>
          <a:p>
            <a:pPr>
              <a:spcBef>
                <a:spcPts val="1000"/>
              </a:spcBef>
            </a:pPr>
            <a:r>
              <a:rPr lang="ru-RU" b="1" dirty="0" err="1"/>
              <a:t>Радослав</a:t>
            </a:r>
            <a:r>
              <a:rPr lang="ru-RU" b="1" dirty="0"/>
              <a:t> </a:t>
            </a:r>
            <a:r>
              <a:rPr lang="ru-RU" b="1" dirty="0" err="1"/>
              <a:t>Казмарек</a:t>
            </a:r>
            <a:r>
              <a:rPr lang="en-CA" b="1" noProof="0" dirty="0"/>
              <a:t> (</a:t>
            </a:r>
            <a:r>
              <a:rPr lang="ru-RU" b="1" dirty="0" err="1"/>
              <a:t>ЛсГ</a:t>
            </a:r>
            <a:r>
              <a:rPr lang="en-CA" b="1" noProof="0" dirty="0"/>
              <a:t>)</a:t>
            </a:r>
          </a:p>
          <a:p>
            <a:pPr>
              <a:spcBef>
                <a:spcPts val="1000"/>
              </a:spcBef>
            </a:pPr>
            <a:r>
              <a:rPr lang="ru-RU" b="1" dirty="0"/>
              <a:t>Клод Т. </a:t>
            </a:r>
            <a:r>
              <a:rPr lang="ru-RU" b="1" dirty="0" err="1"/>
              <a:t>Таньи</a:t>
            </a:r>
            <a:r>
              <a:rPr lang="ru-RU" b="1" dirty="0"/>
              <a:t> </a:t>
            </a:r>
          </a:p>
          <a:p>
            <a:pPr>
              <a:spcBef>
                <a:spcPts val="1000"/>
              </a:spcBef>
            </a:pPr>
            <a:r>
              <a:rPr lang="ru-RU" b="1" dirty="0"/>
              <a:t>Пьер Тулон </a:t>
            </a:r>
          </a:p>
          <a:p>
            <a:pPr>
              <a:spcBef>
                <a:spcPts val="1000"/>
              </a:spcBef>
            </a:pPr>
            <a:r>
              <a:rPr lang="ru-RU" b="1" dirty="0" err="1"/>
              <a:t>Гленн</a:t>
            </a:r>
            <a:r>
              <a:rPr lang="ru-RU" b="1" dirty="0"/>
              <a:t> Ф. </a:t>
            </a:r>
            <a:r>
              <a:rPr lang="ru-RU" b="1" dirty="0" err="1"/>
              <a:t>Пиэрс</a:t>
            </a:r>
            <a:endParaRPr lang="en-CA" b="1" noProof="0" dirty="0"/>
          </a:p>
          <a:p>
            <a:pPr>
              <a:spcBef>
                <a:spcPts val="1000"/>
              </a:spcBef>
            </a:pPr>
            <a:r>
              <a:rPr lang="ru-RU" b="1" dirty="0" err="1"/>
              <a:t>Алок</a:t>
            </a:r>
            <a:r>
              <a:rPr lang="ru-RU" b="1" dirty="0"/>
              <a:t> </a:t>
            </a:r>
            <a:r>
              <a:rPr lang="ru-RU" b="1" dirty="0" err="1"/>
              <a:t>Шривастава</a:t>
            </a:r>
            <a:endParaRPr lang="ru-RU" b="1" dirty="0"/>
          </a:p>
        </p:txBody>
      </p:sp>
      <p:sp>
        <p:nvSpPr>
          <p:cNvPr id="4" name="Text Placeholder 3">
            <a:extLst>
              <a:ext uri="{FF2B5EF4-FFF2-40B4-BE49-F238E27FC236}">
                <a16:creationId xmlns:a16="http://schemas.microsoft.com/office/drawing/2014/main" id="{F9A06BEC-E142-4B52-9048-D290A35F27C8}"/>
              </a:ext>
            </a:extLst>
          </p:cNvPr>
          <p:cNvSpPr>
            <a:spLocks noGrp="1"/>
          </p:cNvSpPr>
          <p:nvPr>
            <p:ph type="body" sz="quarter" idx="13"/>
          </p:nvPr>
        </p:nvSpPr>
        <p:spPr>
          <a:xfrm>
            <a:off x="838201" y="6356351"/>
            <a:ext cx="9925050" cy="365125"/>
          </a:xfrm>
        </p:spPr>
        <p:txBody>
          <a:bodyPr/>
          <a:lstStyle/>
          <a:p>
            <a:r>
              <a:rPr lang="en-CA" noProof="0" dirty="0"/>
              <a:t>PWH, person with hemophilia</a:t>
            </a:r>
          </a:p>
        </p:txBody>
      </p:sp>
      <p:pic>
        <p:nvPicPr>
          <p:cNvPr id="6" name="Picture 2">
            <a:extLst>
              <a:ext uri="{FF2B5EF4-FFF2-40B4-BE49-F238E27FC236}">
                <a16:creationId xmlns:a16="http://schemas.microsoft.com/office/drawing/2014/main" id="{398CC179-A0FF-4E94-9C32-168990EDC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500" y="1964668"/>
            <a:ext cx="6569511" cy="312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511675" y="568692"/>
            <a:ext cx="6557335" cy="4855175"/>
          </a:xfrm>
          <a:prstGeom prst="rect">
            <a:avLst/>
          </a:prstGeom>
          <a:solidFill>
            <a:schemeClr val="bg1"/>
          </a:solidFill>
        </p:spPr>
        <p:txBody>
          <a:bodyPr wrap="square">
            <a:spAutoFit/>
          </a:bodyPr>
          <a:lstStyle/>
          <a:p>
            <a:pPr marL="73025" marR="0" lvl="0" indent="0" algn="l" defTabSz="914400" rtl="0" eaLnBrk="1" fontAlgn="auto" latinLnBrk="0" hangingPunct="1">
              <a:lnSpc>
                <a:spcPct val="100000"/>
              </a:lnSpc>
              <a:spcBef>
                <a:spcPts val="590"/>
              </a:spcBef>
              <a:spcAft>
                <a:spcPts val="0"/>
              </a:spcAft>
              <a:buClrTx/>
              <a:buSzTx/>
              <a:buFontTx/>
              <a:buNone/>
              <a:tabLst/>
              <a:defRPr/>
            </a:pPr>
            <a:r>
              <a:rPr kumimoji="0" lang="ru-RU" sz="2400" b="1" i="0" u="none" strike="noStrike" kern="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panose="020B0604020202020204" pitchFamily="34" charset="0"/>
              </a:rPr>
              <a:t>Глава 3: Лабораторная диагностика и контроль</a:t>
            </a:r>
            <a:endParaRPr kumimoji="0" lang="ru-RU" sz="1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3025" marR="941070" lvl="0" indent="0" algn="l" defTabSz="914400" rtl="0" eaLnBrk="1" fontAlgn="auto" latinLnBrk="0" hangingPunct="1">
              <a:lnSpc>
                <a:spcPct val="130000"/>
              </a:lnSpc>
              <a:spcBef>
                <a:spcPts val="0"/>
              </a:spcBef>
              <a:spcAft>
                <a:spcPts val="0"/>
              </a:spcAft>
              <a:buClrTx/>
              <a:buSzTx/>
              <a:buFontTx/>
              <a:buNone/>
              <a:tabLst/>
              <a:defRPr/>
            </a:pPr>
            <a:r>
              <a:rPr kumimoji="0" lang="en-CA" sz="1600" b="1" i="0" u="none" strike="noStrike" kern="1200" cap="none" spc="-2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Steve </a:t>
            </a:r>
            <a:r>
              <a:rPr kumimoji="0" lang="en-CA" sz="1600" b="1" i="0" u="none" strike="noStrike" kern="1200" cap="none" spc="-15"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Kitchen</a:t>
            </a:r>
            <a:r>
              <a:rPr kumimoji="0" lang="ru-RU" sz="1600" b="1" i="0" u="none" strike="noStrike" kern="1200" cap="none" spc="-15"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mn-cs"/>
              </a:rPr>
              <a:t>1</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(Стив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Китчен</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a:t>
            </a:r>
            <a:r>
              <a:rPr kumimoji="0" lang="ru-RU" sz="1600" b="1" i="0" u="none" strike="noStrike" kern="1200" cap="none" spc="-15"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Francisco de Paula </a:t>
            </a:r>
            <a:r>
              <a:rPr kumimoji="0" lang="en-CA" sz="16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mn-cs"/>
              </a:rPr>
              <a:t>Careta</a:t>
            </a:r>
            <a:r>
              <a:rPr kumimoji="0" lang="ru-RU" sz="1600" b="1" i="0" u="none" strike="noStrike" kern="1200" cap="none" spc="0"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mn-cs"/>
              </a:rPr>
              <a:t>2</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(Франциско де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Паула</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Карета)</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 </a:t>
            </a:r>
            <a:r>
              <a:rPr kumimoji="0" lang="en-CA" sz="16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mn-cs"/>
              </a:rPr>
              <a:t>Silmara</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en-CA" sz="1600" b="1" i="0" u="none" strike="noStrike" kern="1200" cap="none" spc="2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A</a:t>
            </a:r>
            <a:r>
              <a:rPr kumimoji="0" lang="ru-RU" sz="1600" b="1" i="0" u="none" strike="noStrike" kern="1200" cap="none" spc="2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de Lima </a:t>
            </a:r>
            <a:r>
              <a:rPr kumimoji="0" lang="en-CA" sz="16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mn-cs"/>
              </a:rPr>
              <a:t>Montalv</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ã</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o</a:t>
            </a:r>
            <a:r>
              <a:rPr kumimoji="0" lang="ru-RU" sz="1600" b="1" i="0" u="none" strike="noStrike" kern="1200" cap="none" spc="0"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mn-cs"/>
              </a:rPr>
              <a:t>3</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Симара</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А. де Лима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Монтальвайо</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 </a:t>
            </a:r>
            <a:r>
              <a:rPr kumimoji="0" lang="en-CA" sz="16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mn-cs"/>
              </a:rPr>
              <a:t>Emna</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en-CA" sz="16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mn-cs"/>
              </a:rPr>
              <a:t>Gouider</a:t>
            </a:r>
            <a:r>
              <a:rPr kumimoji="0" lang="ru-RU" sz="1600" b="1" i="0" u="none" strike="noStrike" kern="1200" cap="none" spc="0"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mn-cs"/>
              </a:rPr>
              <a:t>4</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Эмна</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Гуйдер</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 </a:t>
            </a:r>
            <a:r>
              <a:rPr kumimoji="0" lang="en-CA" sz="16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mn-cs"/>
              </a:rPr>
              <a:t>Radoslaw</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en-CA" sz="16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mn-cs"/>
              </a:rPr>
              <a:t>Kaczmarek</a:t>
            </a:r>
            <a:r>
              <a:rPr kumimoji="0" lang="ru-RU" sz="1600" b="1" i="0" u="none" strike="noStrike" kern="1200" cap="none" spc="0"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mn-cs"/>
              </a:rPr>
              <a:t>5</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Радослав</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Казмарек</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a:t>
            </a:r>
            <a:r>
              <a:rPr kumimoji="0" lang="ru-RU" sz="1600" b="1" i="0" u="none" strike="noStrike" kern="1200" cap="none" spc="0" normalizeH="0" baseline="3000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Claude </a:t>
            </a:r>
            <a:r>
              <a:rPr kumimoji="0" lang="en-CA" sz="1600" b="1" i="0" u="none" strike="noStrike" kern="1200" cap="none" spc="-45"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T</a:t>
            </a:r>
            <a:r>
              <a:rPr kumimoji="0" lang="ru-RU" sz="1600" b="1" i="0" u="none" strike="noStrike" kern="1200" cap="none" spc="-45"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en-CA" sz="1600" b="1" i="0" u="none" strike="noStrike" kern="1200" cap="none" spc="-3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mn-cs"/>
              </a:rPr>
              <a:t>Tagny</a:t>
            </a:r>
            <a:r>
              <a:rPr kumimoji="0" lang="ru-RU" sz="1600" b="1" i="0" u="none" strike="noStrike" kern="1200" cap="none" spc="-30"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mn-cs"/>
              </a:rPr>
              <a:t>6</a:t>
            </a:r>
            <a:r>
              <a:rPr kumimoji="0" lang="ru-RU" sz="1600" b="1" i="0" u="none" strike="noStrike" kern="1200" cap="none" spc="-3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Клод Т.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Таньи</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 </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Pierre </a:t>
            </a:r>
            <a:r>
              <a:rPr kumimoji="0" lang="en-CA" sz="1600" b="1" i="0" u="none" strike="noStrike" kern="1200" cap="none" spc="-25"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Toulon</a:t>
            </a:r>
            <a:r>
              <a:rPr kumimoji="0" lang="ru-RU" sz="1600" b="1" i="0" u="none" strike="noStrike" kern="1200" cap="none" spc="-25"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mn-cs"/>
              </a:rPr>
              <a:t>7</a:t>
            </a:r>
            <a:r>
              <a:rPr kumimoji="0" lang="ru-RU" sz="1600" b="1" i="0" u="none" strike="noStrike" kern="1200" cap="none" spc="-25"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Пьер Тулон)</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 </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Glenn </a:t>
            </a:r>
            <a:r>
              <a:rPr kumimoji="0" lang="en-CA" sz="1600" b="1" i="0" u="none" strike="noStrike" kern="1200" cap="none" spc="-5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F</a:t>
            </a:r>
            <a:r>
              <a:rPr kumimoji="0" lang="ru-RU" sz="1600" b="1" i="0" u="none" strike="noStrike" kern="1200" cap="none" spc="-5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Pierce</a:t>
            </a:r>
            <a:r>
              <a:rPr kumimoji="0" lang="ru-RU" sz="1600" b="1" i="0" u="none" strike="noStrike" kern="1200" cap="none" spc="0"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mn-cs"/>
              </a:rPr>
              <a:t>8</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Гленн</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Ф.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Пиэрс</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 </a:t>
            </a:r>
            <a:r>
              <a:rPr kumimoji="0" lang="en-CA" sz="16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mn-cs"/>
              </a:rPr>
              <a:t>Alok</a:t>
            </a:r>
            <a:r>
              <a:rPr kumimoji="0" lang="en-CA" sz="16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Srivastava</a:t>
            </a:r>
            <a:r>
              <a:rPr kumimoji="0" lang="ru-RU" sz="1600" b="1" i="0" u="none" strike="noStrike" kern="1200" cap="none" spc="0" normalizeH="0" baseline="30000" noProof="0" dirty="0">
                <a:ln>
                  <a:noFill/>
                </a:ln>
                <a:solidFill>
                  <a:srgbClr val="000000"/>
                </a:solidFill>
                <a:effectLst/>
                <a:uLnTx/>
                <a:uFillTx/>
                <a:latin typeface="Times New Roman" panose="02020603050405020304" pitchFamily="18" charset="0"/>
                <a:ea typeface="Arial" panose="020B0604020202020204" pitchFamily="34" charset="0"/>
                <a:cs typeface="+mn-cs"/>
              </a:rPr>
              <a:t>9</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Алок</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ru-RU" sz="1600" b="1"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Шривастава</a:t>
            </a:r>
            <a:r>
              <a:rPr kumimoji="0" lang="ru-RU" sz="16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a:t>
            </a:r>
            <a:endParaRPr kumimoji="0" lang="ru-RU"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54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mn-cs"/>
              </a:rPr>
              <a:t>1</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Отделение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коагулологии</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Шеффилдский</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центр гемофилии и тромбоза,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Шеффилдские</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клинические больницы Доверительного фонда Национальной службы здравоохранения, Шеффилд, Великобритания</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ts val="295"/>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54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mn-cs"/>
              </a:rPr>
              <a:t>2</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Кафедра фармакологии и диетологии, Федеральный университет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Эспирито</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Санто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Алегре</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Алегре</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Бразилия</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ts val="12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54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mn-cs"/>
              </a:rPr>
              <a:t>3</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INCT do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Sangue</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Hemocentro</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UNICAMP</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(Центр гематологии и гемотерапии), университет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Кампинас</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Кампинас</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Сан-Паулу, Бразилия</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ts val="25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54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mn-cs"/>
              </a:rPr>
              <a:t>4</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Медицинский факультет, Тунисский университет Эль-</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Манар</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Центр гемофилии, больница им.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Азизы</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Отмана</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Тунис, Тунисская республика</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ts val="255"/>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54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mn-cs"/>
              </a:rPr>
              <a:t>5</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Факультет педиатрии, Медицинский институт университета Индианы, Индианаполис, штат Индиана, США</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ts val="12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540" marR="177800" lvl="0" indent="0" algn="l" defTabSz="914400" rtl="0" eaLnBrk="1" fontAlgn="auto" latinLnBrk="0" hangingPunct="1">
              <a:lnSpc>
                <a:spcPct val="115000"/>
              </a:lnSpc>
              <a:spcBef>
                <a:spcPts val="0"/>
              </a:spcBef>
              <a:spcAft>
                <a:spcPts val="0"/>
              </a:spcAft>
              <a:buClrTx/>
              <a:buSzTx/>
              <a:buFontTx/>
              <a:buNone/>
              <a:tabLst/>
              <a:defRPr/>
            </a:pPr>
            <a:r>
              <a:rPr kumimoji="0" lang="ru-RU" sz="12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mn-cs"/>
              </a:rPr>
              <a:t>6</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Кафедра гематологии, факультет медицины и биомедицинских наук, Университет Яунде и Университетская клиника Яунде, Яунде, Камерун</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ts val="12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54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mn-cs"/>
              </a:rPr>
              <a:t>7</a:t>
            </a:r>
            <a:r>
              <a:rPr kumimoji="0" lang="fr-FR"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Service d'Hématologie Biologique, Université Côte d'Azur </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и</a:t>
            </a:r>
            <a:r>
              <a:rPr kumimoji="0" lang="fr-FR"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Hôpital Pasteur – CHU Nice, </a:t>
            </a:r>
            <a:r>
              <a:rPr kumimoji="0" lang="fr-FR"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Ницца</a:t>
            </a:r>
            <a:r>
              <a:rPr kumimoji="0" lang="fr-FR"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fr-FR"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Франция</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ts val="295"/>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54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mn-cs"/>
              </a:rPr>
              <a:t>8</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Всемирная федерация гемофилии, Монреаль, Квебек, Канада</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ts val="12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495"/>
              </a:spcBef>
              <a:spcAft>
                <a:spcPts val="0"/>
              </a:spcAft>
              <a:buClrTx/>
              <a:buSzTx/>
              <a:buFontTx/>
              <a:buNone/>
              <a:tabLst/>
              <a:defRPr/>
            </a:pPr>
            <a:r>
              <a:rPr kumimoji="0" lang="ru-RU" sz="12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mn-cs"/>
              </a:rPr>
              <a:t>9</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Кафедра гематологии, Христианский медицинский колледж, </a:t>
            </a:r>
            <a:r>
              <a:rPr kumimoji="0" lang="ru-RU" sz="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Веллуру</a:t>
            </a:r>
            <a:r>
              <a:rPr kumimoji="0" lang="ru-RU"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Индия</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121510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9D97-7EEC-4DA7-BB95-209659210D3B}"/>
              </a:ext>
            </a:extLst>
          </p:cNvPr>
          <p:cNvSpPr>
            <a:spLocks noGrp="1"/>
          </p:cNvSpPr>
          <p:nvPr>
            <p:ph type="title"/>
          </p:nvPr>
        </p:nvSpPr>
        <p:spPr/>
        <p:txBody>
          <a:bodyPr vert="horz" lIns="91440" tIns="45720" rIns="91440" bIns="45720" rtlCol="0" anchor="ctr">
            <a:normAutofit/>
          </a:bodyPr>
          <a:lstStyle/>
          <a:p>
            <a:r>
              <a:rPr lang="en-CA" dirty="0" err="1"/>
              <a:t>Введение</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CA6FEA5-B6EC-4DE8-8DFA-2CEFEE350679}"/>
              </a:ext>
            </a:extLst>
          </p:cNvPr>
          <p:cNvSpPr>
            <a:spLocks noGrp="1"/>
          </p:cNvSpPr>
          <p:nvPr>
            <p:ph idx="1"/>
          </p:nvPr>
        </p:nvSpPr>
        <p:spPr>
          <a:xfrm>
            <a:off x="4959625" y="1061168"/>
            <a:ext cx="7232375" cy="4614863"/>
          </a:xfrm>
        </p:spPr>
        <p:txBody>
          <a:bodyPr anchor="ctr">
            <a:noAutofit/>
          </a:bodyPr>
          <a:lstStyle/>
          <a:p>
            <a:pPr>
              <a:spcAft>
                <a:spcPts val="300"/>
              </a:spcAft>
            </a:pPr>
            <a:r>
              <a:rPr lang="ru-RU" dirty="0">
                <a:latin typeface="Arial" panose="020B0604020202020204" pitchFamily="34" charset="0"/>
                <a:cs typeface="Arial" panose="020B0604020202020204" pitchFamily="34" charset="0"/>
              </a:rPr>
              <a:t>Точный диагноз</a:t>
            </a:r>
            <a:r>
              <a:rPr lang="en-CA" b="0" i="0" u="none" strike="noStrike" baseline="0" noProof="0" dirty="0">
                <a:latin typeface="Arial" panose="020B0604020202020204" pitchFamily="34" charset="0"/>
                <a:cs typeface="Arial" panose="020B0604020202020204" pitchFamily="34" charset="0"/>
              </a:rPr>
              <a:t> </a:t>
            </a:r>
            <a:r>
              <a:rPr lang="ru-RU" dirty="0"/>
              <a:t>зависит от строгого следования лаборатории протоколам и процедурам, которые требуют нижеследующего</a:t>
            </a:r>
            <a:r>
              <a:rPr lang="en-CA" b="0" i="0" u="none" strike="noStrike" baseline="0" noProof="0" dirty="0">
                <a:latin typeface="Arial" panose="020B0604020202020204" pitchFamily="34" charset="0"/>
                <a:cs typeface="Arial" panose="020B0604020202020204" pitchFamily="34" charset="0"/>
              </a:rPr>
              <a:t>:</a:t>
            </a:r>
          </a:p>
          <a:p>
            <a:pPr lvl="1">
              <a:buFont typeface="Wingdings" pitchFamily="2" charset="2"/>
              <a:buChar char="ü"/>
            </a:pPr>
            <a:r>
              <a:rPr lang="ru-RU" dirty="0"/>
              <a:t>Опыт лабораторного тестирования системы гемостаза </a:t>
            </a:r>
          </a:p>
          <a:p>
            <a:pPr lvl="1">
              <a:buFont typeface="Wingdings" pitchFamily="2" charset="2"/>
              <a:buChar char="ü"/>
            </a:pPr>
            <a:r>
              <a:rPr lang="ru-RU" dirty="0">
                <a:latin typeface="Arial" panose="020B0604020202020204" pitchFamily="34" charset="0"/>
                <a:cs typeface="Arial" panose="020B0604020202020204" pitchFamily="34" charset="0"/>
              </a:rPr>
              <a:t>П</a:t>
            </a:r>
            <a:r>
              <a:rPr lang="ru-RU" dirty="0"/>
              <a:t>равильное оборудование и реагенты</a:t>
            </a:r>
            <a:endParaRPr lang="en-CA" b="0" i="0" u="none" strike="noStrike" baseline="0" noProof="0" dirty="0">
              <a:latin typeface="Arial" panose="020B0604020202020204" pitchFamily="34" charset="0"/>
              <a:cs typeface="Arial" panose="020B0604020202020204" pitchFamily="34" charset="0"/>
            </a:endParaRPr>
          </a:p>
          <a:p>
            <a:pPr lvl="1">
              <a:buFont typeface="Wingdings" pitchFamily="2" charset="2"/>
              <a:buChar char="ü"/>
            </a:pPr>
            <a:r>
              <a:rPr lang="ru-RU" dirty="0" err="1"/>
              <a:t>О</a:t>
            </a:r>
            <a:r>
              <a:rPr lang="en-US" dirty="0" err="1"/>
              <a:t>беспечение</a:t>
            </a:r>
            <a:r>
              <a:rPr lang="en-US" dirty="0"/>
              <a:t> </a:t>
            </a:r>
            <a:r>
              <a:rPr lang="en-US" dirty="0" err="1"/>
              <a:t>качества</a:t>
            </a:r>
            <a:endParaRPr lang="en-CA" b="0" i="0" u="none" strike="noStrike" baseline="0" noProof="0" dirty="0">
              <a:latin typeface="Arial" panose="020B0604020202020204" pitchFamily="34" charset="0"/>
              <a:cs typeface="Arial" panose="020B0604020202020204" pitchFamily="34" charset="0"/>
            </a:endParaRPr>
          </a:p>
          <a:p>
            <a:pPr>
              <a:spcAft>
                <a:spcPts val="300"/>
              </a:spcAft>
            </a:pPr>
            <a:r>
              <a:rPr lang="ru-RU" dirty="0"/>
              <a:t>Диагностика гемофилии основана на</a:t>
            </a:r>
            <a:r>
              <a:rPr lang="en-CA" b="0" i="0" u="none" strike="noStrike" baseline="0" noProof="0" dirty="0">
                <a:latin typeface="Arial" panose="020B0604020202020204" pitchFamily="34" charset="0"/>
                <a:cs typeface="Arial" panose="020B0604020202020204" pitchFamily="34" charset="0"/>
              </a:rPr>
              <a:t>:</a:t>
            </a:r>
          </a:p>
          <a:p>
            <a:pPr lvl="1">
              <a:buFont typeface="Wingdings" pitchFamily="2" charset="2"/>
              <a:buChar char="ü"/>
            </a:pPr>
            <a:r>
              <a:rPr lang="ru-RU" dirty="0">
                <a:latin typeface="Arial" panose="020B0604020202020204" pitchFamily="34" charset="0"/>
                <a:cs typeface="Arial" panose="020B0604020202020204" pitchFamily="34" charset="0"/>
              </a:rPr>
              <a:t>П</a:t>
            </a:r>
            <a:r>
              <a:rPr lang="ru-RU" dirty="0"/>
              <a:t>онимании клинических признаков гемофилии и соответствии клинического диагноза</a:t>
            </a:r>
            <a:endParaRPr lang="en-CA" noProof="0" dirty="0">
              <a:latin typeface="Arial" panose="020B0604020202020204" pitchFamily="34" charset="0"/>
              <a:cs typeface="Arial" panose="020B0604020202020204" pitchFamily="34" charset="0"/>
            </a:endParaRPr>
          </a:p>
          <a:p>
            <a:pPr lvl="1">
              <a:buFont typeface="Wingdings" pitchFamily="2" charset="2"/>
              <a:buChar char="ü"/>
            </a:pPr>
            <a:r>
              <a:rPr lang="ru-RU" dirty="0" err="1"/>
              <a:t>Скрининговых</a:t>
            </a:r>
            <a:r>
              <a:rPr lang="ru-RU" dirty="0"/>
              <a:t> тестах </a:t>
            </a:r>
            <a:r>
              <a:rPr lang="en-CA" noProof="0" dirty="0">
                <a:latin typeface="Arial" panose="020B0604020202020204" pitchFamily="34" charset="0"/>
                <a:cs typeface="Arial" panose="020B0604020202020204" pitchFamily="34" charset="0"/>
              </a:rPr>
              <a:t>: </a:t>
            </a:r>
            <a:r>
              <a:rPr lang="ru-RU" dirty="0"/>
              <a:t>ПВ</a:t>
            </a:r>
            <a:r>
              <a:rPr lang="en-CA" noProof="0" dirty="0">
                <a:latin typeface="Arial" panose="020B0604020202020204" pitchFamily="34" charset="0"/>
                <a:cs typeface="Arial" panose="020B0604020202020204" pitchFamily="34" charset="0"/>
              </a:rPr>
              <a:t> </a:t>
            </a:r>
            <a:r>
              <a:rPr lang="ru-RU" noProof="0" dirty="0">
                <a:latin typeface="Arial" panose="020B0604020202020204" pitchFamily="34" charset="0"/>
                <a:cs typeface="Arial" panose="020B0604020202020204" pitchFamily="34" charset="0"/>
              </a:rPr>
              <a:t>и </a:t>
            </a:r>
            <a:r>
              <a:rPr lang="ru-RU" dirty="0"/>
              <a:t>АЧТВ, или тестах определения функциональной активности тромбоцитов </a:t>
            </a:r>
          </a:p>
          <a:p>
            <a:pPr lvl="1">
              <a:buFont typeface="Wingdings" pitchFamily="2" charset="2"/>
              <a:buChar char="ü"/>
            </a:pPr>
            <a:r>
              <a:rPr lang="ru-RU" dirty="0">
                <a:latin typeface="Arial" panose="020B0604020202020204" pitchFamily="34" charset="0"/>
                <a:cs typeface="Arial" panose="020B0604020202020204" pitchFamily="34" charset="0"/>
              </a:rPr>
              <a:t>П</a:t>
            </a:r>
            <a:r>
              <a:rPr lang="ru-RU" dirty="0"/>
              <a:t>одтверждение диагноза исследованиями фактора свертывания и другими исследованиями</a:t>
            </a:r>
            <a:endParaRPr lang="en-CA"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FF265B4-FF47-476A-A84D-30805209FE11}"/>
              </a:ext>
            </a:extLst>
          </p:cNvPr>
          <p:cNvSpPr>
            <a:spLocks noGrp="1"/>
          </p:cNvSpPr>
          <p:nvPr>
            <p:ph type="body" sz="quarter" idx="13"/>
          </p:nvPr>
        </p:nvSpPr>
        <p:spPr/>
        <p:txBody>
          <a:bodyPr/>
          <a:lstStyle/>
          <a:p>
            <a:r>
              <a:rPr lang="ru-RU" noProof="0" dirty="0"/>
              <a:t>АЧТВ</a:t>
            </a:r>
            <a:r>
              <a:rPr lang="en-CA" noProof="0" dirty="0"/>
              <a:t>, </a:t>
            </a:r>
            <a:r>
              <a:rPr lang="ru-RU" sz="900" noProof="0" dirty="0">
                <a:latin typeface="Arial" panose="020B0604020202020204" pitchFamily="34" charset="0"/>
                <a:cs typeface="Arial" panose="020B0604020202020204" pitchFamily="34" charset="0"/>
              </a:rPr>
              <a:t>активированное частичное </a:t>
            </a:r>
            <a:r>
              <a:rPr lang="ru-RU" sz="900" noProof="0" dirty="0" err="1">
                <a:latin typeface="Arial" panose="020B0604020202020204" pitchFamily="34" charset="0"/>
                <a:cs typeface="Arial" panose="020B0604020202020204" pitchFamily="34" charset="0"/>
              </a:rPr>
              <a:t>тромбопластиновое</a:t>
            </a:r>
            <a:r>
              <a:rPr lang="ru-RU" sz="900" noProof="0" dirty="0">
                <a:latin typeface="Arial" panose="020B0604020202020204" pitchFamily="34" charset="0"/>
                <a:cs typeface="Arial" panose="020B0604020202020204" pitchFamily="34" charset="0"/>
              </a:rPr>
              <a:t> время</a:t>
            </a:r>
            <a:r>
              <a:rPr lang="en-CA" sz="900" noProof="0" dirty="0">
                <a:latin typeface="Arial" panose="020B0604020202020204" pitchFamily="34" charset="0"/>
                <a:cs typeface="Arial" panose="020B0604020202020204" pitchFamily="34" charset="0"/>
              </a:rPr>
              <a:t>; </a:t>
            </a:r>
            <a:r>
              <a:rPr lang="ru-RU" noProof="0" dirty="0"/>
              <a:t>ПВ, </a:t>
            </a:r>
            <a:r>
              <a:rPr lang="ru-RU" noProof="0" dirty="0" err="1"/>
              <a:t>протромбиновое</a:t>
            </a:r>
            <a:r>
              <a:rPr lang="ru-RU" noProof="0" dirty="0"/>
              <a:t> время</a:t>
            </a:r>
            <a:r>
              <a:rPr lang="en-CA" noProof="0" dirty="0">
                <a:latin typeface="Arial" panose="020B0604020202020204" pitchFamily="34" charset="0"/>
                <a:cs typeface="Arial" panose="020B0604020202020204" pitchFamily="34" charset="0"/>
              </a:rPr>
              <a:t>.</a:t>
            </a:r>
            <a:endParaRPr lang="en-CA" noProof="0" dirty="0"/>
          </a:p>
        </p:txBody>
      </p:sp>
      <p:sp>
        <p:nvSpPr>
          <p:cNvPr id="9" name="Content Placeholder 2">
            <a:extLst>
              <a:ext uri="{FF2B5EF4-FFF2-40B4-BE49-F238E27FC236}">
                <a16:creationId xmlns:a16="http://schemas.microsoft.com/office/drawing/2014/main" id="{A159EEE1-357A-4AAC-88A6-30FF072DE668}"/>
              </a:ext>
            </a:extLst>
          </p:cNvPr>
          <p:cNvSpPr txBox="1">
            <a:spLocks/>
          </p:cNvSpPr>
          <p:nvPr/>
        </p:nvSpPr>
        <p:spPr>
          <a:xfrm>
            <a:off x="838199" y="1849438"/>
            <a:ext cx="3448051" cy="3962400"/>
          </a:xfrm>
          <a:prstGeom prst="roundRect">
            <a:avLst>
              <a:gd name="adj" fmla="val 5728"/>
            </a:avLst>
          </a:prstGeom>
          <a:solidFill>
            <a:schemeClr val="accent1"/>
          </a:solidFill>
          <a:ln w="38100">
            <a:solidFill>
              <a:schemeClr val="bg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800"/>
              </a:spcBef>
              <a:spcAft>
                <a:spcPts val="0"/>
              </a:spcAft>
              <a:buClr>
                <a:srgbClr val="642566"/>
              </a:buClr>
              <a:buSzTx/>
              <a:buFont typeface="Arial" panose="020B0604020202020204" pitchFamily="34" charset="0"/>
              <a:buNone/>
              <a:tabLst/>
              <a:defRPr/>
            </a:pPr>
            <a:r>
              <a:rPr kumimoji="0" lang="ru-RU" sz="2000" b="0" i="0" u="none" strike="noStrike" kern="1200" cap="none" spc="0" normalizeH="0" baseline="0" noProof="0" dirty="0">
                <a:ln>
                  <a:noFill/>
                </a:ln>
                <a:solidFill>
                  <a:prstClr val="white"/>
                </a:solidFill>
                <a:effectLst/>
                <a:uLnTx/>
                <a:uFillTx/>
                <a:latin typeface="Arial"/>
                <a:ea typeface="+mn-ea"/>
                <a:cs typeface="+mn-cs"/>
              </a:rPr>
              <a:t>Различные </a:t>
            </a:r>
            <a:r>
              <a:rPr kumimoji="0" lang="ru-RU" sz="2000" b="0" i="0" u="none" strike="noStrike" kern="1200" cap="none" spc="0" normalizeH="0" baseline="0" noProof="0" dirty="0" err="1">
                <a:ln>
                  <a:noFill/>
                </a:ln>
                <a:solidFill>
                  <a:prstClr val="white"/>
                </a:solidFill>
                <a:effectLst/>
                <a:uLnTx/>
                <a:uFillTx/>
                <a:latin typeface="Arial"/>
                <a:ea typeface="+mn-ea"/>
                <a:cs typeface="+mn-cs"/>
              </a:rPr>
              <a:t>коагулопатии</a:t>
            </a:r>
            <a:r>
              <a:rPr kumimoji="0" lang="ru-RU" sz="2000" b="0" i="0" u="none" strike="noStrike" kern="1200" cap="none" spc="0" normalizeH="0" baseline="0" noProof="0" dirty="0">
                <a:ln>
                  <a:noFill/>
                </a:ln>
                <a:solidFill>
                  <a:prstClr val="white"/>
                </a:solidFill>
                <a:effectLst/>
                <a:uLnTx/>
                <a:uFillTx/>
                <a:latin typeface="Arial"/>
                <a:ea typeface="+mn-ea"/>
                <a:cs typeface="+mn-cs"/>
              </a:rPr>
              <a:t> могут иметь очень сходные симптомы; поэтому правильный диагноз очень важен для того, чтобы пациент получал адекватное лечение.</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627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ru-RU" dirty="0"/>
              <a:t>Лабораторная диагностика системы гемостаза</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7CEA6F-C5F7-4068-A332-811CEC39828E}"/>
              </a:ext>
            </a:extLst>
          </p:cNvPr>
          <p:cNvSpPr>
            <a:spLocks noGrp="1"/>
          </p:cNvSpPr>
          <p:nvPr>
            <p:ph idx="1"/>
          </p:nvPr>
        </p:nvSpPr>
        <p:spPr>
          <a:xfrm>
            <a:off x="838198" y="1562100"/>
            <a:ext cx="10515600" cy="4614863"/>
          </a:xfrm>
        </p:spPr>
        <p:txBody>
          <a:bodyPr>
            <a:normAutofit lnSpcReduction="10000"/>
          </a:bodyPr>
          <a:lstStyle/>
          <a:p>
            <a:pPr marL="0" indent="0" algn="l" rtl="0" eaLnBrk="1" fontAlgn="t" latinLnBrk="0" hangingPunct="1">
              <a:spcBef>
                <a:spcPts val="0"/>
              </a:spcBef>
              <a:spcAft>
                <a:spcPts val="0"/>
              </a:spcAf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3.1.1 </a:t>
            </a:r>
            <a:endParaRPr lang="en-CA" b="0" i="0" u="none" strike="noStrike" noProof="0" dirty="0">
              <a:effectLst/>
              <a:latin typeface="Arial" panose="020B0604020202020204" pitchFamily="34" charset="0"/>
            </a:endParaRPr>
          </a:p>
          <a:p>
            <a:pPr marL="0" indent="0" fontAlgn="t">
              <a:spcBef>
                <a:spcPts val="0"/>
              </a:spcBef>
              <a:buNone/>
            </a:pPr>
            <a:r>
              <a:rPr lang="ru-RU" dirty="0"/>
              <a:t>ВФГ рекомендует, чтобы тестирование для диагностики гемофилии и контроля её лечения проводилось </a:t>
            </a:r>
            <a:r>
              <a:rPr lang="ru-RU" b="1" dirty="0"/>
              <a:t>сотрудниками, обладающими знаниями и опытом лабораторного тестирования системы гемостаза с использованием оборудования и реагентов, которые были </a:t>
            </a:r>
            <a:r>
              <a:rPr lang="ru-RU" b="1" dirty="0" err="1"/>
              <a:t>валидированы</a:t>
            </a:r>
            <a:r>
              <a:rPr lang="ru-RU" b="1" dirty="0"/>
              <a:t> </a:t>
            </a:r>
            <a:r>
              <a:rPr lang="ru-RU" dirty="0"/>
              <a:t>для этой конкретной задачи.</a:t>
            </a:r>
          </a:p>
          <a:p>
            <a:pPr marL="0" indent="0" fontAlgn="t">
              <a:spcBef>
                <a:spcPts val="0"/>
              </a:spcBef>
              <a:buNone/>
            </a:pPr>
            <a:endParaRPr lang="en-CA" noProof="0" dirty="0">
              <a:solidFill>
                <a:srgbClr val="000000"/>
              </a:solidFill>
              <a:latin typeface="Arial" panose="020B0604020202020204" pitchFamily="34" charset="0"/>
              <a:cs typeface="Arial" panose="020B0604020202020204" pitchFamily="34" charset="0"/>
            </a:endParaRPr>
          </a:p>
          <a:p>
            <a:pPr marL="0" indent="0" fontAlgn="t">
              <a:spcBef>
                <a:spcPts val="0"/>
              </a:spcBef>
              <a:buNone/>
            </a:pPr>
            <a:r>
              <a:rPr lang="ru-RU" b="1" dirty="0">
                <a:solidFill>
                  <a:srgbClr val="008BB0"/>
                </a:solidFill>
              </a:rPr>
              <a:t>ПРИМЕЧАНИЕ. </a:t>
            </a:r>
            <a:r>
              <a:rPr lang="ru-RU" dirty="0"/>
              <a:t>Подробная информация о лабораторных тестах для диагностики гемофилии и наблюдения за её лечением описаны в «Руководстве ВФГ для лабораторий».</a:t>
            </a:r>
            <a:r>
              <a:rPr lang="ru-RU" b="1" dirty="0"/>
              <a:t> </a:t>
            </a:r>
            <a:endParaRPr lang="en-CA" noProof="0" dirty="0">
              <a:solidFill>
                <a:srgbClr val="000000"/>
              </a:solidFill>
              <a:latin typeface="Arial" panose="020B0604020202020204" pitchFamily="34" charset="0"/>
              <a:cs typeface="Arial" panose="020B0604020202020204" pitchFamily="34" charset="0"/>
            </a:endParaRPr>
          </a:p>
          <a:p>
            <a:pPr fontAlgn="t">
              <a:spcBef>
                <a:spcPts val="0"/>
              </a:spcBef>
            </a:pPr>
            <a:endParaRPr lang="en-CA" noProof="0" dirty="0">
              <a:solidFill>
                <a:srgbClr val="000000"/>
              </a:solidFill>
              <a:latin typeface="Arial" panose="020B0604020202020204" pitchFamily="34" charset="0"/>
              <a:cs typeface="Arial" panose="020B0604020202020204" pitchFamily="34" charset="0"/>
            </a:endParaRPr>
          </a:p>
          <a:p>
            <a:pPr fontAlgn="t">
              <a:spcBef>
                <a:spcPts val="0"/>
              </a:spcBef>
            </a:pPr>
            <a:r>
              <a:rPr lang="ru-RU" noProof="0" dirty="0">
                <a:solidFill>
                  <a:srgbClr val="000000"/>
                </a:solidFill>
                <a:latin typeface="Arial" panose="020B0604020202020204" pitchFamily="34" charset="0"/>
                <a:cs typeface="Arial" panose="020B0604020202020204" pitchFamily="34" charset="0"/>
              </a:rPr>
              <a:t>Руководство для лабораторий </a:t>
            </a:r>
            <a:r>
              <a:rPr lang="ru-RU" dirty="0">
                <a:solidFill>
                  <a:srgbClr val="000000"/>
                </a:solidFill>
                <a:latin typeface="Arial" panose="020B0604020202020204" pitchFamily="34" charset="0"/>
                <a:cs typeface="Arial" panose="020B0604020202020204" pitchFamily="34" charset="0"/>
              </a:rPr>
              <a:t>представлено для помощи лабораториям в обосновании достаточного бюджета и для надлежащей организации работы с администрацией</a:t>
            </a:r>
            <a:endParaRPr lang="en-CA" noProof="0" dirty="0">
              <a:solidFill>
                <a:srgbClr val="000000"/>
              </a:solidFill>
              <a:latin typeface="Arial" panose="020B0604020202020204" pitchFamily="34" charset="0"/>
              <a:cs typeface="Arial" panose="020B0604020202020204" pitchFamily="34" charset="0"/>
            </a:endParaRPr>
          </a:p>
          <a:p>
            <a:pPr lvl="1" fontAlgn="t">
              <a:spcBef>
                <a:spcPts val="0"/>
              </a:spcBef>
            </a:pPr>
            <a:r>
              <a:rPr lang="ru-RU" dirty="0">
                <a:latin typeface="Arial" panose="020B0604020202020204" pitchFamily="34" charset="0"/>
                <a:cs typeface="Arial" panose="020B0604020202020204" pitchFamily="34" charset="0"/>
              </a:rPr>
              <a:t>Руководство размещено на </a:t>
            </a:r>
            <a:r>
              <a:rPr lang="ru-RU" sz="2000" u="sng" noProof="0" dirty="0">
                <a:solidFill>
                  <a:schemeClr val="tx1"/>
                </a:solidFill>
                <a:latin typeface="Arial" panose="020B0604020202020204" pitchFamily="34" charset="0"/>
                <a:cs typeface="Arial" panose="020B0604020202020204" pitchFamily="34" charset="0"/>
              </a:rPr>
              <a:t>платформе электронного обучения ВФГ</a:t>
            </a:r>
            <a:endParaRPr lang="en-CA" sz="2000" u="sng" noProof="0" dirty="0">
              <a:solidFill>
                <a:srgbClr val="00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AB94383-BC95-45C1-AF38-8E4C9A218B0D}"/>
              </a:ext>
            </a:extLst>
          </p:cNvPr>
          <p:cNvSpPr>
            <a:spLocks noGrp="1"/>
          </p:cNvSpPr>
          <p:nvPr>
            <p:ph type="body" sz="quarter" idx="13"/>
          </p:nvPr>
        </p:nvSpPr>
        <p:spPr/>
        <p:txBody>
          <a:bodyPr/>
          <a:lstStyle/>
          <a:p>
            <a:r>
              <a:rPr lang="en-CA" noProof="0" dirty="0">
                <a:hlinkClick r:id="rId3"/>
              </a:rPr>
              <a:t>https://elearning.wfh.org/resource/diagnosis-of-hemophilia-and-other-bleeding-disorders-a-laboratory-manual/</a:t>
            </a:r>
            <a:endParaRPr lang="en-CA" noProof="0" dirty="0"/>
          </a:p>
        </p:txBody>
      </p:sp>
      <p:sp>
        <p:nvSpPr>
          <p:cNvPr id="10" name="Content Placeholder 2">
            <a:extLst>
              <a:ext uri="{FF2B5EF4-FFF2-40B4-BE49-F238E27FC236}">
                <a16:creationId xmlns:a16="http://schemas.microsoft.com/office/drawing/2014/main" id="{E803E86A-A6ED-4B82-AC00-7A9A43B34D8D}"/>
              </a:ext>
            </a:extLst>
          </p:cNvPr>
          <p:cNvSpPr txBox="1">
            <a:spLocks/>
          </p:cNvSpPr>
          <p:nvPr/>
        </p:nvSpPr>
        <p:spPr>
          <a:xfrm>
            <a:off x="838201" y="3447768"/>
            <a:ext cx="10515600" cy="955340"/>
          </a:xfrm>
          <a:prstGeom prst="roundRect">
            <a:avLst>
              <a:gd name="adj" fmla="val 9847"/>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18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5B42FE-5880-AF48-BEB1-18022AA93783}"/>
              </a:ext>
            </a:extLst>
          </p:cNvPr>
          <p:cNvSpPr txBox="1"/>
          <p:nvPr/>
        </p:nvSpPr>
        <p:spPr>
          <a:xfrm>
            <a:off x="10763251" y="5972175"/>
            <a:ext cx="1323974" cy="74930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a:xfrm>
            <a:off x="838199" y="0"/>
            <a:ext cx="10515599" cy="1090079"/>
          </a:xfrm>
        </p:spPr>
        <p:txBody>
          <a:bodyPr>
            <a:normAutofit/>
          </a:bodyPr>
          <a:lstStyle/>
          <a:p>
            <a:r>
              <a:rPr lang="ru-RU" dirty="0"/>
              <a:t>Лабораторная диагностика системы гемостаза</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6BF4B7-1911-46F0-85AA-BD6D8A0AA8AE}"/>
              </a:ext>
            </a:extLst>
          </p:cNvPr>
          <p:cNvSpPr>
            <a:spLocks noGrp="1"/>
          </p:cNvSpPr>
          <p:nvPr>
            <p:ph idx="1"/>
          </p:nvPr>
        </p:nvSpPr>
        <p:spPr>
          <a:xfrm>
            <a:off x="838198" y="845188"/>
            <a:ext cx="10515600" cy="2561980"/>
          </a:xfrm>
        </p:spPr>
        <p:txBody>
          <a:bodyPr>
            <a:noAutofit/>
          </a:bodyPr>
          <a:lstStyle/>
          <a:p>
            <a:pPr marL="0" indent="0" algn="l" rtl="0" eaLnBrk="1" fontAlgn="t" latinLnBrk="0" hangingPunct="1">
              <a:spcAft>
                <a:spcPts val="0"/>
              </a:spcAf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3.2.4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ru-RU" dirty="0"/>
              <a:t>ВФГ рекомендует, чтобы </a:t>
            </a:r>
            <a:r>
              <a:rPr lang="ru-RU" b="1" dirty="0"/>
              <a:t>образцы крови для определения ПВ, АЧТВ или активности </a:t>
            </a:r>
            <a:r>
              <a:rPr lang="en-US" b="1" dirty="0"/>
              <a:t>FVIII</a:t>
            </a:r>
            <a:r>
              <a:rPr lang="ru-RU" b="1" dirty="0"/>
              <a:t>/</a:t>
            </a:r>
            <a:r>
              <a:rPr lang="en-US" b="1" dirty="0"/>
              <a:t>FIX</a:t>
            </a:r>
            <a:r>
              <a:rPr lang="ru-RU" b="1" dirty="0"/>
              <a:t> собирались в пробирки с цитратом, содержащие 0,105-0,109</a:t>
            </a:r>
            <a:r>
              <a:rPr lang="en-US" b="1" dirty="0"/>
              <a:t>M</a:t>
            </a:r>
            <a:r>
              <a:rPr lang="ru-RU" b="1" dirty="0"/>
              <a:t> </a:t>
            </a:r>
            <a:r>
              <a:rPr lang="ru-RU" dirty="0"/>
              <a:t>(приблизительно 3,2%)</a:t>
            </a:r>
            <a:r>
              <a:rPr lang="ru-RU" b="1" dirty="0"/>
              <a:t> </a:t>
            </a:r>
            <a:r>
              <a:rPr lang="ru-RU" b="1" dirty="0" err="1"/>
              <a:t>двухводного</a:t>
            </a:r>
            <a:r>
              <a:rPr lang="ru-RU" b="1" dirty="0"/>
              <a:t> </a:t>
            </a:r>
            <a:r>
              <a:rPr lang="ru-RU" b="1" dirty="0" err="1"/>
              <a:t>трёхзамещенного</a:t>
            </a:r>
            <a:r>
              <a:rPr lang="ru-RU" b="1" dirty="0"/>
              <a:t> цитрата натрия</a:t>
            </a:r>
            <a:r>
              <a:rPr lang="ru-RU" dirty="0"/>
              <a:t>,</a:t>
            </a:r>
            <a:r>
              <a:rPr lang="ru-RU" b="1" dirty="0"/>
              <a:t> </a:t>
            </a:r>
            <a:r>
              <a:rPr lang="ru-RU" dirty="0"/>
              <a:t>с закрытием крышки во время обработки; их перевозка и хранение должны осуществляться </a:t>
            </a:r>
            <a:r>
              <a:rPr lang="ru-RU" b="1" dirty="0"/>
              <a:t>при температуре 18-25°</a:t>
            </a:r>
            <a:r>
              <a:rPr lang="en-US" b="1" dirty="0"/>
              <a:t>C</a:t>
            </a:r>
            <a:r>
              <a:rPr lang="ru-RU" b="1" dirty="0"/>
              <a:t>. </a:t>
            </a:r>
            <a:r>
              <a:rPr lang="ru-RU" dirty="0"/>
              <a:t>Образцы крови нужно </a:t>
            </a:r>
            <a:r>
              <a:rPr lang="ru-RU" b="1" dirty="0"/>
              <a:t>центрифугировать </a:t>
            </a:r>
            <a:r>
              <a:rPr lang="ru-RU" dirty="0"/>
              <a:t>при комнатной температуре с центробежным ускорением </a:t>
            </a:r>
            <a:r>
              <a:rPr lang="ru-RU" b="1" dirty="0"/>
              <a:t>минимум 1700 </a:t>
            </a:r>
            <a:r>
              <a:rPr lang="en-US" b="1" dirty="0"/>
              <a:t>g</a:t>
            </a:r>
            <a:r>
              <a:rPr lang="ru-RU" b="1" dirty="0"/>
              <a:t> в течение как минимум 10 минут. Анализ </a:t>
            </a:r>
            <a:r>
              <a:rPr lang="ru-RU" dirty="0"/>
              <a:t>образцов либо должен быть выполнен </a:t>
            </a:r>
            <a:r>
              <a:rPr lang="ru-RU" b="1" dirty="0"/>
              <a:t>не позднее 8 часов после забора </a:t>
            </a:r>
            <a:r>
              <a:rPr lang="ru-RU" dirty="0"/>
              <a:t>(4 часов для </a:t>
            </a:r>
            <a:r>
              <a:rPr lang="en-US" dirty="0"/>
              <a:t>FVIII</a:t>
            </a:r>
            <a:r>
              <a:rPr lang="ru-RU" dirty="0"/>
              <a:t>:</a:t>
            </a:r>
            <a:r>
              <a:rPr lang="en-US" dirty="0"/>
              <a:t>C</a:t>
            </a:r>
            <a:r>
              <a:rPr lang="ru-RU" dirty="0"/>
              <a:t>), либо их следует хранить в состоянии глубокой заморозки при температуре не выше −35°</a:t>
            </a:r>
            <a:r>
              <a:rPr lang="en-US" dirty="0"/>
              <a:t>C</a:t>
            </a:r>
            <a:r>
              <a:rPr lang="ru-RU" b="1" dirty="0"/>
              <a:t>.</a:t>
            </a:r>
            <a:endParaRPr lang="ru-RU" dirty="0"/>
          </a:p>
          <a:p>
            <a:pPr marL="0" indent="0" algn="l" rtl="0" eaLnBrk="1" fontAlgn="t" latinLnBrk="0" hangingPunct="1">
              <a:spcAft>
                <a:spcPts val="0"/>
              </a:spcAft>
              <a:buNone/>
            </a:pPr>
            <a:endParaRPr lang="en-CA" noProof="0" dirty="0"/>
          </a:p>
        </p:txBody>
      </p:sp>
      <p:sp>
        <p:nvSpPr>
          <p:cNvPr id="4" name="Text Placeholder 3">
            <a:extLst>
              <a:ext uri="{FF2B5EF4-FFF2-40B4-BE49-F238E27FC236}">
                <a16:creationId xmlns:a16="http://schemas.microsoft.com/office/drawing/2014/main" id="{36B11079-FE02-405A-932E-0E8268925752}"/>
              </a:ext>
            </a:extLst>
          </p:cNvPr>
          <p:cNvSpPr>
            <a:spLocks noGrp="1"/>
          </p:cNvSpPr>
          <p:nvPr>
            <p:ph type="body" sz="quarter" idx="13"/>
          </p:nvPr>
        </p:nvSpPr>
        <p:spPr/>
        <p:txBody>
          <a:bodyPr/>
          <a:lstStyle/>
          <a:p>
            <a:r>
              <a:rPr lang="ru-RU" noProof="0" dirty="0"/>
              <a:t>АЧТВ</a:t>
            </a:r>
            <a:r>
              <a:rPr lang="en-CA" noProof="0" dirty="0"/>
              <a:t>, </a:t>
            </a:r>
            <a:r>
              <a:rPr lang="ru-RU" sz="900" noProof="0" dirty="0">
                <a:latin typeface="Arial" panose="020B0604020202020204" pitchFamily="34" charset="0"/>
                <a:cs typeface="Arial" panose="020B0604020202020204" pitchFamily="34" charset="0"/>
              </a:rPr>
              <a:t>активированное частичное </a:t>
            </a:r>
            <a:r>
              <a:rPr lang="ru-RU" sz="900" noProof="0" dirty="0" err="1">
                <a:latin typeface="Arial" panose="020B0604020202020204" pitchFamily="34" charset="0"/>
                <a:cs typeface="Arial" panose="020B0604020202020204" pitchFamily="34" charset="0"/>
              </a:rPr>
              <a:t>тромбопластиновое</a:t>
            </a:r>
            <a:r>
              <a:rPr lang="ru-RU" sz="900" noProof="0" dirty="0">
                <a:latin typeface="Arial" panose="020B0604020202020204" pitchFamily="34" charset="0"/>
                <a:cs typeface="Arial" panose="020B0604020202020204" pitchFamily="34" charset="0"/>
              </a:rPr>
              <a:t> время</a:t>
            </a:r>
            <a:r>
              <a:rPr lang="en-CA" sz="900" noProof="0" dirty="0">
                <a:latin typeface="Arial" panose="020B0604020202020204" pitchFamily="34" charset="0"/>
                <a:cs typeface="Arial" panose="020B0604020202020204" pitchFamily="34" charset="0"/>
              </a:rPr>
              <a:t>; </a:t>
            </a:r>
            <a:r>
              <a:rPr lang="ru-RU" dirty="0"/>
              <a:t>ПВ</a:t>
            </a:r>
            <a:r>
              <a:rPr lang="en-CA" noProof="0" dirty="0"/>
              <a:t>, </a:t>
            </a:r>
            <a:r>
              <a:rPr lang="ru-RU" dirty="0" err="1">
                <a:latin typeface="Arial" panose="020B0604020202020204" pitchFamily="34" charset="0"/>
                <a:cs typeface="Arial" panose="020B0604020202020204" pitchFamily="34" charset="0"/>
              </a:rPr>
              <a:t>протромбиновое</a:t>
            </a:r>
            <a:r>
              <a:rPr lang="ru-RU" dirty="0">
                <a:latin typeface="Arial" panose="020B0604020202020204" pitchFamily="34" charset="0"/>
                <a:cs typeface="Arial" panose="020B0604020202020204" pitchFamily="34" charset="0"/>
              </a:rPr>
              <a:t> время</a:t>
            </a:r>
            <a:r>
              <a:rPr lang="en-CA" sz="900" noProof="0" dirty="0">
                <a:latin typeface="Arial" panose="020B0604020202020204" pitchFamily="34" charset="0"/>
                <a:cs typeface="Arial" panose="020B0604020202020204" pitchFamily="34" charset="0"/>
              </a:rPr>
              <a:t>. </a:t>
            </a:r>
            <a:endParaRPr lang="en-CA" noProof="0" dirty="0"/>
          </a:p>
        </p:txBody>
      </p:sp>
      <p:sp>
        <p:nvSpPr>
          <p:cNvPr id="8" name="Content Placeholder 2">
            <a:extLst>
              <a:ext uri="{FF2B5EF4-FFF2-40B4-BE49-F238E27FC236}">
                <a16:creationId xmlns:a16="http://schemas.microsoft.com/office/drawing/2014/main" id="{FDE89E64-BEF9-45B6-B5EB-1B03DE58AFA9}"/>
              </a:ext>
            </a:extLst>
          </p:cNvPr>
          <p:cNvSpPr txBox="1">
            <a:spLocks/>
          </p:cNvSpPr>
          <p:nvPr/>
        </p:nvSpPr>
        <p:spPr>
          <a:xfrm>
            <a:off x="838200" y="4039262"/>
            <a:ext cx="10515600" cy="2536467"/>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18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18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1800" b="0" i="0" u="none" strike="noStrike" kern="1200" cap="none" spc="0" normalizeH="0" baseline="0" noProof="0" dirty="0">
                <a:ln>
                  <a:noFill/>
                </a:ln>
                <a:solidFill>
                  <a:prstClr val="black"/>
                </a:solidFill>
                <a:effectLst/>
                <a:uLnTx/>
                <a:uFillTx/>
                <a:latin typeface="Arial"/>
                <a:ea typeface="+mn-ea"/>
                <a:cs typeface="+mn-cs"/>
              </a:rPr>
              <a:t>Следует избегать хранения образцов цельной крови, стабилизированных цитратом, при 2-8°</a:t>
            </a:r>
            <a:r>
              <a:rPr kumimoji="0" lang="en-US" sz="1800" b="0" i="0" u="none" strike="noStrike" kern="1200" cap="none" spc="0" normalizeH="0" baseline="0" noProof="0" dirty="0">
                <a:ln>
                  <a:noFill/>
                </a:ln>
                <a:solidFill>
                  <a:prstClr val="black"/>
                </a:solidFill>
                <a:effectLst/>
                <a:uLnTx/>
                <a:uFillTx/>
                <a:latin typeface="Arial"/>
                <a:ea typeface="+mn-ea"/>
                <a:cs typeface="+mn-cs"/>
              </a:rPr>
              <a:t>C</a:t>
            </a:r>
            <a:r>
              <a:rPr kumimoji="0" lang="ru-RU" sz="1800" b="0" i="0" u="none" strike="noStrike" kern="1200" cap="none" spc="0" normalizeH="0" baseline="0" noProof="0" dirty="0">
                <a:ln>
                  <a:noFill/>
                </a:ln>
                <a:solidFill>
                  <a:prstClr val="black"/>
                </a:solidFill>
                <a:effectLst/>
                <a:uLnTx/>
                <a:uFillTx/>
                <a:latin typeface="Arial"/>
                <a:ea typeface="+mn-ea"/>
                <a:cs typeface="+mn-cs"/>
              </a:rPr>
              <a:t>, так как это может привести к потере активности </a:t>
            </a:r>
            <a:r>
              <a:rPr kumimoji="0" lang="en-US" sz="1800" b="0" i="0" u="none" strike="noStrike" kern="1200" cap="none" spc="0" normalizeH="0" baseline="0" noProof="0" dirty="0">
                <a:ln>
                  <a:noFill/>
                </a:ln>
                <a:solidFill>
                  <a:prstClr val="black"/>
                </a:solidFill>
                <a:effectLst/>
                <a:uLnTx/>
                <a:uFillTx/>
                <a:latin typeface="Arial"/>
                <a:ea typeface="+mn-ea"/>
                <a:cs typeface="+mn-cs"/>
              </a:rPr>
              <a:t>FVIII</a:t>
            </a:r>
            <a:r>
              <a:rPr kumimoji="0" lang="ru-RU" sz="1800" b="0" i="0" u="none" strike="noStrike" kern="1200" cap="none" spc="0" normalizeH="0" baseline="0" noProof="0" dirty="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18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 </a:t>
            </a:r>
            <a:r>
              <a:rPr kumimoji="0" lang="ru-RU" sz="1800" b="0" i="0" u="none" strike="noStrike" kern="1200" cap="none" spc="0" normalizeH="0" baseline="0" noProof="0" dirty="0">
                <a:ln>
                  <a:noFill/>
                </a:ln>
                <a:solidFill>
                  <a:prstClr val="black"/>
                </a:solidFill>
                <a:effectLst/>
                <a:uLnTx/>
                <a:uFillTx/>
                <a:latin typeface="Arial"/>
                <a:ea typeface="+mn-ea"/>
                <a:cs typeface="+mn-cs"/>
              </a:rPr>
              <a:t>До определения активности </a:t>
            </a:r>
            <a:r>
              <a:rPr kumimoji="0" lang="en-US" sz="1800" b="0" i="0" u="none" strike="noStrike" kern="1200" cap="none" spc="0" normalizeH="0" baseline="0" noProof="0" dirty="0">
                <a:ln>
                  <a:noFill/>
                </a:ln>
                <a:solidFill>
                  <a:prstClr val="black"/>
                </a:solidFill>
                <a:effectLst/>
                <a:uLnTx/>
                <a:uFillTx/>
                <a:latin typeface="Arial"/>
                <a:ea typeface="+mn-ea"/>
                <a:cs typeface="+mn-cs"/>
              </a:rPr>
              <a:t>FVIII</a:t>
            </a:r>
            <a:r>
              <a:rPr kumimoji="0" lang="ru-RU" sz="1800" b="0" i="0" u="none" strike="noStrike" kern="1200" cap="none" spc="0" normalizeH="0" baseline="0" noProof="0" dirty="0">
                <a:ln>
                  <a:noFill/>
                </a:ln>
                <a:solidFill>
                  <a:prstClr val="black"/>
                </a:solidFill>
                <a:effectLst/>
                <a:uLnTx/>
                <a:uFillTx/>
                <a:latin typeface="Arial"/>
                <a:ea typeface="+mn-ea"/>
                <a:cs typeface="+mn-cs"/>
              </a:rPr>
              <a:t>/</a:t>
            </a:r>
            <a:r>
              <a:rPr kumimoji="0" lang="en-US" sz="1800" b="0" i="0" u="none" strike="noStrike" kern="1200" cap="none" spc="0" normalizeH="0" baseline="0" noProof="0" dirty="0">
                <a:ln>
                  <a:noFill/>
                </a:ln>
                <a:solidFill>
                  <a:prstClr val="black"/>
                </a:solidFill>
                <a:effectLst/>
                <a:uLnTx/>
                <a:uFillTx/>
                <a:latin typeface="Arial"/>
                <a:ea typeface="+mn-ea"/>
                <a:cs typeface="+mn-cs"/>
              </a:rPr>
              <a:t>FIX</a:t>
            </a:r>
            <a:r>
              <a:rPr kumimoji="0" lang="ru-RU" sz="1800" b="0" i="0" u="none" strike="noStrike" kern="1200" cap="none" spc="0" normalizeH="0" baseline="0" noProof="0" dirty="0">
                <a:ln>
                  <a:noFill/>
                </a:ln>
                <a:solidFill>
                  <a:prstClr val="black"/>
                </a:solidFill>
                <a:effectLst/>
                <a:uLnTx/>
                <a:uFillTx/>
                <a:latin typeface="Arial"/>
                <a:ea typeface="+mn-ea"/>
                <a:cs typeface="+mn-cs"/>
              </a:rPr>
              <a:t> образцы обеднённой тромбоцитами плазмы (ОТП) можно хранить при температуре −35°</a:t>
            </a:r>
            <a:r>
              <a:rPr kumimoji="0" lang="en-US" sz="1800" b="0" i="0" u="none" strike="noStrike" kern="1200" cap="none" spc="0" normalizeH="0" baseline="0" noProof="0" dirty="0">
                <a:ln>
                  <a:noFill/>
                </a:ln>
                <a:solidFill>
                  <a:prstClr val="black"/>
                </a:solidFill>
                <a:effectLst/>
                <a:uLnTx/>
                <a:uFillTx/>
                <a:latin typeface="Arial"/>
                <a:ea typeface="+mn-ea"/>
                <a:cs typeface="+mn-cs"/>
              </a:rPr>
              <a:t>C</a:t>
            </a:r>
            <a:r>
              <a:rPr kumimoji="0" lang="ru-RU" sz="1800" b="0" i="0" u="none" strike="noStrike" kern="1200" cap="none" spc="0" normalizeH="0" baseline="0" noProof="0" dirty="0">
                <a:ln>
                  <a:noFill/>
                </a:ln>
                <a:solidFill>
                  <a:prstClr val="black"/>
                </a:solidFill>
                <a:effectLst/>
                <a:uLnTx/>
                <a:uFillTx/>
                <a:latin typeface="Arial"/>
                <a:ea typeface="+mn-ea"/>
                <a:cs typeface="+mn-cs"/>
              </a:rPr>
              <a:t> до 3 месяцев и при температуре −70°</a:t>
            </a:r>
            <a:r>
              <a:rPr kumimoji="0" lang="en-US" sz="1800" b="0" i="0" u="none" strike="noStrike" kern="1200" cap="none" spc="0" normalizeH="0" baseline="0" noProof="0" dirty="0">
                <a:ln>
                  <a:noFill/>
                </a:ln>
                <a:solidFill>
                  <a:prstClr val="black"/>
                </a:solidFill>
                <a:effectLst/>
                <a:uLnTx/>
                <a:uFillTx/>
                <a:latin typeface="Arial"/>
                <a:ea typeface="+mn-ea"/>
                <a:cs typeface="+mn-cs"/>
              </a:rPr>
              <a:t>C</a:t>
            </a:r>
            <a:r>
              <a:rPr kumimoji="0" lang="ru-RU" sz="1800" b="0" i="0" u="none" strike="noStrike" kern="1200" cap="none" spc="0" normalizeH="0" baseline="0" noProof="0" dirty="0">
                <a:ln>
                  <a:noFill/>
                </a:ln>
                <a:solidFill>
                  <a:prstClr val="black"/>
                </a:solidFill>
                <a:effectLst/>
                <a:uLnTx/>
                <a:uFillTx/>
                <a:latin typeface="Arial"/>
                <a:ea typeface="+mn-ea"/>
                <a:cs typeface="+mn-cs"/>
              </a:rPr>
              <a:t> – до 6 месяцев. Хранение ОТП при температуре −20°</a:t>
            </a:r>
            <a:r>
              <a:rPr kumimoji="0" lang="en-US" sz="1800" b="0" i="0" u="none" strike="noStrike" kern="1200" cap="none" spc="0" normalizeH="0" baseline="0" noProof="0" dirty="0">
                <a:ln>
                  <a:noFill/>
                </a:ln>
                <a:solidFill>
                  <a:prstClr val="black"/>
                </a:solidFill>
                <a:effectLst/>
                <a:uLnTx/>
                <a:uFillTx/>
                <a:latin typeface="Arial"/>
                <a:ea typeface="+mn-ea"/>
                <a:cs typeface="+mn-cs"/>
              </a:rPr>
              <a:t>C</a:t>
            </a:r>
            <a:r>
              <a:rPr kumimoji="0" lang="ru-RU" sz="1800" b="0" i="0" u="none" strike="noStrike" kern="1200" cap="none" spc="0" normalizeH="0" baseline="0" noProof="0" dirty="0">
                <a:ln>
                  <a:noFill/>
                </a:ln>
                <a:solidFill>
                  <a:prstClr val="black"/>
                </a:solidFill>
                <a:effectLst/>
                <a:uLnTx/>
                <a:uFillTx/>
                <a:latin typeface="Arial"/>
                <a:ea typeface="+mn-ea"/>
                <a:cs typeface="+mn-cs"/>
              </a:rPr>
              <a:t>, как правило, не соответствует стандартам. Перед определением ПВ, АЧТВ или активности </a:t>
            </a:r>
            <a:r>
              <a:rPr kumimoji="0" lang="en-US" sz="1800" b="0" i="0" u="none" strike="noStrike" kern="1200" cap="none" spc="0" normalizeH="0" baseline="0" noProof="0" dirty="0">
                <a:ln>
                  <a:noFill/>
                </a:ln>
                <a:solidFill>
                  <a:prstClr val="black"/>
                </a:solidFill>
                <a:effectLst/>
                <a:uLnTx/>
                <a:uFillTx/>
                <a:latin typeface="Arial"/>
                <a:ea typeface="+mn-ea"/>
                <a:cs typeface="+mn-cs"/>
              </a:rPr>
              <a:t>FVIII</a:t>
            </a:r>
            <a:r>
              <a:rPr kumimoji="0" lang="ru-RU"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FIX</a:t>
            </a:r>
            <a:r>
              <a:rPr kumimoji="0" lang="ru-RU" sz="1800" b="0" i="0" u="none" strike="noStrike" kern="1200" cap="none" spc="0" normalizeH="0" baseline="0" noProof="0" dirty="0">
                <a:ln>
                  <a:noFill/>
                </a:ln>
                <a:solidFill>
                  <a:prstClr val="black"/>
                </a:solidFill>
                <a:effectLst/>
                <a:uLnTx/>
                <a:uFillTx/>
                <a:latin typeface="Arial"/>
                <a:ea typeface="+mn-ea"/>
                <a:cs typeface="+mn-cs"/>
              </a:rPr>
              <a:t> ОТП не должна храниться в морозильных камерах с функцией автоматического размораживания.</a:t>
            </a: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9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BF5A2-E13C-47AE-BA11-EFBDF364B291}"/>
              </a:ext>
            </a:extLst>
          </p:cNvPr>
          <p:cNvSpPr>
            <a:spLocks noGrp="1"/>
          </p:cNvSpPr>
          <p:nvPr>
            <p:ph idx="1"/>
          </p:nvPr>
        </p:nvSpPr>
        <p:spPr>
          <a:xfrm>
            <a:off x="838200" y="1562101"/>
            <a:ext cx="10515600" cy="2908300"/>
          </a:xfrm>
        </p:spPr>
        <p:txBody>
          <a:bodyPr>
            <a:normAutofit lnSpcReduction="10000"/>
          </a:bodyPr>
          <a:lstStyle/>
          <a:p>
            <a:pPr algn="l"/>
            <a:r>
              <a:rPr lang="ru-RU" dirty="0">
                <a:latin typeface="Arial" panose="020B0604020202020204" pitchFamily="34" charset="0"/>
                <a:cs typeface="Arial" panose="020B0604020202020204" pitchFamily="34" charset="0"/>
              </a:rPr>
              <a:t>ПВ</a:t>
            </a:r>
            <a:r>
              <a:rPr lang="en-CA" b="0" i="0" u="none" strike="noStrike" baseline="0" noProof="0" dirty="0">
                <a:latin typeface="Arial" panose="020B0604020202020204" pitchFamily="34" charset="0"/>
                <a:cs typeface="Arial" panose="020B0604020202020204" pitchFamily="34" charset="0"/>
              </a:rPr>
              <a:t> </a:t>
            </a:r>
            <a:r>
              <a:rPr lang="ru-RU" b="0" i="0" u="none" strike="noStrike" baseline="0" noProof="0" dirty="0">
                <a:latin typeface="Arial" panose="020B0604020202020204" pitchFamily="34" charset="0"/>
                <a:cs typeface="Arial" panose="020B0604020202020204" pitchFamily="34" charset="0"/>
              </a:rPr>
              <a:t>и</a:t>
            </a:r>
            <a:r>
              <a:rPr lang="en-CA" b="0" i="0" u="none" strike="noStrike" baseline="0" noProof="0" dirty="0">
                <a:latin typeface="Arial" panose="020B0604020202020204" pitchFamily="34" charset="0"/>
                <a:cs typeface="Arial" panose="020B0604020202020204" pitchFamily="34" charset="0"/>
              </a:rPr>
              <a:t> </a:t>
            </a:r>
            <a:r>
              <a:rPr lang="ru-RU" b="0" i="0" u="none" strike="noStrike" baseline="0" noProof="0" dirty="0">
                <a:latin typeface="Arial" panose="020B0604020202020204" pitchFamily="34" charset="0"/>
                <a:cs typeface="Arial" panose="020B0604020202020204" pitchFamily="34" charset="0"/>
              </a:rPr>
              <a:t>АЧТВ</a:t>
            </a:r>
            <a:r>
              <a:rPr lang="en-CA" b="0" i="0" u="none" strike="noStrike" baseline="0" noProof="0" dirty="0">
                <a:latin typeface="Arial" panose="020B0604020202020204" pitchFamily="34" charset="0"/>
                <a:cs typeface="Arial" panose="020B0604020202020204" pitchFamily="34" charset="0"/>
              </a:rPr>
              <a:t> </a:t>
            </a:r>
            <a:r>
              <a:rPr lang="ru-RU" b="0" i="0" u="none" strike="noStrike" baseline="0" noProof="0" dirty="0">
                <a:latin typeface="Arial" panose="020B0604020202020204" pitchFamily="34" charset="0"/>
                <a:cs typeface="Arial" panose="020B0604020202020204" pitchFamily="34" charset="0"/>
              </a:rPr>
              <a:t>могут использоваться для скрининга пациентов при подозрении на </a:t>
            </a:r>
            <a:r>
              <a:rPr lang="ru-RU" b="0" i="0" u="none" strike="noStrike" baseline="0" noProof="0" dirty="0" err="1">
                <a:latin typeface="Arial" panose="020B0604020202020204" pitchFamily="34" charset="0"/>
                <a:cs typeface="Arial" panose="020B0604020202020204" pitchFamily="34" charset="0"/>
              </a:rPr>
              <a:t>коагулопатию</a:t>
            </a:r>
            <a:r>
              <a:rPr lang="ru-RU" b="0" i="0" u="none" strike="noStrike" baseline="0" noProof="0" dirty="0">
                <a:latin typeface="Arial" panose="020B0604020202020204" pitchFamily="34" charset="0"/>
                <a:cs typeface="Arial" panose="020B0604020202020204" pitchFamily="34" charset="0"/>
              </a:rPr>
              <a:t> </a:t>
            </a:r>
          </a:p>
          <a:p>
            <a:pPr algn="l"/>
            <a:r>
              <a:rPr lang="ru-RU" dirty="0">
                <a:latin typeface="Arial" panose="020B0604020202020204" pitchFamily="34" charset="0"/>
                <a:cs typeface="Arial" panose="020B0604020202020204" pitchFamily="34" charset="0"/>
              </a:rPr>
              <a:t>Чувствительность тестов ПВ</a:t>
            </a:r>
            <a:r>
              <a:rPr lang="en-CA" b="0" i="0" u="none" strike="noStrike" baseline="0" noProof="0" dirty="0">
                <a:latin typeface="Arial" panose="020B0604020202020204" pitchFamily="34" charset="0"/>
                <a:cs typeface="Arial" panose="020B0604020202020204" pitchFamily="34" charset="0"/>
              </a:rPr>
              <a:t> </a:t>
            </a:r>
            <a:r>
              <a:rPr lang="ru-RU" b="0" i="0" u="none" strike="noStrike" baseline="0" noProof="0" dirty="0">
                <a:latin typeface="Arial" panose="020B0604020202020204" pitchFamily="34" charset="0"/>
                <a:cs typeface="Arial" panose="020B0604020202020204" pitchFamily="34" charset="0"/>
              </a:rPr>
              <a:t>и</a:t>
            </a:r>
            <a:r>
              <a:rPr lang="en-CA" b="0" i="0" u="none" strike="noStrike" baseline="0" noProof="0" dirty="0">
                <a:latin typeface="Arial" panose="020B0604020202020204" pitchFamily="34" charset="0"/>
                <a:cs typeface="Arial" panose="020B0604020202020204" pitchFamily="34" charset="0"/>
              </a:rPr>
              <a:t> </a:t>
            </a:r>
            <a:r>
              <a:rPr lang="ru-RU" b="0" i="0" u="none" strike="noStrike" baseline="0" noProof="0" dirty="0">
                <a:latin typeface="Arial" panose="020B0604020202020204" pitchFamily="34" charset="0"/>
                <a:cs typeface="Arial" panose="020B0604020202020204" pitchFamily="34" charset="0"/>
              </a:rPr>
              <a:t>АЧТВ</a:t>
            </a:r>
            <a:r>
              <a:rPr lang="en-CA" b="0" i="0" u="none" strike="noStrike" baseline="0" noProof="0" dirty="0">
                <a:latin typeface="Arial" panose="020B0604020202020204" pitchFamily="34" charset="0"/>
                <a:cs typeface="Arial" panose="020B0604020202020204" pitchFamily="34" charset="0"/>
              </a:rPr>
              <a:t> </a:t>
            </a:r>
            <a:r>
              <a:rPr lang="ru-RU" b="0" i="0" u="none" strike="noStrike" baseline="0" noProof="0" dirty="0">
                <a:latin typeface="Arial" panose="020B0604020202020204" pitchFamily="34" charset="0"/>
                <a:cs typeface="Arial" panose="020B0604020202020204" pitchFamily="34" charset="0"/>
              </a:rPr>
              <a:t>к дефициту фактора зависит от вида реагента, используемого при анализе</a:t>
            </a:r>
            <a:endParaRPr lang="en-CA" b="0" i="0" u="none" strike="noStrike" baseline="0" noProof="0" dirty="0">
              <a:latin typeface="Arial" panose="020B0604020202020204" pitchFamily="34" charset="0"/>
              <a:cs typeface="Arial" panose="020B0604020202020204" pitchFamily="34" charset="0"/>
            </a:endParaRPr>
          </a:p>
          <a:p>
            <a:pPr marL="0" indent="0" fontAlgn="t">
              <a:buNone/>
            </a:pPr>
            <a:r>
              <a:rPr lang="ru-RU" b="1" i="0" u="none" strike="noStrike" kern="1200" noProof="0" dirty="0">
                <a:solidFill>
                  <a:srgbClr val="008BB0"/>
                </a:solidFill>
                <a:effectLst/>
                <a:latin typeface="Arial" panose="020B0604020202020204" pitchFamily="34" charset="0"/>
                <a:cs typeface="Arial" panose="020B0604020202020204" pitchFamily="34" charset="0"/>
              </a:rPr>
              <a:t>Рекомендация</a:t>
            </a:r>
            <a:r>
              <a:rPr lang="en-CA" b="1" i="0" u="none" strike="noStrike" kern="1200" noProof="0" dirty="0">
                <a:solidFill>
                  <a:srgbClr val="008BB0"/>
                </a:solidFill>
                <a:effectLst/>
                <a:latin typeface="Arial" panose="020B0604020202020204" pitchFamily="34" charset="0"/>
                <a:cs typeface="Arial" panose="020B0604020202020204" pitchFamily="34" charset="0"/>
              </a:rPr>
              <a:t> 3.2.8 </a:t>
            </a:r>
            <a:br>
              <a:rPr lang="en-CA" b="1" i="0" u="none" strike="noStrike" kern="1200" noProof="0" dirty="0">
                <a:solidFill>
                  <a:srgbClr val="008BB0"/>
                </a:solidFill>
                <a:effectLst/>
                <a:latin typeface="Arial" panose="020B0604020202020204" pitchFamily="34" charset="0"/>
                <a:cs typeface="Arial" panose="020B0604020202020204" pitchFamily="34" charset="0"/>
              </a:rPr>
            </a:br>
            <a:r>
              <a:rPr lang="ru-RU" dirty="0"/>
              <a:t>Для лабораторных исследований пациентов по поводу клинического подозрения на гемофилию ВФГ рекомендует </a:t>
            </a:r>
            <a:r>
              <a:rPr lang="ru-RU" b="1" dirty="0"/>
              <a:t>не считать результат АЧТВ, попадающий в диапазон нормы, основанием для исключения легкой формы гемофилии А или В.</a:t>
            </a:r>
            <a:endParaRPr lang="en-CA" noProof="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AD5981E-A580-45B7-AE6C-D57747F12A87}"/>
              </a:ext>
            </a:extLst>
          </p:cNvPr>
          <p:cNvSpPr>
            <a:spLocks noGrp="1"/>
          </p:cNvSpPr>
          <p:nvPr>
            <p:ph type="title"/>
          </p:nvPr>
        </p:nvSpPr>
        <p:spPr/>
        <p:txBody>
          <a:bodyPr>
            <a:normAutofit/>
          </a:bodyPr>
          <a:lstStyle/>
          <a:p>
            <a:r>
              <a:rPr lang="ru-RU" dirty="0"/>
              <a:t>Лабораторная диагностика системы гемостаза</a:t>
            </a:r>
            <a:r>
              <a:rPr lang="en-CA" noProof="0" dirty="0">
                <a:latin typeface="Arial" panose="020B0604020202020204" pitchFamily="34" charset="0"/>
                <a:cs typeface="Arial" panose="020B0604020202020204" pitchFamily="34" charset="0"/>
              </a:rPr>
              <a:t>: </a:t>
            </a:r>
            <a:r>
              <a:rPr lang="ru-RU" noProof="0" dirty="0">
                <a:latin typeface="Arial" panose="020B0604020202020204" pitchFamily="34" charset="0"/>
                <a:cs typeface="Arial" panose="020B0604020202020204" pitchFamily="34" charset="0"/>
              </a:rPr>
              <a:t>диагностика</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82E0C98-6C86-49BF-9DBC-815718810D4C}"/>
              </a:ext>
            </a:extLst>
          </p:cNvPr>
          <p:cNvSpPr>
            <a:spLocks noGrp="1"/>
          </p:cNvSpPr>
          <p:nvPr>
            <p:ph type="body" sz="quarter" idx="13"/>
          </p:nvPr>
        </p:nvSpPr>
        <p:spPr/>
        <p:txBody>
          <a:bodyPr/>
          <a:lstStyle/>
          <a:p>
            <a:r>
              <a:rPr lang="ru-RU" noProof="0" dirty="0"/>
              <a:t>АЧТВ</a:t>
            </a:r>
            <a:r>
              <a:rPr lang="en-CA" noProof="0" dirty="0"/>
              <a:t>, </a:t>
            </a:r>
            <a:r>
              <a:rPr lang="ru-RU" sz="900" noProof="0" dirty="0">
                <a:latin typeface="Arial" panose="020B0604020202020204" pitchFamily="34" charset="0"/>
                <a:cs typeface="Arial" panose="020B0604020202020204" pitchFamily="34" charset="0"/>
              </a:rPr>
              <a:t>активированное частичное </a:t>
            </a:r>
            <a:r>
              <a:rPr lang="ru-RU" sz="900" noProof="0" dirty="0" err="1">
                <a:latin typeface="Arial" panose="020B0604020202020204" pitchFamily="34" charset="0"/>
                <a:cs typeface="Arial" panose="020B0604020202020204" pitchFamily="34" charset="0"/>
              </a:rPr>
              <a:t>тромбопластиновое</a:t>
            </a:r>
            <a:r>
              <a:rPr lang="ru-RU" sz="900" noProof="0" dirty="0">
                <a:latin typeface="Arial" panose="020B0604020202020204" pitchFamily="34" charset="0"/>
                <a:cs typeface="Arial" panose="020B0604020202020204" pitchFamily="34" charset="0"/>
              </a:rPr>
              <a:t> время</a:t>
            </a:r>
            <a:r>
              <a:rPr lang="en-CA" sz="900" noProof="0" dirty="0">
                <a:latin typeface="Arial" panose="020B0604020202020204" pitchFamily="34" charset="0"/>
                <a:cs typeface="Arial" panose="020B0604020202020204" pitchFamily="34" charset="0"/>
              </a:rPr>
              <a:t>; </a:t>
            </a:r>
            <a:r>
              <a:rPr lang="ru-RU" noProof="0" dirty="0"/>
              <a:t>ПВ, </a:t>
            </a:r>
            <a:r>
              <a:rPr lang="ru-RU" noProof="0" dirty="0" err="1"/>
              <a:t>протромбиновое</a:t>
            </a:r>
            <a:r>
              <a:rPr lang="ru-RU" noProof="0" dirty="0"/>
              <a:t> время</a:t>
            </a:r>
            <a:r>
              <a:rPr lang="en-CA" noProof="0" dirty="0">
                <a:latin typeface="Arial" panose="020B0604020202020204" pitchFamily="34" charset="0"/>
                <a:cs typeface="Arial" panose="020B0604020202020204" pitchFamily="34" charset="0"/>
              </a:rPr>
              <a:t>.</a:t>
            </a:r>
            <a:endParaRPr lang="en-CA" noProof="0" dirty="0"/>
          </a:p>
        </p:txBody>
      </p:sp>
      <p:grpSp>
        <p:nvGrpSpPr>
          <p:cNvPr id="14" name="Group 13">
            <a:extLst>
              <a:ext uri="{FF2B5EF4-FFF2-40B4-BE49-F238E27FC236}">
                <a16:creationId xmlns:a16="http://schemas.microsoft.com/office/drawing/2014/main" id="{9E0F509C-DC18-4264-8F34-474E87691F43}"/>
              </a:ext>
            </a:extLst>
          </p:cNvPr>
          <p:cNvGrpSpPr/>
          <p:nvPr/>
        </p:nvGrpSpPr>
        <p:grpSpPr>
          <a:xfrm>
            <a:off x="8434537" y="5100795"/>
            <a:ext cx="2401696" cy="1459779"/>
            <a:chOff x="7238527" y="5214883"/>
            <a:chExt cx="2401696" cy="1459779"/>
          </a:xfrm>
        </p:grpSpPr>
        <p:pic>
          <p:nvPicPr>
            <p:cNvPr id="16" name="Graphic 15" descr="Man with solid fill">
              <a:extLst>
                <a:ext uri="{FF2B5EF4-FFF2-40B4-BE49-F238E27FC236}">
                  <a16:creationId xmlns:a16="http://schemas.microsoft.com/office/drawing/2014/main" id="{66C75D65-500B-4DC1-9ABB-DC52DD50F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7895" y="5345217"/>
              <a:ext cx="1196010" cy="1196010"/>
            </a:xfrm>
            <a:prstGeom prst="rect">
              <a:avLst/>
            </a:prstGeom>
          </p:spPr>
        </p:pic>
        <p:pic>
          <p:nvPicPr>
            <p:cNvPr id="13" name="Graphic 12" descr="Man with solid fill">
              <a:extLst>
                <a:ext uri="{FF2B5EF4-FFF2-40B4-BE49-F238E27FC236}">
                  <a16:creationId xmlns:a16="http://schemas.microsoft.com/office/drawing/2014/main" id="{890A4CC7-C86B-4DAF-9238-6669591F66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5235" y="5425278"/>
              <a:ext cx="1196010" cy="1196010"/>
            </a:xfrm>
            <a:prstGeom prst="rect">
              <a:avLst/>
            </a:prstGeom>
          </p:spPr>
        </p:pic>
        <p:pic>
          <p:nvPicPr>
            <p:cNvPr id="17" name="Graphic 16" descr="Man with solid fill">
              <a:extLst>
                <a:ext uri="{FF2B5EF4-FFF2-40B4-BE49-F238E27FC236}">
                  <a16:creationId xmlns:a16="http://schemas.microsoft.com/office/drawing/2014/main" id="{210AAFE0-C9EC-424B-ADBB-B4AEF956D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0553" y="5371904"/>
              <a:ext cx="1196010" cy="1196010"/>
            </a:xfrm>
            <a:prstGeom prst="rect">
              <a:avLst/>
            </a:prstGeom>
          </p:spPr>
        </p:pic>
        <p:pic>
          <p:nvPicPr>
            <p:cNvPr id="18" name="Graphic 17" descr="Man with solid fill">
              <a:extLst>
                <a:ext uri="{FF2B5EF4-FFF2-40B4-BE49-F238E27FC236}">
                  <a16:creationId xmlns:a16="http://schemas.microsoft.com/office/drawing/2014/main" id="{551E6429-A490-42CF-BD7E-7B885FBF72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3211" y="5398591"/>
              <a:ext cx="1196010" cy="1196010"/>
            </a:xfrm>
            <a:prstGeom prst="rect">
              <a:avLst/>
            </a:prstGeom>
          </p:spPr>
        </p:pic>
        <p:pic>
          <p:nvPicPr>
            <p:cNvPr id="19" name="Graphic 18" descr="Man with solid fill">
              <a:extLst>
                <a:ext uri="{FF2B5EF4-FFF2-40B4-BE49-F238E27FC236}">
                  <a16:creationId xmlns:a16="http://schemas.microsoft.com/office/drawing/2014/main" id="{221FB013-13B0-4565-8C47-0C03CD82C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5869" y="5451965"/>
              <a:ext cx="1196010" cy="1196010"/>
            </a:xfrm>
            <a:prstGeom prst="rect">
              <a:avLst/>
            </a:prstGeom>
          </p:spPr>
        </p:pic>
        <p:pic>
          <p:nvPicPr>
            <p:cNvPr id="20" name="Graphic 19" descr="Man with solid fill">
              <a:extLst>
                <a:ext uri="{FF2B5EF4-FFF2-40B4-BE49-F238E27FC236}">
                  <a16:creationId xmlns:a16="http://schemas.microsoft.com/office/drawing/2014/main" id="{772BF3F0-DC49-4141-9940-BEDE690D8A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8527" y="5478652"/>
              <a:ext cx="1196010" cy="1196010"/>
            </a:xfrm>
            <a:prstGeom prst="rect">
              <a:avLst/>
            </a:prstGeom>
          </p:spPr>
        </p:pic>
        <p:pic>
          <p:nvPicPr>
            <p:cNvPr id="11" name="Graphic 10" descr="Magnifying glass outline">
              <a:extLst>
                <a:ext uri="{FF2B5EF4-FFF2-40B4-BE49-F238E27FC236}">
                  <a16:creationId xmlns:a16="http://schemas.microsoft.com/office/drawing/2014/main" id="{5C138DCF-29E4-4D1E-B11B-26BC7034C2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75310" y="5214883"/>
              <a:ext cx="1064913" cy="1064913"/>
            </a:xfrm>
            <a:prstGeom prst="rect">
              <a:avLst/>
            </a:prstGeom>
          </p:spPr>
        </p:pic>
      </p:grpSp>
      <p:sp>
        <p:nvSpPr>
          <p:cNvPr id="21" name="Content Placeholder 2">
            <a:extLst>
              <a:ext uri="{FF2B5EF4-FFF2-40B4-BE49-F238E27FC236}">
                <a16:creationId xmlns:a16="http://schemas.microsoft.com/office/drawing/2014/main" id="{FB99CEE3-48FB-4502-B24F-4C78A98284EF}"/>
              </a:ext>
            </a:extLst>
          </p:cNvPr>
          <p:cNvSpPr txBox="1">
            <a:spLocks/>
          </p:cNvSpPr>
          <p:nvPr/>
        </p:nvSpPr>
        <p:spPr>
          <a:xfrm>
            <a:off x="838200" y="4853758"/>
            <a:ext cx="6463633"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t"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В некоторых случаях лёгкой формы гемофилии </a:t>
            </a:r>
            <a:r>
              <a:rPr kumimoji="0" lang="en-US" sz="2000" b="0" i="0" u="none" strike="noStrike" kern="1200" cap="none" spc="0" normalizeH="0" baseline="0" noProof="0" dirty="0">
                <a:ln>
                  <a:noFill/>
                </a:ln>
                <a:solidFill>
                  <a:prstClr val="black"/>
                </a:solidFill>
                <a:effectLst/>
                <a:uLnTx/>
                <a:uFillTx/>
                <a:latin typeface="Arial"/>
                <a:ea typeface="+mn-ea"/>
                <a:cs typeface="+mn-cs"/>
              </a:rPr>
              <a:t>A</a:t>
            </a:r>
            <a:r>
              <a:rPr kumimoji="0" lang="ru-RU" sz="2000" b="0" i="0" u="none" strike="noStrike" kern="1200" cap="none" spc="0" normalizeH="0" baseline="0" noProof="0" dirty="0">
                <a:ln>
                  <a:noFill/>
                </a:ln>
                <a:solidFill>
                  <a:prstClr val="black"/>
                </a:solidFill>
                <a:effectLst/>
                <a:uLnTx/>
                <a:uFillTx/>
                <a:latin typeface="Arial"/>
                <a:ea typeface="+mn-ea"/>
                <a:cs typeface="+mn-cs"/>
              </a:rPr>
              <a:t> или </a:t>
            </a:r>
            <a:r>
              <a:rPr kumimoji="0" lang="en-US" sz="2000" b="0" i="0" u="none" strike="noStrike" kern="1200" cap="none" spc="0" normalizeH="0" baseline="0" noProof="0" dirty="0">
                <a:ln>
                  <a:noFill/>
                </a:ln>
                <a:solidFill>
                  <a:prstClr val="black"/>
                </a:solidFill>
                <a:effectLst/>
                <a:uLnTx/>
                <a:uFillTx/>
                <a:latin typeface="Arial"/>
                <a:ea typeface="+mn-ea"/>
                <a:cs typeface="+mn-cs"/>
              </a:rPr>
              <a:t>B</a:t>
            </a:r>
            <a:r>
              <a:rPr kumimoji="0" lang="ru-RU" sz="2000" b="0" i="0" u="none" strike="noStrike" kern="1200" cap="none" spc="0" normalizeH="0" baseline="0" noProof="0" dirty="0">
                <a:ln>
                  <a:noFill/>
                </a:ln>
                <a:solidFill>
                  <a:prstClr val="black"/>
                </a:solidFill>
                <a:effectLst/>
                <a:uLnTx/>
                <a:uFillTx/>
                <a:latin typeface="Arial"/>
                <a:ea typeface="+mn-ea"/>
                <a:cs typeface="+mn-cs"/>
              </a:rPr>
              <a:t> результат АЧТВ может попадать в нормальный диапазон.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5008187"/>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8823</Words>
  <Application>Microsoft Office PowerPoint</Application>
  <PresentationFormat>Widescreen</PresentationFormat>
  <Paragraphs>296</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TimesNewRomanPS-BoldMT</vt:lpstr>
      <vt:lpstr>Wingdings</vt:lpstr>
      <vt:lpstr>WFH</vt:lpstr>
      <vt:lpstr>PowerPoint Presentation</vt:lpstr>
      <vt:lpstr>Руководство ВФГ по лечению гемофилии</vt:lpstr>
      <vt:lpstr>Глава 3: Лабораторная диагностика и контроль</vt:lpstr>
      <vt:lpstr>Раскрытие потенциальных конфликтов интересов: Стивен Китчен</vt:lpstr>
      <vt:lpstr>Авторы</vt:lpstr>
      <vt:lpstr>Введение</vt:lpstr>
      <vt:lpstr>Лабораторная диагностика системы гемостаза</vt:lpstr>
      <vt:lpstr>Лабораторная диагностика системы гемостаза</vt:lpstr>
      <vt:lpstr>Лабораторная диагностика системы гемостаза: диагностика</vt:lpstr>
      <vt:lpstr>Лабораторная диагностика системы гемостаза: диагностика</vt:lpstr>
      <vt:lpstr>Лабораторная диагностика системы гемостаза: анализы</vt:lpstr>
      <vt:lpstr>Лабораторная диагностика системы гемостаза: анализы FVIII/FIX</vt:lpstr>
      <vt:lpstr>Лабораторное определение FVIII: Elocta®/Eloctate®</vt:lpstr>
      <vt:lpstr>Лабораторное определение FVIII: Esperoct® </vt:lpstr>
      <vt:lpstr>Лабораторное определение FVIII: Jivi®  </vt:lpstr>
      <vt:lpstr>Лабораторное определение FVIII: Adynovate® /Adynovi®</vt:lpstr>
      <vt:lpstr>Лабораторное определение FVIII: Afstyla®  </vt:lpstr>
      <vt:lpstr>Лабораторное определение FIX: Alprolix®  </vt:lpstr>
      <vt:lpstr>Лабораторное определение FIX: Idelvion®  </vt:lpstr>
      <vt:lpstr>Лабораторное определение FIX: Refixia®/Rebinyn®</vt:lpstr>
      <vt:lpstr>Лабораторное определение FVIII: эмицизумаб</vt:lpstr>
      <vt:lpstr>Лабораторное определение FVIII: эмицизумаб</vt:lpstr>
      <vt:lpstr>Лабораторное определение FVIII: эмицизумаб</vt:lpstr>
      <vt:lpstr>Лабораторное определение FVIII: эмицизумаб</vt:lpstr>
      <vt:lpstr>Лабораторное определение: ингибиторы</vt:lpstr>
      <vt:lpstr>Лабораторное определение: ингибиторы</vt:lpstr>
      <vt:lpstr>Лабораторное определение: ингибиторы</vt:lpstr>
      <vt:lpstr>Лабораторное определение: ингибиторы</vt:lpstr>
      <vt:lpstr>Лабораторное определение: обеспечение качества</vt:lpstr>
      <vt:lpstr>Лабораторное определение: обеспечение качества</vt:lpstr>
      <vt:lpstr>Выводы</vt:lpstr>
      <vt:lpstr>Благодарим организацию «Гемофилия-Альянс» за поддержку в создании этой презентации.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Chadwick</dc:creator>
  <cp:lastModifiedBy>Julia Chadwick</cp:lastModifiedBy>
  <cp:revision>1</cp:revision>
  <dcterms:created xsi:type="dcterms:W3CDTF">2022-05-27T15:55:26Z</dcterms:created>
  <dcterms:modified xsi:type="dcterms:W3CDTF">2022-05-27T16:16:32Z</dcterms:modified>
</cp:coreProperties>
</file>