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7"/>
  </p:notesMasterIdLst>
  <p:sldIdLst>
    <p:sldId id="2911" r:id="rId5"/>
    <p:sldId id="2912" r:id="rId6"/>
    <p:sldId id="2808" r:id="rId7"/>
    <p:sldId id="2914" r:id="rId8"/>
    <p:sldId id="2915" r:id="rId9"/>
    <p:sldId id="2918" r:id="rId10"/>
    <p:sldId id="2892" r:id="rId11"/>
    <p:sldId id="2893" r:id="rId12"/>
    <p:sldId id="2896" r:id="rId13"/>
    <p:sldId id="2894" r:id="rId14"/>
    <p:sldId id="2905" r:id="rId15"/>
    <p:sldId id="2906" r:id="rId16"/>
    <p:sldId id="2895" r:id="rId17"/>
    <p:sldId id="2907" r:id="rId18"/>
    <p:sldId id="2897" r:id="rId19"/>
    <p:sldId id="2898" r:id="rId20"/>
    <p:sldId id="2899" r:id="rId21"/>
    <p:sldId id="2900" r:id="rId22"/>
    <p:sldId id="2909" r:id="rId23"/>
    <p:sldId id="2901" r:id="rId24"/>
    <p:sldId id="2910" r:id="rId25"/>
    <p:sldId id="2917" r:id="rId26"/>
  </p:sldIdLst>
  <p:sldSz cx="12192000" cy="6858000"/>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is Boraschi" initials="IB" lastIdx="1" clrIdx="0">
    <p:extLst>
      <p:ext uri="{19B8F6BF-5375-455C-9EA6-DF929625EA0E}">
        <p15:presenceInfo xmlns:p15="http://schemas.microsoft.com/office/powerpoint/2012/main" userId="S::iris.boraschi@livagency.ca::96f62f53-4a1f-410a-b861-d28ffc42d6be" providerId="AD"/>
      </p:ext>
    </p:extLst>
  </p:cmAuthor>
  <p:cmAuthor id="2" name="Julia Chadwick" initials="JC" lastIdx="1" clrIdx="1">
    <p:extLst>
      <p:ext uri="{19B8F6BF-5375-455C-9EA6-DF929625EA0E}">
        <p15:presenceInfo xmlns:p15="http://schemas.microsoft.com/office/powerpoint/2012/main" userId="S::jchadwick@wfh.org::bd1ae82f-124b-4de6-bc22-d4eddcd0bf4b" providerId="AD"/>
      </p:ext>
    </p:extLst>
  </p:cmAuthor>
  <p:cmAuthor id="3" name="Karine Igartua, Dr" initials="KID" lastIdx="2" clrIdx="2">
    <p:extLst>
      <p:ext uri="{19B8F6BF-5375-455C-9EA6-DF929625EA0E}">
        <p15:presenceInfo xmlns:p15="http://schemas.microsoft.com/office/powerpoint/2012/main" userId="S::karine.igartua@mcgill.ca::0db75cb2-a157-489c-977a-76c312e8a9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18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p:restoredTop sz="80780" autoAdjust="0"/>
  </p:normalViewPr>
  <p:slideViewPr>
    <p:cSldViewPr snapToGrid="0" snapToObjects="1">
      <p:cViewPr varScale="1">
        <p:scale>
          <a:sx n="49" d="100"/>
          <a:sy n="49" d="100"/>
        </p:scale>
        <p:origin x="1160" y="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en-US" dirty="0"/>
          </a:p>
        </p:txBody>
      </p:sp>
      <p:sp>
        <p:nvSpPr>
          <p:cNvPr id="3" name="Date Placehold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D102A54B-12F8-6D49-9458-32E8958172E5}" type="datetimeFigureOut">
              <a:rPr lang="en-US" smtClean="0"/>
              <a:t>5/25/2022</a:t>
            </a:fld>
            <a:endParaRPr lang="en-US" dirty="0"/>
          </a:p>
        </p:txBody>
      </p:sp>
      <p:sp>
        <p:nvSpPr>
          <p:cNvPr id="4" name="Slide Image Placeholder 3"/>
          <p:cNvSpPr>
            <a:spLocks noGrp="1" noRot="1" noChangeAspect="1"/>
          </p:cNvSpPr>
          <p:nvPr>
            <p:ph type="sldImg" idx="2"/>
          </p:nvPr>
        </p:nvSpPr>
        <p:spPr>
          <a:xfrm>
            <a:off x="571500" y="1192213"/>
            <a:ext cx="5724525" cy="3221037"/>
          </a:xfrm>
          <a:prstGeom prst="rect">
            <a:avLst/>
          </a:prstGeom>
          <a:noFill/>
          <a:ln w="12700">
            <a:solidFill>
              <a:prstClr val="black"/>
            </a:solidFill>
          </a:ln>
        </p:spPr>
        <p:txBody>
          <a:bodyPr vert="horz" lIns="93744" tIns="46872" rIns="93744" bIns="46872" rtlCol="0" anchor="ctr"/>
          <a:lstStyle/>
          <a:p>
            <a:endParaRPr lang="en-US" dirty="0"/>
          </a:p>
        </p:txBody>
      </p:sp>
      <p:sp>
        <p:nvSpPr>
          <p:cNvPr id="5" name="Notes Placehold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8C16DEF6-6D40-A943-805E-0EB12677643D}" type="slidenum">
              <a:rPr lang="en-US" smtClean="0"/>
              <a:t>‹#›</a:t>
            </a:fld>
            <a:endParaRPr lang="en-US" dirty="0"/>
          </a:p>
        </p:txBody>
      </p:sp>
    </p:spTree>
    <p:extLst>
      <p:ext uri="{BB962C8B-B14F-4D97-AF65-F5344CB8AC3E}">
        <p14:creationId xmlns:p14="http://schemas.microsoft.com/office/powerpoint/2010/main" val="190287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0"/>
              </a:spcAft>
            </a:pPr>
            <a:r>
              <a:rPr lang="en-CA" dirty="0">
                <a:latin typeface="Arial" panose="020B0604020202020204" pitchFamily="34" charset="0"/>
                <a:ea typeface="Calibri" panose="020F0502020204030204" pitchFamily="34" charset="0"/>
                <a:cs typeface="Times New Roman" panose="02020603050405020304" pitchFamily="18" charset="0"/>
              </a:rPr>
              <a:t>Welcome. Today we are going to talk about the methodology used in the World Federation of Hemophilia treatment guidelines third edition, and these slides will cover Chapter 12, which describes that methodology.</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a:t>
            </a:fld>
            <a:endParaRPr lang="en-US" dirty="0"/>
          </a:p>
        </p:txBody>
      </p:sp>
    </p:spTree>
    <p:extLst>
      <p:ext uri="{BB962C8B-B14F-4D97-AF65-F5344CB8AC3E}">
        <p14:creationId xmlns:p14="http://schemas.microsoft.com/office/powerpoint/2010/main" val="3193620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There were overall content leads and panel leads for each chapter, who helped to identify the important clinical questions to be addressed in these guidelines, and to ensure the patient representatives voices were always heard. All panelists participated at every step, including contributing to the various drafts of the manuscripts.</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10</a:t>
            </a:fld>
            <a:endParaRPr lang="en-US" dirty="0"/>
          </a:p>
        </p:txBody>
      </p:sp>
    </p:spTree>
    <p:extLst>
      <p:ext uri="{BB962C8B-B14F-4D97-AF65-F5344CB8AC3E}">
        <p14:creationId xmlns:p14="http://schemas.microsoft.com/office/powerpoint/2010/main" val="247956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All training sessions emphasized the importance of each panelists expertise and perspectives, including the people with hemophilia and their representatives. A patient partner facilitator was charged with providing guidance and support to these panelists throughout the process.</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11</a:t>
            </a:fld>
            <a:endParaRPr lang="en-US" dirty="0"/>
          </a:p>
        </p:txBody>
      </p:sp>
    </p:spTree>
    <p:extLst>
      <p:ext uri="{BB962C8B-B14F-4D97-AF65-F5344CB8AC3E}">
        <p14:creationId xmlns:p14="http://schemas.microsoft.com/office/powerpoint/2010/main" val="284214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All funding was provided by the World Federation of Hemophilia. </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12</a:t>
            </a:fld>
            <a:endParaRPr lang="en-US" dirty="0"/>
          </a:p>
        </p:txBody>
      </p:sp>
    </p:spTree>
    <p:extLst>
      <p:ext uri="{BB962C8B-B14F-4D97-AF65-F5344CB8AC3E}">
        <p14:creationId xmlns:p14="http://schemas.microsoft.com/office/powerpoint/2010/main" val="1154741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Experienced medical librarians, screeners, methodologists, and data analysts performed the systematic literature review for all chapters except principles of care, which advocated for ideal treatment goals. Specific topics, such as dental procedures, surgical, and other invasive procedures, and genetic assessments were specifically targeted in the evidence reviews. </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13</a:t>
            </a:fld>
            <a:endParaRPr lang="en-US" dirty="0"/>
          </a:p>
        </p:txBody>
      </p:sp>
    </p:spTree>
    <p:extLst>
      <p:ext uri="{BB962C8B-B14F-4D97-AF65-F5344CB8AC3E}">
        <p14:creationId xmlns:p14="http://schemas.microsoft.com/office/powerpoint/2010/main" val="530319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Search criteria focused on hemophilia A or B without exclusions based on gender, age, geography or care setting. In mid to late 2019, four major literature databases were searched going back to the first decade of this century.</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14</a:t>
            </a:fld>
            <a:endParaRPr lang="en-US" dirty="0"/>
          </a:p>
        </p:txBody>
      </p:sp>
    </p:spTree>
    <p:extLst>
      <p:ext uri="{BB962C8B-B14F-4D97-AF65-F5344CB8AC3E}">
        <p14:creationId xmlns:p14="http://schemas.microsoft.com/office/powerpoint/2010/main" val="273050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A team of 15 methodologists and data analysts extracted the relevant data from all included studies into the evidence tables. Since the volume and quality of hemophilia research evidence did not support quantitative analyses, no critical assessments were made of individual study quality, and no grades were allocated. For transparency, all recommendations were marked to reflect that they were consensus based.</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15</a:t>
            </a:fld>
            <a:endParaRPr lang="en-US" dirty="0"/>
          </a:p>
        </p:txBody>
      </p:sp>
    </p:spTree>
    <p:extLst>
      <p:ext uri="{BB962C8B-B14F-4D97-AF65-F5344CB8AC3E}">
        <p14:creationId xmlns:p14="http://schemas.microsoft.com/office/powerpoint/2010/main" val="372241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Consensus was achieved on the drafted recommendations through a modified Delphi process governed by rules established in advance. Up to three survey rounds were permitted to achieve consensus. The minimum response rate was set at 75% of eligible voting panelists for each round. The minimum threshold for achieving consensus was set at 80% of the respondents indicating agreement or strong agreement. Statements achieving consensus in the first or second round were not subject to subsequent rounds, and no minority reports were permitted. When consensus was not achieved after three rounds, a call for future research was made instead of a recommendation. People with hemophilia and caregivers were allowed to opt out when they felt the specific recommendation was beyond their comfort level based on their experience. This happened in 15% of the recommendations.</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16</a:t>
            </a:fld>
            <a:endParaRPr lang="en-US" dirty="0"/>
          </a:p>
        </p:txBody>
      </p:sp>
    </p:spTree>
    <p:extLst>
      <p:ext uri="{BB962C8B-B14F-4D97-AF65-F5344CB8AC3E}">
        <p14:creationId xmlns:p14="http://schemas.microsoft.com/office/powerpoint/2010/main" val="279908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Some recommendations include remarks addressing specific details or patient preferences. These remarks are considered integral to the recommendation and should always be included, even when made computable or in design of clinical decision support resources. Final manuscripts underwent extensive reviews by key opinion leaders both within and external to the WFH, thereby ensuring a global perspective. These guidelines received the endorsements of the Asian-Pacific Society on Thrombosis and Hemostasis, the European Haemophilia Consortium, and the National Hemophilia Foundation in the United States.</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17</a:t>
            </a:fld>
            <a:endParaRPr lang="en-US" dirty="0"/>
          </a:p>
        </p:txBody>
      </p:sp>
    </p:spTree>
    <p:extLst>
      <p:ext uri="{BB962C8B-B14F-4D97-AF65-F5344CB8AC3E}">
        <p14:creationId xmlns:p14="http://schemas.microsoft.com/office/powerpoint/2010/main" val="3457235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As is common in guideline development, pragmatic adjustments and compromises were required to provide the best possible guidance. The review of conflicts of interest was somewhat limited, broad scoping discussions informed search elements, and some search dates did not overlap the search dates of the previous edition.</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18</a:t>
            </a:fld>
            <a:endParaRPr lang="en-US" dirty="0"/>
          </a:p>
        </p:txBody>
      </p:sp>
    </p:spTree>
    <p:extLst>
      <p:ext uri="{BB962C8B-B14F-4D97-AF65-F5344CB8AC3E}">
        <p14:creationId xmlns:p14="http://schemas.microsoft.com/office/powerpoint/2010/main" val="10612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In general, retrospective studies were excluded. Other pragmatic limitations were imposed, dual screenings and extractions, study quality appraisals and feasibility assessments for quantitative analyses were not conducted. However, this addition represents considerable advancement of content and methodological quality, adhering to current international standards for guideline development using the TCBS approach. </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19</a:t>
            </a:fld>
            <a:endParaRPr lang="en-US" dirty="0"/>
          </a:p>
        </p:txBody>
      </p:sp>
    </p:spTree>
    <p:extLst>
      <p:ext uri="{BB962C8B-B14F-4D97-AF65-F5344CB8AC3E}">
        <p14:creationId xmlns:p14="http://schemas.microsoft.com/office/powerpoint/2010/main" val="4278165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The WFH Guidelines for the Management of Hemophilia were published in the journal </a:t>
            </a:r>
            <a:r>
              <a:rPr lang="en-CA" i="1" dirty="0">
                <a:latin typeface="Arial" panose="020B0604020202020204" pitchFamily="34" charset="0"/>
                <a:ea typeface="Calibri" panose="020F0502020204030204" pitchFamily="34" charset="0"/>
                <a:cs typeface="Times New Roman" panose="02020603050405020304" pitchFamily="18" charset="0"/>
              </a:rPr>
              <a:t>Haemophilia</a:t>
            </a:r>
            <a:r>
              <a:rPr lang="en-CA" dirty="0">
                <a:latin typeface="Arial" panose="020B0604020202020204" pitchFamily="34" charset="0"/>
                <a:ea typeface="Calibri" panose="020F0502020204030204" pitchFamily="34" charset="0"/>
                <a:cs typeface="Times New Roman" panose="02020603050405020304" pitchFamily="18" charset="0"/>
              </a:rPr>
              <a:t> in 2020 and can be downloaded from the WFH website at no cost. </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As the research evidence evolves, these will become living guidelines kept up to date with new knowledge and advancements in methodological rigour.</a:t>
            </a:r>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20</a:t>
            </a:fld>
            <a:endParaRPr lang="en-US" dirty="0"/>
          </a:p>
        </p:txBody>
      </p:sp>
    </p:spTree>
    <p:extLst>
      <p:ext uri="{BB962C8B-B14F-4D97-AF65-F5344CB8AC3E}">
        <p14:creationId xmlns:p14="http://schemas.microsoft.com/office/powerpoint/2010/main" val="4102016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These guidelines are intended for a broad audience of healthcare professionals, people living with hemophilia, and healthcare agencies, and advocates around the world. They are trustworthy, reliable, evidence-informed and expert-driven recommendations to inform and empower all stakeholders to improve shared decision-making and treatment. There were no sources of external funding nor influence.</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21</a:t>
            </a:fld>
            <a:endParaRPr lang="en-US" dirty="0"/>
          </a:p>
        </p:txBody>
      </p:sp>
    </p:spTree>
    <p:extLst>
      <p:ext uri="{BB962C8B-B14F-4D97-AF65-F5344CB8AC3E}">
        <p14:creationId xmlns:p14="http://schemas.microsoft.com/office/powerpoint/2010/main" val="342942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We would like to thank the Hemophilia Alliance for their support in developing this presentation.</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22</a:t>
            </a:fld>
            <a:endParaRPr lang="en-US" dirty="0"/>
          </a:p>
        </p:txBody>
      </p:sp>
    </p:spTree>
    <p:extLst>
      <p:ext uri="{BB962C8B-B14F-4D97-AF65-F5344CB8AC3E}">
        <p14:creationId xmlns:p14="http://schemas.microsoft.com/office/powerpoint/2010/main" val="382429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3</a:t>
            </a:fld>
            <a:endParaRPr lang="en-US" dirty="0"/>
          </a:p>
        </p:txBody>
      </p:sp>
    </p:spTree>
    <p:extLst>
      <p:ext uri="{BB962C8B-B14F-4D97-AF65-F5344CB8AC3E}">
        <p14:creationId xmlns:p14="http://schemas.microsoft.com/office/powerpoint/2010/main" val="45283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This slide lists the co authors and all of our institutional affiliations. The authors includes Sandra Zelman Lewis, Donna Coffin, Lucy T. Henry, Sonia O’ Hara, Thomas J. Schofield, Maura Sostack, Debbie Hum, Melanie Golob, Fiona Robinson, Mark Brooker, Vincent Dumez, Glenn Pierce, and Alok Srivastava.</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5</a:t>
            </a:fld>
            <a:endParaRPr lang="en-US" dirty="0"/>
          </a:p>
        </p:txBody>
      </p:sp>
    </p:spTree>
    <p:extLst>
      <p:ext uri="{BB962C8B-B14F-4D97-AF65-F5344CB8AC3E}">
        <p14:creationId xmlns:p14="http://schemas.microsoft.com/office/powerpoint/2010/main" val="3373884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This third edition advances the guidelines to conform to current international standards. Because there were many limitations in the evidence base,  quantitative analyses were not feasible. The trustworthy consensus-based statement, TCBS process, was employed to provide methodological rigour, resulting in reliable and unbiased recommendations that are both evidence-informed and incorporate the expertise of the very knowledgeable panelists.</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6</a:t>
            </a:fld>
            <a:endParaRPr lang="en-US" dirty="0"/>
          </a:p>
        </p:txBody>
      </p:sp>
    </p:spTree>
    <p:extLst>
      <p:ext uri="{BB962C8B-B14F-4D97-AF65-F5344CB8AC3E}">
        <p14:creationId xmlns:p14="http://schemas.microsoft.com/office/powerpoint/2010/main" val="3419704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The TCBS process is founded on five important supporting pillars, beginning with a carefully constructed panel of experts representing all stakeholder perspectives, including people with hemophilia, or parents of people with hemophilia. The systematic and comprehensive evidence review is followed by a modified Delphi approach for achieving panel consensus on the carefully crafted recommendations. This approach is designed to reduce group interaction bias. The transparency of methods and data, as well as a rigorous review process result in trusted and reliable guidelines.</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7</a:t>
            </a:fld>
            <a:endParaRPr lang="en-US" dirty="0"/>
          </a:p>
        </p:txBody>
      </p:sp>
    </p:spTree>
    <p:extLst>
      <p:ext uri="{BB962C8B-B14F-4D97-AF65-F5344CB8AC3E}">
        <p14:creationId xmlns:p14="http://schemas.microsoft.com/office/powerpoint/2010/main" val="239842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The first of these principles requires a well-composed panel of content experts, patient representatives, and experts in guideline development. The WFH Guidelines Process Task Force provided project oversight, established a priori governing rules for the modified Delphi technique and conflict of interest goals. </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CA" dirty="0"/>
          </a:p>
          <a:p>
            <a:endParaRPr lang="en-CA" dirty="0"/>
          </a:p>
        </p:txBody>
      </p:sp>
      <p:sp>
        <p:nvSpPr>
          <p:cNvPr id="4" name="Slide Number Placeholder 3"/>
          <p:cNvSpPr>
            <a:spLocks noGrp="1"/>
          </p:cNvSpPr>
          <p:nvPr>
            <p:ph type="sldNum" sz="quarter" idx="5"/>
          </p:nvPr>
        </p:nvSpPr>
        <p:spPr/>
        <p:txBody>
          <a:bodyPr/>
          <a:lstStyle/>
          <a:p>
            <a:fld id="{8C16DEF6-6D40-A943-805E-0EB12677643D}" type="slidenum">
              <a:rPr lang="en-US" smtClean="0"/>
              <a:t>8</a:t>
            </a:fld>
            <a:endParaRPr lang="en-US" dirty="0"/>
          </a:p>
        </p:txBody>
      </p:sp>
    </p:spTree>
    <p:extLst>
      <p:ext uri="{BB962C8B-B14F-4D97-AF65-F5344CB8AC3E}">
        <p14:creationId xmlns:p14="http://schemas.microsoft.com/office/powerpoint/2010/main" val="362260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CA" dirty="0">
                <a:latin typeface="Arial" panose="020B0604020202020204" pitchFamily="34" charset="0"/>
                <a:ea typeface="Calibri" panose="020F0502020204030204" pitchFamily="34" charset="0"/>
                <a:cs typeface="Times New Roman" panose="02020603050405020304" pitchFamily="18" charset="0"/>
              </a:rPr>
              <a:t>The large panel was structured to include multiple medical specialties and healthcare disciplines, broad representation of people with hemophilia, and overall diversity by geography, demography, and socioeconomic contexts.</a:t>
            </a:r>
            <a:endParaRPr lang="en-CA"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C16DEF6-6D40-A943-805E-0EB12677643D}" type="slidenum">
              <a:rPr lang="en-US" smtClean="0"/>
              <a:t>9</a:t>
            </a:fld>
            <a:endParaRPr lang="en-US" dirty="0"/>
          </a:p>
        </p:txBody>
      </p:sp>
    </p:spTree>
    <p:extLst>
      <p:ext uri="{BB962C8B-B14F-4D97-AF65-F5344CB8AC3E}">
        <p14:creationId xmlns:p14="http://schemas.microsoft.com/office/powerpoint/2010/main" val="361216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8286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013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26320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2"/>
          <a:srcRect t="22914" r="42817"/>
          <a:stretch/>
        </p:blipFill>
        <p:spPr>
          <a:xfrm>
            <a:off x="10125434" y="330666"/>
            <a:ext cx="1887110" cy="984838"/>
          </a:xfrm>
          <a:prstGeom prst="rect">
            <a:avLst/>
          </a:prstGeom>
        </p:spPr>
      </p:pic>
      <p:sp>
        <p:nvSpPr>
          <p:cNvPr id="9" name="TextBox 8">
            <a:extLst>
              <a:ext uri="{FF2B5EF4-FFF2-40B4-BE49-F238E27FC236}">
                <a16:creationId xmlns:a16="http://schemas.microsoft.com/office/drawing/2014/main" id="{3A878822-9B05-49CD-B287-4FEE25B09410}"/>
              </a:ext>
            </a:extLst>
          </p:cNvPr>
          <p:cNvSpPr txBox="1"/>
          <p:nvPr userDrawn="1"/>
        </p:nvSpPr>
        <p:spPr>
          <a:xfrm>
            <a:off x="0" y="5800469"/>
            <a:ext cx="12192000" cy="954107"/>
          </a:xfrm>
          <a:prstGeom prst="rect">
            <a:avLst/>
          </a:prstGeom>
          <a:solidFill>
            <a:srgbClr val="436371"/>
          </a:solidFill>
        </p:spPr>
        <p:txBody>
          <a:bodyPr wrap="square" rtlCol="0">
            <a:spAutoFit/>
          </a:bodyPr>
          <a:lstStyle/>
          <a:p>
            <a:pPr algn="ctr"/>
            <a:r>
              <a:rPr lang="ru-RU" sz="2800" b="1" i="1" noProof="0" dirty="0">
                <a:solidFill>
                  <a:schemeClr val="accent1">
                    <a:lumMod val="40000"/>
                    <a:lumOff val="60000"/>
                  </a:schemeClr>
                </a:solidFill>
              </a:rPr>
              <a:t>Руководство ВФГ по лечению гемофилии. 3</a:t>
            </a:r>
            <a:r>
              <a:rPr lang="ru-RU" sz="2800" b="1" i="1" dirty="0">
                <a:solidFill>
                  <a:schemeClr val="accent1">
                    <a:lumMod val="40000"/>
                    <a:lumOff val="60000"/>
                  </a:schemeClr>
                </a:solidFill>
              </a:rPr>
              <a:t>-е издание</a:t>
            </a:r>
          </a:p>
          <a:p>
            <a:endParaRPr lang="es-ES" sz="2800" b="1" i="0" noProof="0" dirty="0">
              <a:solidFill>
                <a:schemeClr val="accent1">
                  <a:lumMod val="40000"/>
                  <a:lumOff val="60000"/>
                </a:schemeClr>
              </a:solidFill>
            </a:endParaRPr>
          </a:p>
        </p:txBody>
      </p:sp>
    </p:spTree>
    <p:extLst>
      <p:ext uri="{BB962C8B-B14F-4D97-AF65-F5344CB8AC3E}">
        <p14:creationId xmlns:p14="http://schemas.microsoft.com/office/powerpoint/2010/main" val="513087170"/>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2392965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pPr>
              <a:lnSpc>
                <a:spcPct val="100000"/>
              </a:lnSpc>
            </a:pPr>
            <a:r>
              <a:rPr lang="ru-RU" dirty="0"/>
              <a:t>Руководство по лечению гемофилии для всех</a:t>
            </a:r>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ru-RU" dirty="0"/>
              <a:t>Новая инициатива Всемирной федерации гемофилии</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4BAE-2193-4BC4-8B22-CBC7AEF54CBC}"/>
              </a:ext>
            </a:extLst>
          </p:cNvPr>
          <p:cNvSpPr>
            <a:spLocks noGrp="1"/>
          </p:cNvSpPr>
          <p:nvPr>
            <p:ph type="title"/>
          </p:nvPr>
        </p:nvSpPr>
        <p:spPr>
          <a:xfrm>
            <a:off x="838199" y="225425"/>
            <a:ext cx="11070022" cy="1090079"/>
          </a:xfrm>
        </p:spPr>
        <p:txBody>
          <a:bodyPr>
            <a:normAutofit fontScale="90000"/>
          </a:bodyPr>
          <a:lstStyle/>
          <a:p>
            <a:pPr>
              <a:lnSpc>
                <a:spcPct val="100000"/>
              </a:lnSpc>
            </a:pPr>
            <a:r>
              <a:rPr lang="ru-RU" dirty="0">
                <a:latin typeface="Arial" panose="020B0604020202020204" pitchFamily="34" charset="0"/>
                <a:cs typeface="Arial" panose="020B0604020202020204" pitchFamily="34" charset="0"/>
              </a:rPr>
              <a:t>Процесс работы коллегии и надзор за этим процессом</a:t>
            </a:r>
          </a:p>
        </p:txBody>
      </p:sp>
      <p:sp>
        <p:nvSpPr>
          <p:cNvPr id="3" name="Content Placeholder 2">
            <a:extLst>
              <a:ext uri="{FF2B5EF4-FFF2-40B4-BE49-F238E27FC236}">
                <a16:creationId xmlns:a16="http://schemas.microsoft.com/office/drawing/2014/main" id="{4F815E9F-12B8-40B7-BD92-D49E5A3959FF}"/>
              </a:ext>
            </a:extLst>
          </p:cNvPr>
          <p:cNvSpPr>
            <a:spLocks noGrp="1"/>
          </p:cNvSpPr>
          <p:nvPr>
            <p:ph idx="1"/>
          </p:nvPr>
        </p:nvSpPr>
        <p:spPr/>
        <p:txBody>
          <a:bodyPr>
            <a:normAutofit/>
          </a:bodyPr>
          <a:lstStyle/>
          <a:p>
            <a:pPr algn="l"/>
            <a:r>
              <a:rPr lang="ru-RU" b="0" i="0" u="none" strike="noStrike" baseline="0" dirty="0">
                <a:latin typeface="Arial" panose="020B0604020202020204" pitchFamily="34" charset="0"/>
                <a:cs typeface="Arial" panose="020B0604020202020204" pitchFamily="34" charset="0"/>
              </a:rPr>
              <a:t>Ответственный за общее содержание и руководители по отдельным главам направляли работу коллегий над главами и обеспечивали компетентную оценку содержания.</a:t>
            </a:r>
          </a:p>
          <a:p>
            <a:pPr algn="l"/>
            <a:r>
              <a:rPr lang="ru-RU" b="0" i="0" u="none" strike="noStrike" baseline="0" dirty="0">
                <a:latin typeface="Arial" panose="020B0604020202020204" pitchFamily="34" charset="0"/>
                <a:cs typeface="Arial" panose="020B0604020202020204" pitchFamily="34" charset="0"/>
              </a:rPr>
              <a:t>В функции руководителей глав входило следующее: </a:t>
            </a:r>
          </a:p>
          <a:p>
            <a:pPr lvl="1"/>
            <a:r>
              <a:rPr lang="ru-RU" sz="2000" dirty="0">
                <a:latin typeface="Arial" panose="020B0604020202020204" pitchFamily="34" charset="0"/>
                <a:cs typeface="Arial" panose="020B0604020202020204" pitchFamily="34" charset="0"/>
              </a:rPr>
              <a:t>разработка комплексного плана, состоящего из важных подтем;</a:t>
            </a:r>
          </a:p>
          <a:p>
            <a:pPr lvl="1"/>
            <a:r>
              <a:rPr lang="ru-RU" sz="2000" dirty="0">
                <a:latin typeface="Arial" panose="020B0604020202020204" pitchFamily="34" charset="0"/>
                <a:cs typeface="Arial" panose="020B0604020202020204" pitchFamily="34" charset="0"/>
              </a:rPr>
              <a:t>обеспечение сбора и учета мнений участников коллегии из числа ЛсГ/ухаживающих лиц.</a:t>
            </a:r>
          </a:p>
          <a:p>
            <a:pPr algn="l"/>
            <a:r>
              <a:rPr lang="ru-RU" b="0" i="0" u="none" strike="noStrike" baseline="0" dirty="0">
                <a:latin typeface="Arial" panose="020B0604020202020204" pitchFamily="34" charset="0"/>
                <a:cs typeface="Arial" panose="020B0604020202020204" pitchFamily="34" charset="0"/>
              </a:rPr>
              <a:t>Все участники коллегий были задействованы во всех этапах формирования проблематики, организации доказательной базы, достижения консенсуса по рекомендациям, составления предварительного документа на правах рукописи и его рецензирования.</a:t>
            </a:r>
          </a:p>
        </p:txBody>
      </p:sp>
      <p:sp>
        <p:nvSpPr>
          <p:cNvPr id="8" name="Text Placeholder 7">
            <a:extLst>
              <a:ext uri="{FF2B5EF4-FFF2-40B4-BE49-F238E27FC236}">
                <a16:creationId xmlns:a16="http://schemas.microsoft.com/office/drawing/2014/main" id="{2EC48AC6-BB0B-4F41-89A2-EF21E250D3B9}"/>
              </a:ext>
            </a:extLst>
          </p:cNvPr>
          <p:cNvSpPr>
            <a:spLocks noGrp="1"/>
          </p:cNvSpPr>
          <p:nvPr>
            <p:ph type="body" sz="quarter" idx="13"/>
          </p:nvPr>
        </p:nvSpPr>
        <p:spPr/>
        <p:txBody>
          <a:bodyPr/>
          <a:lstStyle/>
          <a:p>
            <a:r>
              <a:rPr lang="ru-RU" dirty="0"/>
              <a:t>ЛсГ - лицо с гемофилией</a:t>
            </a:r>
          </a:p>
        </p:txBody>
      </p:sp>
    </p:spTree>
    <p:extLst>
      <p:ext uri="{BB962C8B-B14F-4D97-AF65-F5344CB8AC3E}">
        <p14:creationId xmlns:p14="http://schemas.microsoft.com/office/powerpoint/2010/main" val="286971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4BAE-2193-4BC4-8B22-CBC7AEF54CBC}"/>
              </a:ext>
            </a:extLst>
          </p:cNvPr>
          <p:cNvSpPr>
            <a:spLocks noGrp="1"/>
          </p:cNvSpPr>
          <p:nvPr>
            <p:ph type="title"/>
          </p:nvPr>
        </p:nvSpPr>
        <p:spPr>
          <a:xfrm>
            <a:off x="838199" y="225425"/>
            <a:ext cx="11070022" cy="1090079"/>
          </a:xfrm>
        </p:spPr>
        <p:txBody>
          <a:bodyPr>
            <a:normAutofit fontScale="90000"/>
          </a:bodyPr>
          <a:lstStyle/>
          <a:p>
            <a:pPr>
              <a:lnSpc>
                <a:spcPct val="100000"/>
              </a:lnSpc>
            </a:pPr>
            <a:r>
              <a:rPr lang="ru-RU" dirty="0"/>
              <a:t>Процесс работы коллегий и надзор за этим процессом</a:t>
            </a:r>
          </a:p>
        </p:txBody>
      </p:sp>
      <p:sp>
        <p:nvSpPr>
          <p:cNvPr id="3" name="Content Placeholder 2">
            <a:extLst>
              <a:ext uri="{FF2B5EF4-FFF2-40B4-BE49-F238E27FC236}">
                <a16:creationId xmlns:a16="http://schemas.microsoft.com/office/drawing/2014/main" id="{4F815E9F-12B8-40B7-BD92-D49E5A3959FF}"/>
              </a:ext>
            </a:extLst>
          </p:cNvPr>
          <p:cNvSpPr>
            <a:spLocks noGrp="1"/>
          </p:cNvSpPr>
          <p:nvPr>
            <p:ph idx="1"/>
          </p:nvPr>
        </p:nvSpPr>
        <p:spPr/>
        <p:txBody>
          <a:bodyPr>
            <a:normAutofit/>
          </a:bodyPr>
          <a:lstStyle/>
          <a:p>
            <a:pPr marL="0" indent="0" algn="l">
              <a:buNone/>
            </a:pPr>
            <a:r>
              <a:rPr lang="ru-RU" i="0" u="none" strike="noStrike" baseline="0" dirty="0">
                <a:latin typeface="+mj-lt"/>
              </a:rPr>
              <a:t>Во время тренингов подчеркивались следующие аспекты:</a:t>
            </a:r>
          </a:p>
          <a:p>
            <a:r>
              <a:rPr lang="ru-RU" dirty="0"/>
              <a:t>равный статус всех участников коллегиальной работы;</a:t>
            </a:r>
          </a:p>
          <a:p>
            <a:r>
              <a:rPr lang="ru-RU" dirty="0"/>
              <a:t>важность знаний и опыта каждого человека;</a:t>
            </a:r>
          </a:p>
          <a:p>
            <a:r>
              <a:rPr lang="ru-RU" dirty="0"/>
              <a:t>обязательное требование ко всем участникам работать вместе для выявления и валидации всех точек зрения.</a:t>
            </a:r>
          </a:p>
          <a:p>
            <a:endParaRPr lang="en-US" b="0" i="0" u="none" strike="noStrike" baseline="0" dirty="0">
              <a:latin typeface="+mj-lt"/>
            </a:endParaRPr>
          </a:p>
          <a:p>
            <a:pPr marL="0" indent="0" algn="l">
              <a:buNone/>
            </a:pPr>
            <a:r>
              <a:rPr lang="ru-RU" b="0" i="0" u="none" strike="noStrike" baseline="0" dirty="0">
                <a:latin typeface="+mj-lt"/>
              </a:rPr>
              <a:t>Координатор партнерской работы с пациентами оказывал поддержку участникам из числа ЛсГ/ухаживающих лиц на протяжении всего процесса составления «Руководства», организуя ежемесячные звонки и оказывая необходимую методическую и нефинансовую помощь.</a:t>
            </a:r>
          </a:p>
        </p:txBody>
      </p:sp>
      <p:sp>
        <p:nvSpPr>
          <p:cNvPr id="8" name="Text Placeholder 7">
            <a:extLst>
              <a:ext uri="{FF2B5EF4-FFF2-40B4-BE49-F238E27FC236}">
                <a16:creationId xmlns:a16="http://schemas.microsoft.com/office/drawing/2014/main" id="{518099CC-F564-41AD-B2C1-B3A8C6CFEF23}"/>
              </a:ext>
            </a:extLst>
          </p:cNvPr>
          <p:cNvSpPr>
            <a:spLocks noGrp="1"/>
          </p:cNvSpPr>
          <p:nvPr>
            <p:ph type="body" sz="quarter" idx="13"/>
          </p:nvPr>
        </p:nvSpPr>
        <p:spPr>
          <a:xfrm>
            <a:off x="838199" y="6286063"/>
            <a:ext cx="9925050" cy="365125"/>
          </a:xfrm>
        </p:spPr>
        <p:txBody>
          <a:bodyPr/>
          <a:lstStyle/>
          <a:p>
            <a:r>
              <a:rPr lang="ru-RU" sz="1000" dirty="0"/>
              <a:t>ЛсГ - лицо с гемофилией</a:t>
            </a:r>
          </a:p>
        </p:txBody>
      </p:sp>
      <p:cxnSp>
        <p:nvCxnSpPr>
          <p:cNvPr id="7" name="Straight Connector 6">
            <a:extLst>
              <a:ext uri="{FF2B5EF4-FFF2-40B4-BE49-F238E27FC236}">
                <a16:creationId xmlns:a16="http://schemas.microsoft.com/office/drawing/2014/main" id="{D818EDC2-93CC-4A86-A4C5-5F09CB4CEEBB}"/>
              </a:ext>
            </a:extLst>
          </p:cNvPr>
          <p:cNvCxnSpPr/>
          <p:nvPr/>
        </p:nvCxnSpPr>
        <p:spPr>
          <a:xfrm>
            <a:off x="850900" y="3886200"/>
            <a:ext cx="1046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49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a:xfrm>
            <a:off x="838199" y="225425"/>
            <a:ext cx="10515599" cy="1090079"/>
          </a:xfrm>
        </p:spPr>
        <p:txBody>
          <a:bodyPr>
            <a:normAutofit/>
          </a:bodyPr>
          <a:lstStyle/>
          <a:p>
            <a:pPr>
              <a:lnSpc>
                <a:spcPct val="100000"/>
              </a:lnSpc>
            </a:pPr>
            <a:r>
              <a:rPr lang="ru-RU" dirty="0"/>
              <a:t>Финансирование</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a:xfrm>
            <a:off x="838200" y="1562100"/>
            <a:ext cx="10515600" cy="4614863"/>
          </a:xfrm>
        </p:spPr>
        <p:txBody>
          <a:bodyPr>
            <a:normAutofit/>
          </a:bodyPr>
          <a:lstStyle/>
          <a:p>
            <a:r>
              <a:rPr lang="ru-RU" dirty="0"/>
              <a:t>Работа по составлению «Руководства» велась исключительно на средства Всемирной федерации гемофилии.</a:t>
            </a:r>
          </a:p>
          <a:p>
            <a:r>
              <a:rPr lang="ru-RU" dirty="0"/>
              <a:t>Внешнее финансирование запрещалось.</a:t>
            </a:r>
          </a:p>
        </p:txBody>
      </p:sp>
      <p:sp>
        <p:nvSpPr>
          <p:cNvPr id="7" name="Text Placeholder 6">
            <a:extLst>
              <a:ext uri="{FF2B5EF4-FFF2-40B4-BE49-F238E27FC236}">
                <a16:creationId xmlns:a16="http://schemas.microsoft.com/office/drawing/2014/main" id="{CD78E6E7-1C22-4F0C-87CD-7F7C44A2070E}"/>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522004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a:xfrm>
            <a:off x="838199" y="225425"/>
            <a:ext cx="10515599" cy="1090079"/>
          </a:xfrm>
        </p:spPr>
        <p:txBody>
          <a:bodyPr>
            <a:normAutofit/>
          </a:bodyPr>
          <a:lstStyle/>
          <a:p>
            <a:pPr>
              <a:lnSpc>
                <a:spcPct val="100000"/>
              </a:lnSpc>
            </a:pPr>
            <a:r>
              <a:rPr lang="ru-RU" dirty="0"/>
              <a:t>Формирование доказательной базы</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a:xfrm>
            <a:off x="714703" y="1562100"/>
            <a:ext cx="11014842" cy="4614863"/>
          </a:xfrm>
        </p:spPr>
        <p:txBody>
          <a:bodyPr>
            <a:normAutofit/>
          </a:bodyPr>
          <a:lstStyle/>
          <a:p>
            <a:r>
              <a:rPr lang="ru-RU" dirty="0"/>
              <a:t>Команды квалифицированных опытных медицинских библиотекарей, методологов и специалистов по скринингу информации и извлечению данных выполнили систематические обзоры опубликованной литературы для 10 из 11 содержательных глав. </a:t>
            </a:r>
          </a:p>
          <a:p>
            <a:pPr lvl="1"/>
            <a:r>
              <a:rPr lang="ru-RU" dirty="0"/>
              <a:t>Для одной главы – «Принципы оказания медицинской помощи» – такой обзор литературы был признан нерелевантным, так как в этом разделе описываются идеальные цели и устремления с учетом текущего понимания гемофилии и существующих достижений науки и техники.</a:t>
            </a:r>
          </a:p>
          <a:p>
            <a:r>
              <a:rPr lang="ru-RU" dirty="0"/>
              <a:t>Дополнительные сценарии поисков были прицельно разработаны по таким темам, как стоматологические процедуры; плановые и экстренные хирургические и инвазивные вмешательства; генетическая оценка (новая дисциплина).</a:t>
            </a:r>
          </a:p>
        </p:txBody>
      </p:sp>
      <p:sp>
        <p:nvSpPr>
          <p:cNvPr id="6" name="Text Placeholder 5">
            <a:extLst>
              <a:ext uri="{FF2B5EF4-FFF2-40B4-BE49-F238E27FC236}">
                <a16:creationId xmlns:a16="http://schemas.microsoft.com/office/drawing/2014/main" id="{01EC4310-147E-41D2-B684-2C3514861ED2}"/>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096655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07CD-BADE-49B8-9893-86366B9A046E}"/>
              </a:ext>
            </a:extLst>
          </p:cNvPr>
          <p:cNvSpPr>
            <a:spLocks noGrp="1"/>
          </p:cNvSpPr>
          <p:nvPr>
            <p:ph type="title"/>
          </p:nvPr>
        </p:nvSpPr>
        <p:spPr/>
        <p:txBody>
          <a:bodyPr>
            <a:noAutofit/>
          </a:bodyPr>
          <a:lstStyle/>
          <a:p>
            <a:pPr>
              <a:lnSpc>
                <a:spcPct val="100000"/>
              </a:lnSpc>
            </a:pPr>
            <a:r>
              <a:rPr lang="ru-RU" dirty="0"/>
              <a:t>Формирование доказательной базы. </a:t>
            </a:r>
            <a:br>
              <a:rPr lang="ru-RU" dirty="0"/>
            </a:br>
            <a:r>
              <a:rPr lang="ru-RU" dirty="0"/>
              <a:t>Критерии включения исследований</a:t>
            </a:r>
          </a:p>
        </p:txBody>
      </p:sp>
      <p:sp>
        <p:nvSpPr>
          <p:cNvPr id="3" name="Content Placeholder 2">
            <a:extLst>
              <a:ext uri="{FF2B5EF4-FFF2-40B4-BE49-F238E27FC236}">
                <a16:creationId xmlns:a16="http://schemas.microsoft.com/office/drawing/2014/main" id="{1357D8EA-367A-4384-B8AC-A826C7A8D7A5}"/>
              </a:ext>
            </a:extLst>
          </p:cNvPr>
          <p:cNvSpPr>
            <a:spLocks noGrp="1"/>
          </p:cNvSpPr>
          <p:nvPr>
            <p:ph idx="1"/>
          </p:nvPr>
        </p:nvSpPr>
        <p:spPr>
          <a:xfrm>
            <a:off x="746234" y="1439918"/>
            <a:ext cx="10607566" cy="4737046"/>
          </a:xfrm>
        </p:spPr>
        <p:txBody>
          <a:bodyPr>
            <a:normAutofit fontScale="92500" lnSpcReduction="10000"/>
          </a:bodyPr>
          <a:lstStyle/>
          <a:p>
            <a:pPr algn="l"/>
            <a:r>
              <a:rPr lang="ru-RU" i="0" u="none" strike="noStrike" baseline="0" dirty="0">
                <a:latin typeface="+mj-lt"/>
              </a:rPr>
              <a:t>Поиск проводился лишь среди англоязычных исследований и только по исследованиям с участием людей. При отборе удерживались исследования, включавшие </a:t>
            </a:r>
            <a:r>
              <a:rPr lang="ru-RU" b="1" i="0" u="none" strike="noStrike" baseline="0" dirty="0">
                <a:latin typeface="+mj-lt"/>
              </a:rPr>
              <a:t>пациентов с гемофилией А или В</a:t>
            </a:r>
            <a:r>
              <a:rPr lang="ru-RU" i="0" u="none" strike="noStrike" baseline="0" dirty="0">
                <a:latin typeface="+mj-lt"/>
              </a:rPr>
              <a:t>. </a:t>
            </a:r>
          </a:p>
          <a:p>
            <a:pPr algn="l"/>
            <a:r>
              <a:rPr lang="ru-RU" i="0" u="none" strike="noStrike" baseline="0" dirty="0">
                <a:latin typeface="+mj-lt"/>
              </a:rPr>
              <a:t>Для каждой главы устанавливались дополнительные популяционные критерии, но при этом не вводилось </a:t>
            </a:r>
            <a:r>
              <a:rPr lang="ru-RU" b="1" i="0" u="none" strike="noStrike" baseline="0" dirty="0">
                <a:latin typeface="+mj-lt"/>
              </a:rPr>
              <a:t>никаких исключений по полу, возрасту, географическому месторасположению или по типу медицинского учреждения.</a:t>
            </a:r>
          </a:p>
          <a:p>
            <a:r>
              <a:rPr lang="ru-RU" b="0" i="0" u="none" strike="noStrike" baseline="0" dirty="0">
                <a:latin typeface="+mj-lt"/>
              </a:rPr>
              <a:t>Главным образом поиски охватывали период времени, начиная с 2000 - 2010 гг. и по дату проведения поиска. Поиск велся по следующим источникам:</a:t>
            </a:r>
          </a:p>
          <a:p>
            <a:pPr lvl="1"/>
            <a:r>
              <a:rPr lang="ru-RU" sz="2000" b="0" i="0" u="none" strike="noStrike" baseline="0" dirty="0">
                <a:latin typeface="+mj-lt"/>
              </a:rPr>
              <a:t>база данных PubMed;</a:t>
            </a:r>
          </a:p>
          <a:p>
            <a:pPr lvl="1"/>
            <a:r>
              <a:rPr lang="ru-RU" sz="2000" dirty="0">
                <a:latin typeface="+mj-lt"/>
              </a:rPr>
              <a:t>Кокрейновская база данных систематических обзоров</a:t>
            </a:r>
            <a:br>
              <a:rPr lang="ru-RU" sz="2000" dirty="0">
                <a:latin typeface="+mj-lt"/>
              </a:rPr>
            </a:br>
            <a:r>
              <a:rPr lang="ru-RU" sz="2000" dirty="0">
                <a:latin typeface="+mj-lt"/>
              </a:rPr>
              <a:t>(Cochrane Database of Systematic Reviews (CDSR)); </a:t>
            </a:r>
          </a:p>
          <a:p>
            <a:pPr lvl="1"/>
            <a:r>
              <a:rPr lang="ru-RU" sz="2000" dirty="0">
                <a:latin typeface="+mj-lt"/>
              </a:rPr>
              <a:t>Кокрейновский центральный регистр контролируемых клинических исследований (Cochrane Central Register of Controlled Trials (CENTRAL)) </a:t>
            </a:r>
          </a:p>
          <a:p>
            <a:pPr lvl="1"/>
            <a:r>
              <a:rPr lang="ru-RU" sz="2000" dirty="0">
                <a:latin typeface="+mj-lt"/>
              </a:rPr>
              <a:t>база </a:t>
            </a:r>
            <a:r>
              <a:rPr lang="ru-RU" dirty="0"/>
              <a:t>данных </a:t>
            </a:r>
            <a:r>
              <a:rPr lang="ru-RU" sz="2000" dirty="0">
                <a:latin typeface="+mj-lt"/>
              </a:rPr>
              <a:t>EMBASE</a:t>
            </a:r>
          </a:p>
        </p:txBody>
      </p:sp>
    </p:spTree>
    <p:extLst>
      <p:ext uri="{BB962C8B-B14F-4D97-AF65-F5344CB8AC3E}">
        <p14:creationId xmlns:p14="http://schemas.microsoft.com/office/powerpoint/2010/main" val="2016737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0B6F-ECF5-43A1-9646-13C1049A2764}"/>
              </a:ext>
            </a:extLst>
          </p:cNvPr>
          <p:cNvSpPr>
            <a:spLocks noGrp="1"/>
          </p:cNvSpPr>
          <p:nvPr>
            <p:ph type="title"/>
          </p:nvPr>
        </p:nvSpPr>
        <p:spPr>
          <a:xfrm>
            <a:off x="147146" y="225425"/>
            <a:ext cx="11971282" cy="1090079"/>
          </a:xfrm>
        </p:spPr>
        <p:txBody>
          <a:bodyPr>
            <a:noAutofit/>
          </a:bodyPr>
          <a:lstStyle/>
          <a:p>
            <a:pPr>
              <a:lnSpc>
                <a:spcPct val="100000"/>
              </a:lnSpc>
            </a:pPr>
            <a:r>
              <a:rPr lang="ru-RU" dirty="0"/>
              <a:t>Формирование доказательной базы. </a:t>
            </a:r>
            <a:br>
              <a:rPr lang="ru-RU" dirty="0"/>
            </a:br>
            <a:r>
              <a:rPr lang="ru-RU" sz="3250" dirty="0"/>
              <a:t>Извлечение данных и разработка таблиц доказательств.</a:t>
            </a:r>
          </a:p>
        </p:txBody>
      </p:sp>
      <p:sp>
        <p:nvSpPr>
          <p:cNvPr id="3" name="Content Placeholder 2">
            <a:extLst>
              <a:ext uri="{FF2B5EF4-FFF2-40B4-BE49-F238E27FC236}">
                <a16:creationId xmlns:a16="http://schemas.microsoft.com/office/drawing/2014/main" id="{873371E2-25AF-4F98-8E59-A29521EC915A}"/>
              </a:ext>
            </a:extLst>
          </p:cNvPr>
          <p:cNvSpPr>
            <a:spLocks noGrp="1"/>
          </p:cNvSpPr>
          <p:nvPr>
            <p:ph idx="1"/>
          </p:nvPr>
        </p:nvSpPr>
        <p:spPr>
          <a:xfrm>
            <a:off x="838199" y="1562100"/>
            <a:ext cx="10762397" cy="4614863"/>
          </a:xfrm>
        </p:spPr>
        <p:txBody>
          <a:bodyPr>
            <a:normAutofit/>
          </a:bodyPr>
          <a:lstStyle/>
          <a:p>
            <a:r>
              <a:rPr lang="ru-RU" dirty="0">
                <a:latin typeface="+mj-lt"/>
              </a:rPr>
              <a:t>Главный методолог обеспечивал общий надзор и составление таблиц доказательств.</a:t>
            </a:r>
          </a:p>
          <a:p>
            <a:r>
              <a:rPr lang="ru-RU" dirty="0">
                <a:latin typeface="+mj-lt"/>
              </a:rPr>
              <a:t>Команда из 15 методологов и аналитиков извлекала релевантные данные из всех включенных исследований.</a:t>
            </a:r>
          </a:p>
          <a:p>
            <a:r>
              <a:rPr lang="ru-RU" dirty="0">
                <a:latin typeface="+mj-lt"/>
              </a:rPr>
              <a:t>Формально организованные количественные анализы не проводились; критическая оценка качества на уровне отдельно взятого исследования не выполнялась.</a:t>
            </a:r>
          </a:p>
          <a:p>
            <a:r>
              <a:rPr lang="ru-RU" dirty="0">
                <a:latin typeface="+mj-lt"/>
              </a:rPr>
              <a:t>Было решено не ранжировать рекомендации</a:t>
            </a:r>
            <a:r>
              <a:rPr lang="ru-RU" dirty="0"/>
              <a:t>.</a:t>
            </a:r>
            <a:endParaRPr lang="ru-RU" dirty="0">
              <a:latin typeface="+mj-lt"/>
            </a:endParaRPr>
          </a:p>
        </p:txBody>
      </p:sp>
    </p:spTree>
    <p:extLst>
      <p:ext uri="{BB962C8B-B14F-4D97-AF65-F5344CB8AC3E}">
        <p14:creationId xmlns:p14="http://schemas.microsoft.com/office/powerpoint/2010/main" val="181592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FE8F8-029C-48EC-81B7-D2325CC1DD12}"/>
              </a:ext>
            </a:extLst>
          </p:cNvPr>
          <p:cNvSpPr>
            <a:spLocks noGrp="1"/>
          </p:cNvSpPr>
          <p:nvPr>
            <p:ph type="title"/>
          </p:nvPr>
        </p:nvSpPr>
        <p:spPr>
          <a:xfrm>
            <a:off x="838199" y="225425"/>
            <a:ext cx="10964918" cy="804589"/>
          </a:xfrm>
        </p:spPr>
        <p:txBody>
          <a:bodyPr>
            <a:normAutofit fontScale="90000"/>
          </a:bodyPr>
          <a:lstStyle/>
          <a:p>
            <a:pPr>
              <a:lnSpc>
                <a:spcPct val="100000"/>
              </a:lnSpc>
            </a:pPr>
            <a:r>
              <a:rPr lang="ru-RU" dirty="0"/>
              <a:t>Официально организованное достижение консенсуса</a:t>
            </a:r>
          </a:p>
        </p:txBody>
      </p:sp>
      <p:sp>
        <p:nvSpPr>
          <p:cNvPr id="3" name="Content Placeholder 2">
            <a:extLst>
              <a:ext uri="{FF2B5EF4-FFF2-40B4-BE49-F238E27FC236}">
                <a16:creationId xmlns:a16="http://schemas.microsoft.com/office/drawing/2014/main" id="{F2BF2B8E-0FCF-4FD7-B16A-067C080FDCFB}"/>
              </a:ext>
            </a:extLst>
          </p:cNvPr>
          <p:cNvSpPr>
            <a:spLocks noGrp="1"/>
          </p:cNvSpPr>
          <p:nvPr>
            <p:ph idx="1"/>
          </p:nvPr>
        </p:nvSpPr>
        <p:spPr>
          <a:xfrm>
            <a:off x="483476" y="1030015"/>
            <a:ext cx="11133083" cy="5434286"/>
          </a:xfrm>
        </p:spPr>
        <p:txBody>
          <a:bodyPr>
            <a:normAutofit lnSpcReduction="10000"/>
          </a:bodyPr>
          <a:lstStyle/>
          <a:p>
            <a:pPr algn="l"/>
            <a:r>
              <a:rPr lang="ru-RU" u="none" strike="noStrike" baseline="0" dirty="0"/>
              <a:t>Проект рекомендаций прошел через процесс формирования консенсуса на основе </a:t>
            </a:r>
            <a:r>
              <a:rPr lang="ru-RU" b="1" u="none" strike="noStrike" baseline="0" dirty="0"/>
              <a:t>модифицированного дельфийского подхода </a:t>
            </a:r>
            <a:r>
              <a:rPr lang="ru-RU" u="none" strike="noStrike" baseline="0" dirty="0"/>
              <a:t>согласно </a:t>
            </a:r>
            <a:r>
              <a:rPr lang="ru-RU" i="1" u="none" strike="noStrike" baseline="0" dirty="0"/>
              <a:t>априорных</a:t>
            </a:r>
            <a:r>
              <a:rPr lang="ru-RU" u="none" strike="noStrike" baseline="0" dirty="0"/>
              <a:t> правил, установленных  рабочей группой по процессу создания «Руководства»: </a:t>
            </a:r>
          </a:p>
          <a:p>
            <a:pPr lvl="1"/>
            <a:r>
              <a:rPr lang="ru-RU" dirty="0">
                <a:latin typeface="+mj-lt"/>
              </a:rPr>
              <a:t>для достижения консенсуса допускалось проводить до 3-х раундов дельфийского опроса;</a:t>
            </a:r>
          </a:p>
          <a:p>
            <a:pPr lvl="1"/>
            <a:r>
              <a:rPr lang="ru-RU" b="0" i="0" u="none" strike="noStrike" baseline="0" dirty="0">
                <a:latin typeface="+mj-lt"/>
              </a:rPr>
              <a:t>минимальная доля ответивших в каждом раунде опроса устанавливалась на уровне 75%; </a:t>
            </a:r>
          </a:p>
          <a:p>
            <a:pPr lvl="1"/>
            <a:r>
              <a:rPr lang="ru-RU" dirty="0">
                <a:latin typeface="+mj-lt"/>
              </a:rPr>
              <a:t>порог достижения консенсуса равнялся 80% респондентов, выразивших свою поддержку или твердую поддержку;</a:t>
            </a:r>
          </a:p>
          <a:p>
            <a:pPr lvl="1"/>
            <a:r>
              <a:rPr lang="ru-RU" dirty="0">
                <a:latin typeface="+mj-lt"/>
              </a:rPr>
              <a:t>утверждения, по которым консенсус был достигнут в ходе первого или второго раундов, не направлялись на последующие раунды;</a:t>
            </a:r>
          </a:p>
          <a:p>
            <a:pPr lvl="1"/>
            <a:r>
              <a:rPr lang="ru-RU" dirty="0">
                <a:latin typeface="+mj-lt"/>
              </a:rPr>
              <a:t>особое мнение меньшинства не регистрировалось.</a:t>
            </a:r>
          </a:p>
          <a:p>
            <a:pPr algn="l"/>
            <a:r>
              <a:rPr lang="ru-RU" b="0" i="0" u="none" strike="noStrike" baseline="0" dirty="0">
                <a:latin typeface="+mj-lt"/>
              </a:rPr>
              <a:t>Проекты рекомендаций, по которым после трех раундов консенсус так и не был достигнут, в окончательный вариант «Руководства» в виде рекомендаций не вошли.</a:t>
            </a:r>
          </a:p>
          <a:p>
            <a:pPr algn="l"/>
            <a:r>
              <a:rPr lang="ru-RU" b="0" i="0" u="none" strike="noStrike" baseline="0" dirty="0">
                <a:latin typeface="+mj-lt"/>
              </a:rPr>
              <a:t>В 53 из 340 рекомендаций (15%) по меньшей мере один участник коллегии из числа ЛсГ/ухаживающих лиц воспользовался возможностью не голосовать.</a:t>
            </a:r>
          </a:p>
        </p:txBody>
      </p:sp>
    </p:spTree>
    <p:extLst>
      <p:ext uri="{BB962C8B-B14F-4D97-AF65-F5344CB8AC3E}">
        <p14:creationId xmlns:p14="http://schemas.microsoft.com/office/powerpoint/2010/main" val="388675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F1E5-D5B9-410A-9887-2C3929D141B3}"/>
              </a:ext>
            </a:extLst>
          </p:cNvPr>
          <p:cNvSpPr>
            <a:spLocks noGrp="1"/>
          </p:cNvSpPr>
          <p:nvPr>
            <p:ph type="title"/>
          </p:nvPr>
        </p:nvSpPr>
        <p:spPr/>
        <p:txBody>
          <a:bodyPr>
            <a:noAutofit/>
          </a:bodyPr>
          <a:lstStyle/>
          <a:p>
            <a:pPr>
              <a:lnSpc>
                <a:spcPct val="100000"/>
              </a:lnSpc>
            </a:pPr>
            <a:r>
              <a:rPr lang="ru-RU" dirty="0"/>
              <a:t>Окончательное оформление рекомендаций и подготовка рукописи</a:t>
            </a:r>
          </a:p>
        </p:txBody>
      </p:sp>
      <p:sp>
        <p:nvSpPr>
          <p:cNvPr id="3" name="Content Placeholder 2">
            <a:extLst>
              <a:ext uri="{FF2B5EF4-FFF2-40B4-BE49-F238E27FC236}">
                <a16:creationId xmlns:a16="http://schemas.microsoft.com/office/drawing/2014/main" id="{1FE4C16E-9A00-44E2-812C-E37AAE9C0D6D}"/>
              </a:ext>
            </a:extLst>
          </p:cNvPr>
          <p:cNvSpPr>
            <a:spLocks noGrp="1"/>
          </p:cNvSpPr>
          <p:nvPr>
            <p:ph idx="1"/>
          </p:nvPr>
        </p:nvSpPr>
        <p:spPr>
          <a:xfrm>
            <a:off x="578069" y="1562100"/>
            <a:ext cx="11067393" cy="4794251"/>
          </a:xfrm>
        </p:spPr>
        <p:txBody>
          <a:bodyPr>
            <a:noAutofit/>
          </a:bodyPr>
          <a:lstStyle/>
          <a:p>
            <a:r>
              <a:rPr lang="ru-RU" dirty="0">
                <a:latin typeface="+mj-lt"/>
              </a:rPr>
              <a:t>Все рекомендации, по которым был достигнут консенсус, включались в соответствующие разделы рукописи, выделялись жирным шрифтом и правильно пронумеровывались.</a:t>
            </a:r>
          </a:p>
          <a:p>
            <a:pPr lvl="1"/>
            <a:r>
              <a:rPr lang="ru-RU" sz="2000" b="0" i="1" u="none" strike="noStrike" baseline="0" dirty="0">
                <a:latin typeface="+mj-lt"/>
              </a:rPr>
              <a:t>ВФГ обращает внимание на то, что при загрузке рекомендаций на цифровые платформы, при включении их в отдельные списки или при ином их извлечении из полного текста опубликованного «Руководства» примечания всегда должны составлять единый блок с рекомендациями.</a:t>
            </a:r>
          </a:p>
          <a:p>
            <a:r>
              <a:rPr lang="ru-RU" dirty="0">
                <a:latin typeface="+mj-lt"/>
              </a:rPr>
              <a:t>Окончательный вариант рукописи был проанализирован широким кругом внутренних и внешних рецензентов </a:t>
            </a:r>
            <a:r>
              <a:rPr lang="ru-RU" dirty="0"/>
              <a:t>для обеспечения </a:t>
            </a:r>
            <a:r>
              <a:rPr lang="ru-RU" dirty="0">
                <a:latin typeface="+mj-lt"/>
              </a:rPr>
              <a:t>глобального взгляда на рекомендации.  </a:t>
            </a:r>
          </a:p>
          <a:p>
            <a:r>
              <a:rPr lang="ru-RU" dirty="0">
                <a:latin typeface="+mj-lt"/>
              </a:rPr>
              <a:t> </a:t>
            </a:r>
            <a:r>
              <a:rPr lang="ru-RU" dirty="0"/>
              <a:t>Настоящее «Руководство» было одобрено Азиатско-тихоокеанским обществом по тромбозам и гемостазу, Европейским консорциумом гемофилии и Национальным фондом гемофилии (США).</a:t>
            </a:r>
          </a:p>
        </p:txBody>
      </p:sp>
      <p:sp>
        <p:nvSpPr>
          <p:cNvPr id="5" name="Text Placeholder 4">
            <a:extLst>
              <a:ext uri="{FF2B5EF4-FFF2-40B4-BE49-F238E27FC236}">
                <a16:creationId xmlns:a16="http://schemas.microsoft.com/office/drawing/2014/main" id="{E419FD76-D3B7-48D9-AC20-1F3A45548C24}"/>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46601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C585A-48D3-4490-B1AA-6E55B37627B0}"/>
              </a:ext>
            </a:extLst>
          </p:cNvPr>
          <p:cNvSpPr>
            <a:spLocks noGrp="1"/>
          </p:cNvSpPr>
          <p:nvPr>
            <p:ph type="title"/>
          </p:nvPr>
        </p:nvSpPr>
        <p:spPr/>
        <p:txBody>
          <a:bodyPr>
            <a:normAutofit/>
          </a:bodyPr>
          <a:lstStyle/>
          <a:p>
            <a:pPr>
              <a:lnSpc>
                <a:spcPct val="100000"/>
              </a:lnSpc>
            </a:pPr>
            <a:r>
              <a:rPr lang="ru-RU" dirty="0"/>
              <a:t>Методологические ограничения</a:t>
            </a:r>
          </a:p>
        </p:txBody>
      </p:sp>
      <p:sp>
        <p:nvSpPr>
          <p:cNvPr id="3" name="Content Placeholder 2">
            <a:extLst>
              <a:ext uri="{FF2B5EF4-FFF2-40B4-BE49-F238E27FC236}">
                <a16:creationId xmlns:a16="http://schemas.microsoft.com/office/drawing/2014/main" id="{3811CEA8-4969-4140-B13C-62952E9D970C}"/>
              </a:ext>
            </a:extLst>
          </p:cNvPr>
          <p:cNvSpPr>
            <a:spLocks noGrp="1"/>
          </p:cNvSpPr>
          <p:nvPr>
            <p:ph idx="1"/>
          </p:nvPr>
        </p:nvSpPr>
        <p:spPr/>
        <p:txBody>
          <a:bodyPr>
            <a:normAutofit/>
          </a:bodyPr>
          <a:lstStyle/>
          <a:p>
            <a:r>
              <a:rPr lang="ru-RU" dirty="0">
                <a:latin typeface="+mj-lt"/>
              </a:rPr>
              <a:t>Согласно стандартной практике разработки рекомендаций, в методологические процессы были внесены  прагматические корректировки и компромиссы с целью составления наилучшего </a:t>
            </a:r>
            <a:r>
              <a:rPr lang="ru-RU" dirty="0"/>
              <a:t>из возможных </a:t>
            </a:r>
            <a:r>
              <a:rPr lang="ru-RU" dirty="0">
                <a:latin typeface="+mj-lt"/>
              </a:rPr>
              <a:t>руководства.</a:t>
            </a:r>
          </a:p>
          <a:p>
            <a:r>
              <a:rPr lang="ru-RU" dirty="0">
                <a:latin typeface="+mj-lt"/>
              </a:rPr>
              <a:t>Участники коллегий приглашались к работе без тщательного анализа конфликта интересов.</a:t>
            </a:r>
          </a:p>
          <a:p>
            <a:r>
              <a:rPr lang="ru-RU" dirty="0">
                <a:latin typeface="+mj-lt"/>
              </a:rPr>
              <a:t>Члены коллегий внесли свой вклад в разработку объема поисков. Такой подход был принят в качестве замены </a:t>
            </a:r>
            <a:r>
              <a:rPr lang="ru-RU" i="1" dirty="0">
                <a:latin typeface="+mj-lt"/>
              </a:rPr>
              <a:t>априорно</a:t>
            </a:r>
            <a:r>
              <a:rPr lang="ru-RU" dirty="0">
                <a:latin typeface="+mj-lt"/>
              </a:rPr>
              <a:t> установленным вопросам PICO.</a:t>
            </a:r>
          </a:p>
          <a:p>
            <a:pPr algn="l"/>
            <a:r>
              <a:rPr lang="ru-RU" dirty="0">
                <a:latin typeface="+mj-lt"/>
              </a:rPr>
              <a:t>Стратегии поиска были разработаны на основе дискуссий и ранних черновых вариантов; для глав из предыдущего издания, подлежащих пересмотру, временные рамки поиска были ограничены 2010 - 2019 гг. </a:t>
            </a:r>
          </a:p>
        </p:txBody>
      </p:sp>
      <p:sp>
        <p:nvSpPr>
          <p:cNvPr id="4" name="Text Placeholder 3">
            <a:extLst>
              <a:ext uri="{FF2B5EF4-FFF2-40B4-BE49-F238E27FC236}">
                <a16:creationId xmlns:a16="http://schemas.microsoft.com/office/drawing/2014/main" id="{F3FFA3FC-E27C-444B-A335-5E0D13073B71}"/>
              </a:ext>
            </a:extLst>
          </p:cNvPr>
          <p:cNvSpPr>
            <a:spLocks noGrp="1"/>
          </p:cNvSpPr>
          <p:nvPr>
            <p:ph type="body" sz="quarter" idx="13"/>
          </p:nvPr>
        </p:nvSpPr>
        <p:spPr>
          <a:xfrm>
            <a:off x="838199" y="6267450"/>
            <a:ext cx="9925050" cy="365125"/>
          </a:xfrm>
        </p:spPr>
        <p:txBody>
          <a:bodyPr/>
          <a:lstStyle/>
          <a:p>
            <a:r>
              <a:rPr lang="ru-RU" sz="1000" dirty="0"/>
              <a:t>PICO (Population, Intervention, Comparator, Outcome) – «Популяция, вмешательства, сравнение, исходы».</a:t>
            </a:r>
          </a:p>
        </p:txBody>
      </p:sp>
    </p:spTree>
    <p:extLst>
      <p:ext uri="{BB962C8B-B14F-4D97-AF65-F5344CB8AC3E}">
        <p14:creationId xmlns:p14="http://schemas.microsoft.com/office/powerpoint/2010/main" val="723552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1CEA8-4969-4140-B13C-62952E9D970C}"/>
              </a:ext>
            </a:extLst>
          </p:cNvPr>
          <p:cNvSpPr>
            <a:spLocks noGrp="1"/>
          </p:cNvSpPr>
          <p:nvPr>
            <p:ph idx="1"/>
          </p:nvPr>
        </p:nvSpPr>
        <p:spPr/>
        <p:txBody>
          <a:bodyPr>
            <a:normAutofit/>
          </a:bodyPr>
          <a:lstStyle/>
          <a:p>
            <a:pPr algn="l"/>
            <a:r>
              <a:rPr lang="ru-RU" dirty="0">
                <a:latin typeface="+mj-lt"/>
              </a:rPr>
              <a:t>Исключались исследования, которые попадали в категорию «ретроспективных» (кроме отдельно оговоренных случаев).  </a:t>
            </a:r>
          </a:p>
          <a:p>
            <a:pPr algn="l"/>
            <a:r>
              <a:rPr lang="ru-RU" b="0" i="0" u="none" strike="noStrike" baseline="0" dirty="0">
                <a:latin typeface="+mj-lt"/>
              </a:rPr>
              <a:t>В связи с большим количеством источников, выявленных в рамках поиска для главы «Профилактика при гемофилии», библиографию ограничили включением исследований с минимальным объемом выборки в 40 участников.</a:t>
            </a:r>
          </a:p>
          <a:p>
            <a:pPr algn="l"/>
            <a:r>
              <a:rPr lang="ru-RU" dirty="0">
                <a:latin typeface="+mj-lt"/>
              </a:rPr>
              <a:t>Однократный скрининг (вместо двойного скрининга с экспертным заключением) и однократное извлечение данных (вместо двойного извлечения данных с экспертным заключением) стали необходимыми компромиссами.</a:t>
            </a:r>
          </a:p>
          <a:p>
            <a:pPr algn="l"/>
            <a:r>
              <a:rPr lang="ru-RU" b="0" i="0" u="none" strike="noStrike" baseline="0" dirty="0">
                <a:latin typeface="+mj-lt"/>
              </a:rPr>
              <a:t>Критическая оценка качества доказательств или оценка выполнимости количественных анализов не проводилась, так как от этого отказались изначально.</a:t>
            </a:r>
          </a:p>
        </p:txBody>
      </p:sp>
      <p:sp>
        <p:nvSpPr>
          <p:cNvPr id="2" name="Title 1">
            <a:extLst>
              <a:ext uri="{FF2B5EF4-FFF2-40B4-BE49-F238E27FC236}">
                <a16:creationId xmlns:a16="http://schemas.microsoft.com/office/drawing/2014/main" id="{DFDC585A-48D3-4490-B1AA-6E55B37627B0}"/>
              </a:ext>
            </a:extLst>
          </p:cNvPr>
          <p:cNvSpPr>
            <a:spLocks noGrp="1"/>
          </p:cNvSpPr>
          <p:nvPr>
            <p:ph type="title"/>
          </p:nvPr>
        </p:nvSpPr>
        <p:spPr/>
        <p:txBody>
          <a:bodyPr>
            <a:normAutofit/>
          </a:bodyPr>
          <a:lstStyle/>
          <a:p>
            <a:pPr>
              <a:lnSpc>
                <a:spcPct val="100000"/>
              </a:lnSpc>
            </a:pPr>
            <a:r>
              <a:rPr lang="ru-RU" dirty="0"/>
              <a:t>Методологические ограничения</a:t>
            </a:r>
          </a:p>
        </p:txBody>
      </p:sp>
      <p:sp>
        <p:nvSpPr>
          <p:cNvPr id="7" name="Text Placeholder 6">
            <a:extLst>
              <a:ext uri="{FF2B5EF4-FFF2-40B4-BE49-F238E27FC236}">
                <a16:creationId xmlns:a16="http://schemas.microsoft.com/office/drawing/2014/main" id="{AB54337F-F2D4-4244-BE6A-22DA49A31AAC}"/>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35231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226857"/>
          </a:xfrm>
        </p:spPr>
        <p:txBody>
          <a:bodyPr vert="horz" lIns="91440" tIns="45720" rIns="91440" bIns="45720" rtlCol="0" anchor="ctr">
            <a:noAutofit/>
          </a:bodyPr>
          <a:lstStyle/>
          <a:p>
            <a:pPr>
              <a:lnSpc>
                <a:spcPct val="100000"/>
              </a:lnSpc>
            </a:pPr>
            <a:r>
              <a:rPr lang="ru-RU" dirty="0"/>
              <a:t>Руководство ВФГ по лечению гемофилии</a:t>
            </a:r>
          </a:p>
        </p:txBody>
      </p:sp>
      <p:sp>
        <p:nvSpPr>
          <p:cNvPr id="8" name="Text Placeholder 4">
            <a:extLst>
              <a:ext uri="{FF2B5EF4-FFF2-40B4-BE49-F238E27FC236}">
                <a16:creationId xmlns:a16="http://schemas.microsoft.com/office/drawing/2014/main" id="{C523C30C-8CEA-43C1-B9F3-9D2E79EA34FF}"/>
              </a:ext>
            </a:extLst>
          </p:cNvPr>
          <p:cNvSpPr>
            <a:spLocks noGrp="1"/>
          </p:cNvSpPr>
          <p:nvPr>
            <p:ph type="body" sz="quarter" idx="13"/>
          </p:nvPr>
        </p:nvSpPr>
        <p:spPr>
          <a:xfrm>
            <a:off x="838201" y="6356351"/>
            <a:ext cx="9925050" cy="365125"/>
          </a:xfrm>
        </p:spPr>
        <p:txBody>
          <a:bodyPr>
            <a:noAutofit/>
          </a:bodyPr>
          <a:lstStyle/>
          <a:p>
            <a:pPr marL="0" indent="0">
              <a:spcBef>
                <a:spcPts val="0"/>
              </a:spcBef>
              <a:buNone/>
            </a:pPr>
            <a:r>
              <a:rPr lang="ru-RU" sz="900" b="1" i="1" u="none" strike="noStrike" baseline="0" dirty="0"/>
              <a:t>Все рекомендации приняты на основе консенсуса.</a:t>
            </a:r>
          </a:p>
          <a:p>
            <a:pPr marL="0" indent="0">
              <a:spcBef>
                <a:spcPts val="0"/>
              </a:spcBef>
              <a:buNone/>
            </a:pPr>
            <a:r>
              <a:rPr lang="ru-RU" sz="900" dirty="0"/>
              <a:t>Шривастава А. и др. Журнал «Гемофилия». 2020;26(Suppl 6):1–158. </a:t>
            </a:r>
          </a:p>
        </p:txBody>
      </p:sp>
      <p:pic>
        <p:nvPicPr>
          <p:cNvPr id="5" name="Рисунок 4">
            <a:extLst>
              <a:ext uri="{FF2B5EF4-FFF2-40B4-BE49-F238E27FC236}">
                <a16:creationId xmlns:a16="http://schemas.microsoft.com/office/drawing/2014/main" id="{690DC18C-61F8-4685-AC90-1B0B75F162E8}"/>
              </a:ext>
            </a:extLst>
          </p:cNvPr>
          <p:cNvPicPr>
            <a:picLocks noChangeAspect="1"/>
          </p:cNvPicPr>
          <p:nvPr/>
        </p:nvPicPr>
        <p:blipFill>
          <a:blip r:embed="rId3"/>
          <a:stretch>
            <a:fillRect/>
          </a:stretch>
        </p:blipFill>
        <p:spPr>
          <a:xfrm>
            <a:off x="4253629" y="1233333"/>
            <a:ext cx="3986481" cy="5123016"/>
          </a:xfrm>
          <a:prstGeom prst="rect">
            <a:avLst/>
          </a:prstGeom>
        </p:spPr>
      </p:pic>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08EE-6803-429E-8C7A-A4772F522F1B}"/>
              </a:ext>
            </a:extLst>
          </p:cNvPr>
          <p:cNvSpPr>
            <a:spLocks noGrp="1"/>
          </p:cNvSpPr>
          <p:nvPr>
            <p:ph type="title"/>
          </p:nvPr>
        </p:nvSpPr>
        <p:spPr/>
        <p:txBody>
          <a:bodyPr>
            <a:normAutofit/>
          </a:bodyPr>
          <a:lstStyle/>
          <a:p>
            <a:pPr>
              <a:lnSpc>
                <a:spcPct val="100000"/>
              </a:lnSpc>
            </a:pPr>
            <a:r>
              <a:rPr lang="ru-RU" dirty="0"/>
              <a:t>Планы по обновлению изданий в будущем</a:t>
            </a:r>
          </a:p>
        </p:txBody>
      </p:sp>
      <p:sp>
        <p:nvSpPr>
          <p:cNvPr id="3" name="Content Placeholder 2">
            <a:extLst>
              <a:ext uri="{FF2B5EF4-FFF2-40B4-BE49-F238E27FC236}">
                <a16:creationId xmlns:a16="http://schemas.microsoft.com/office/drawing/2014/main" id="{0458D5EE-9048-4C78-8CCB-F75452DAF5B8}"/>
              </a:ext>
            </a:extLst>
          </p:cNvPr>
          <p:cNvSpPr>
            <a:spLocks noGrp="1"/>
          </p:cNvSpPr>
          <p:nvPr>
            <p:ph idx="1"/>
          </p:nvPr>
        </p:nvSpPr>
        <p:spPr/>
        <p:txBody>
          <a:bodyPr>
            <a:normAutofit/>
          </a:bodyPr>
          <a:lstStyle/>
          <a:p>
            <a:r>
              <a:rPr lang="ru-RU" dirty="0"/>
              <a:t>В настоящем издании значительно усовершенствовано качество методологии, и  «Руководство» соответствует текущим стандартам разработки рекомендаций с позиции подхода «достоверных утверждений, основанных на консенсусе». </a:t>
            </a:r>
          </a:p>
          <a:p>
            <a:r>
              <a:rPr lang="ru-RU" dirty="0"/>
              <a:t>Публикуемые данные будут становиться все более однородными и количественно измеримыми по </a:t>
            </a:r>
            <a:r>
              <a:rPr lang="ru-RU" dirty="0">
                <a:latin typeface="+mj-lt"/>
              </a:rPr>
              <a:t>мере проведения дополнительных исследований в области гемофилии и расширения научных знаний. Это даст возможность ВФГ</a:t>
            </a:r>
            <a:r>
              <a:rPr lang="en-US" dirty="0">
                <a:latin typeface="+mj-lt"/>
              </a:rPr>
              <a:t> </a:t>
            </a:r>
            <a:r>
              <a:rPr lang="ru-RU" dirty="0">
                <a:latin typeface="+mj-lt"/>
              </a:rPr>
              <a:t>продолжать </a:t>
            </a:r>
            <a:r>
              <a:rPr lang="ru-RU" dirty="0"/>
              <a:t>обновление многих разделов своих </a:t>
            </a:r>
            <a:r>
              <a:rPr lang="ru-RU" dirty="0">
                <a:latin typeface="+mj-lt"/>
              </a:rPr>
              <a:t>рекомендаций на основе научных доказательств.</a:t>
            </a:r>
          </a:p>
          <a:p>
            <a:endParaRPr lang="en-US" dirty="0">
              <a:latin typeface="+mj-lt"/>
            </a:endParaRPr>
          </a:p>
        </p:txBody>
      </p:sp>
    </p:spTree>
    <p:extLst>
      <p:ext uri="{BB962C8B-B14F-4D97-AF65-F5344CB8AC3E}">
        <p14:creationId xmlns:p14="http://schemas.microsoft.com/office/powerpoint/2010/main" val="2807274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08EE-6803-429E-8C7A-A4772F522F1B}"/>
              </a:ext>
            </a:extLst>
          </p:cNvPr>
          <p:cNvSpPr>
            <a:spLocks noGrp="1"/>
          </p:cNvSpPr>
          <p:nvPr>
            <p:ph type="title"/>
          </p:nvPr>
        </p:nvSpPr>
        <p:spPr/>
        <p:txBody>
          <a:bodyPr>
            <a:normAutofit/>
          </a:bodyPr>
          <a:lstStyle/>
          <a:p>
            <a:pPr>
              <a:lnSpc>
                <a:spcPct val="100000"/>
              </a:lnSpc>
            </a:pPr>
            <a:r>
              <a:rPr lang="ru-RU" sz="3600" dirty="0"/>
              <a:t>Выводы</a:t>
            </a:r>
          </a:p>
        </p:txBody>
      </p:sp>
      <p:sp>
        <p:nvSpPr>
          <p:cNvPr id="3" name="Content Placeholder 2">
            <a:extLst>
              <a:ext uri="{FF2B5EF4-FFF2-40B4-BE49-F238E27FC236}">
                <a16:creationId xmlns:a16="http://schemas.microsoft.com/office/drawing/2014/main" id="{0458D5EE-9048-4C78-8CCB-F75452DAF5B8}"/>
              </a:ext>
            </a:extLst>
          </p:cNvPr>
          <p:cNvSpPr>
            <a:spLocks noGrp="1"/>
          </p:cNvSpPr>
          <p:nvPr>
            <p:ph idx="1"/>
          </p:nvPr>
        </p:nvSpPr>
        <p:spPr/>
        <p:txBody>
          <a:bodyPr>
            <a:normAutofit/>
          </a:bodyPr>
          <a:lstStyle/>
          <a:p>
            <a:r>
              <a:rPr lang="ru-RU" dirty="0">
                <a:latin typeface="+mj-lt"/>
              </a:rPr>
              <a:t>Настоящее 3-е издание «Руководства ВФГ по лечению гемофилии» предназначено для медицинских работников, ЛсГ, органов здравоохранения и активистов в разных странах мира.</a:t>
            </a:r>
          </a:p>
          <a:p>
            <a:r>
              <a:rPr lang="ru-RU" dirty="0">
                <a:latin typeface="+mj-lt"/>
              </a:rPr>
              <a:t>Данные рекомендации являются достоверными, надежными, научно обоснованными и компетентно составленными. Они предоставляют информацию и основания для действий медицинских работников, ЛсГ и ухаживающих за ними лиц, повышая их осведомленность и вовлеченность в совместное принятие решений, направляющих планы лечения и ведения пациентов с гемофилией.</a:t>
            </a:r>
          </a:p>
          <a:p>
            <a:pPr algn="l"/>
            <a:r>
              <a:rPr lang="ru-RU" b="0" i="0" u="none" strike="noStrike" baseline="0" dirty="0">
                <a:latin typeface="+mj-lt"/>
              </a:rPr>
              <a:t>При работе над «Руководством» ВФГ, участники коллегий по составлению рекомендаций, сотрудники и консультанты не получали никакого внешнего финансирования.</a:t>
            </a:r>
          </a:p>
        </p:txBody>
      </p:sp>
      <p:sp>
        <p:nvSpPr>
          <p:cNvPr id="10" name="Text Placeholder 9">
            <a:extLst>
              <a:ext uri="{FF2B5EF4-FFF2-40B4-BE49-F238E27FC236}">
                <a16:creationId xmlns:a16="http://schemas.microsoft.com/office/drawing/2014/main" id="{877A7EF3-5E35-40C1-ACA8-64E0E646C106}"/>
              </a:ext>
            </a:extLst>
          </p:cNvPr>
          <p:cNvSpPr>
            <a:spLocks noGrp="1"/>
          </p:cNvSpPr>
          <p:nvPr>
            <p:ph type="body" sz="quarter" idx="13"/>
          </p:nvPr>
        </p:nvSpPr>
        <p:spPr>
          <a:xfrm>
            <a:off x="838199" y="6286063"/>
            <a:ext cx="9925050" cy="365125"/>
          </a:xfrm>
        </p:spPr>
        <p:txBody>
          <a:bodyPr/>
          <a:lstStyle/>
          <a:p>
            <a:r>
              <a:rPr lang="ru-RU" sz="1000" dirty="0"/>
              <a:t>ЛсГ - лицо с гемофилией</a:t>
            </a:r>
          </a:p>
        </p:txBody>
      </p:sp>
    </p:spTree>
    <p:extLst>
      <p:ext uri="{BB962C8B-B14F-4D97-AF65-F5344CB8AC3E}">
        <p14:creationId xmlns:p14="http://schemas.microsoft.com/office/powerpoint/2010/main" val="396439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199" y="2355925"/>
            <a:ext cx="10515599" cy="1367537"/>
          </a:xfrm>
        </p:spPr>
        <p:txBody>
          <a:bodyPr>
            <a:normAutofit fontScale="90000"/>
          </a:bodyPr>
          <a:lstStyle/>
          <a:p>
            <a:pPr algn="ctr">
              <a:lnSpc>
                <a:spcPct val="100000"/>
              </a:lnSpc>
            </a:pPr>
            <a:r>
              <a:rPr lang="ru-RU" b="1" dirty="0"/>
              <a:t>Благодарим организацию «Гемофилия-Альянс» за поддержку в создании данной презентации.</a:t>
            </a: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3"/>
          <a:stretch>
            <a:fillRect/>
          </a:stretch>
        </p:blipFill>
        <p:spPr>
          <a:xfrm>
            <a:off x="4371179" y="3922713"/>
            <a:ext cx="3449638" cy="2012950"/>
          </a:xfrm>
        </p:spPr>
      </p:pic>
    </p:spTree>
    <p:extLst>
      <p:ext uri="{BB962C8B-B14F-4D97-AF65-F5344CB8AC3E}">
        <p14:creationId xmlns:p14="http://schemas.microsoft.com/office/powerpoint/2010/main" val="296595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ru-RU" sz="4000" dirty="0">
                <a:solidFill>
                  <a:srgbClr val="008BB0"/>
                </a:solidFill>
                <a:ea typeface="+mn-ea"/>
                <a:cs typeface="+mn-cs"/>
              </a:rPr>
              <a:t>Глава 12. Методология</a:t>
            </a:r>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p:txBody>
          <a:bodyPr>
            <a:noAutofit/>
          </a:bodyPr>
          <a:lstStyle/>
          <a:p>
            <a:pPr marL="0" lvl="1" algn="l"/>
            <a:r>
              <a:rPr lang="ru-RU" sz="3000" b="1" dirty="0"/>
              <a:t>Сандра Зельман Льюис, кандидат наук</a:t>
            </a:r>
          </a:p>
          <a:p>
            <a:pPr marL="0" lvl="1" algn="l"/>
            <a:r>
              <a:rPr lang="ru-RU" sz="2000" dirty="0"/>
              <a:t>Президент компании «EBQ Consulting. LLC»</a:t>
            </a:r>
          </a:p>
          <a:p>
            <a:pPr marL="0" lvl="1" algn="l"/>
            <a:r>
              <a:rPr lang="ru-RU" sz="2000" dirty="0"/>
              <a:t>Научно обоснованные рекомендации и улучшение качества</a:t>
            </a:r>
          </a:p>
          <a:p>
            <a:pPr marL="0" lvl="1" algn="l"/>
            <a:r>
              <a:rPr lang="ru-RU" sz="2000" dirty="0"/>
              <a:t>Нортбрук, штат Иллинойс, США</a:t>
            </a:r>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ru-RU" dirty="0"/>
              <a:t>Раскрытие потенциальных конфликтов интересов: Сандра Зельман Льюис </a:t>
            </a:r>
          </a:p>
        </p:txBody>
      </p:sp>
      <p:sp>
        <p:nvSpPr>
          <p:cNvPr id="9" name="Content Placeholder 8">
            <a:extLst>
              <a:ext uri="{FF2B5EF4-FFF2-40B4-BE49-F238E27FC236}">
                <a16:creationId xmlns:a16="http://schemas.microsoft.com/office/drawing/2014/main" id="{A533569F-3725-4862-A6C6-AFC62D65647F}"/>
              </a:ext>
            </a:extLst>
          </p:cNvPr>
          <p:cNvSpPr>
            <a:spLocks noGrp="1"/>
          </p:cNvSpPr>
          <p:nvPr>
            <p:ph idx="1"/>
          </p:nvPr>
        </p:nvSpPr>
        <p:spPr/>
        <p:txBody>
          <a:bodyPr/>
          <a:lstStyle/>
          <a:p>
            <a:r>
              <a:rPr lang="ru-RU" dirty="0"/>
              <a:t>Была привлечена к работе по контракту с ВФГ в качестве консультанта проекта по созданию «Руководства».</a:t>
            </a:r>
          </a:p>
          <a:p>
            <a:endParaRPr lang="en-CA" dirty="0"/>
          </a:p>
        </p:txBody>
      </p:sp>
      <p:sp>
        <p:nvSpPr>
          <p:cNvPr id="4" name="Text Placeholder 3">
            <a:extLst>
              <a:ext uri="{FF2B5EF4-FFF2-40B4-BE49-F238E27FC236}">
                <a16:creationId xmlns:a16="http://schemas.microsoft.com/office/drawing/2014/main" id="{73994ECB-16E8-4363-8094-03DCC73201E6}"/>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pPr>
              <a:lnSpc>
                <a:spcPct val="100000"/>
              </a:lnSpc>
            </a:pPr>
            <a:r>
              <a:rPr lang="ru-RU" dirty="0"/>
              <a:t>Авторы</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447800"/>
            <a:ext cx="10515600" cy="4614863"/>
          </a:xfrm>
        </p:spPr>
        <p:txBody>
          <a:bodyPr>
            <a:noAutofit/>
          </a:bodyPr>
          <a:lstStyle/>
          <a:p>
            <a:pPr>
              <a:spcBef>
                <a:spcPts val="600"/>
              </a:spcBef>
            </a:pPr>
            <a:r>
              <a:rPr lang="ru-RU" b="1" dirty="0"/>
              <a:t>Сандра Зельман Льюис</a:t>
            </a:r>
          </a:p>
          <a:p>
            <a:pPr>
              <a:spcBef>
                <a:spcPts val="600"/>
              </a:spcBef>
            </a:pPr>
            <a:r>
              <a:rPr lang="ru-RU" b="1" dirty="0"/>
              <a:t>Донна Коффин</a:t>
            </a:r>
          </a:p>
          <a:p>
            <a:pPr>
              <a:spcBef>
                <a:spcPts val="600"/>
              </a:spcBef>
            </a:pPr>
            <a:r>
              <a:rPr lang="ru-RU" b="1" dirty="0"/>
              <a:t>Люси Т. Генри </a:t>
            </a:r>
          </a:p>
          <a:p>
            <a:pPr>
              <a:spcBef>
                <a:spcPts val="600"/>
              </a:spcBef>
            </a:pPr>
            <a:r>
              <a:rPr lang="ru-RU" b="1" dirty="0"/>
              <a:t>Соня О’Хара</a:t>
            </a:r>
          </a:p>
          <a:p>
            <a:pPr>
              <a:spcBef>
                <a:spcPts val="600"/>
              </a:spcBef>
            </a:pPr>
            <a:r>
              <a:rPr lang="ru-RU" b="1" dirty="0"/>
              <a:t>Томас Дж. Шофилд</a:t>
            </a:r>
          </a:p>
          <a:p>
            <a:pPr>
              <a:spcBef>
                <a:spcPts val="600"/>
              </a:spcBef>
            </a:pPr>
            <a:r>
              <a:rPr lang="ru-RU" b="1" dirty="0"/>
              <a:t>Маура Состак</a:t>
            </a:r>
          </a:p>
          <a:p>
            <a:pPr>
              <a:spcBef>
                <a:spcPts val="600"/>
              </a:spcBef>
            </a:pPr>
            <a:r>
              <a:rPr lang="ru-RU" b="1" dirty="0"/>
              <a:t>Дебби Хам</a:t>
            </a:r>
          </a:p>
          <a:p>
            <a:pPr>
              <a:spcBef>
                <a:spcPts val="600"/>
              </a:spcBef>
            </a:pPr>
            <a:r>
              <a:rPr lang="ru-RU" b="1" dirty="0"/>
              <a:t>Мелани Голоб</a:t>
            </a:r>
          </a:p>
          <a:p>
            <a:pPr>
              <a:spcBef>
                <a:spcPts val="600"/>
              </a:spcBef>
            </a:pPr>
            <a:r>
              <a:rPr lang="ru-RU" b="1" dirty="0"/>
              <a:t>Фиона Робинсон</a:t>
            </a:r>
          </a:p>
          <a:p>
            <a:pPr>
              <a:spcBef>
                <a:spcPts val="600"/>
              </a:spcBef>
            </a:pPr>
            <a:r>
              <a:rPr lang="ru-RU" b="1" dirty="0"/>
              <a:t>Марк Брукер</a:t>
            </a:r>
          </a:p>
          <a:p>
            <a:pPr>
              <a:spcBef>
                <a:spcPts val="600"/>
              </a:spcBef>
            </a:pPr>
            <a:r>
              <a:rPr lang="ru-RU" b="1" dirty="0"/>
              <a:t>Винсент Дюмес</a:t>
            </a:r>
          </a:p>
          <a:p>
            <a:pPr>
              <a:spcBef>
                <a:spcPts val="600"/>
              </a:spcBef>
            </a:pPr>
            <a:r>
              <a:rPr lang="ru-RU" b="1" dirty="0"/>
              <a:t>Гленн Ф. Пиэрс</a:t>
            </a:r>
          </a:p>
          <a:p>
            <a:pPr>
              <a:spcBef>
                <a:spcPts val="600"/>
              </a:spcBef>
            </a:pPr>
            <a:r>
              <a:rPr lang="ru-RU" b="1" dirty="0"/>
              <a:t>Алок Шривастава</a:t>
            </a:r>
          </a:p>
        </p:txBody>
      </p:sp>
      <p:sp>
        <p:nvSpPr>
          <p:cNvPr id="7" name="Text Placeholder 6">
            <a:extLst>
              <a:ext uri="{FF2B5EF4-FFF2-40B4-BE49-F238E27FC236}">
                <a16:creationId xmlns:a16="http://schemas.microsoft.com/office/drawing/2014/main" id="{51F5D8E0-566B-471B-B4EE-AD6FFF848E7C}"/>
              </a:ext>
            </a:extLst>
          </p:cNvPr>
          <p:cNvSpPr>
            <a:spLocks noGrp="1"/>
          </p:cNvSpPr>
          <p:nvPr>
            <p:ph type="body" sz="quarter" idx="13"/>
          </p:nvPr>
        </p:nvSpPr>
        <p:spPr/>
        <p:txBody>
          <a:bodyPr/>
          <a:lstStyle/>
          <a:p>
            <a:endParaRPr lang="en-CA" dirty="0"/>
          </a:p>
        </p:txBody>
      </p:sp>
      <p:pic>
        <p:nvPicPr>
          <p:cNvPr id="4" name="Рисунок 3">
            <a:extLst>
              <a:ext uri="{FF2B5EF4-FFF2-40B4-BE49-F238E27FC236}">
                <a16:creationId xmlns:a16="http://schemas.microsoft.com/office/drawing/2014/main" id="{BA721C2B-4E3D-4C04-9B36-1E034D957DA0}"/>
              </a:ext>
            </a:extLst>
          </p:cNvPr>
          <p:cNvPicPr>
            <a:picLocks noChangeAspect="1"/>
          </p:cNvPicPr>
          <p:nvPr/>
        </p:nvPicPr>
        <p:blipFill>
          <a:blip r:embed="rId3"/>
          <a:stretch>
            <a:fillRect/>
          </a:stretch>
        </p:blipFill>
        <p:spPr>
          <a:xfrm>
            <a:off x="4436266" y="1604344"/>
            <a:ext cx="7512146" cy="4218387"/>
          </a:xfrm>
          <a:prstGeom prst="rect">
            <a:avLst/>
          </a:prstGeom>
        </p:spPr>
      </p:pic>
    </p:spTree>
    <p:extLst>
      <p:ext uri="{BB962C8B-B14F-4D97-AF65-F5344CB8AC3E}">
        <p14:creationId xmlns:p14="http://schemas.microsoft.com/office/powerpoint/2010/main" val="8534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4125-163B-CB4A-9D6E-D5E387E2BD3B}"/>
              </a:ext>
            </a:extLst>
          </p:cNvPr>
          <p:cNvSpPr>
            <a:spLocks noGrp="1"/>
          </p:cNvSpPr>
          <p:nvPr>
            <p:ph type="title"/>
          </p:nvPr>
        </p:nvSpPr>
        <p:spPr/>
        <p:txBody>
          <a:bodyPr>
            <a:normAutofit/>
          </a:bodyPr>
          <a:lstStyle/>
          <a:p>
            <a:pPr>
              <a:lnSpc>
                <a:spcPct val="100000"/>
              </a:lnSpc>
            </a:pPr>
            <a:r>
              <a:rPr lang="ru-RU" dirty="0"/>
              <a:t>Общие сведения </a:t>
            </a:r>
          </a:p>
        </p:txBody>
      </p:sp>
      <p:sp>
        <p:nvSpPr>
          <p:cNvPr id="3" name="Content Placeholder 2">
            <a:extLst>
              <a:ext uri="{FF2B5EF4-FFF2-40B4-BE49-F238E27FC236}">
                <a16:creationId xmlns:a16="http://schemas.microsoft.com/office/drawing/2014/main" id="{F84F8E66-B949-EA40-ABA9-45A0D763241D}"/>
              </a:ext>
            </a:extLst>
          </p:cNvPr>
          <p:cNvSpPr>
            <a:spLocks noGrp="1"/>
          </p:cNvSpPr>
          <p:nvPr>
            <p:ph idx="1"/>
          </p:nvPr>
        </p:nvSpPr>
        <p:spPr>
          <a:xfrm>
            <a:off x="838200" y="1315505"/>
            <a:ext cx="10880834" cy="4412634"/>
          </a:xfrm>
        </p:spPr>
        <p:txBody>
          <a:bodyPr>
            <a:noAutofit/>
          </a:bodyPr>
          <a:lstStyle/>
          <a:p>
            <a:r>
              <a:rPr lang="ru-RU" dirty="0"/>
              <a:t>Третье издание «Руководства» в соответствии с общепризнанными международными стандартами объединило два подхода: </a:t>
            </a:r>
            <a:r>
              <a:rPr lang="ru-RU" b="1" dirty="0"/>
              <a:t>«на основе научных доказательств»</a:t>
            </a:r>
            <a:r>
              <a:rPr lang="ru-RU" dirty="0"/>
              <a:t> и </a:t>
            </a:r>
            <a:r>
              <a:rPr lang="ru-RU" b="1" dirty="0"/>
              <a:t>«достоверные утверждения, основанные на консенсусе»</a:t>
            </a:r>
            <a:r>
              <a:rPr lang="ru-RU" dirty="0"/>
              <a:t>.</a:t>
            </a:r>
          </a:p>
          <a:p>
            <a:r>
              <a:rPr lang="ru-RU" b="0" i="0" u="none" strike="noStrike" baseline="0" dirty="0"/>
              <a:t>Научная обоснованность рекомендаций по гемофилии имеет следующие ограничения:</a:t>
            </a:r>
          </a:p>
          <a:p>
            <a:pPr lvl="1"/>
            <a:r>
              <a:rPr lang="ru-RU" sz="2000" dirty="0"/>
              <a:t>небольшие по размерам выборки и ограниченные данные;</a:t>
            </a:r>
          </a:p>
          <a:p>
            <a:pPr lvl="1"/>
            <a:r>
              <a:rPr lang="ru-RU" sz="2000" b="0" i="0" u="none" strike="noStrike" baseline="0" dirty="0"/>
              <a:t>широкий диапазон применяемых в мире практик;</a:t>
            </a:r>
          </a:p>
          <a:p>
            <a:pPr lvl="1"/>
            <a:r>
              <a:rPr lang="ru-RU" sz="2000" dirty="0"/>
              <a:t>неосуществимость мета-анализов.</a:t>
            </a:r>
          </a:p>
          <a:p>
            <a:r>
              <a:rPr lang="ru-RU" dirty="0"/>
              <a:t>«Достоверные утверждения, основанные на консенсусе» (ДУОК) - это системный и достоверный подход для формирования </a:t>
            </a:r>
            <a:r>
              <a:rPr lang="ru-RU" b="1" dirty="0"/>
              <a:t>объективных</a:t>
            </a:r>
            <a:r>
              <a:rPr lang="ru-RU" dirty="0"/>
              <a:t> рекомендаций, куда входят имеющиеся научно подтвержденные сведения и заключения экспертов.</a:t>
            </a:r>
          </a:p>
        </p:txBody>
      </p:sp>
      <p:sp>
        <p:nvSpPr>
          <p:cNvPr id="4" name="Text Placeholder 7">
            <a:extLst>
              <a:ext uri="{FF2B5EF4-FFF2-40B4-BE49-F238E27FC236}">
                <a16:creationId xmlns:a16="http://schemas.microsoft.com/office/drawing/2014/main" id="{57147239-A253-4286-A807-C362901A4E2F}"/>
              </a:ext>
            </a:extLst>
          </p:cNvPr>
          <p:cNvSpPr>
            <a:spLocks noGrp="1"/>
          </p:cNvSpPr>
          <p:nvPr>
            <p:ph type="body" sz="quarter" idx="13"/>
          </p:nvPr>
        </p:nvSpPr>
        <p:spPr>
          <a:xfrm>
            <a:off x="785647" y="6173788"/>
            <a:ext cx="9925050" cy="365125"/>
          </a:xfrm>
        </p:spPr>
        <p:txBody>
          <a:bodyPr/>
          <a:lstStyle/>
          <a:p>
            <a:r>
              <a:rPr lang="ru-RU" sz="1000" dirty="0"/>
              <a:t>ДУОК - достоверные утверждения, основанные на консенсусе (англ. TCBS - Trustworthy Consensus-Based Statement)</a:t>
            </a:r>
          </a:p>
        </p:txBody>
      </p:sp>
    </p:spTree>
    <p:extLst>
      <p:ext uri="{BB962C8B-B14F-4D97-AF65-F5344CB8AC3E}">
        <p14:creationId xmlns:p14="http://schemas.microsoft.com/office/powerpoint/2010/main" val="102512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4125-163B-CB4A-9D6E-D5E387E2BD3B}"/>
              </a:ext>
            </a:extLst>
          </p:cNvPr>
          <p:cNvSpPr>
            <a:spLocks noGrp="1"/>
          </p:cNvSpPr>
          <p:nvPr>
            <p:ph type="title"/>
          </p:nvPr>
        </p:nvSpPr>
        <p:spPr/>
        <p:txBody>
          <a:bodyPr>
            <a:normAutofit/>
          </a:bodyPr>
          <a:lstStyle/>
          <a:p>
            <a:pPr>
              <a:lnSpc>
                <a:spcPct val="100000"/>
              </a:lnSpc>
            </a:pPr>
            <a:r>
              <a:rPr lang="ru-RU" dirty="0"/>
              <a:t>Методология</a:t>
            </a:r>
          </a:p>
        </p:txBody>
      </p:sp>
      <p:sp>
        <p:nvSpPr>
          <p:cNvPr id="3" name="Content Placeholder 2">
            <a:extLst>
              <a:ext uri="{FF2B5EF4-FFF2-40B4-BE49-F238E27FC236}">
                <a16:creationId xmlns:a16="http://schemas.microsoft.com/office/drawing/2014/main" id="{F84F8E66-B949-EA40-ABA9-45A0D763241D}"/>
              </a:ext>
            </a:extLst>
          </p:cNvPr>
          <p:cNvSpPr>
            <a:spLocks noGrp="1"/>
          </p:cNvSpPr>
          <p:nvPr>
            <p:ph idx="1"/>
          </p:nvPr>
        </p:nvSpPr>
        <p:spPr/>
        <p:txBody>
          <a:bodyPr>
            <a:noAutofit/>
          </a:bodyPr>
          <a:lstStyle/>
          <a:p>
            <a:pPr marL="0" indent="0">
              <a:buNone/>
            </a:pPr>
            <a:r>
              <a:rPr lang="ru-RU" dirty="0"/>
              <a:t>Процесс ДУОК базируется на следующих основаниях:</a:t>
            </a:r>
          </a:p>
          <a:p>
            <a:r>
              <a:rPr lang="ru-RU" dirty="0"/>
              <a:t>уверенность в составе экспертной коллегии и в выполняемом скрининге (включая ЛсГ и РЛсГ);</a:t>
            </a:r>
          </a:p>
          <a:p>
            <a:r>
              <a:rPr lang="ru-RU" dirty="0"/>
              <a:t>системный и комплексный обзор доказательств;</a:t>
            </a:r>
          </a:p>
          <a:p>
            <a:r>
              <a:rPr lang="ru-RU" dirty="0"/>
              <a:t>официально организованное достижение консенсуса:</a:t>
            </a:r>
          </a:p>
          <a:p>
            <a:pPr lvl="1"/>
            <a:r>
              <a:rPr lang="ru-RU" dirty="0"/>
              <a:t>дельфийский подход блокировал появление предвзятости, обусловленной групповым взаимодействием;</a:t>
            </a:r>
          </a:p>
          <a:p>
            <a:r>
              <a:rPr lang="ru-RU" dirty="0"/>
              <a:t>сквозная прозрачность данных и методов;</a:t>
            </a:r>
          </a:p>
          <a:p>
            <a:r>
              <a:rPr lang="ru-RU" dirty="0"/>
              <a:t>строгий процесс анализа/рецензирования.</a:t>
            </a:r>
          </a:p>
        </p:txBody>
      </p:sp>
      <p:sp>
        <p:nvSpPr>
          <p:cNvPr id="8" name="Text Placeholder 7">
            <a:extLst>
              <a:ext uri="{FF2B5EF4-FFF2-40B4-BE49-F238E27FC236}">
                <a16:creationId xmlns:a16="http://schemas.microsoft.com/office/drawing/2014/main" id="{CFF25668-1D1E-4560-A596-BCF45DC2CDBA}"/>
              </a:ext>
            </a:extLst>
          </p:cNvPr>
          <p:cNvSpPr>
            <a:spLocks noGrp="1"/>
          </p:cNvSpPr>
          <p:nvPr>
            <p:ph type="body" sz="quarter" idx="13"/>
          </p:nvPr>
        </p:nvSpPr>
        <p:spPr>
          <a:xfrm>
            <a:off x="838199" y="6267450"/>
            <a:ext cx="9925050" cy="365125"/>
          </a:xfrm>
        </p:spPr>
        <p:txBody>
          <a:bodyPr/>
          <a:lstStyle/>
          <a:p>
            <a:r>
              <a:rPr lang="ru-RU" sz="1000" dirty="0"/>
              <a:t>ЛсГ - лицо с гемофилией; РЛсГ - родитель лица с гемофилией; ДУОК - достоверные утверждения, основанные на консенсусе.</a:t>
            </a:r>
          </a:p>
        </p:txBody>
      </p:sp>
    </p:spTree>
    <p:extLst>
      <p:ext uri="{BB962C8B-B14F-4D97-AF65-F5344CB8AC3E}">
        <p14:creationId xmlns:p14="http://schemas.microsoft.com/office/powerpoint/2010/main" val="106497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185F-8BB1-4E98-A3FE-9D8FD395E035}"/>
              </a:ext>
            </a:extLst>
          </p:cNvPr>
          <p:cNvSpPr>
            <a:spLocks noGrp="1"/>
          </p:cNvSpPr>
          <p:nvPr>
            <p:ph type="title"/>
          </p:nvPr>
        </p:nvSpPr>
        <p:spPr/>
        <p:txBody>
          <a:bodyPr>
            <a:noAutofit/>
          </a:bodyPr>
          <a:lstStyle/>
          <a:p>
            <a:pPr>
              <a:lnSpc>
                <a:spcPct val="100000"/>
              </a:lnSpc>
            </a:pPr>
            <a:r>
              <a:rPr lang="ru-RU" b="1" dirty="0">
                <a:latin typeface="Arial" panose="020B0604020202020204" pitchFamily="34" charset="0"/>
                <a:cs typeface="Arial" panose="020B0604020202020204" pitchFamily="34" charset="0"/>
              </a:rPr>
              <a:t>Состав коллегий: структура и анализ</a:t>
            </a:r>
          </a:p>
        </p:txBody>
      </p:sp>
      <p:sp>
        <p:nvSpPr>
          <p:cNvPr id="3" name="Content Placeholder 2">
            <a:extLst>
              <a:ext uri="{FF2B5EF4-FFF2-40B4-BE49-F238E27FC236}">
                <a16:creationId xmlns:a16="http://schemas.microsoft.com/office/drawing/2014/main" id="{FBC0596F-1564-471F-BEC9-0C34DCEB808A}"/>
              </a:ext>
            </a:extLst>
          </p:cNvPr>
          <p:cNvSpPr>
            <a:spLocks noGrp="1"/>
          </p:cNvSpPr>
          <p:nvPr>
            <p:ph idx="1"/>
          </p:nvPr>
        </p:nvSpPr>
        <p:spPr/>
        <p:txBody>
          <a:bodyPr>
            <a:normAutofit/>
          </a:bodyPr>
          <a:lstStyle/>
          <a:p>
            <a:r>
              <a:rPr lang="ru-RU" sz="2000" dirty="0">
                <a:latin typeface="Arial" panose="020B0604020202020204" pitchFamily="34" charset="0"/>
                <a:cs typeface="Arial" panose="020B0604020202020204" pitchFamily="34" charset="0"/>
              </a:rPr>
              <a:t>В состав коллегии вошли лица, ответственные за содержание, имеющие большой опыт в области гемофилии, а также представители пациентов и консультант по методологии с опытом разработки рекомендаций.</a:t>
            </a:r>
          </a:p>
          <a:p>
            <a:r>
              <a:rPr lang="ru-RU" sz="2000" dirty="0">
                <a:latin typeface="Arial" panose="020B0604020202020204" pitchFamily="34" charset="0"/>
                <a:cs typeface="Arial" panose="020B0604020202020204" pitchFamily="34" charset="0"/>
              </a:rPr>
              <a:t>В рабочую группу по процессу создания «Руководства» (РГПСР) вошли члены комитета ВФГ по образованию, в том числе пациенты и гематолог, не участвующие в разработке самого «Руководства».</a:t>
            </a:r>
          </a:p>
          <a:p>
            <a:pPr algn="l"/>
            <a:r>
              <a:rPr lang="ru-RU" sz="2000" b="0" i="0" u="none" strike="noStrike" baseline="0" dirty="0">
                <a:latin typeface="Arial" panose="020B0604020202020204" pitchFamily="34" charset="0"/>
                <a:cs typeface="Arial" panose="020B0604020202020204" pitchFamily="34" charset="0"/>
              </a:rPr>
              <a:t>Ответственный за содержание (в прошлом – вице-президент ВФГ по медицинским вопросам) сначала направил личные приглашения экспертам.</a:t>
            </a:r>
          </a:p>
          <a:p>
            <a:r>
              <a:rPr lang="ru-RU" sz="2000" b="0" i="0" u="none" strike="noStrike" baseline="0" dirty="0">
                <a:latin typeface="Arial" panose="020B0604020202020204" pitchFamily="34" charset="0"/>
                <a:cs typeface="Arial" panose="020B0604020202020204" pitchFamily="34" charset="0"/>
              </a:rPr>
              <a:t>Важная задача состояла в обеспечении того, чтобы у руководителей работ отсутствовал </a:t>
            </a:r>
            <a:r>
              <a:rPr lang="ru-RU" dirty="0">
                <a:latin typeface="Arial" panose="020B0604020202020204" pitchFamily="34" charset="0"/>
                <a:cs typeface="Arial" panose="020B0604020202020204" pitchFamily="34" charset="0"/>
              </a:rPr>
              <a:t>серьезный конфликт интересов, связанных с темой</a:t>
            </a:r>
            <a:r>
              <a:rPr lang="ru-RU" sz="2000" b="0" i="0" u="none" strike="noStrike" baseline="0" dirty="0">
                <a:latin typeface="Arial" panose="020B0604020202020204" pitchFamily="34" charset="0"/>
                <a:cs typeface="Arial" panose="020B0604020202020204" pitchFamily="34" charset="0"/>
              </a:rPr>
              <a:t>, и чтобы процент участников коллегии с аналогичными конфликтами был бы минимальным.</a:t>
            </a:r>
          </a:p>
        </p:txBody>
      </p:sp>
    </p:spTree>
    <p:extLst>
      <p:ext uri="{BB962C8B-B14F-4D97-AF65-F5344CB8AC3E}">
        <p14:creationId xmlns:p14="http://schemas.microsoft.com/office/powerpoint/2010/main" val="418330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C389-BE8E-4FE5-BD09-F9D44AFA48D2}"/>
              </a:ext>
            </a:extLst>
          </p:cNvPr>
          <p:cNvSpPr>
            <a:spLocks noGrp="1"/>
          </p:cNvSpPr>
          <p:nvPr>
            <p:ph type="title"/>
          </p:nvPr>
        </p:nvSpPr>
        <p:spPr/>
        <p:txBody>
          <a:bodyPr>
            <a:noAutofit/>
          </a:bodyPr>
          <a:lstStyle/>
          <a:p>
            <a:pPr>
              <a:lnSpc>
                <a:spcPct val="100000"/>
              </a:lnSpc>
            </a:pPr>
            <a:r>
              <a:rPr lang="ru-RU" dirty="0"/>
              <a:t>Состав коллегий: структура и анализ</a:t>
            </a:r>
          </a:p>
        </p:txBody>
      </p:sp>
      <p:sp>
        <p:nvSpPr>
          <p:cNvPr id="3" name="Content Placeholder 2">
            <a:extLst>
              <a:ext uri="{FF2B5EF4-FFF2-40B4-BE49-F238E27FC236}">
                <a16:creationId xmlns:a16="http://schemas.microsoft.com/office/drawing/2014/main" id="{88BC1615-C7DC-4CB9-B6A7-E79AE1247485}"/>
              </a:ext>
            </a:extLst>
          </p:cNvPr>
          <p:cNvSpPr>
            <a:spLocks noGrp="1"/>
          </p:cNvSpPr>
          <p:nvPr>
            <p:ph idx="1"/>
          </p:nvPr>
        </p:nvSpPr>
        <p:spPr>
          <a:xfrm>
            <a:off x="472966" y="1562100"/>
            <a:ext cx="11183006" cy="4614863"/>
          </a:xfrm>
        </p:spPr>
        <p:txBody>
          <a:bodyPr vert="horz" lIns="91440" tIns="45720" rIns="91440" bIns="45720" rtlCol="0">
            <a:normAutofit/>
          </a:bodyPr>
          <a:lstStyle/>
          <a:p>
            <a:r>
              <a:rPr lang="ru-RU" dirty="0">
                <a:latin typeface="+mj-lt"/>
              </a:rPr>
              <a:t>Более 50 человек были распределены по коллегиям, работавшим над 11 главами.</a:t>
            </a:r>
          </a:p>
          <a:p>
            <a:r>
              <a:rPr lang="ru-RU" dirty="0">
                <a:latin typeface="+mj-lt"/>
              </a:rPr>
              <a:t>Работа над отдельными главами была поручена коллегиям из 7-10 человек, куда входили:</a:t>
            </a:r>
          </a:p>
          <a:p>
            <a:pPr lvl="1"/>
            <a:r>
              <a:rPr lang="ru-RU" sz="2000" dirty="0">
                <a:latin typeface="+mj-lt"/>
              </a:rPr>
              <a:t>руководитель главы;</a:t>
            </a:r>
          </a:p>
          <a:p>
            <a:pPr lvl="1"/>
            <a:r>
              <a:rPr lang="ru-RU" sz="2000" dirty="0">
                <a:latin typeface="+mj-lt"/>
              </a:rPr>
              <a:t>медицинские работники с клиническим опытом в разных областях;</a:t>
            </a:r>
          </a:p>
          <a:p>
            <a:pPr lvl="1"/>
            <a:r>
              <a:rPr lang="ru-RU" sz="2000" dirty="0">
                <a:latin typeface="+mj-lt"/>
              </a:rPr>
              <a:t>ЛсГ и ухаживающие за ними лица (не менее 25% от общего числа участников коллегии по каждой главе).</a:t>
            </a:r>
          </a:p>
          <a:p>
            <a:r>
              <a:rPr lang="ru-RU" dirty="0">
                <a:latin typeface="+mj-lt"/>
              </a:rPr>
              <a:t>При отборе в коллегию учитывалось разнообразие состава участников по демографическим, географическим и социально-экономическим аспектам с целью обеспечить глобальную применимость формируемых рекомендаций.</a:t>
            </a:r>
          </a:p>
        </p:txBody>
      </p:sp>
      <p:sp>
        <p:nvSpPr>
          <p:cNvPr id="4" name="Text Placeholder 3">
            <a:extLst>
              <a:ext uri="{FF2B5EF4-FFF2-40B4-BE49-F238E27FC236}">
                <a16:creationId xmlns:a16="http://schemas.microsoft.com/office/drawing/2014/main" id="{0835182D-A128-41A7-85A8-E627F3B301B7}"/>
              </a:ext>
            </a:extLst>
          </p:cNvPr>
          <p:cNvSpPr>
            <a:spLocks noGrp="1"/>
          </p:cNvSpPr>
          <p:nvPr>
            <p:ph type="body" sz="quarter" idx="13"/>
          </p:nvPr>
        </p:nvSpPr>
        <p:spPr>
          <a:xfrm>
            <a:off x="838199" y="6267450"/>
            <a:ext cx="9925050" cy="365125"/>
          </a:xfrm>
        </p:spPr>
        <p:txBody>
          <a:bodyPr/>
          <a:lstStyle/>
          <a:p>
            <a:r>
              <a:rPr lang="ru-RU" sz="1000" dirty="0"/>
              <a:t>ЛсГ - лицо с гемофилией</a:t>
            </a:r>
          </a:p>
        </p:txBody>
      </p:sp>
    </p:spTree>
    <p:extLst>
      <p:ext uri="{BB962C8B-B14F-4D97-AF65-F5344CB8AC3E}">
        <p14:creationId xmlns:p14="http://schemas.microsoft.com/office/powerpoint/2010/main" val="1923182278"/>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3" ma:contentTypeDescription="Create a new document." ma:contentTypeScope="" ma:versionID="9d211ba89ba97d4c7ac1ff23b3a00ba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1c0cad683535ecbd424f06aa3a5df09b"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54285E-DF6A-4D35-8847-0F1015FC99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d07f0-7c98-4576-84da-3dac784571f8"/>
    <ds:schemaRef ds:uri="026d5d3f-5486-42e2-99f8-af2f5497c9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EC0F98-F6E4-4D28-B62B-7B443678C9D3}">
  <ds:schemaRefs>
    <ds:schemaRef ds:uri="http://purl.org/dc/dcmitype/"/>
    <ds:schemaRef ds:uri="http://schemas.microsoft.com/office/2006/metadata/properties"/>
    <ds:schemaRef ds:uri="http://www.w3.org/XML/1998/namespace"/>
    <ds:schemaRef ds:uri="http://schemas.microsoft.com/office/2006/documentManagement/types"/>
    <ds:schemaRef ds:uri="902d07f0-7c98-4576-84da-3dac784571f8"/>
    <ds:schemaRef ds:uri="026d5d3f-5486-42e2-99f8-af2f5497c969"/>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3.xml><?xml version="1.0" encoding="utf-8"?>
<ds:datastoreItem xmlns:ds="http://schemas.openxmlformats.org/officeDocument/2006/customXml" ds:itemID="{359562FA-AB08-4580-A4D2-B3FB7F64A2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4444</TotalTime>
  <Words>2758</Words>
  <Application>Microsoft Office PowerPoint</Application>
  <PresentationFormat>Widescreen</PresentationFormat>
  <Paragraphs>168</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WFH</vt:lpstr>
      <vt:lpstr>Руководство по лечению гемофилии для всех</vt:lpstr>
      <vt:lpstr>Руководство ВФГ по лечению гемофилии</vt:lpstr>
      <vt:lpstr>Глава 12. Методология</vt:lpstr>
      <vt:lpstr>Раскрытие потенциальных конфликтов интересов: Сандра Зельман Льюис </vt:lpstr>
      <vt:lpstr>Авторы</vt:lpstr>
      <vt:lpstr>Общие сведения </vt:lpstr>
      <vt:lpstr>Методология</vt:lpstr>
      <vt:lpstr>Состав коллегий: структура и анализ</vt:lpstr>
      <vt:lpstr>Состав коллегий: структура и анализ</vt:lpstr>
      <vt:lpstr>Процесс работы коллегии и надзор за этим процессом</vt:lpstr>
      <vt:lpstr>Процесс работы коллегий и надзор за этим процессом</vt:lpstr>
      <vt:lpstr>Финансирование</vt:lpstr>
      <vt:lpstr>Формирование доказательной базы</vt:lpstr>
      <vt:lpstr>Формирование доказательной базы.  Критерии включения исследований</vt:lpstr>
      <vt:lpstr>Формирование доказательной базы.  Извлечение данных и разработка таблиц доказательств.</vt:lpstr>
      <vt:lpstr>Официально организованное достижение консенсуса</vt:lpstr>
      <vt:lpstr>Окончательное оформление рекомендаций и подготовка рукописи</vt:lpstr>
      <vt:lpstr>Методологические ограничения</vt:lpstr>
      <vt:lpstr>Методологические ограничения</vt:lpstr>
      <vt:lpstr>Планы по обновлению изданий в будущем</vt:lpstr>
      <vt:lpstr>Выводы</vt:lpstr>
      <vt:lpstr>Благодарим организацию «Гемофилия-Альянс» за поддержку в создании данной презентации.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Julia Chadwick</cp:lastModifiedBy>
  <cp:revision>151</cp:revision>
  <cp:lastPrinted>2022-05-24T21:04:21Z</cp:lastPrinted>
  <dcterms:created xsi:type="dcterms:W3CDTF">2020-11-05T21:15:52Z</dcterms:created>
  <dcterms:modified xsi:type="dcterms:W3CDTF">2022-05-25T12:14:40Z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y fmtid="{D5CDD505-2E9C-101B-9397-08002B2CF9AE}" pid="3" name="Order">
    <vt:r8>455600</vt:r8>
  </property>
</Properties>
</file>