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Lst>
  <p:notesMasterIdLst>
    <p:notesMasterId r:id="rId35"/>
  </p:notesMasterIdLst>
  <p:sldIdLst>
    <p:sldId id="2806" r:id="rId5"/>
    <p:sldId id="2807" r:id="rId6"/>
    <p:sldId id="2808" r:id="rId7"/>
    <p:sldId id="2774" r:id="rId8"/>
    <p:sldId id="2920" r:id="rId9"/>
    <p:sldId id="2891" r:id="rId10"/>
    <p:sldId id="2901" r:id="rId11"/>
    <p:sldId id="2913" r:id="rId12"/>
    <p:sldId id="2892" r:id="rId13"/>
    <p:sldId id="2893" r:id="rId14"/>
    <p:sldId id="2902" r:id="rId15"/>
    <p:sldId id="2914" r:id="rId16"/>
    <p:sldId id="2923" r:id="rId17"/>
    <p:sldId id="2894" r:id="rId18"/>
    <p:sldId id="2903" r:id="rId19"/>
    <p:sldId id="2915" r:id="rId20"/>
    <p:sldId id="2895" r:id="rId21"/>
    <p:sldId id="2904" r:id="rId22"/>
    <p:sldId id="2916" r:id="rId23"/>
    <p:sldId id="2896" r:id="rId24"/>
    <p:sldId id="2905" r:id="rId25"/>
    <p:sldId id="2917" r:id="rId26"/>
    <p:sldId id="2897" r:id="rId27"/>
    <p:sldId id="2906" r:id="rId28"/>
    <p:sldId id="2899" r:id="rId29"/>
    <p:sldId id="2919" r:id="rId30"/>
    <p:sldId id="2922" r:id="rId31"/>
    <p:sldId id="2900" r:id="rId32"/>
    <p:sldId id="2918" r:id="rId33"/>
    <p:sldId id="292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Chadwick" initials="JC" lastIdx="2" clrIdx="0">
    <p:extLst>
      <p:ext uri="{19B8F6BF-5375-455C-9EA6-DF929625EA0E}">
        <p15:presenceInfo xmlns:p15="http://schemas.microsoft.com/office/powerpoint/2012/main" userId="S::jchadwick@wfh.org::bd1ae82f-124b-4de6-bc22-d4eddcd0bf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B0"/>
    <a:srgbClr val="8B0E04"/>
    <a:srgbClr val="FF0C30"/>
    <a:srgbClr val="FFB3BE"/>
    <a:srgbClr val="1979B5"/>
    <a:srgbClr val="7E35B5"/>
    <a:srgbClr val="2B80C5"/>
    <a:srgbClr val="204B7B"/>
    <a:srgbClr val="388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350E0A-D3ED-4E8B-AFC9-D7A1DEEC29D5}" v="11" dt="2022-05-24T12:28:00.981"/>
  </p1510:revLst>
</p1510:revInfo>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37" autoAdjust="0"/>
    <p:restoredTop sz="92479" autoAdjust="0"/>
  </p:normalViewPr>
  <p:slideViewPr>
    <p:cSldViewPr snapToGrid="0" snapToObjects="1" showGuides="1">
      <p:cViewPr varScale="1">
        <p:scale>
          <a:sx n="61" d="100"/>
          <a:sy n="61" d="100"/>
        </p:scale>
        <p:origin x="764" y="56"/>
      </p:cViewPr>
      <p:guideLst>
        <p:guide orient="horz" pos="2160"/>
        <p:guide pos="3817"/>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Chadwick" userId="bd1ae82f-124b-4de6-bc22-d4eddcd0bf4b" providerId="ADAL" clId="{75350E0A-D3ED-4E8B-AFC9-D7A1DEEC29D5}"/>
    <pc:docChg chg="custSel modSld">
      <pc:chgData name="Julia Chadwick" userId="bd1ae82f-124b-4de6-bc22-d4eddcd0bf4b" providerId="ADAL" clId="{75350E0A-D3ED-4E8B-AFC9-D7A1DEEC29D5}" dt="2022-05-24T12:28:15.461" v="29" actId="478"/>
      <pc:docMkLst>
        <pc:docMk/>
      </pc:docMkLst>
      <pc:sldChg chg="delSp mod delAnim">
        <pc:chgData name="Julia Chadwick" userId="bd1ae82f-124b-4de6-bc22-d4eddcd0bf4b" providerId="ADAL" clId="{75350E0A-D3ED-4E8B-AFC9-D7A1DEEC29D5}" dt="2022-05-24T12:27:42.008" v="3" actId="478"/>
        <pc:sldMkLst>
          <pc:docMk/>
          <pc:sldMk cId="1866724211" sldId="2774"/>
        </pc:sldMkLst>
        <pc:picChg chg="del">
          <ac:chgData name="Julia Chadwick" userId="bd1ae82f-124b-4de6-bc22-d4eddcd0bf4b" providerId="ADAL" clId="{75350E0A-D3ED-4E8B-AFC9-D7A1DEEC29D5}" dt="2022-05-24T12:27:42.008" v="3" actId="478"/>
          <ac:picMkLst>
            <pc:docMk/>
            <pc:sldMk cId="1866724211" sldId="2774"/>
            <ac:picMk id="4" creationId="{EA63450D-1B5B-4D3B-B7D8-9B444FFC91C4}"/>
          </ac:picMkLst>
        </pc:picChg>
      </pc:sldChg>
      <pc:sldChg chg="delSp mod delAnim">
        <pc:chgData name="Julia Chadwick" userId="bd1ae82f-124b-4de6-bc22-d4eddcd0bf4b" providerId="ADAL" clId="{75350E0A-D3ED-4E8B-AFC9-D7A1DEEC29D5}" dt="2022-05-24T12:27:31.461" v="0" actId="478"/>
        <pc:sldMkLst>
          <pc:docMk/>
          <pc:sldMk cId="2594352020" sldId="2806"/>
        </pc:sldMkLst>
        <pc:picChg chg="del">
          <ac:chgData name="Julia Chadwick" userId="bd1ae82f-124b-4de6-bc22-d4eddcd0bf4b" providerId="ADAL" clId="{75350E0A-D3ED-4E8B-AFC9-D7A1DEEC29D5}" dt="2022-05-24T12:27:31.461" v="0" actId="478"/>
          <ac:picMkLst>
            <pc:docMk/>
            <pc:sldMk cId="2594352020" sldId="2806"/>
            <ac:picMk id="4" creationId="{DC024618-10F0-4D2A-B7F6-9C1692CA41BF}"/>
          </ac:picMkLst>
        </pc:picChg>
      </pc:sldChg>
      <pc:sldChg chg="delSp mod delAnim">
        <pc:chgData name="Julia Chadwick" userId="bd1ae82f-124b-4de6-bc22-d4eddcd0bf4b" providerId="ADAL" clId="{75350E0A-D3ED-4E8B-AFC9-D7A1DEEC29D5}" dt="2022-05-24T12:27:32.894" v="1" actId="478"/>
        <pc:sldMkLst>
          <pc:docMk/>
          <pc:sldMk cId="164979236" sldId="2807"/>
        </pc:sldMkLst>
        <pc:picChg chg="del">
          <ac:chgData name="Julia Chadwick" userId="bd1ae82f-124b-4de6-bc22-d4eddcd0bf4b" providerId="ADAL" clId="{75350E0A-D3ED-4E8B-AFC9-D7A1DEEC29D5}" dt="2022-05-24T12:27:32.894" v="1" actId="478"/>
          <ac:picMkLst>
            <pc:docMk/>
            <pc:sldMk cId="164979236" sldId="2807"/>
            <ac:picMk id="4" creationId="{D67CB71B-EA06-4E8E-9CE4-7EAA55477735}"/>
          </ac:picMkLst>
        </pc:picChg>
      </pc:sldChg>
      <pc:sldChg chg="delSp mod delAnim">
        <pc:chgData name="Julia Chadwick" userId="bd1ae82f-124b-4de6-bc22-d4eddcd0bf4b" providerId="ADAL" clId="{75350E0A-D3ED-4E8B-AFC9-D7A1DEEC29D5}" dt="2022-05-24T12:27:40.557" v="2" actId="478"/>
        <pc:sldMkLst>
          <pc:docMk/>
          <pc:sldMk cId="2999102762" sldId="2808"/>
        </pc:sldMkLst>
        <pc:picChg chg="del">
          <ac:chgData name="Julia Chadwick" userId="bd1ae82f-124b-4de6-bc22-d4eddcd0bf4b" providerId="ADAL" clId="{75350E0A-D3ED-4E8B-AFC9-D7A1DEEC29D5}" dt="2022-05-24T12:27:40.557" v="2" actId="478"/>
          <ac:picMkLst>
            <pc:docMk/>
            <pc:sldMk cId="2999102762" sldId="2808"/>
            <ac:picMk id="3" creationId="{ADC15D41-546D-4871-8F6A-E5053959565A}"/>
          </ac:picMkLst>
        </pc:picChg>
      </pc:sldChg>
      <pc:sldChg chg="delSp mod delAnim">
        <pc:chgData name="Julia Chadwick" userId="bd1ae82f-124b-4de6-bc22-d4eddcd0bf4b" providerId="ADAL" clId="{75350E0A-D3ED-4E8B-AFC9-D7A1DEEC29D5}" dt="2022-05-24T12:27:45.338" v="5" actId="478"/>
        <pc:sldMkLst>
          <pc:docMk/>
          <pc:sldMk cId="692343011" sldId="2891"/>
        </pc:sldMkLst>
        <pc:picChg chg="del">
          <ac:chgData name="Julia Chadwick" userId="bd1ae82f-124b-4de6-bc22-d4eddcd0bf4b" providerId="ADAL" clId="{75350E0A-D3ED-4E8B-AFC9-D7A1DEEC29D5}" dt="2022-05-24T12:27:45.338" v="5" actId="478"/>
          <ac:picMkLst>
            <pc:docMk/>
            <pc:sldMk cId="692343011" sldId="2891"/>
            <ac:picMk id="2" creationId="{8833A389-49EC-4EED-BF6E-1BCE637129E1}"/>
          </ac:picMkLst>
        </pc:picChg>
      </pc:sldChg>
      <pc:sldChg chg="delSp mod delAnim">
        <pc:chgData name="Julia Chadwick" userId="bd1ae82f-124b-4de6-bc22-d4eddcd0bf4b" providerId="ADAL" clId="{75350E0A-D3ED-4E8B-AFC9-D7A1DEEC29D5}" dt="2022-05-24T12:27:49.286" v="8" actId="478"/>
        <pc:sldMkLst>
          <pc:docMk/>
          <pc:sldMk cId="760923447" sldId="2892"/>
        </pc:sldMkLst>
        <pc:picChg chg="del">
          <ac:chgData name="Julia Chadwick" userId="bd1ae82f-124b-4de6-bc22-d4eddcd0bf4b" providerId="ADAL" clId="{75350E0A-D3ED-4E8B-AFC9-D7A1DEEC29D5}" dt="2022-05-24T12:27:49.286" v="8" actId="478"/>
          <ac:picMkLst>
            <pc:docMk/>
            <pc:sldMk cId="760923447" sldId="2892"/>
            <ac:picMk id="3" creationId="{1BD57C15-698E-4E00-967A-9CB5022A965F}"/>
          </ac:picMkLst>
        </pc:picChg>
      </pc:sldChg>
      <pc:sldChg chg="delSp mod delAnim">
        <pc:chgData name="Julia Chadwick" userId="bd1ae82f-124b-4de6-bc22-d4eddcd0bf4b" providerId="ADAL" clId="{75350E0A-D3ED-4E8B-AFC9-D7A1DEEC29D5}" dt="2022-05-24T12:27:50.520" v="9" actId="478"/>
        <pc:sldMkLst>
          <pc:docMk/>
          <pc:sldMk cId="3216905735" sldId="2893"/>
        </pc:sldMkLst>
        <pc:picChg chg="del">
          <ac:chgData name="Julia Chadwick" userId="bd1ae82f-124b-4de6-bc22-d4eddcd0bf4b" providerId="ADAL" clId="{75350E0A-D3ED-4E8B-AFC9-D7A1DEEC29D5}" dt="2022-05-24T12:27:50.520" v="9" actId="478"/>
          <ac:picMkLst>
            <pc:docMk/>
            <pc:sldMk cId="3216905735" sldId="2893"/>
            <ac:picMk id="5" creationId="{544F923C-710A-4435-BAC5-038F2201E3EE}"/>
          </ac:picMkLst>
        </pc:picChg>
      </pc:sldChg>
      <pc:sldChg chg="delSp mod delAnim">
        <pc:chgData name="Julia Chadwick" userId="bd1ae82f-124b-4de6-bc22-d4eddcd0bf4b" providerId="ADAL" clId="{75350E0A-D3ED-4E8B-AFC9-D7A1DEEC29D5}" dt="2022-05-24T12:27:55.034" v="13" actId="478"/>
        <pc:sldMkLst>
          <pc:docMk/>
          <pc:sldMk cId="3887168826" sldId="2894"/>
        </pc:sldMkLst>
        <pc:picChg chg="del">
          <ac:chgData name="Julia Chadwick" userId="bd1ae82f-124b-4de6-bc22-d4eddcd0bf4b" providerId="ADAL" clId="{75350E0A-D3ED-4E8B-AFC9-D7A1DEEC29D5}" dt="2022-05-24T12:27:55.034" v="13" actId="478"/>
          <ac:picMkLst>
            <pc:docMk/>
            <pc:sldMk cId="3887168826" sldId="2894"/>
            <ac:picMk id="4" creationId="{1D96F163-6200-4600-971B-C4AF3F686A4B}"/>
          </ac:picMkLst>
        </pc:picChg>
      </pc:sldChg>
      <pc:sldChg chg="delSp mod delAnim">
        <pc:chgData name="Julia Chadwick" userId="bd1ae82f-124b-4de6-bc22-d4eddcd0bf4b" providerId="ADAL" clId="{75350E0A-D3ED-4E8B-AFC9-D7A1DEEC29D5}" dt="2022-05-24T12:27:58.332" v="16" actId="478"/>
        <pc:sldMkLst>
          <pc:docMk/>
          <pc:sldMk cId="351505417" sldId="2895"/>
        </pc:sldMkLst>
        <pc:picChg chg="del">
          <ac:chgData name="Julia Chadwick" userId="bd1ae82f-124b-4de6-bc22-d4eddcd0bf4b" providerId="ADAL" clId="{75350E0A-D3ED-4E8B-AFC9-D7A1DEEC29D5}" dt="2022-05-24T12:27:58.332" v="16" actId="478"/>
          <ac:picMkLst>
            <pc:docMk/>
            <pc:sldMk cId="351505417" sldId="2895"/>
            <ac:picMk id="11" creationId="{1D60C0A4-F127-40D1-BF83-299CF55EA4A4}"/>
          </ac:picMkLst>
        </pc:picChg>
      </pc:sldChg>
      <pc:sldChg chg="delSp mod delAnim">
        <pc:chgData name="Julia Chadwick" userId="bd1ae82f-124b-4de6-bc22-d4eddcd0bf4b" providerId="ADAL" clId="{75350E0A-D3ED-4E8B-AFC9-D7A1DEEC29D5}" dt="2022-05-24T12:28:02.263" v="19" actId="478"/>
        <pc:sldMkLst>
          <pc:docMk/>
          <pc:sldMk cId="2109939960" sldId="2896"/>
        </pc:sldMkLst>
        <pc:picChg chg="del">
          <ac:chgData name="Julia Chadwick" userId="bd1ae82f-124b-4de6-bc22-d4eddcd0bf4b" providerId="ADAL" clId="{75350E0A-D3ED-4E8B-AFC9-D7A1DEEC29D5}" dt="2022-05-24T12:28:02.263" v="19" actId="478"/>
          <ac:picMkLst>
            <pc:docMk/>
            <pc:sldMk cId="2109939960" sldId="2896"/>
            <ac:picMk id="6" creationId="{16AE4EE5-88B6-4307-A9CF-A098B0C531D3}"/>
          </ac:picMkLst>
        </pc:picChg>
      </pc:sldChg>
      <pc:sldChg chg="delSp mod delAnim">
        <pc:chgData name="Julia Chadwick" userId="bd1ae82f-124b-4de6-bc22-d4eddcd0bf4b" providerId="ADAL" clId="{75350E0A-D3ED-4E8B-AFC9-D7A1DEEC29D5}" dt="2022-05-24T12:28:05.263" v="22" actId="478"/>
        <pc:sldMkLst>
          <pc:docMk/>
          <pc:sldMk cId="2030551895" sldId="2897"/>
        </pc:sldMkLst>
        <pc:picChg chg="del">
          <ac:chgData name="Julia Chadwick" userId="bd1ae82f-124b-4de6-bc22-d4eddcd0bf4b" providerId="ADAL" clId="{75350E0A-D3ED-4E8B-AFC9-D7A1DEEC29D5}" dt="2022-05-24T12:28:05.263" v="22" actId="478"/>
          <ac:picMkLst>
            <pc:docMk/>
            <pc:sldMk cId="2030551895" sldId="2897"/>
            <ac:picMk id="5" creationId="{948F9D7E-DD7D-4958-BF88-A74AA1C0B5B7}"/>
          </ac:picMkLst>
        </pc:picChg>
      </pc:sldChg>
      <pc:sldChg chg="delSp mod delAnim">
        <pc:chgData name="Julia Chadwick" userId="bd1ae82f-124b-4de6-bc22-d4eddcd0bf4b" providerId="ADAL" clId="{75350E0A-D3ED-4E8B-AFC9-D7A1DEEC29D5}" dt="2022-05-24T12:28:07.861" v="24" actId="478"/>
        <pc:sldMkLst>
          <pc:docMk/>
          <pc:sldMk cId="3052799211" sldId="2899"/>
        </pc:sldMkLst>
        <pc:picChg chg="del">
          <ac:chgData name="Julia Chadwick" userId="bd1ae82f-124b-4de6-bc22-d4eddcd0bf4b" providerId="ADAL" clId="{75350E0A-D3ED-4E8B-AFC9-D7A1DEEC29D5}" dt="2022-05-24T12:28:07.861" v="24" actId="478"/>
          <ac:picMkLst>
            <pc:docMk/>
            <pc:sldMk cId="3052799211" sldId="2899"/>
            <ac:picMk id="5" creationId="{B08D380F-ADF3-46B7-A904-55E150BAC466}"/>
          </ac:picMkLst>
        </pc:picChg>
      </pc:sldChg>
      <pc:sldChg chg="delSp mod delAnim">
        <pc:chgData name="Julia Chadwick" userId="bd1ae82f-124b-4de6-bc22-d4eddcd0bf4b" providerId="ADAL" clId="{75350E0A-D3ED-4E8B-AFC9-D7A1DEEC29D5}" dt="2022-05-24T12:28:12.161" v="27" actId="478"/>
        <pc:sldMkLst>
          <pc:docMk/>
          <pc:sldMk cId="3652628563" sldId="2900"/>
        </pc:sldMkLst>
        <pc:picChg chg="del">
          <ac:chgData name="Julia Chadwick" userId="bd1ae82f-124b-4de6-bc22-d4eddcd0bf4b" providerId="ADAL" clId="{75350E0A-D3ED-4E8B-AFC9-D7A1DEEC29D5}" dt="2022-05-24T12:28:12.161" v="27" actId="478"/>
          <ac:picMkLst>
            <pc:docMk/>
            <pc:sldMk cId="3652628563" sldId="2900"/>
            <ac:picMk id="3" creationId="{07C7C2B6-7409-421C-8B13-9E72E5C7F6F3}"/>
          </ac:picMkLst>
        </pc:picChg>
      </pc:sldChg>
      <pc:sldChg chg="delSp mod delAnim">
        <pc:chgData name="Julia Chadwick" userId="bd1ae82f-124b-4de6-bc22-d4eddcd0bf4b" providerId="ADAL" clId="{75350E0A-D3ED-4E8B-AFC9-D7A1DEEC29D5}" dt="2022-05-24T12:27:46.604" v="6" actId="478"/>
        <pc:sldMkLst>
          <pc:docMk/>
          <pc:sldMk cId="105911916" sldId="2901"/>
        </pc:sldMkLst>
        <pc:picChg chg="del">
          <ac:chgData name="Julia Chadwick" userId="bd1ae82f-124b-4de6-bc22-d4eddcd0bf4b" providerId="ADAL" clId="{75350E0A-D3ED-4E8B-AFC9-D7A1DEEC29D5}" dt="2022-05-24T12:27:46.604" v="6" actId="478"/>
          <ac:picMkLst>
            <pc:docMk/>
            <pc:sldMk cId="105911916" sldId="2901"/>
            <ac:picMk id="5" creationId="{70185D56-6D6A-44B3-B54A-05D6FF876A40}"/>
          </ac:picMkLst>
        </pc:picChg>
      </pc:sldChg>
      <pc:sldChg chg="delSp mod delAnim">
        <pc:chgData name="Julia Chadwick" userId="bd1ae82f-124b-4de6-bc22-d4eddcd0bf4b" providerId="ADAL" clId="{75350E0A-D3ED-4E8B-AFC9-D7A1DEEC29D5}" dt="2022-05-24T12:27:51.685" v="10" actId="478"/>
        <pc:sldMkLst>
          <pc:docMk/>
          <pc:sldMk cId="846896028" sldId="2902"/>
        </pc:sldMkLst>
        <pc:picChg chg="del">
          <ac:chgData name="Julia Chadwick" userId="bd1ae82f-124b-4de6-bc22-d4eddcd0bf4b" providerId="ADAL" clId="{75350E0A-D3ED-4E8B-AFC9-D7A1DEEC29D5}" dt="2022-05-24T12:27:51.685" v="10" actId="478"/>
          <ac:picMkLst>
            <pc:docMk/>
            <pc:sldMk cId="846896028" sldId="2902"/>
            <ac:picMk id="5" creationId="{345DE1D0-235B-446B-86F6-2376F12D8930}"/>
          </ac:picMkLst>
        </pc:picChg>
      </pc:sldChg>
      <pc:sldChg chg="delSp mod delAnim">
        <pc:chgData name="Julia Chadwick" userId="bd1ae82f-124b-4de6-bc22-d4eddcd0bf4b" providerId="ADAL" clId="{75350E0A-D3ED-4E8B-AFC9-D7A1DEEC29D5}" dt="2022-05-24T12:27:56.083" v="14" actId="478"/>
        <pc:sldMkLst>
          <pc:docMk/>
          <pc:sldMk cId="2931301352" sldId="2903"/>
        </pc:sldMkLst>
        <pc:picChg chg="del">
          <ac:chgData name="Julia Chadwick" userId="bd1ae82f-124b-4de6-bc22-d4eddcd0bf4b" providerId="ADAL" clId="{75350E0A-D3ED-4E8B-AFC9-D7A1DEEC29D5}" dt="2022-05-24T12:27:56.083" v="14" actId="478"/>
          <ac:picMkLst>
            <pc:docMk/>
            <pc:sldMk cId="2931301352" sldId="2903"/>
            <ac:picMk id="4" creationId="{79A8C20A-2D00-4F89-B7C2-2B955D87834F}"/>
          </ac:picMkLst>
        </pc:picChg>
      </pc:sldChg>
      <pc:sldChg chg="delSp mod delAnim">
        <pc:chgData name="Julia Chadwick" userId="bd1ae82f-124b-4de6-bc22-d4eddcd0bf4b" providerId="ADAL" clId="{75350E0A-D3ED-4E8B-AFC9-D7A1DEEC29D5}" dt="2022-05-24T12:27:59.681" v="17" actId="478"/>
        <pc:sldMkLst>
          <pc:docMk/>
          <pc:sldMk cId="682263550" sldId="2904"/>
        </pc:sldMkLst>
        <pc:picChg chg="del">
          <ac:chgData name="Julia Chadwick" userId="bd1ae82f-124b-4de6-bc22-d4eddcd0bf4b" providerId="ADAL" clId="{75350E0A-D3ED-4E8B-AFC9-D7A1DEEC29D5}" dt="2022-05-24T12:27:59.681" v="17" actId="478"/>
          <ac:picMkLst>
            <pc:docMk/>
            <pc:sldMk cId="682263550" sldId="2904"/>
            <ac:picMk id="5" creationId="{CE45BFBB-89A8-47AB-BACA-DD90D39F8E58}"/>
          </ac:picMkLst>
        </pc:picChg>
      </pc:sldChg>
      <pc:sldChg chg="delSp mod delAnim">
        <pc:chgData name="Julia Chadwick" userId="bd1ae82f-124b-4de6-bc22-d4eddcd0bf4b" providerId="ADAL" clId="{75350E0A-D3ED-4E8B-AFC9-D7A1DEEC29D5}" dt="2022-05-24T12:28:03.230" v="20" actId="478"/>
        <pc:sldMkLst>
          <pc:docMk/>
          <pc:sldMk cId="3403842279" sldId="2905"/>
        </pc:sldMkLst>
        <pc:picChg chg="del">
          <ac:chgData name="Julia Chadwick" userId="bd1ae82f-124b-4de6-bc22-d4eddcd0bf4b" providerId="ADAL" clId="{75350E0A-D3ED-4E8B-AFC9-D7A1DEEC29D5}" dt="2022-05-24T12:28:03.230" v="20" actId="478"/>
          <ac:picMkLst>
            <pc:docMk/>
            <pc:sldMk cId="3403842279" sldId="2905"/>
            <ac:picMk id="5" creationId="{0B51B33B-77D5-46BA-96CA-EE15862F7A48}"/>
          </ac:picMkLst>
        </pc:picChg>
      </pc:sldChg>
      <pc:sldChg chg="delSp mod delAnim">
        <pc:chgData name="Julia Chadwick" userId="bd1ae82f-124b-4de6-bc22-d4eddcd0bf4b" providerId="ADAL" clId="{75350E0A-D3ED-4E8B-AFC9-D7A1DEEC29D5}" dt="2022-05-24T12:28:06.711" v="23" actId="478"/>
        <pc:sldMkLst>
          <pc:docMk/>
          <pc:sldMk cId="264486204" sldId="2906"/>
        </pc:sldMkLst>
        <pc:picChg chg="del">
          <ac:chgData name="Julia Chadwick" userId="bd1ae82f-124b-4de6-bc22-d4eddcd0bf4b" providerId="ADAL" clId="{75350E0A-D3ED-4E8B-AFC9-D7A1DEEC29D5}" dt="2022-05-24T12:28:06.711" v="23" actId="478"/>
          <ac:picMkLst>
            <pc:docMk/>
            <pc:sldMk cId="264486204" sldId="2906"/>
            <ac:picMk id="4" creationId="{E8383E79-0C5A-480F-A99A-CCA7F34B8D0E}"/>
          </ac:picMkLst>
        </pc:picChg>
      </pc:sldChg>
      <pc:sldChg chg="delSp mod delAnim">
        <pc:chgData name="Julia Chadwick" userId="bd1ae82f-124b-4de6-bc22-d4eddcd0bf4b" providerId="ADAL" clId="{75350E0A-D3ED-4E8B-AFC9-D7A1DEEC29D5}" dt="2022-05-24T12:27:47.970" v="7" actId="478"/>
        <pc:sldMkLst>
          <pc:docMk/>
          <pc:sldMk cId="3174757809" sldId="2913"/>
        </pc:sldMkLst>
        <pc:picChg chg="del">
          <ac:chgData name="Julia Chadwick" userId="bd1ae82f-124b-4de6-bc22-d4eddcd0bf4b" providerId="ADAL" clId="{75350E0A-D3ED-4E8B-AFC9-D7A1DEEC29D5}" dt="2022-05-24T12:27:47.970" v="7" actId="478"/>
          <ac:picMkLst>
            <pc:docMk/>
            <pc:sldMk cId="3174757809" sldId="2913"/>
            <ac:picMk id="5" creationId="{0852C62E-1A40-475C-B9D8-40DF0413E89C}"/>
          </ac:picMkLst>
        </pc:picChg>
      </pc:sldChg>
      <pc:sldChg chg="delSp mod delAnim">
        <pc:chgData name="Julia Chadwick" userId="bd1ae82f-124b-4de6-bc22-d4eddcd0bf4b" providerId="ADAL" clId="{75350E0A-D3ED-4E8B-AFC9-D7A1DEEC29D5}" dt="2022-05-24T12:27:52.818" v="11" actId="478"/>
        <pc:sldMkLst>
          <pc:docMk/>
          <pc:sldMk cId="4234867638" sldId="2914"/>
        </pc:sldMkLst>
        <pc:picChg chg="del">
          <ac:chgData name="Julia Chadwick" userId="bd1ae82f-124b-4de6-bc22-d4eddcd0bf4b" providerId="ADAL" clId="{75350E0A-D3ED-4E8B-AFC9-D7A1DEEC29D5}" dt="2022-05-24T12:27:52.818" v="11" actId="478"/>
          <ac:picMkLst>
            <pc:docMk/>
            <pc:sldMk cId="4234867638" sldId="2914"/>
            <ac:picMk id="5" creationId="{6862380F-2D7F-4625-8CBA-7661F16C02E2}"/>
          </ac:picMkLst>
        </pc:picChg>
      </pc:sldChg>
      <pc:sldChg chg="delSp mod delAnim">
        <pc:chgData name="Julia Chadwick" userId="bd1ae82f-124b-4de6-bc22-d4eddcd0bf4b" providerId="ADAL" clId="{75350E0A-D3ED-4E8B-AFC9-D7A1DEEC29D5}" dt="2022-05-24T12:27:57.316" v="15" actId="478"/>
        <pc:sldMkLst>
          <pc:docMk/>
          <pc:sldMk cId="285802826" sldId="2915"/>
        </pc:sldMkLst>
        <pc:picChg chg="del">
          <ac:chgData name="Julia Chadwick" userId="bd1ae82f-124b-4de6-bc22-d4eddcd0bf4b" providerId="ADAL" clId="{75350E0A-D3ED-4E8B-AFC9-D7A1DEEC29D5}" dt="2022-05-24T12:27:57.316" v="15" actId="478"/>
          <ac:picMkLst>
            <pc:docMk/>
            <pc:sldMk cId="285802826" sldId="2915"/>
            <ac:picMk id="3" creationId="{1465D5A8-5517-459E-A077-F04FF0DF7433}"/>
          </ac:picMkLst>
        </pc:picChg>
      </pc:sldChg>
      <pc:sldChg chg="delSp mod delAnim">
        <pc:chgData name="Julia Chadwick" userId="bd1ae82f-124b-4de6-bc22-d4eddcd0bf4b" providerId="ADAL" clId="{75350E0A-D3ED-4E8B-AFC9-D7A1DEEC29D5}" dt="2022-05-24T12:28:01.281" v="18" actId="478"/>
        <pc:sldMkLst>
          <pc:docMk/>
          <pc:sldMk cId="1656110918" sldId="2916"/>
        </pc:sldMkLst>
        <pc:picChg chg="del">
          <ac:chgData name="Julia Chadwick" userId="bd1ae82f-124b-4de6-bc22-d4eddcd0bf4b" providerId="ADAL" clId="{75350E0A-D3ED-4E8B-AFC9-D7A1DEEC29D5}" dt="2022-05-24T12:28:01.281" v="18" actId="478"/>
          <ac:picMkLst>
            <pc:docMk/>
            <pc:sldMk cId="1656110918" sldId="2916"/>
            <ac:picMk id="4" creationId="{78493622-73F5-43A6-BEC0-E39EEC92AEAA}"/>
          </ac:picMkLst>
        </pc:picChg>
      </pc:sldChg>
      <pc:sldChg chg="delSp mod delAnim">
        <pc:chgData name="Julia Chadwick" userId="bd1ae82f-124b-4de6-bc22-d4eddcd0bf4b" providerId="ADAL" clId="{75350E0A-D3ED-4E8B-AFC9-D7A1DEEC29D5}" dt="2022-05-24T12:28:04.250" v="21" actId="478"/>
        <pc:sldMkLst>
          <pc:docMk/>
          <pc:sldMk cId="2165436348" sldId="2917"/>
        </pc:sldMkLst>
        <pc:picChg chg="del">
          <ac:chgData name="Julia Chadwick" userId="bd1ae82f-124b-4de6-bc22-d4eddcd0bf4b" providerId="ADAL" clId="{75350E0A-D3ED-4E8B-AFC9-D7A1DEEC29D5}" dt="2022-05-24T12:28:04.250" v="21" actId="478"/>
          <ac:picMkLst>
            <pc:docMk/>
            <pc:sldMk cId="2165436348" sldId="2917"/>
            <ac:picMk id="4" creationId="{AD11D5F4-8CF2-46D5-9C85-452AC4A840E1}"/>
          </ac:picMkLst>
        </pc:picChg>
      </pc:sldChg>
      <pc:sldChg chg="delSp mod delAnim">
        <pc:chgData name="Julia Chadwick" userId="bd1ae82f-124b-4de6-bc22-d4eddcd0bf4b" providerId="ADAL" clId="{75350E0A-D3ED-4E8B-AFC9-D7A1DEEC29D5}" dt="2022-05-24T12:28:14.059" v="28" actId="478"/>
        <pc:sldMkLst>
          <pc:docMk/>
          <pc:sldMk cId="2815460821" sldId="2918"/>
        </pc:sldMkLst>
        <pc:picChg chg="del">
          <ac:chgData name="Julia Chadwick" userId="bd1ae82f-124b-4de6-bc22-d4eddcd0bf4b" providerId="ADAL" clId="{75350E0A-D3ED-4E8B-AFC9-D7A1DEEC29D5}" dt="2022-05-24T12:28:14.059" v="28" actId="478"/>
          <ac:picMkLst>
            <pc:docMk/>
            <pc:sldMk cId="2815460821" sldId="2918"/>
            <ac:picMk id="6" creationId="{45995177-7087-4F6C-ABEB-657BC2D74F6F}"/>
          </ac:picMkLst>
        </pc:picChg>
      </pc:sldChg>
      <pc:sldChg chg="delSp mod delAnim">
        <pc:chgData name="Julia Chadwick" userId="bd1ae82f-124b-4de6-bc22-d4eddcd0bf4b" providerId="ADAL" clId="{75350E0A-D3ED-4E8B-AFC9-D7A1DEEC29D5}" dt="2022-05-24T12:28:08.977" v="25" actId="478"/>
        <pc:sldMkLst>
          <pc:docMk/>
          <pc:sldMk cId="3992987428" sldId="2919"/>
        </pc:sldMkLst>
        <pc:picChg chg="del">
          <ac:chgData name="Julia Chadwick" userId="bd1ae82f-124b-4de6-bc22-d4eddcd0bf4b" providerId="ADAL" clId="{75350E0A-D3ED-4E8B-AFC9-D7A1DEEC29D5}" dt="2022-05-24T12:28:08.977" v="25" actId="478"/>
          <ac:picMkLst>
            <pc:docMk/>
            <pc:sldMk cId="3992987428" sldId="2919"/>
            <ac:picMk id="10" creationId="{0D019D02-C5C8-4454-9314-AE670BAF3ECC}"/>
          </ac:picMkLst>
        </pc:picChg>
      </pc:sldChg>
      <pc:sldChg chg="delSp mod delAnim">
        <pc:chgData name="Julia Chadwick" userId="bd1ae82f-124b-4de6-bc22-d4eddcd0bf4b" providerId="ADAL" clId="{75350E0A-D3ED-4E8B-AFC9-D7A1DEEC29D5}" dt="2022-05-24T12:27:43.372" v="4" actId="478"/>
        <pc:sldMkLst>
          <pc:docMk/>
          <pc:sldMk cId="1215102845" sldId="2920"/>
        </pc:sldMkLst>
        <pc:picChg chg="del">
          <ac:chgData name="Julia Chadwick" userId="bd1ae82f-124b-4de6-bc22-d4eddcd0bf4b" providerId="ADAL" clId="{75350E0A-D3ED-4E8B-AFC9-D7A1DEEC29D5}" dt="2022-05-24T12:27:43.372" v="4" actId="478"/>
          <ac:picMkLst>
            <pc:docMk/>
            <pc:sldMk cId="1215102845" sldId="2920"/>
            <ac:picMk id="7" creationId="{C4EE197D-181E-4545-9043-EDDB393A9603}"/>
          </ac:picMkLst>
        </pc:picChg>
      </pc:sldChg>
      <pc:sldChg chg="delSp mod delAnim">
        <pc:chgData name="Julia Chadwick" userId="bd1ae82f-124b-4de6-bc22-d4eddcd0bf4b" providerId="ADAL" clId="{75350E0A-D3ED-4E8B-AFC9-D7A1DEEC29D5}" dt="2022-05-24T12:28:15.461" v="29" actId="478"/>
        <pc:sldMkLst>
          <pc:docMk/>
          <pc:sldMk cId="2827534038" sldId="2921"/>
        </pc:sldMkLst>
        <pc:picChg chg="del">
          <ac:chgData name="Julia Chadwick" userId="bd1ae82f-124b-4de6-bc22-d4eddcd0bf4b" providerId="ADAL" clId="{75350E0A-D3ED-4E8B-AFC9-D7A1DEEC29D5}" dt="2022-05-24T12:28:15.461" v="29" actId="478"/>
          <ac:picMkLst>
            <pc:docMk/>
            <pc:sldMk cId="2827534038" sldId="2921"/>
            <ac:picMk id="3" creationId="{7BF7E99D-F2A1-42FE-B2E9-B22E4A2988FE}"/>
          </ac:picMkLst>
        </pc:picChg>
      </pc:sldChg>
      <pc:sldChg chg="delSp mod delAnim">
        <pc:chgData name="Julia Chadwick" userId="bd1ae82f-124b-4de6-bc22-d4eddcd0bf4b" providerId="ADAL" clId="{75350E0A-D3ED-4E8B-AFC9-D7A1DEEC29D5}" dt="2022-05-24T12:28:10.161" v="26" actId="478"/>
        <pc:sldMkLst>
          <pc:docMk/>
          <pc:sldMk cId="2520634616" sldId="2922"/>
        </pc:sldMkLst>
        <pc:picChg chg="del">
          <ac:chgData name="Julia Chadwick" userId="bd1ae82f-124b-4de6-bc22-d4eddcd0bf4b" providerId="ADAL" clId="{75350E0A-D3ED-4E8B-AFC9-D7A1DEEC29D5}" dt="2022-05-24T12:28:10.161" v="26" actId="478"/>
          <ac:picMkLst>
            <pc:docMk/>
            <pc:sldMk cId="2520634616" sldId="2922"/>
            <ac:picMk id="6" creationId="{D845ACF9-981A-4026-9881-B88D1A5CC9B8}"/>
          </ac:picMkLst>
        </pc:picChg>
      </pc:sldChg>
      <pc:sldChg chg="delSp mod delAnim">
        <pc:chgData name="Julia Chadwick" userId="bd1ae82f-124b-4de6-bc22-d4eddcd0bf4b" providerId="ADAL" clId="{75350E0A-D3ED-4E8B-AFC9-D7A1DEEC29D5}" dt="2022-05-24T12:27:53.967" v="12" actId="478"/>
        <pc:sldMkLst>
          <pc:docMk/>
          <pc:sldMk cId="805009812" sldId="2923"/>
        </pc:sldMkLst>
        <pc:picChg chg="del">
          <ac:chgData name="Julia Chadwick" userId="bd1ae82f-124b-4de6-bc22-d4eddcd0bf4b" providerId="ADAL" clId="{75350E0A-D3ED-4E8B-AFC9-D7A1DEEC29D5}" dt="2022-05-24T12:27:53.967" v="12" actId="478"/>
          <ac:picMkLst>
            <pc:docMk/>
            <pc:sldMk cId="805009812" sldId="2923"/>
            <ac:picMk id="4" creationId="{24C4F656-F0D6-4D1C-BDBC-9CF2BFB262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6248C-F8BE-43AC-B910-B1131989AF57}" type="datetimeFigureOut">
              <a:rPr lang="en-CA" smtClean="0"/>
              <a:t>2022-05-24</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89C09-0639-464C-95EC-4EF91C0B1B79}" type="slidenum">
              <a:rPr lang="en-CA" smtClean="0"/>
              <a:t>‹#›</a:t>
            </a:fld>
            <a:endParaRPr lang="en-CA" dirty="0"/>
          </a:p>
        </p:txBody>
      </p:sp>
    </p:spTree>
    <p:extLst>
      <p:ext uri="{BB962C8B-B14F-4D97-AF65-F5344CB8AC3E}">
        <p14:creationId xmlns:p14="http://schemas.microsoft.com/office/powerpoint/2010/main" val="5857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So today we will be addressing one of the components of Hemophilia Guideline for All, which is a new ambition of the World Federation of Hemophilia.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1</a:t>
            </a:fld>
            <a:endParaRPr lang="en-CA" dirty="0"/>
          </a:p>
        </p:txBody>
      </p:sp>
    </p:spTree>
    <p:extLst>
      <p:ext uri="{BB962C8B-B14F-4D97-AF65-F5344CB8AC3E}">
        <p14:creationId xmlns:p14="http://schemas.microsoft.com/office/powerpoint/2010/main" val="3159542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Now, if the synovitis is not resolved, then we enter a different circumstance that actually has to do with arthropathy, with joint damage. So hemophilic arthropathy can actually result from a single bleed, but more often results from recurrent bleeds. There is a sequence, which is highly predictable. When you first get the joint bleed, you get synovial activation and therefore, you can move on to chronic synovitis. If this is not interrupted, then there are erosions, which take place on the articular surface and eventually, there is the establishment of chronic hemophilic arthropathy. So, chronic hemophilic arthropathy is the final stage of joint destruction, which often is present during the second decade of life, particularly if prophylactic therapy is unavailable, but even if it is available, there is a number of details related to compliance with medication that are required to avoid chronic hemophilic arthropathy.</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07E8A7A3-6924-4898-9ED2-4172DF429B04}" type="slidenum">
              <a:rPr lang="en-CA" smtClean="0"/>
              <a:t>11</a:t>
            </a:fld>
            <a:endParaRPr lang="en-CA" dirty="0"/>
          </a:p>
        </p:txBody>
      </p:sp>
    </p:spTree>
    <p:extLst>
      <p:ext uri="{BB962C8B-B14F-4D97-AF65-F5344CB8AC3E}">
        <p14:creationId xmlns:p14="http://schemas.microsoft.com/office/powerpoint/2010/main" val="1882916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Now, this is an example of what happens to a joint that has undergone this sequence. On the first slide on your left, we can see the asymmetry in the development of the femoral condyles in this knee, which produces an angulation, a lateral angulation, so-called a valgus angulation, on the knee. On the second slide, a unique feature of hemophilia is the disproportion in the anteroposterior dimension of the femoral condyles and the medial lateral dimension of the femoral condyles. The latter are large and the former very narrow, and this provides some mechanical challenges and further in life, some reconstructive challenges if surgery is required. Further to the right, you can see an image from magnetic resonance, MRI, where the irregularity of the subchondral bone is obvious. The widening of the tibia and the erosions on the surface of the joint are quite apparent on this image, and all of these combined, characterize the so-called hemophilic arthropathy.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12</a:t>
            </a:fld>
            <a:endParaRPr lang="en-CA" dirty="0"/>
          </a:p>
        </p:txBody>
      </p:sp>
    </p:spTree>
    <p:extLst>
      <p:ext uri="{BB962C8B-B14F-4D97-AF65-F5344CB8AC3E}">
        <p14:creationId xmlns:p14="http://schemas.microsoft.com/office/powerpoint/2010/main" val="862583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Now, how is this management managed? Well, here is once again another opportunity to make the best out of the multidisciplinary team and one must combine regular replacement therapy with physiotherapy or rehabilitation. That combination is extremely powerful, and even in the presence of X-rays or MRIs done that show articular deterioration, patients can function. Persons with hemophilia can actually have full lives if these two are nicely combined.</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07E8A7A3-6924-4898-9ED2-4172DF429B04}" type="slidenum">
              <a:rPr lang="en-CA" smtClean="0"/>
              <a:t>13</a:t>
            </a:fld>
            <a:endParaRPr lang="en-CA" dirty="0"/>
          </a:p>
        </p:txBody>
      </p:sp>
    </p:spTree>
    <p:extLst>
      <p:ext uri="{BB962C8B-B14F-4D97-AF65-F5344CB8AC3E}">
        <p14:creationId xmlns:p14="http://schemas.microsoft.com/office/powerpoint/2010/main" val="1583270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If these measures fail, if nonsurgical measures do not work, then once again this is the time to consult with an orthopedic specialist. Surgical intervention options start to emerge on the therapeutic scenario.</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07E8A7A3-6924-4898-9ED2-4172DF429B04}" type="slidenum">
              <a:rPr lang="en-CA" smtClean="0"/>
              <a:t>14</a:t>
            </a:fld>
            <a:endParaRPr lang="en-CA" dirty="0"/>
          </a:p>
        </p:txBody>
      </p:sp>
    </p:spTree>
    <p:extLst>
      <p:ext uri="{BB962C8B-B14F-4D97-AF65-F5344CB8AC3E}">
        <p14:creationId xmlns:p14="http://schemas.microsoft.com/office/powerpoint/2010/main" val="3327726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Now in other circumstances of musculoskeletal care different to hemophilia, muscle hemorrhages are not taken with great concern on behalf of the care team. But in patients with coagulopathies, this requires all of our attention. So a muscle hemorrhage is defined as an episode of bleeding into a muscle, which is determined clinically just by physical exam or by imaging studies. It may occur in any muscle and is usually associated with pain, swelling, and great functional impairment. If untreated, they can result in compartmental syndromes with secondary neurovascular and tendon contractures and damage to the muscle, and sometimes even muscular necrosis and retractions. So these bleeds need to be treated immediately and actually taken very seriously by the musculoskeletal team.</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15</a:t>
            </a:fld>
            <a:endParaRPr lang="en-CA" dirty="0"/>
          </a:p>
        </p:txBody>
      </p:sp>
    </p:spTree>
    <p:extLst>
      <p:ext uri="{BB962C8B-B14F-4D97-AF65-F5344CB8AC3E}">
        <p14:creationId xmlns:p14="http://schemas.microsoft.com/office/powerpoint/2010/main" val="390189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I think the image may be familiar to most of you watching this presentation. It is a young boy with an antalgic position in this case, with a flexion of the knee and an equinus of the ankle to relax the gastrocnemius muscle that is increased in girth, by what is apparent clinically as a bleed as depicted in the picture.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16</a:t>
            </a:fld>
            <a:endParaRPr lang="en-CA" dirty="0"/>
          </a:p>
        </p:txBody>
      </p:sp>
    </p:spTree>
    <p:extLst>
      <p:ext uri="{BB962C8B-B14F-4D97-AF65-F5344CB8AC3E}">
        <p14:creationId xmlns:p14="http://schemas.microsoft.com/office/powerpoint/2010/main" val="3311108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Now under these conditions, the patients must be monitored continuously for possible compartment syndrome. Pain and all of the signs and symptoms known to musculoskeletal specialists should be monitored with great care. If the evidence is conclusive of compartment syndrome, then earlier fasciotomies are associated with improved patient outcomes. Now, here is a situation where great communication with the hematologist is required. Because from the surgical standpoint, an incision, an extensive incision is going to be made, and it is important to understand what the coagulation behaviour will be in patients that undergo fasciotomy. So, this is once again a multidisciplinary decision where communication is of the essence.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17</a:t>
            </a:fld>
            <a:endParaRPr lang="en-CA" dirty="0"/>
          </a:p>
        </p:txBody>
      </p:sp>
    </p:spTree>
    <p:extLst>
      <p:ext uri="{BB962C8B-B14F-4D97-AF65-F5344CB8AC3E}">
        <p14:creationId xmlns:p14="http://schemas.microsoft.com/office/powerpoint/2010/main" val="3460907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Arial" panose="020B0604020202020204" pitchFamily="34" charset="0"/>
                <a:ea typeface="Calibri" panose="020F0502020204030204" pitchFamily="34" charset="0"/>
                <a:cs typeface="Times New Roman" panose="02020603050405020304" pitchFamily="18" charset="0"/>
              </a:rPr>
              <a:t>Now sometimes subclinically, other times because muscular bleeds were not managed carefully or they were not followed for a necessary length until they were completely resolved, pseudotumours appear. They are a rare complication of hemophilia consisting of a progressive cystic swelling of muscle and/or bone. They typically develop as a result of inadequately treated soft tissue bleeds usually in muscle adjacent to bone, and then the bone can actually be secondarily involved, which is quite surprising. These lesions should be assessed and serially followed by ultrasound imaging. Computed tomography scan and MRI may be useful for additional detail, which is often required. The management depends on the size, on the site and location, the growth rate, and of course, the effect that the pseudotumour is having on the adjoining structures. They are lesions and they are really surprising. In peripheral areas where there is lack of awareness of the presence of the condition of hemophilia, then we must be very careful to advise against the perception that they sometimes look like malignant tumours, and mistakes can be made.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CA" b="0" dirty="0"/>
          </a:p>
          <a:p>
            <a:pPr algn="l"/>
            <a:endParaRPr lang="en-CA" b="0" dirty="0"/>
          </a:p>
        </p:txBody>
      </p:sp>
      <p:sp>
        <p:nvSpPr>
          <p:cNvPr id="4" name="Slide Number Placeholder 3"/>
          <p:cNvSpPr>
            <a:spLocks noGrp="1"/>
          </p:cNvSpPr>
          <p:nvPr>
            <p:ph type="sldNum" sz="quarter" idx="5"/>
          </p:nvPr>
        </p:nvSpPr>
        <p:spPr/>
        <p:txBody>
          <a:bodyPr/>
          <a:lstStyle/>
          <a:p>
            <a:fld id="{07E8A7A3-6924-4898-9ED2-4172DF429B04}" type="slidenum">
              <a:rPr lang="en-CA" smtClean="0"/>
              <a:t>18</a:t>
            </a:fld>
            <a:endParaRPr lang="en-CA" dirty="0"/>
          </a:p>
        </p:txBody>
      </p:sp>
    </p:spTree>
    <p:extLst>
      <p:ext uri="{BB962C8B-B14F-4D97-AF65-F5344CB8AC3E}">
        <p14:creationId xmlns:p14="http://schemas.microsoft.com/office/powerpoint/2010/main" val="3315004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Here is an example of what is known as a gigantic pseudotumour of the pelvis. It illustrates the behaviour of these very benign lesions from the point of view of the histology, but very invasive lesions from the point of view of their behaviour. In this situation, the lesion has grown through the pelvis, and has resorbed the iliac wing, has invaded the sacrum on the ipsilateral side, which of course produces compression of the sacral roots, and has come across to the contralateral side of the sacrum, creating further neurological signs. These are large lesions that can be treated and that can be resected and require naturally a very sophisticated multidisciplinary team.</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19</a:t>
            </a:fld>
            <a:endParaRPr lang="en-CA" dirty="0"/>
          </a:p>
        </p:txBody>
      </p:sp>
    </p:spTree>
    <p:extLst>
      <p:ext uri="{BB962C8B-B14F-4D97-AF65-F5344CB8AC3E}">
        <p14:creationId xmlns:p14="http://schemas.microsoft.com/office/powerpoint/2010/main" val="4242555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Now the small early pseudotumours frequently resolve with a short course of treatment, six to eight weeks of clotting factor replacement. They require close monitoring for that reduction and the reduction is actually the feedback that will encourage treaters to carry on with prophylaxis. Now the large ones may require surgical excision and once again require a very well-structured multidisciplinary team and a large hospital that has intensive care unit and all sorts of resources to make sure that the patient actually undergoes a successful resection and treatment of these lesions.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20</a:t>
            </a:fld>
            <a:endParaRPr lang="en-CA" dirty="0"/>
          </a:p>
        </p:txBody>
      </p:sp>
    </p:spTree>
    <p:extLst>
      <p:ext uri="{BB962C8B-B14F-4D97-AF65-F5344CB8AC3E}">
        <p14:creationId xmlns:p14="http://schemas.microsoft.com/office/powerpoint/2010/main" val="377015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These guidelines have been a collective effort from the WFH and from many leaders of the field of hemophilia around the world.</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67BBCE48-BBE6-4F6B-B025-041E5A993504}" type="slidenum">
              <a:rPr lang="en-CA" smtClean="0"/>
              <a:t>2</a:t>
            </a:fld>
            <a:endParaRPr lang="en-CA" dirty="0"/>
          </a:p>
        </p:txBody>
      </p:sp>
    </p:spTree>
    <p:extLst>
      <p:ext uri="{BB962C8B-B14F-4D97-AF65-F5344CB8AC3E}">
        <p14:creationId xmlns:p14="http://schemas.microsoft.com/office/powerpoint/2010/main" val="3159658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Now, one can conclude that after seeing numerous bone cysts and bone loss and loss of bone density, that fractures can happen in persons with hemophilia and, and they do. Fractures are not frequent in patients with hemophilia, despite the high incidence of osteopenia and osteoporosis, and probably has to do with the high level of awareness of persons with hemophilia of the care of their musculoskeletal system. However, a patient with hemophilic arthropathy may be at risk for fractures around the joint, where there is significant loss of motion. This is a particularly important detail, because once there is a displacement of a joint and the patient reaches an endpoint around the knee, then there is a tendency for supracondylar fractures of the femur or tibial fractures as depicted on the on the screen.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07E8A7A3-6924-4898-9ED2-4172DF429B04}" type="slidenum">
              <a:rPr lang="en-CA" smtClean="0"/>
              <a:t>21</a:t>
            </a:fld>
            <a:endParaRPr lang="en-CA" dirty="0"/>
          </a:p>
        </p:txBody>
      </p:sp>
    </p:spTree>
    <p:extLst>
      <p:ext uri="{BB962C8B-B14F-4D97-AF65-F5344CB8AC3E}">
        <p14:creationId xmlns:p14="http://schemas.microsoft.com/office/powerpoint/2010/main" val="534096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Arial" panose="020B0604020202020204" pitchFamily="34" charset="0"/>
                <a:ea typeface="Calibri" panose="020F0502020204030204" pitchFamily="34" charset="0"/>
                <a:cs typeface="Times New Roman" panose="02020603050405020304" pitchFamily="18" charset="0"/>
              </a:rPr>
              <a:t>Now, from the point of view of healing, persons with hemophilia heal very similarly to persons without hemophilia. So, healing is not a problem. What often is a problem are delays as is the case with this young boy on the screen where you see a callus was actually taking place before proper treatment was performed. Essentially because of administrative delays that may be common in many regions of the world. This young boy was actually developing a pseudotumour around the fracture as you can see the posterior aspect and most distal aspect of this vision. Once again, because of the latency and the increase motion of the fracture site, which was not properly treated, </a:t>
            </a:r>
            <a:r>
              <a:rPr lang="en-CA" sz="12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in fracture</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r>
              <a:rPr lang="en-CA" sz="1200" dirty="0">
                <a:effectLst/>
                <a:latin typeface="Arial" panose="020B0604020202020204" pitchFamily="34" charset="0"/>
                <a:ea typeface="Calibri" panose="020F0502020204030204" pitchFamily="34" charset="0"/>
                <a:cs typeface="Times New Roman" panose="02020603050405020304" pitchFamily="18" charset="0"/>
              </a:rPr>
              <a:t>, or immobilization.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22</a:t>
            </a:fld>
            <a:endParaRPr lang="en-CA" dirty="0"/>
          </a:p>
        </p:txBody>
      </p:sp>
    </p:spTree>
    <p:extLst>
      <p:ext uri="{BB962C8B-B14F-4D97-AF65-F5344CB8AC3E}">
        <p14:creationId xmlns:p14="http://schemas.microsoft.com/office/powerpoint/2010/main" val="766761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So, healing is not a problem, but immediate treatment is required, and certainly requires high levels of secondary prophylaxis, at least 50 international units per deciliter maintained for at least a week, if proper immobilization is attained. There are often questions about the use of external fixators, which is a good resource if the fracture requires such technique, and certainly, one should avoid prolonged joint immobilization to prevent contractures of the adjoining articulations.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23</a:t>
            </a:fld>
            <a:endParaRPr lang="en-CA" dirty="0"/>
          </a:p>
        </p:txBody>
      </p:sp>
    </p:spTree>
    <p:extLst>
      <p:ext uri="{BB962C8B-B14F-4D97-AF65-F5344CB8AC3E}">
        <p14:creationId xmlns:p14="http://schemas.microsoft.com/office/powerpoint/2010/main" val="2685563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Now, there are a few recommendations that are very useful in this chapter of other musculoskeletal complications that have to do with elective surgery. A frequent question has to do with multiple-site elective surgery being simultaneously or staggered. This is certainly a recommendation that produces a lot of savings in terms of the use of factor concentrate and other hemostatic agents that are often scarce or costly. There are many tricks for this type of surgery. Controlling blood loss is one of them and here you can use lidocaine or bupivacaine with adrenaline to prevent bleeding during approaches and upon closure we recommend fibrin sealant. There are numerous presentations of the fibrin sealant and if you have a nice sprayer, then small quantities of sealant can take you a long way. So, this is something I recommend that you look for. After surgery, you should be prepared to use postoperative continuous infusion of factor replacement and once again here are some additional savings. Both pre- and postoperative physiotherapy are going to be required and should be organized in a timely fashion to provide the best opportunity for rehabilitation.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24</a:t>
            </a:fld>
            <a:endParaRPr lang="en-CA" dirty="0"/>
          </a:p>
        </p:txBody>
      </p:sp>
    </p:spTree>
    <p:extLst>
      <p:ext uri="{BB962C8B-B14F-4D97-AF65-F5344CB8AC3E}">
        <p14:creationId xmlns:p14="http://schemas.microsoft.com/office/powerpoint/2010/main" val="1281402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If everything else fails, a joint replacement is always an option. It should only be considered if the patient is not responsive to nonsurgical or other surgical treatments. Some complications are associated with joint replacements and this is the reason for this prudent recommendation at this point. Once again, in order to obtain the best range of motion after joint replacement, official therapy should start as soon as soon as possible.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25</a:t>
            </a:fld>
            <a:endParaRPr lang="en-CA" dirty="0"/>
          </a:p>
        </p:txBody>
      </p:sp>
    </p:spTree>
    <p:extLst>
      <p:ext uri="{BB962C8B-B14F-4D97-AF65-F5344CB8AC3E}">
        <p14:creationId xmlns:p14="http://schemas.microsoft.com/office/powerpoint/2010/main" val="1831773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Four considerations that are useful and come from other areas of joint replacement. The first one has to do with meticulous hemostasis, which is critical in persons with hemophilia. There is usually no need for deep vein thrombosis prophylaxis unless there are very high plasma levels that are required during the postop period because of some hematological peculiarity in a patient. You can always use mechanical prophylaxis with compression stockings and sequential compression devices as well. Antibiotic-loaded cement should be used in all cases where some fixation is performed, and this is available commercially in most of the countries. Wound closure should be taken to a different level of care to avoid bleeding or any other opportunities for complications.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26</a:t>
            </a:fld>
            <a:endParaRPr lang="en-CA" dirty="0"/>
          </a:p>
        </p:txBody>
      </p:sp>
    </p:spTree>
    <p:extLst>
      <p:ext uri="{BB962C8B-B14F-4D97-AF65-F5344CB8AC3E}">
        <p14:creationId xmlns:p14="http://schemas.microsoft.com/office/powerpoint/2010/main" val="3506222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Now, there are some psychosocial impacts of musculoskeletal complications, and I will divide them in two categories. The initial psychosocial limitations, from hemophilic arthropathy are characterized by gait changes by the multiple joints that are being affected, and by the chronic pain that takes a toll on all patients. Now, the psychosocial impacts are related to the lost time from work or the lost time from schooling; limitations in sport participation; decreased socialization; negative self-perceptions related to body image, masculinity, or self esteem; lack of sense of normalcy; limited physical flexibility that has to do with sexual position and therefore impairment; challenges in personal relationships; role loss and/or role changes; increase in fatigue; and finally, but very importantly, negative coping behaviours.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0D89C09-0639-464C-95EC-4EF91C0B1B79}" type="slidenum">
              <a:rPr lang="en-CA" smtClean="0"/>
              <a:t>27</a:t>
            </a:fld>
            <a:endParaRPr lang="en-CA" dirty="0"/>
          </a:p>
        </p:txBody>
      </p:sp>
    </p:spTree>
    <p:extLst>
      <p:ext uri="{BB962C8B-B14F-4D97-AF65-F5344CB8AC3E}">
        <p14:creationId xmlns:p14="http://schemas.microsoft.com/office/powerpoint/2010/main" val="1611411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Two recommendations that I think are of enormous relevance and in closing for this presentation. The first is for patients with hemophilia who have chronic musculoskeletal pain or functional limitations, the World Federation of Hemophilia recommends psychosocial interventions tailored to meet the specific needs of each individual based on their physical, emotional, social, educational, and cultural circumstances. The second recommendation: for patients with hemophilia who have chronic muscular skeletal pain or functional limitations, the World Federation of Hemophilia recommends the promotion of support networks, peer mentoring and group educational opportunities to support their ability to cope with musculoskeletal complications, reduce social isolation, and strengthen resilience.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28</a:t>
            </a:fld>
            <a:endParaRPr lang="en-CA" dirty="0"/>
          </a:p>
        </p:txBody>
      </p:sp>
    </p:spTree>
    <p:extLst>
      <p:ext uri="{BB962C8B-B14F-4D97-AF65-F5344CB8AC3E}">
        <p14:creationId xmlns:p14="http://schemas.microsoft.com/office/powerpoint/2010/main" val="3459188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In summary, on this chapter of musculoskeletal complications of hemophilia, firstly recurrent bleeds cause progressive joint damage. So it is critical to decrease synovial activation after this happens. Inadequate treatment of intramuscular bleeds can lead to muscle contractures, often within the first decade of life. Thirdly, prophylaxis is considered the standard of care. Successful treatment to achieve complete functional recovery generally requires a combination of clotting factor concentrate replacement therapy or other hemostatic coverage and physical therapy. Finally, patient education on musculoskeletal issues in hemophilia is critical and should encompass joint and muscle health.</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29</a:t>
            </a:fld>
            <a:endParaRPr lang="en-CA" dirty="0"/>
          </a:p>
        </p:txBody>
      </p:sp>
    </p:spTree>
    <p:extLst>
      <p:ext uri="{BB962C8B-B14F-4D97-AF65-F5344CB8AC3E}">
        <p14:creationId xmlns:p14="http://schemas.microsoft.com/office/powerpoint/2010/main" val="1248053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I would like to thank you for listening. I hope I have done a good job in representing the experts from the musculoskeletal world in hemophilia who have contributed so generously with the contents of this guideline. I also hope that you find the material useful in solving the complexities that come along with caring for young men and men with coagulopathies, specifically hemophilia. Thank you to the Hemophilia Alliance in developing this presentation.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30</a:t>
            </a:fld>
            <a:endParaRPr lang="en-CA" dirty="0"/>
          </a:p>
        </p:txBody>
      </p:sp>
    </p:spTree>
    <p:extLst>
      <p:ext uri="{BB962C8B-B14F-4D97-AF65-F5344CB8AC3E}">
        <p14:creationId xmlns:p14="http://schemas.microsoft.com/office/powerpoint/2010/main" val="349502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Today, we will be focusing on Chapter 10, which addresses musculoskeletal complications.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3</a:t>
            </a:fld>
            <a:endParaRPr lang="en-CA" dirty="0"/>
          </a:p>
        </p:txBody>
      </p:sp>
    </p:spTree>
    <p:extLst>
      <p:ext uri="{BB962C8B-B14F-4D97-AF65-F5344CB8AC3E}">
        <p14:creationId xmlns:p14="http://schemas.microsoft.com/office/powerpoint/2010/main" val="1304917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Arial" panose="020B0604020202020204" pitchFamily="34" charset="0"/>
                <a:ea typeface="Calibri" panose="020F0502020204030204" pitchFamily="34" charset="0"/>
                <a:cs typeface="Times New Roman" panose="02020603050405020304" pitchFamily="18" charset="0"/>
              </a:rPr>
              <a:t>This chapter is a result of the effort of multiple authors: Adolfo Llinas, Pradeep Poonoose, Nicholas Goddard, Greig Blamey, Abdelaziz Al Sharif, Piet de Kleijn, Gaetan Duport, Richa Mohan, Gianluigi Pasta</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r>
              <a:rPr lang="en-CA" sz="1200" dirty="0">
                <a:effectLst/>
                <a:latin typeface="Arial" panose="020B0604020202020204" pitchFamily="34" charset="0"/>
                <a:ea typeface="Calibri" panose="020F0502020204030204" pitchFamily="34" charset="0"/>
                <a:cs typeface="Times New Roman" panose="02020603050405020304" pitchFamily="18" charset="0"/>
              </a:rPr>
              <a:t>, Glenn Pierce, and Alok Srivastava, from many regions of the world. They have strived to capture different aspects of the care of hemophilia, both in developing economies and developed countries.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67BBCE48-BBE6-4F6B-B025-041E5A993504}" type="slidenum">
              <a:rPr lang="en-CA" smtClean="0"/>
              <a:t>5</a:t>
            </a:fld>
            <a:endParaRPr lang="en-CA" dirty="0"/>
          </a:p>
        </p:txBody>
      </p:sp>
    </p:spTree>
    <p:extLst>
      <p:ext uri="{BB962C8B-B14F-4D97-AF65-F5344CB8AC3E}">
        <p14:creationId xmlns:p14="http://schemas.microsoft.com/office/powerpoint/2010/main" val="4030541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So from the musculoskeletal point of view, hemophilia is characterized by acute bleeds. Over 80% of which occur in specific joints, most commonly the ankle, knee, and elbow joints, and frequently, but not with the greatest frequency, the hip, shoulder, and wrist joints. There are a few muscles, which are important to hemophilia care, primarily the iliopsoas muscle, one that we do not get to see very often, and the gastrocnemius muscle or the muscles of the calf. So these bleeds, recurrent bleeds, cause progressive joint damage, which is a result of blood accumulation in the joint cavity and a resulting synovial inflammation leading to complications, such as synovitis and hemophilic arthropathy.</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6</a:t>
            </a:fld>
            <a:endParaRPr lang="en-CA" dirty="0"/>
          </a:p>
        </p:txBody>
      </p:sp>
    </p:spTree>
    <p:extLst>
      <p:ext uri="{BB962C8B-B14F-4D97-AF65-F5344CB8AC3E}">
        <p14:creationId xmlns:p14="http://schemas.microsoft.com/office/powerpoint/2010/main" val="520343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Now from the perspective of synovitis, which is the initial phase of synovial, joint inflammation, it usually occurs after acute hemarthosis and the synovium becomes inflamed, hyperemic, and friable. Failure to manage this acute synovitis usually results in recurrent hemarthrosis and subclinical bleeds. So regular assessments are required until the joint and the synovial condition are fully rehabilitated. This includes range of motion, muscle strength, and joint speed. Given that clinical signs do not always adequately represent the actual situation, ultrasound or magnetic resonance imaging (MRI) is advised and sometimes radiographs are not enough because they do not actually visualize these conditions.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7</a:t>
            </a:fld>
            <a:endParaRPr lang="en-CA" dirty="0"/>
          </a:p>
        </p:txBody>
      </p:sp>
    </p:spTree>
    <p:extLst>
      <p:ext uri="{BB962C8B-B14F-4D97-AF65-F5344CB8AC3E}">
        <p14:creationId xmlns:p14="http://schemas.microsoft.com/office/powerpoint/2010/main" val="371967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On the left of your screen, you can see the typical appearance of a joint, which is viewed through an arthroscope, and notice how white the cartilage is. This is actually a knee and you can see the femoral condyle on the top portion of the screen and the tibial plateau on the lower portion of your screen. You cannot see synovium, it is actually typically translucent and limited to the periphery of the joint. On the right, you can see the appearance of inflamed synovium, which is now thickened with increased vascularity and you can also identify deposition of hemosiderin, which is depicted in this orange sort of brick-like colour that you see on the slide. So this is really the enemy, the synovial activation. All of the musculoskeletal care, the early musculoskeletal care is dedicated and is the object of the multidisciplinary team to deactivate the synovium.</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8</a:t>
            </a:fld>
            <a:endParaRPr lang="en-CA" dirty="0"/>
          </a:p>
        </p:txBody>
      </p:sp>
    </p:spTree>
    <p:extLst>
      <p:ext uri="{BB962C8B-B14F-4D97-AF65-F5344CB8AC3E}">
        <p14:creationId xmlns:p14="http://schemas.microsoft.com/office/powerpoint/2010/main" val="2637526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Now, if sinusitis ensues the synovial condition should be physically assessed after every bleed, and if you need to get clinical insight, additional clinical insight, ultrasound is the preferred technique and there are numerous treatment opportunities, numerous educational opportunities to develop the ability to perform point-of-care ultrasound these days through the WFH.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9</a:t>
            </a:fld>
            <a:endParaRPr lang="en-CA" dirty="0"/>
          </a:p>
        </p:txBody>
      </p:sp>
    </p:spTree>
    <p:extLst>
      <p:ext uri="{BB962C8B-B14F-4D97-AF65-F5344CB8AC3E}">
        <p14:creationId xmlns:p14="http://schemas.microsoft.com/office/powerpoint/2010/main" val="1810187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Arial" panose="020B0604020202020204" pitchFamily="34" charset="0"/>
                <a:ea typeface="Calibri" panose="020F0502020204030204" pitchFamily="34" charset="0"/>
                <a:cs typeface="Times New Roman" panose="02020603050405020304" pitchFamily="18" charset="0"/>
              </a:rPr>
              <a:t>Now, when it comes to the management of chronic synovitis, the nonsurgical treatments are those recommended and there are several options, which are available in different regions of the world. But the common denominator is that all of them are actually easy to perform and readily accessible to orthopedic surgeons and sometimes to rheumatologists or nuclear medicine specialists. This is the point where the patient should consult with an experienced musculoskeletal specialist. Once again, if the chronic synovitis is unresolved, nonsurgical </a:t>
            </a:r>
            <a:r>
              <a:rPr lang="en-CA" sz="1200" dirty="0">
                <a:effectLst/>
                <a:latin typeface="Calibri" panose="020F0502020204030204" pitchFamily="34" charset="0"/>
                <a:ea typeface="Calibri" panose="020F0502020204030204" pitchFamily="34" charset="0"/>
                <a:cs typeface="Times New Roman" panose="02020603050405020304" pitchFamily="18" charset="0"/>
              </a:rPr>
              <a:t>synovectomy </a:t>
            </a:r>
            <a:r>
              <a:rPr lang="en-CA" sz="1200" dirty="0">
                <a:effectLst/>
                <a:latin typeface="Arial" panose="020B0604020202020204" pitchFamily="34" charset="0"/>
                <a:ea typeface="Calibri" panose="020F0502020204030204" pitchFamily="34" charset="0"/>
                <a:cs typeface="Times New Roman" panose="02020603050405020304" pitchFamily="18" charset="0"/>
              </a:rPr>
              <a:t> is certainly the first line of treatment.</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 The speaker says synovitis here, but I think he meant to say synovectomy, as is shown on the slide at ~5:50.</a:t>
            </a:r>
          </a:p>
          <a:p>
            <a:endParaRPr lang="en-CA"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10</a:t>
            </a:fld>
            <a:endParaRPr lang="en-CA" dirty="0"/>
          </a:p>
        </p:txBody>
      </p:sp>
    </p:spTree>
    <p:extLst>
      <p:ext uri="{BB962C8B-B14F-4D97-AF65-F5344CB8AC3E}">
        <p14:creationId xmlns:p14="http://schemas.microsoft.com/office/powerpoint/2010/main" val="227569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3" name="Content Placeholder 2"/>
          <p:cNvSpPr>
            <a:spLocks noGrp="1"/>
          </p:cNvSpPr>
          <p:nvPr>
            <p:ph idx="1"/>
          </p:nvPr>
        </p:nvSpPr>
        <p:spPr/>
        <p:txBody>
          <a:bodyPr/>
          <a:lstStyle>
            <a:lvl1pPr>
              <a:buClr>
                <a:srgbClr val="642566"/>
              </a:buClr>
              <a:defRPr/>
            </a:lvl1pPr>
            <a:lvl2pPr>
              <a:buClr>
                <a:srgbClr val="642566"/>
              </a:buClr>
              <a:defRPr/>
            </a:lvl2pPr>
            <a:lvl3pPr>
              <a:buClr>
                <a:srgbClr val="642566"/>
              </a:buClr>
              <a:defRPr/>
            </a:lvl3pPr>
            <a:lvl4pPr>
              <a:buClr>
                <a:srgbClr val="642566"/>
              </a:buClr>
              <a:defRPr/>
            </a:lvl4pPr>
            <a:lvl5pPr>
              <a:buClr>
                <a:srgbClr val="6425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1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1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84839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219200" y="1122363"/>
            <a:ext cx="914400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219200" y="3602038"/>
            <a:ext cx="9144000" cy="26463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8770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1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1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Text Placeholder 6">
            <a:extLst>
              <a:ext uri="{FF2B5EF4-FFF2-40B4-BE49-F238E27FC236}">
                <a16:creationId xmlns:a16="http://schemas.microsoft.com/office/drawing/2014/main" id="{F276C467-B1B5-48BF-859F-C41555A9A4E8}"/>
              </a:ext>
            </a:extLst>
          </p:cNvPr>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3473178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881333E1-1FD8-4F8B-9264-CC4E790F7B72}"/>
              </a:ext>
            </a:extLst>
          </p:cNvPr>
          <p:cNvPicPr>
            <a:picLocks noChangeAspect="1"/>
          </p:cNvPicPr>
          <p:nvPr userDrawn="1"/>
        </p:nvPicPr>
        <p:blipFill rotWithShape="1">
          <a:blip r:embed="rId2"/>
          <a:srcRect t="22914" r="42817"/>
          <a:stretch/>
        </p:blipFill>
        <p:spPr>
          <a:xfrm>
            <a:off x="10125434" y="330666"/>
            <a:ext cx="1887110" cy="984838"/>
          </a:xfrm>
          <a:prstGeom prst="rect">
            <a:avLst/>
          </a:prstGeom>
        </p:spPr>
      </p:pic>
      <p:sp>
        <p:nvSpPr>
          <p:cNvPr id="6" name="TextBox 5">
            <a:extLst>
              <a:ext uri="{FF2B5EF4-FFF2-40B4-BE49-F238E27FC236}">
                <a16:creationId xmlns:a16="http://schemas.microsoft.com/office/drawing/2014/main" id="{19621171-0403-4DD0-9A17-51295C579305}"/>
              </a:ext>
            </a:extLst>
          </p:cNvPr>
          <p:cNvSpPr txBox="1"/>
          <p:nvPr userDrawn="1"/>
        </p:nvSpPr>
        <p:spPr>
          <a:xfrm>
            <a:off x="0" y="5800469"/>
            <a:ext cx="12192000" cy="954107"/>
          </a:xfrm>
          <a:prstGeom prst="rect">
            <a:avLst/>
          </a:prstGeom>
          <a:solidFill>
            <a:srgbClr val="436371"/>
          </a:solidFill>
        </p:spPr>
        <p:txBody>
          <a:bodyPr wrap="square" rtlCol="0">
            <a:spAutoFit/>
          </a:bodyPr>
          <a:lstStyle/>
          <a:p>
            <a:pPr algn="ctr"/>
            <a:r>
              <a:rPr lang="ru-RU" sz="2800" b="1" i="1" noProof="0" dirty="0">
                <a:solidFill>
                  <a:schemeClr val="accent1">
                    <a:lumMod val="40000"/>
                    <a:lumOff val="60000"/>
                  </a:schemeClr>
                </a:solidFill>
              </a:rPr>
              <a:t>Руководство ВФГ по лечению гемофилии. 3</a:t>
            </a:r>
            <a:r>
              <a:rPr lang="ru-RU" sz="2800" b="1" i="1" dirty="0">
                <a:solidFill>
                  <a:schemeClr val="accent1">
                    <a:lumMod val="40000"/>
                    <a:lumOff val="60000"/>
                  </a:schemeClr>
                </a:solidFill>
              </a:rPr>
              <a:t>-е издание</a:t>
            </a:r>
          </a:p>
          <a:p>
            <a:endParaRPr lang="es-ES" sz="2800" b="1" i="0" noProof="0" dirty="0">
              <a:solidFill>
                <a:schemeClr val="accent1">
                  <a:lumMod val="40000"/>
                  <a:lumOff val="60000"/>
                </a:schemeClr>
              </a:solidFill>
            </a:endParaRPr>
          </a:p>
        </p:txBody>
      </p:sp>
    </p:spTree>
    <p:extLst>
      <p:ext uri="{BB962C8B-B14F-4D97-AF65-F5344CB8AC3E}">
        <p14:creationId xmlns:p14="http://schemas.microsoft.com/office/powerpoint/2010/main" val="2275904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079B38-4183-48C0-9F8D-0715FBA7089C}"/>
              </a:ext>
            </a:extLst>
          </p:cNvPr>
          <p:cNvPicPr>
            <a:picLocks noChangeAspect="1"/>
          </p:cNvPicPr>
          <p:nvPr userDrawn="1"/>
        </p:nvPicPr>
        <p:blipFill rotWithShape="1">
          <a:blip r:embed="rId2"/>
          <a:srcRect t="22914" r="42817"/>
          <a:stretch/>
        </p:blipFill>
        <p:spPr>
          <a:xfrm>
            <a:off x="10304890" y="5465175"/>
            <a:ext cx="1887110" cy="984838"/>
          </a:xfrm>
          <a:prstGeom prst="rect">
            <a:avLst/>
          </a:prstGeom>
        </p:spPr>
      </p:pic>
      <p:pic>
        <p:nvPicPr>
          <p:cNvPr id="9" name="Picture 8">
            <a:extLst>
              <a:ext uri="{FF2B5EF4-FFF2-40B4-BE49-F238E27FC236}">
                <a16:creationId xmlns:a16="http://schemas.microsoft.com/office/drawing/2014/main" id="{73223B49-056F-4DA3-90FB-08994C01C4E4}"/>
              </a:ext>
            </a:extLst>
          </p:cNvPr>
          <p:cNvPicPr>
            <a:picLocks noChangeAspect="1"/>
          </p:cNvPicPr>
          <p:nvPr userDrawn="1"/>
        </p:nvPicPr>
        <p:blipFill rotWithShape="1">
          <a:blip r:embed="rId3">
            <a:duotone>
              <a:prstClr val="black"/>
              <a:srgbClr val="008BB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rcRect b="96644"/>
          <a:stretch/>
        </p:blipFill>
        <p:spPr>
          <a:xfrm>
            <a:off x="0" y="6629400"/>
            <a:ext cx="12192000" cy="230188"/>
          </a:xfrm>
          <a:prstGeom prst="rect">
            <a:avLst/>
          </a:prstGeom>
        </p:spPr>
      </p:pic>
    </p:spTree>
    <p:extLst>
      <p:ext uri="{BB962C8B-B14F-4D97-AF65-F5344CB8AC3E}">
        <p14:creationId xmlns:p14="http://schemas.microsoft.com/office/powerpoint/2010/main" val="374503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3" name="Content Placeholder 2"/>
          <p:cNvSpPr>
            <a:spLocks noGrp="1"/>
          </p:cNvSpPr>
          <p:nvPr>
            <p:ph idx="1"/>
          </p:nvPr>
        </p:nvSpPr>
        <p:spPr/>
        <p:txBody>
          <a:bodyPr/>
          <a:lstStyle>
            <a:lvl1pPr>
              <a:buClr>
                <a:srgbClr val="642566"/>
              </a:buClr>
              <a:defRPr/>
            </a:lvl1pPr>
            <a:lvl2pPr>
              <a:buClr>
                <a:srgbClr val="642566"/>
              </a:buClr>
              <a:defRPr/>
            </a:lvl2pPr>
            <a:lvl3pPr>
              <a:buClr>
                <a:srgbClr val="642566"/>
              </a:buClr>
              <a:defRPr/>
            </a:lvl3pPr>
            <a:lvl4pPr>
              <a:buClr>
                <a:srgbClr val="642566"/>
              </a:buClr>
              <a:defRPr/>
            </a:lvl4pPr>
            <a:lvl5pPr>
              <a:buClr>
                <a:srgbClr val="6425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2168380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219200" y="1122363"/>
            <a:ext cx="914400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219200" y="3602038"/>
            <a:ext cx="9144000" cy="26463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31512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dirty="0"/>
          </a:p>
        </p:txBody>
      </p:sp>
      <p:sp>
        <p:nvSpPr>
          <p:cNvPr id="4" name="Text Placeholder 6">
            <a:extLst>
              <a:ext uri="{FF2B5EF4-FFF2-40B4-BE49-F238E27FC236}">
                <a16:creationId xmlns:a16="http://schemas.microsoft.com/office/drawing/2014/main" id="{F276C467-B1B5-48BF-859F-C41555A9A4E8}"/>
              </a:ext>
            </a:extLst>
          </p:cNvPr>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926017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881333E1-1FD8-4F8B-9264-CC4E790F7B72}"/>
              </a:ext>
            </a:extLst>
          </p:cNvPr>
          <p:cNvPicPr>
            <a:picLocks noChangeAspect="1"/>
          </p:cNvPicPr>
          <p:nvPr userDrawn="1"/>
        </p:nvPicPr>
        <p:blipFill rotWithShape="1">
          <a:blip r:embed="rId2"/>
          <a:srcRect t="22914" r="42817"/>
          <a:stretch/>
        </p:blipFill>
        <p:spPr>
          <a:xfrm>
            <a:off x="10125434" y="330666"/>
            <a:ext cx="1887110" cy="984838"/>
          </a:xfrm>
          <a:prstGeom prst="rect">
            <a:avLst/>
          </a:prstGeom>
        </p:spPr>
      </p:pic>
      <p:sp>
        <p:nvSpPr>
          <p:cNvPr id="6" name="TextBox 5">
            <a:extLst>
              <a:ext uri="{FF2B5EF4-FFF2-40B4-BE49-F238E27FC236}">
                <a16:creationId xmlns:a16="http://schemas.microsoft.com/office/drawing/2014/main" id="{F744C41F-B49C-4E49-BAA9-C1CF7F287388}"/>
              </a:ext>
            </a:extLst>
          </p:cNvPr>
          <p:cNvSpPr txBox="1"/>
          <p:nvPr userDrawn="1"/>
        </p:nvSpPr>
        <p:spPr>
          <a:xfrm>
            <a:off x="0" y="5800469"/>
            <a:ext cx="12192000" cy="954107"/>
          </a:xfrm>
          <a:prstGeom prst="rect">
            <a:avLst/>
          </a:prstGeom>
          <a:solidFill>
            <a:srgbClr val="436371"/>
          </a:solidFill>
        </p:spPr>
        <p:txBody>
          <a:bodyPr wrap="square" rtlCol="0">
            <a:spAutoFit/>
          </a:bodyPr>
          <a:lstStyle/>
          <a:p>
            <a:pPr algn="ctr"/>
            <a:r>
              <a:rPr lang="ru-RU" sz="2800" b="1" i="1" noProof="0" dirty="0">
                <a:solidFill>
                  <a:schemeClr val="accent1">
                    <a:lumMod val="40000"/>
                    <a:lumOff val="60000"/>
                  </a:schemeClr>
                </a:solidFill>
              </a:rPr>
              <a:t>Руководство ВФГ по лечению гемофилии. 3</a:t>
            </a:r>
            <a:r>
              <a:rPr lang="ru-RU" sz="2800" b="1" i="1" dirty="0">
                <a:solidFill>
                  <a:schemeClr val="accent1">
                    <a:lumMod val="40000"/>
                    <a:lumOff val="60000"/>
                  </a:schemeClr>
                </a:solidFill>
              </a:rPr>
              <a:t>-е издание</a:t>
            </a:r>
          </a:p>
          <a:p>
            <a:endParaRPr lang="es-ES" sz="2800" b="1" i="0" noProof="0" dirty="0">
              <a:solidFill>
                <a:schemeClr val="accent1">
                  <a:lumMod val="40000"/>
                  <a:lumOff val="60000"/>
                </a:schemeClr>
              </a:solidFill>
            </a:endParaRPr>
          </a:p>
        </p:txBody>
      </p:sp>
    </p:spTree>
    <p:extLst>
      <p:ext uri="{BB962C8B-B14F-4D97-AF65-F5344CB8AC3E}">
        <p14:creationId xmlns:p14="http://schemas.microsoft.com/office/powerpoint/2010/main" val="320656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FF3365-1B3B-AE40-897B-3F273547EDE7}"/>
              </a:ext>
            </a:extLst>
          </p:cNvPr>
          <p:cNvSpPr>
            <a:spLocks noGrp="1"/>
          </p:cNvSpPr>
          <p:nvPr>
            <p:ph type="title"/>
          </p:nvPr>
        </p:nvSpPr>
        <p:spPr>
          <a:xfrm>
            <a:off x="838199" y="225425"/>
            <a:ext cx="10515599" cy="1090079"/>
          </a:xfrm>
          <a:prstGeom prst="rect">
            <a:avLst/>
          </a:prstGeom>
        </p:spPr>
        <p:txBody>
          <a:bodyPr vert="horz" lIns="91440" tIns="45720" rIns="91440" bIns="45720" rtlCol="0" anchor="ctr">
            <a:norm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C2DC2FB9-82F0-7645-AE9C-21EDC14F354F}"/>
              </a:ext>
            </a:extLst>
          </p:cNvPr>
          <p:cNvSpPr>
            <a:spLocks noGrp="1"/>
          </p:cNvSpPr>
          <p:nvPr>
            <p:ph type="body" idx="1"/>
          </p:nvPr>
        </p:nvSpPr>
        <p:spPr>
          <a:xfrm>
            <a:off x="838200" y="1562100"/>
            <a:ext cx="10515600" cy="46148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99C6682-5A17-3349-B2C2-42FD07376596}"/>
              </a:ext>
            </a:extLst>
          </p:cNvPr>
          <p:cNvSpPr>
            <a:spLocks noGrp="1"/>
          </p:cNvSpPr>
          <p:nvPr>
            <p:ph type="sldNum" sz="quarter" idx="4"/>
          </p:nvPr>
        </p:nvSpPr>
        <p:spPr>
          <a:xfrm>
            <a:off x="241300" y="6356350"/>
            <a:ext cx="596900" cy="365125"/>
          </a:xfrm>
          <a:prstGeom prst="rect">
            <a:avLst/>
          </a:prstGeom>
        </p:spPr>
        <p:txBody>
          <a:bodyPr vert="horz" lIns="91440" tIns="45720" rIns="91440" bIns="0" rtlCol="0" anchor="b"/>
          <a:lstStyle>
            <a:lvl1pPr algn="r">
              <a:defRPr sz="11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AC8732-66C3-AF47-99DC-2B6DA4C694F7}" type="slidenum">
              <a:rPr kumimoji="0" lang="en-US" sz="11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C667B1BE-FB9D-4955-AE31-DCA4774DB769}"/>
              </a:ext>
            </a:extLst>
          </p:cNvPr>
          <p:cNvPicPr>
            <a:picLocks noChangeAspect="1"/>
          </p:cNvPicPr>
          <p:nvPr userDrawn="1"/>
        </p:nvPicPr>
        <p:blipFill rotWithShape="1">
          <a:blip r:embed="rId11"/>
          <a:srcRect t="22914" r="42817"/>
          <a:stretch/>
        </p:blipFill>
        <p:spPr>
          <a:xfrm>
            <a:off x="10827943" y="6028343"/>
            <a:ext cx="1257027" cy="656013"/>
          </a:xfrm>
          <a:prstGeom prst="rect">
            <a:avLst/>
          </a:prstGeom>
        </p:spPr>
      </p:pic>
      <p:pic>
        <p:nvPicPr>
          <p:cNvPr id="8" name="Picture 7">
            <a:extLst>
              <a:ext uri="{FF2B5EF4-FFF2-40B4-BE49-F238E27FC236}">
                <a16:creationId xmlns:a16="http://schemas.microsoft.com/office/drawing/2014/main" id="{609C7A7C-071F-4B63-90CB-BB6650ECC3A7}"/>
              </a:ext>
            </a:extLst>
          </p:cNvPr>
          <p:cNvPicPr>
            <a:picLocks noChangeAspect="1"/>
          </p:cNvPicPr>
          <p:nvPr userDrawn="1"/>
        </p:nvPicPr>
        <p:blipFill rotWithShape="1">
          <a:blip r:embed="rId12">
            <a:duotone>
              <a:prstClr val="black"/>
              <a:srgbClr val="008BB0">
                <a:tint val="45000"/>
                <a:satMod val="400000"/>
              </a:srgbClr>
            </a:duotone>
            <a:extLst>
              <a:ext uri="{BEBA8EAE-BF5A-486C-A8C5-ECC9F3942E4B}">
                <a14:imgProps xmlns:a14="http://schemas.microsoft.com/office/drawing/2010/main">
                  <a14:imgLayer r:embed="rId13">
                    <a14:imgEffect>
                      <a14:saturation sat="0"/>
                    </a14:imgEffect>
                  </a14:imgLayer>
                </a14:imgProps>
              </a:ext>
            </a:extLst>
          </a:blip>
          <a:srcRect b="96644"/>
          <a:stretch/>
        </p:blipFill>
        <p:spPr>
          <a:xfrm>
            <a:off x="0" y="6724650"/>
            <a:ext cx="12192000" cy="152400"/>
          </a:xfrm>
          <a:prstGeom prst="rect">
            <a:avLst/>
          </a:prstGeom>
        </p:spPr>
      </p:pic>
    </p:spTree>
    <p:extLst>
      <p:ext uri="{BB962C8B-B14F-4D97-AF65-F5344CB8AC3E}">
        <p14:creationId xmlns:p14="http://schemas.microsoft.com/office/powerpoint/2010/main" val="151314318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5" r:id="rId5"/>
    <p:sldLayoutId id="2147483711" r:id="rId6"/>
    <p:sldLayoutId id="2147483712" r:id="rId7"/>
    <p:sldLayoutId id="2147483713" r:id="rId8"/>
    <p:sldLayoutId id="2147483714" r:id="rId9"/>
  </p:sldLayoutIdLst>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3469-532D-4691-87EF-3C3CB476CFBA}"/>
              </a:ext>
            </a:extLst>
          </p:cNvPr>
          <p:cNvSpPr>
            <a:spLocks noGrp="1"/>
          </p:cNvSpPr>
          <p:nvPr>
            <p:ph type="ctrTitle"/>
          </p:nvPr>
        </p:nvSpPr>
        <p:spPr/>
        <p:txBody>
          <a:bodyPr>
            <a:normAutofit/>
          </a:bodyPr>
          <a:lstStyle/>
          <a:p>
            <a:r>
              <a:rPr lang="ru-RU" b="1" dirty="0"/>
              <a:t>Руководство по лечению гемофилии для всех</a:t>
            </a:r>
          </a:p>
        </p:txBody>
      </p:sp>
      <p:sp>
        <p:nvSpPr>
          <p:cNvPr id="3" name="Subtitle 2">
            <a:extLst>
              <a:ext uri="{FF2B5EF4-FFF2-40B4-BE49-F238E27FC236}">
                <a16:creationId xmlns:a16="http://schemas.microsoft.com/office/drawing/2014/main" id="{AA7C183B-16C7-4831-96B4-F20CAE110378}"/>
              </a:ext>
            </a:extLst>
          </p:cNvPr>
          <p:cNvSpPr>
            <a:spLocks noGrp="1"/>
          </p:cNvSpPr>
          <p:nvPr>
            <p:ph type="subTitle" idx="1"/>
          </p:nvPr>
        </p:nvSpPr>
        <p:spPr/>
        <p:txBody>
          <a:bodyPr/>
          <a:lstStyle/>
          <a:p>
            <a:r>
              <a:rPr lang="ru-RU" dirty="0"/>
              <a:t>Новая инициатива Всемирной федерации гемофилии</a:t>
            </a:r>
          </a:p>
        </p:txBody>
      </p:sp>
    </p:spTree>
    <p:extLst>
      <p:ext uri="{BB962C8B-B14F-4D97-AF65-F5344CB8AC3E}">
        <p14:creationId xmlns:p14="http://schemas.microsoft.com/office/powerpoint/2010/main" val="2594352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56A85-6F7E-4336-9D0F-C3C563413698}"/>
              </a:ext>
            </a:extLst>
          </p:cNvPr>
          <p:cNvSpPr>
            <a:spLocks noGrp="1"/>
          </p:cNvSpPr>
          <p:nvPr>
            <p:ph type="title"/>
          </p:nvPr>
        </p:nvSpPr>
        <p:spPr>
          <a:xfrm>
            <a:off x="838199" y="225425"/>
            <a:ext cx="10515599" cy="1090079"/>
          </a:xfrm>
        </p:spPr>
        <p:txBody>
          <a:bodyPr>
            <a:noAutofit/>
          </a:bodyPr>
          <a:lstStyle/>
          <a:p>
            <a:pPr>
              <a:lnSpc>
                <a:spcPct val="100000"/>
              </a:lnSpc>
            </a:pPr>
            <a:r>
              <a:rPr lang="ru-RU" dirty="0"/>
              <a:t>Синовит. Лечение хронического синовита</a:t>
            </a:r>
          </a:p>
        </p:txBody>
      </p:sp>
      <p:sp>
        <p:nvSpPr>
          <p:cNvPr id="3" name="Content Placeholder 2">
            <a:extLst>
              <a:ext uri="{FF2B5EF4-FFF2-40B4-BE49-F238E27FC236}">
                <a16:creationId xmlns:a16="http://schemas.microsoft.com/office/drawing/2014/main" id="{483B7365-431E-4248-BF4A-965A1DA9EE74}"/>
              </a:ext>
            </a:extLst>
          </p:cNvPr>
          <p:cNvSpPr>
            <a:spLocks noGrp="1"/>
          </p:cNvSpPr>
          <p:nvPr>
            <p:ph idx="1"/>
          </p:nvPr>
        </p:nvSpPr>
        <p:spPr>
          <a:xfrm>
            <a:off x="838199" y="1156138"/>
            <a:ext cx="10763251" cy="5120837"/>
          </a:xfrm>
        </p:spPr>
        <p:txBody>
          <a:bodyPr>
            <a:noAutofit/>
          </a:bodyPr>
          <a:lstStyle/>
          <a:p>
            <a:pPr marL="0" indent="0">
              <a:buNone/>
            </a:pPr>
            <a:r>
              <a:rPr lang="ru-RU" b="1" dirty="0">
                <a:solidFill>
                  <a:schemeClr val="accent1"/>
                </a:solidFill>
              </a:rPr>
              <a:t>Рекомендация 10.2.2</a:t>
            </a:r>
            <a:r>
              <a:rPr lang="ru-RU" dirty="0"/>
              <a:t> Пациентам с гемофилией и </a:t>
            </a:r>
            <a:r>
              <a:rPr lang="ru-RU" b="1" dirty="0"/>
              <a:t>хроническим синовитом при отсутствии доступа к регулярной профилактике</a:t>
            </a:r>
            <a:r>
              <a:rPr lang="ru-RU" dirty="0"/>
              <a:t> ВФГ рекомендует </a:t>
            </a:r>
            <a:r>
              <a:rPr lang="ru-RU" b="1" dirty="0"/>
              <a:t>консервативное лечение</a:t>
            </a:r>
            <a:r>
              <a:rPr lang="ru-RU" dirty="0"/>
              <a:t>, включая </a:t>
            </a:r>
            <a:r>
              <a:rPr lang="ru-RU" b="1" dirty="0"/>
              <a:t>краткосрочную профилактику в течение</a:t>
            </a:r>
            <a:r>
              <a:rPr lang="ru-RU" dirty="0"/>
              <a:t> </a:t>
            </a:r>
            <a:r>
              <a:rPr lang="ru-RU" b="1" dirty="0"/>
              <a:t>6-8 недель для контроля кровотечений,</a:t>
            </a:r>
            <a:r>
              <a:rPr lang="ru-RU" dirty="0"/>
              <a:t> </a:t>
            </a:r>
            <a:r>
              <a:rPr lang="ru-RU" b="1" dirty="0"/>
              <a:t>ЛФК</a:t>
            </a:r>
            <a:r>
              <a:rPr lang="ru-RU" dirty="0"/>
              <a:t> для укрепления мышц и улучшения функции суставов, а также селективные ингибиторы ЦОГ-2 для уменьшения боли и воспаления.</a:t>
            </a:r>
          </a:p>
          <a:p>
            <a:pPr marL="0" indent="0">
              <a:buNone/>
            </a:pPr>
            <a:r>
              <a:rPr lang="ru-RU" b="1" dirty="0">
                <a:solidFill>
                  <a:schemeClr val="accent1"/>
                </a:solidFill>
              </a:rPr>
              <a:t>Рекомендация 10.2.3</a:t>
            </a:r>
            <a:r>
              <a:rPr lang="en-US" b="1" dirty="0">
                <a:solidFill>
                  <a:schemeClr val="accent1"/>
                </a:solidFill>
              </a:rPr>
              <a:t> </a:t>
            </a:r>
            <a:r>
              <a:rPr lang="ru-RU" dirty="0"/>
              <a:t>Пациентов с гемофилией при </a:t>
            </a:r>
            <a:r>
              <a:rPr lang="ru-RU" b="1" dirty="0"/>
              <a:t>хроническом синовите</a:t>
            </a:r>
            <a:r>
              <a:rPr lang="ru-RU" dirty="0"/>
              <a:t> (проявляющемся лишь минимумом боли и потерей в объеме движения) ВФГ рекомендует направлять на консультацию к </a:t>
            </a:r>
            <a:r>
              <a:rPr lang="ru-RU" b="1" dirty="0"/>
              <a:t>опытному специалисту по опорно-двигательному аппарату</a:t>
            </a:r>
            <a:r>
              <a:rPr lang="ru-RU" dirty="0"/>
              <a:t> в центре лечения гемофилии.</a:t>
            </a:r>
          </a:p>
          <a:p>
            <a:pPr marL="0" indent="0">
              <a:buNone/>
            </a:pPr>
            <a:r>
              <a:rPr lang="ru-RU" b="1" dirty="0">
                <a:solidFill>
                  <a:schemeClr val="accent1"/>
                </a:solidFill>
              </a:rPr>
              <a:t>Рекомендация 10.2.4</a:t>
            </a:r>
            <a:r>
              <a:rPr lang="ru-RU" dirty="0"/>
              <a:t> Пациентам с гемофилией и </a:t>
            </a:r>
            <a:r>
              <a:rPr lang="ru-RU" b="1" dirty="0"/>
              <a:t>непроходящим хроническим синовитом</a:t>
            </a:r>
            <a:r>
              <a:rPr lang="ru-RU" dirty="0"/>
              <a:t> ВФГ рекомендует проведение </a:t>
            </a:r>
            <a:r>
              <a:rPr lang="ru-RU" b="1" dirty="0"/>
              <a:t>нехирургической синовэктомии (в качестве терапии первой линии)</a:t>
            </a:r>
            <a:r>
              <a:rPr lang="ru-RU" dirty="0"/>
              <a:t> методом радиоизотопной синовэктомии с использованием чистого бета-излучателя (фосфор-32, иттрий-90, рений-186 или рений-188). На одну дозу изотопов следует применять одну дозу КФС.</a:t>
            </a:r>
          </a:p>
          <a:p>
            <a:pPr marL="0" indent="0">
              <a:buNone/>
            </a:pPr>
            <a:endParaRPr lang="en-CA" dirty="0"/>
          </a:p>
        </p:txBody>
      </p:sp>
      <p:sp>
        <p:nvSpPr>
          <p:cNvPr id="4" name="Text Placeholder 3">
            <a:extLst>
              <a:ext uri="{FF2B5EF4-FFF2-40B4-BE49-F238E27FC236}">
                <a16:creationId xmlns:a16="http://schemas.microsoft.com/office/drawing/2014/main" id="{70A59173-0846-40A3-83D3-B25D937FA2D2}"/>
              </a:ext>
            </a:extLst>
          </p:cNvPr>
          <p:cNvSpPr>
            <a:spLocks noGrp="1"/>
          </p:cNvSpPr>
          <p:nvPr>
            <p:ph type="body" sz="quarter" idx="13"/>
          </p:nvPr>
        </p:nvSpPr>
        <p:spPr>
          <a:xfrm>
            <a:off x="838199" y="6347194"/>
            <a:ext cx="9925050" cy="265113"/>
          </a:xfrm>
        </p:spPr>
        <p:txBody>
          <a:bodyPr/>
          <a:lstStyle/>
          <a:p>
            <a:r>
              <a:rPr lang="ru-RU" sz="1000" dirty="0"/>
              <a:t>ЦОГ-2 - циклооксигеназа-2; КФС - концентрат фактора свертывания</a:t>
            </a:r>
          </a:p>
        </p:txBody>
      </p:sp>
      <p:sp>
        <p:nvSpPr>
          <p:cNvPr id="9" name="Content Placeholder 2">
            <a:extLst>
              <a:ext uri="{FF2B5EF4-FFF2-40B4-BE49-F238E27FC236}">
                <a16:creationId xmlns:a16="http://schemas.microsoft.com/office/drawing/2014/main" id="{20DA98E9-7F74-436C-96BB-B3C0829B54F1}"/>
              </a:ext>
            </a:extLst>
          </p:cNvPr>
          <p:cNvSpPr txBox="1">
            <a:spLocks/>
          </p:cNvSpPr>
          <p:nvPr/>
        </p:nvSpPr>
        <p:spPr>
          <a:xfrm>
            <a:off x="7104745" y="1562100"/>
            <a:ext cx="4249056" cy="461486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Clr>
                <a:srgbClr val="642566"/>
              </a:buClr>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spTree>
    <p:extLst>
      <p:ext uri="{BB962C8B-B14F-4D97-AF65-F5344CB8AC3E}">
        <p14:creationId xmlns:p14="http://schemas.microsoft.com/office/powerpoint/2010/main" val="3216905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7E71A-E6AC-4E2F-B796-0230FE3C5DC9}"/>
              </a:ext>
            </a:extLst>
          </p:cNvPr>
          <p:cNvSpPr>
            <a:spLocks noGrp="1"/>
          </p:cNvSpPr>
          <p:nvPr>
            <p:ph idx="1"/>
          </p:nvPr>
        </p:nvSpPr>
        <p:spPr>
          <a:xfrm>
            <a:off x="838200" y="1562100"/>
            <a:ext cx="3762775" cy="4614863"/>
          </a:xfrm>
          <a:prstGeom prst="rect">
            <a:avLst/>
          </a:prstGeom>
        </p:spPr>
        <p:txBody>
          <a:bodyPr>
            <a:normAutofit/>
          </a:bodyPr>
          <a:lstStyle/>
          <a:p>
            <a:pPr marL="0" indent="0">
              <a:buNone/>
            </a:pPr>
            <a:r>
              <a:rPr lang="ru-RU" b="1" dirty="0">
                <a:latin typeface="+mn-lt"/>
              </a:rPr>
              <a:t>Гемофилическая артропатия может возникнуть в результате единичного или повторяющихся кровоизлияний.</a:t>
            </a:r>
          </a:p>
          <a:p>
            <a:r>
              <a:rPr lang="ru-RU" sz="2000" dirty="0">
                <a:latin typeface="+mn-lt"/>
                <a:cs typeface="Arial" panose="020B0604020202020204" pitchFamily="34" charset="0"/>
              </a:rPr>
              <a:t>Хроническая гемофилическая артропатия - это </a:t>
            </a:r>
            <a:r>
              <a:rPr lang="ru-RU" sz="2000" b="1" dirty="0">
                <a:latin typeface="+mn-lt"/>
                <a:cs typeface="Arial" panose="020B0604020202020204" pitchFamily="34" charset="0"/>
              </a:rPr>
              <a:t>последний этап деструкции сустава</a:t>
            </a:r>
            <a:r>
              <a:rPr lang="ru-RU" sz="2000" dirty="0">
                <a:latin typeface="+mn-lt"/>
                <a:cs typeface="Arial" panose="020B0604020202020204" pitchFamily="34" charset="0"/>
              </a:rPr>
              <a:t>.</a:t>
            </a:r>
          </a:p>
        </p:txBody>
      </p:sp>
      <p:sp>
        <p:nvSpPr>
          <p:cNvPr id="2" name="Title 1">
            <a:extLst>
              <a:ext uri="{FF2B5EF4-FFF2-40B4-BE49-F238E27FC236}">
                <a16:creationId xmlns:a16="http://schemas.microsoft.com/office/drawing/2014/main" id="{BC466AD7-B7A6-4AAD-A734-3E761FED1752}"/>
              </a:ext>
            </a:extLst>
          </p:cNvPr>
          <p:cNvSpPr>
            <a:spLocks noGrp="1"/>
          </p:cNvSpPr>
          <p:nvPr>
            <p:ph type="title"/>
          </p:nvPr>
        </p:nvSpPr>
        <p:spPr>
          <a:prstGeom prst="rect">
            <a:avLst/>
          </a:prstGeom>
        </p:spPr>
        <p:txBody>
          <a:bodyPr>
            <a:normAutofit/>
          </a:bodyPr>
          <a:lstStyle/>
          <a:p>
            <a:pPr>
              <a:lnSpc>
                <a:spcPct val="100000"/>
              </a:lnSpc>
            </a:pPr>
            <a:r>
              <a:rPr lang="ru-RU" dirty="0">
                <a:latin typeface="+mn-lt"/>
              </a:rPr>
              <a:t>Гемофилическая артропатия</a:t>
            </a:r>
          </a:p>
        </p:txBody>
      </p:sp>
      <p:sp>
        <p:nvSpPr>
          <p:cNvPr id="4" name="Text Placeholder 3">
            <a:extLst>
              <a:ext uri="{FF2B5EF4-FFF2-40B4-BE49-F238E27FC236}">
                <a16:creationId xmlns:a16="http://schemas.microsoft.com/office/drawing/2014/main" id="{FACCFFF0-F415-45F3-9DC4-8BFB4A6A8BAA}"/>
              </a:ext>
            </a:extLst>
          </p:cNvPr>
          <p:cNvSpPr>
            <a:spLocks noGrp="1"/>
          </p:cNvSpPr>
          <p:nvPr>
            <p:ph type="body" sz="quarter" idx="13"/>
          </p:nvPr>
        </p:nvSpPr>
        <p:spPr>
          <a:xfrm>
            <a:off x="838199" y="6182528"/>
            <a:ext cx="9925050" cy="365125"/>
          </a:xfrm>
          <a:prstGeom prst="rect">
            <a:avLst/>
          </a:prstGeom>
        </p:spPr>
        <p:txBody>
          <a:bodyPr>
            <a:normAutofit/>
          </a:bodyPr>
          <a:lstStyle/>
          <a:p>
            <a:r>
              <a:rPr lang="ru-RU" sz="1000" baseline="30000" dirty="0"/>
              <a:t>1</a:t>
            </a:r>
            <a:r>
              <a:rPr lang="ru-RU" sz="1000" dirty="0"/>
              <a:t>Случай заболевания любезно предоставлен доцентом Крейгом Хакингом (Craig Hacking), Radiopaedia.org, rID: 62929.</a:t>
            </a:r>
          </a:p>
        </p:txBody>
      </p:sp>
      <p:sp>
        <p:nvSpPr>
          <p:cNvPr id="19" name="Content Placeholder 2">
            <a:extLst>
              <a:ext uri="{FF2B5EF4-FFF2-40B4-BE49-F238E27FC236}">
                <a16:creationId xmlns:a16="http://schemas.microsoft.com/office/drawing/2014/main" id="{15C25302-FE34-40E0-B6B6-8D5E7B1C874A}"/>
              </a:ext>
            </a:extLst>
          </p:cNvPr>
          <p:cNvSpPr txBox="1">
            <a:spLocks/>
          </p:cNvSpPr>
          <p:nvPr/>
        </p:nvSpPr>
        <p:spPr>
          <a:xfrm>
            <a:off x="6081299" y="1548145"/>
            <a:ext cx="4401457" cy="71664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Clr>
                <a:srgbClr val="642566"/>
              </a:buClr>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b="1" dirty="0"/>
              <a:t>Общая схема  прогрессирования заболевания</a:t>
            </a:r>
          </a:p>
        </p:txBody>
      </p:sp>
      <p:grpSp>
        <p:nvGrpSpPr>
          <p:cNvPr id="10" name="Group 9">
            <a:extLst>
              <a:ext uri="{FF2B5EF4-FFF2-40B4-BE49-F238E27FC236}">
                <a16:creationId xmlns:a16="http://schemas.microsoft.com/office/drawing/2014/main" id="{8B272245-359C-4CFF-829E-24A71237AB97}"/>
              </a:ext>
            </a:extLst>
          </p:cNvPr>
          <p:cNvGrpSpPr/>
          <p:nvPr/>
        </p:nvGrpSpPr>
        <p:grpSpPr>
          <a:xfrm>
            <a:off x="4871837" y="2297316"/>
            <a:ext cx="6939162" cy="3557384"/>
            <a:chOff x="4871837" y="2297316"/>
            <a:chExt cx="6939162" cy="3557384"/>
          </a:xfrm>
        </p:grpSpPr>
        <p:sp>
          <p:nvSpPr>
            <p:cNvPr id="31" name="Freeform: Shape 30">
              <a:extLst>
                <a:ext uri="{FF2B5EF4-FFF2-40B4-BE49-F238E27FC236}">
                  <a16:creationId xmlns:a16="http://schemas.microsoft.com/office/drawing/2014/main" id="{7E944571-742C-485A-A1F4-1E7A6A45EE31}"/>
                </a:ext>
              </a:extLst>
            </p:cNvPr>
            <p:cNvSpPr/>
            <p:nvPr/>
          </p:nvSpPr>
          <p:spPr>
            <a:xfrm flipV="1">
              <a:off x="9252517" y="3029782"/>
              <a:ext cx="644829" cy="426419"/>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p>
          </p:txBody>
        </p:sp>
        <p:sp>
          <p:nvSpPr>
            <p:cNvPr id="32" name="Freeform: Shape 31">
              <a:extLst>
                <a:ext uri="{FF2B5EF4-FFF2-40B4-BE49-F238E27FC236}">
                  <a16:creationId xmlns:a16="http://schemas.microsoft.com/office/drawing/2014/main" id="{99312E94-1543-402B-BFB5-52E41B541164}"/>
                </a:ext>
              </a:extLst>
            </p:cNvPr>
            <p:cNvSpPr/>
            <p:nvPr/>
          </p:nvSpPr>
          <p:spPr>
            <a:xfrm flipH="1" flipV="1">
              <a:off x="6891429" y="3029782"/>
              <a:ext cx="644829" cy="426419"/>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p>
          </p:txBody>
        </p:sp>
        <p:sp>
          <p:nvSpPr>
            <p:cNvPr id="33" name="Rectangle 32">
              <a:extLst>
                <a:ext uri="{FF2B5EF4-FFF2-40B4-BE49-F238E27FC236}">
                  <a16:creationId xmlns:a16="http://schemas.microsoft.com/office/drawing/2014/main" id="{79B8A4FF-F0B6-438C-BF24-019EF1D59019}"/>
                </a:ext>
              </a:extLst>
            </p:cNvPr>
            <p:cNvSpPr/>
            <p:nvPr/>
          </p:nvSpPr>
          <p:spPr>
            <a:xfrm>
              <a:off x="10067589" y="2775179"/>
              <a:ext cx="1556345" cy="505412"/>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2929" rIns="0" bIns="92929" numCol="1" spcCol="1270" anchor="ctr" anchorCtr="0">
              <a:noAutofit/>
            </a:bodyPr>
            <a:lstStyle/>
            <a:p>
              <a:pPr marL="0" lvl="0" indent="0" defTabSz="711200">
                <a:lnSpc>
                  <a:spcPct val="90000"/>
                </a:lnSpc>
                <a:spcBef>
                  <a:spcPct val="0"/>
                </a:spcBef>
                <a:spcAft>
                  <a:spcPct val="35000"/>
                </a:spcAft>
                <a:buNone/>
              </a:pPr>
              <a:r>
                <a:rPr lang="ru-RU" sz="1400" b="1" dirty="0">
                  <a:solidFill>
                    <a:schemeClr val="accent1"/>
                  </a:solidFill>
                  <a:latin typeface="+mj-lt"/>
                  <a:ea typeface="+mn-ea"/>
                  <a:cs typeface="+mn-cs"/>
                </a:rPr>
                <a:t>Хронический синовит</a:t>
              </a:r>
            </a:p>
          </p:txBody>
        </p:sp>
        <p:sp>
          <p:nvSpPr>
            <p:cNvPr id="34" name="Rectangle 33">
              <a:extLst>
                <a:ext uri="{FF2B5EF4-FFF2-40B4-BE49-F238E27FC236}">
                  <a16:creationId xmlns:a16="http://schemas.microsoft.com/office/drawing/2014/main" id="{7F78BCA4-FA56-4BE0-8D56-4E8F6003B1E9}"/>
                </a:ext>
              </a:extLst>
            </p:cNvPr>
            <p:cNvSpPr/>
            <p:nvPr/>
          </p:nvSpPr>
          <p:spPr>
            <a:xfrm>
              <a:off x="5259833" y="2791343"/>
              <a:ext cx="1556345" cy="505412"/>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r" defTabSz="711200">
                <a:lnSpc>
                  <a:spcPct val="90000"/>
                </a:lnSpc>
                <a:spcBef>
                  <a:spcPct val="0"/>
                </a:spcBef>
                <a:spcAft>
                  <a:spcPct val="35000"/>
                </a:spcAft>
                <a:buNone/>
              </a:pPr>
              <a:r>
                <a:rPr lang="ru-RU" sz="1400" b="1" dirty="0">
                  <a:solidFill>
                    <a:schemeClr val="accent1"/>
                  </a:solidFill>
                  <a:latin typeface="+mj-lt"/>
                </a:rPr>
                <a:t>Гемартроз</a:t>
              </a:r>
            </a:p>
          </p:txBody>
        </p:sp>
        <p:sp>
          <p:nvSpPr>
            <p:cNvPr id="35" name="Freeform: Shape 34">
              <a:extLst>
                <a:ext uri="{FF2B5EF4-FFF2-40B4-BE49-F238E27FC236}">
                  <a16:creationId xmlns:a16="http://schemas.microsoft.com/office/drawing/2014/main" id="{C1E7DB12-7AC2-4635-9251-0C043D8BF310}"/>
                </a:ext>
              </a:extLst>
            </p:cNvPr>
            <p:cNvSpPr/>
            <p:nvPr/>
          </p:nvSpPr>
          <p:spPr>
            <a:xfrm>
              <a:off x="9252517" y="4748788"/>
              <a:ext cx="644829" cy="426419"/>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p>
          </p:txBody>
        </p:sp>
        <p:sp>
          <p:nvSpPr>
            <p:cNvPr id="36" name="Freeform: Shape 35">
              <a:extLst>
                <a:ext uri="{FF2B5EF4-FFF2-40B4-BE49-F238E27FC236}">
                  <a16:creationId xmlns:a16="http://schemas.microsoft.com/office/drawing/2014/main" id="{2B922DB3-A9D5-4C2A-AF3F-8363C0583FC1}"/>
                </a:ext>
              </a:extLst>
            </p:cNvPr>
            <p:cNvSpPr/>
            <p:nvPr/>
          </p:nvSpPr>
          <p:spPr>
            <a:xfrm flipH="1">
              <a:off x="6891429" y="4748788"/>
              <a:ext cx="644829" cy="426419"/>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p>
          </p:txBody>
        </p:sp>
        <p:sp>
          <p:nvSpPr>
            <p:cNvPr id="44" name="Rectangle 43">
              <a:extLst>
                <a:ext uri="{FF2B5EF4-FFF2-40B4-BE49-F238E27FC236}">
                  <a16:creationId xmlns:a16="http://schemas.microsoft.com/office/drawing/2014/main" id="{01B954B6-7C6B-4FEE-8C37-6CF308A1128E}"/>
                </a:ext>
              </a:extLst>
            </p:cNvPr>
            <p:cNvSpPr/>
            <p:nvPr/>
          </p:nvSpPr>
          <p:spPr>
            <a:xfrm>
              <a:off x="10067589" y="4738470"/>
              <a:ext cx="1743410" cy="874930"/>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2929" rIns="92929" bIns="92929" numCol="1" spcCol="1270" anchor="ctr" anchorCtr="0">
              <a:noAutofit/>
            </a:bodyPr>
            <a:lstStyle/>
            <a:p>
              <a:pPr marL="0" lvl="0" indent="0" defTabSz="711200">
                <a:lnSpc>
                  <a:spcPct val="90000"/>
                </a:lnSpc>
                <a:spcBef>
                  <a:spcPct val="0"/>
                </a:spcBef>
                <a:spcAft>
                  <a:spcPct val="35000"/>
                </a:spcAft>
                <a:buNone/>
              </a:pPr>
              <a:r>
                <a:rPr lang="ru-RU" sz="1400" b="1" dirty="0">
                  <a:solidFill>
                    <a:schemeClr val="accent1"/>
                  </a:solidFill>
                  <a:latin typeface="+mj-lt"/>
                </a:rPr>
                <a:t>Обширные эрозии суставных поверхностей </a:t>
              </a:r>
            </a:p>
          </p:txBody>
        </p:sp>
        <p:sp>
          <p:nvSpPr>
            <p:cNvPr id="47" name="Rectangle 46">
              <a:extLst>
                <a:ext uri="{FF2B5EF4-FFF2-40B4-BE49-F238E27FC236}">
                  <a16:creationId xmlns:a16="http://schemas.microsoft.com/office/drawing/2014/main" id="{4C2A1195-B503-41B9-84CA-03F47CA91119}"/>
                </a:ext>
              </a:extLst>
            </p:cNvPr>
            <p:cNvSpPr/>
            <p:nvPr/>
          </p:nvSpPr>
          <p:spPr>
            <a:xfrm>
              <a:off x="4871837" y="4738796"/>
              <a:ext cx="1944342" cy="849204"/>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r" defTabSz="711200">
                <a:lnSpc>
                  <a:spcPct val="90000"/>
                </a:lnSpc>
                <a:spcBef>
                  <a:spcPct val="0"/>
                </a:spcBef>
                <a:spcAft>
                  <a:spcPct val="35000"/>
                </a:spcAft>
                <a:buNone/>
              </a:pPr>
              <a:r>
                <a:rPr lang="ru-RU" sz="1400" b="1" dirty="0">
                  <a:solidFill>
                    <a:schemeClr val="accent1"/>
                  </a:solidFill>
                  <a:latin typeface="+mj-lt"/>
                </a:rPr>
                <a:t>Хроническая гемофилическая артропатия</a:t>
              </a:r>
            </a:p>
          </p:txBody>
        </p:sp>
        <p:cxnSp>
          <p:nvCxnSpPr>
            <p:cNvPr id="53" name="Straight Connector 52">
              <a:extLst>
                <a:ext uri="{FF2B5EF4-FFF2-40B4-BE49-F238E27FC236}">
                  <a16:creationId xmlns:a16="http://schemas.microsoft.com/office/drawing/2014/main" id="{608DC4C2-3090-46FE-B2E0-DF7EC2DACBA6}"/>
                </a:ext>
              </a:extLst>
            </p:cNvPr>
            <p:cNvCxnSpPr>
              <a:cxnSpLocks/>
            </p:cNvCxnSpPr>
            <p:nvPr/>
          </p:nvCxnSpPr>
          <p:spPr>
            <a:xfrm rot="5400000">
              <a:off x="9653745" y="3029782"/>
              <a:ext cx="50920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75CD964-69CD-402D-9FFF-69A399E03326}"/>
                </a:ext>
              </a:extLst>
            </p:cNvPr>
            <p:cNvCxnSpPr>
              <a:cxnSpLocks/>
            </p:cNvCxnSpPr>
            <p:nvPr/>
          </p:nvCxnSpPr>
          <p:spPr>
            <a:xfrm rot="5400000">
              <a:off x="9653744" y="5175935"/>
              <a:ext cx="50920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6622C6-B933-4881-9707-02A8EC6A55FF}"/>
                </a:ext>
              </a:extLst>
            </p:cNvPr>
            <p:cNvCxnSpPr>
              <a:cxnSpLocks/>
            </p:cNvCxnSpPr>
            <p:nvPr/>
          </p:nvCxnSpPr>
          <p:spPr>
            <a:xfrm rot="5400000">
              <a:off x="6640997" y="5175935"/>
              <a:ext cx="50920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6E59536-79AC-4921-88D6-6C4A2B9EB8D9}"/>
                </a:ext>
              </a:extLst>
            </p:cNvPr>
            <p:cNvCxnSpPr>
              <a:cxnSpLocks/>
            </p:cNvCxnSpPr>
            <p:nvPr/>
          </p:nvCxnSpPr>
          <p:spPr>
            <a:xfrm rot="5400000">
              <a:off x="6640998" y="3029782"/>
              <a:ext cx="50920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5F95DC5-E57A-46A2-9BC5-E3BB8CC118AB}"/>
                </a:ext>
              </a:extLst>
            </p:cNvPr>
            <p:cNvSpPr/>
            <p:nvPr/>
          </p:nvSpPr>
          <p:spPr>
            <a:xfrm>
              <a:off x="7092350" y="2892340"/>
              <a:ext cx="2545136" cy="2545136"/>
            </a:xfrm>
            <a:prstGeom prst="ellipse">
              <a:avLst/>
            </a:prstGeom>
            <a:blipFill>
              <a:blip r:embed="rId3"/>
              <a:srcRect/>
              <a:stretch>
                <a:fillRect t="-7000" b="-7000"/>
              </a:stretch>
            </a:blipFill>
            <a:ln w="38100">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TextBox 8">
              <a:extLst>
                <a:ext uri="{FF2B5EF4-FFF2-40B4-BE49-F238E27FC236}">
                  <a16:creationId xmlns:a16="http://schemas.microsoft.com/office/drawing/2014/main" id="{2E0DEE22-6AA8-4156-BA42-0E1AE4EC20AB}"/>
                </a:ext>
              </a:extLst>
            </p:cNvPr>
            <p:cNvSpPr txBox="1"/>
            <p:nvPr/>
          </p:nvSpPr>
          <p:spPr>
            <a:xfrm>
              <a:off x="7281036" y="3722515"/>
              <a:ext cx="2167764" cy="830997"/>
            </a:xfrm>
            <a:prstGeom prst="rect">
              <a:avLst/>
            </a:prstGeom>
            <a:noFill/>
          </p:spPr>
          <p:txBody>
            <a:bodyPr wrap="square" rtlCol="0">
              <a:spAutoFit/>
            </a:bodyPr>
            <a:lstStyle/>
            <a:p>
              <a:pPr algn="ctr"/>
              <a:r>
                <a:rPr lang="ru-RU" sz="1600" b="1" dirty="0">
                  <a:solidFill>
                    <a:schemeClr val="bg1"/>
                  </a:solidFill>
                  <a:latin typeface="Arial" panose="020B0604020202020204" pitchFamily="34" charset="0"/>
                  <a:cs typeface="Arial" panose="020B0604020202020204" pitchFamily="34" charset="0"/>
                </a:rPr>
                <a:t>Гемофилическая артропатия коленного сустава</a:t>
              </a:r>
              <a:r>
                <a:rPr lang="ru-RU" sz="1600" b="1" baseline="30000" dirty="0">
                  <a:solidFill>
                    <a:schemeClr val="bg1"/>
                  </a:solidFill>
                  <a:latin typeface="Arial" panose="020B0604020202020204" pitchFamily="34" charset="0"/>
                  <a:cs typeface="Arial" panose="020B0604020202020204" pitchFamily="34" charset="0"/>
                </a:rPr>
                <a:t>1</a:t>
              </a:r>
            </a:p>
          </p:txBody>
        </p:sp>
        <p:sp>
          <p:nvSpPr>
            <p:cNvPr id="7" name="Arc 6">
              <a:extLst>
                <a:ext uri="{FF2B5EF4-FFF2-40B4-BE49-F238E27FC236}">
                  <a16:creationId xmlns:a16="http://schemas.microsoft.com/office/drawing/2014/main" id="{81516584-DC2F-47FF-8FA8-9CCAF90D1A7D}"/>
                </a:ext>
              </a:extLst>
            </p:cNvPr>
            <p:cNvSpPr/>
            <p:nvPr/>
          </p:nvSpPr>
          <p:spPr>
            <a:xfrm>
              <a:off x="6586226" y="2297316"/>
              <a:ext cx="3557384" cy="3557384"/>
            </a:xfrm>
            <a:prstGeom prst="arc">
              <a:avLst>
                <a:gd name="adj1" fmla="val 13482987"/>
                <a:gd name="adj2" fmla="val 18979507"/>
              </a:avLst>
            </a:prstGeom>
            <a:ln w="15875">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61" name="Arc 60">
              <a:extLst>
                <a:ext uri="{FF2B5EF4-FFF2-40B4-BE49-F238E27FC236}">
                  <a16:creationId xmlns:a16="http://schemas.microsoft.com/office/drawing/2014/main" id="{A026EEDD-A73A-42A0-9D00-49BB160808A4}"/>
                </a:ext>
              </a:extLst>
            </p:cNvPr>
            <p:cNvSpPr/>
            <p:nvPr/>
          </p:nvSpPr>
          <p:spPr>
            <a:xfrm rot="10800000">
              <a:off x="6586226" y="2297316"/>
              <a:ext cx="3557384" cy="3557384"/>
            </a:xfrm>
            <a:prstGeom prst="arc">
              <a:avLst>
                <a:gd name="adj1" fmla="val 13482987"/>
                <a:gd name="adj2" fmla="val 18979507"/>
              </a:avLst>
            </a:prstGeom>
            <a:ln w="15875">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62" name="Arc 61">
              <a:extLst>
                <a:ext uri="{FF2B5EF4-FFF2-40B4-BE49-F238E27FC236}">
                  <a16:creationId xmlns:a16="http://schemas.microsoft.com/office/drawing/2014/main" id="{6BE3E930-4EB8-41C4-BD14-A68DCA79BBD1}"/>
                </a:ext>
              </a:extLst>
            </p:cNvPr>
            <p:cNvSpPr/>
            <p:nvPr/>
          </p:nvSpPr>
          <p:spPr>
            <a:xfrm rot="5400000">
              <a:off x="6586226" y="2297316"/>
              <a:ext cx="3557384" cy="3557384"/>
            </a:xfrm>
            <a:prstGeom prst="arc">
              <a:avLst>
                <a:gd name="adj1" fmla="val 14859600"/>
                <a:gd name="adj2" fmla="val 17614902"/>
              </a:avLst>
            </a:prstGeom>
            <a:ln w="15875">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grpSp>
    </p:spTree>
    <p:extLst>
      <p:ext uri="{BB962C8B-B14F-4D97-AF65-F5344CB8AC3E}">
        <p14:creationId xmlns:p14="http://schemas.microsoft.com/office/powerpoint/2010/main" val="846896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924B-A6EF-224F-BB16-86ED31F7C0E6}"/>
              </a:ext>
            </a:extLst>
          </p:cNvPr>
          <p:cNvSpPr>
            <a:spLocks noGrp="1"/>
          </p:cNvSpPr>
          <p:nvPr>
            <p:ph type="title"/>
          </p:nvPr>
        </p:nvSpPr>
        <p:spPr>
          <a:prstGeom prst="rect">
            <a:avLst/>
          </a:prstGeom>
        </p:spPr>
        <p:txBody>
          <a:bodyPr>
            <a:normAutofit/>
          </a:bodyPr>
          <a:lstStyle/>
          <a:p>
            <a:pPr>
              <a:lnSpc>
                <a:spcPct val="100000"/>
              </a:lnSpc>
            </a:pPr>
            <a:r>
              <a:rPr lang="ru-RU" b="1" dirty="0"/>
              <a:t>Гемофилическая артропатия</a:t>
            </a:r>
          </a:p>
        </p:txBody>
      </p:sp>
      <p:sp>
        <p:nvSpPr>
          <p:cNvPr id="3" name="Text Placeholder 2">
            <a:extLst>
              <a:ext uri="{FF2B5EF4-FFF2-40B4-BE49-F238E27FC236}">
                <a16:creationId xmlns:a16="http://schemas.microsoft.com/office/drawing/2014/main" id="{718BFDC0-05A3-415E-8FE4-A453B818C992}"/>
              </a:ext>
            </a:extLst>
          </p:cNvPr>
          <p:cNvSpPr>
            <a:spLocks noGrp="1"/>
          </p:cNvSpPr>
          <p:nvPr>
            <p:ph type="body" sz="quarter" idx="13"/>
          </p:nvPr>
        </p:nvSpPr>
        <p:spPr/>
        <p:txBody>
          <a:bodyPr/>
          <a:lstStyle/>
          <a:p>
            <a:endParaRPr lang="en-CA" dirty="0"/>
          </a:p>
        </p:txBody>
      </p:sp>
      <p:pic>
        <p:nvPicPr>
          <p:cNvPr id="7" name="Marcador de contenido 6">
            <a:extLst>
              <a:ext uri="{FF2B5EF4-FFF2-40B4-BE49-F238E27FC236}">
                <a16:creationId xmlns:a16="http://schemas.microsoft.com/office/drawing/2014/main" id="{FEDBECA1-0480-4076-AE49-3A0BDCF402F5}"/>
              </a:ext>
            </a:extLst>
          </p:cNvPr>
          <p:cNvPicPr>
            <a:picLocks noGrp="1" noChangeAspect="1"/>
          </p:cNvPicPr>
          <p:nvPr>
            <p:ph idx="4294967295"/>
          </p:nvPr>
        </p:nvPicPr>
        <p:blipFill rotWithShape="1">
          <a:blip r:embed="rId3"/>
          <a:srcRect l="1497" r="3308" b="10617"/>
          <a:stretch/>
        </p:blipFill>
        <p:spPr>
          <a:xfrm>
            <a:off x="6710363" y="1719263"/>
            <a:ext cx="4843462" cy="3536950"/>
          </a:xfrm>
          <a:prstGeom prst="roundRect">
            <a:avLst/>
          </a:prstGeom>
        </p:spPr>
      </p:pic>
      <p:cxnSp>
        <p:nvCxnSpPr>
          <p:cNvPr id="11" name="Conector recto 10">
            <a:extLst>
              <a:ext uri="{FF2B5EF4-FFF2-40B4-BE49-F238E27FC236}">
                <a16:creationId xmlns:a16="http://schemas.microsoft.com/office/drawing/2014/main" id="{D855BF88-AF13-426B-9721-C9AEC7864988}"/>
              </a:ext>
            </a:extLst>
          </p:cNvPr>
          <p:cNvCxnSpPr>
            <a:cxnSpLocks/>
          </p:cNvCxnSpPr>
          <p:nvPr/>
        </p:nvCxnSpPr>
        <p:spPr>
          <a:xfrm flipV="1">
            <a:off x="838200" y="4601824"/>
            <a:ext cx="10515600" cy="3971"/>
          </a:xfrm>
          <a:prstGeom prst="line">
            <a:avLst/>
          </a:prstGeom>
          <a:ln w="76200">
            <a:no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F344C13-47B4-4C84-987A-F3126D8B2EA8}"/>
              </a:ext>
            </a:extLst>
          </p:cNvPr>
          <p:cNvPicPr>
            <a:picLocks noChangeAspect="1"/>
          </p:cNvPicPr>
          <p:nvPr/>
        </p:nvPicPr>
        <p:blipFill>
          <a:blip r:embed="rId4"/>
          <a:stretch>
            <a:fillRect/>
          </a:stretch>
        </p:blipFill>
        <p:spPr>
          <a:xfrm>
            <a:off x="822960" y="1714500"/>
            <a:ext cx="2584928" cy="3529890"/>
          </a:xfrm>
          <a:prstGeom prst="roundRect">
            <a:avLst/>
          </a:prstGeom>
        </p:spPr>
      </p:pic>
      <p:pic>
        <p:nvPicPr>
          <p:cNvPr id="10" name="Picture 9">
            <a:extLst>
              <a:ext uri="{FF2B5EF4-FFF2-40B4-BE49-F238E27FC236}">
                <a16:creationId xmlns:a16="http://schemas.microsoft.com/office/drawing/2014/main" id="{366C9844-7EC9-45AD-8435-F7BCAB5835FF}"/>
              </a:ext>
            </a:extLst>
          </p:cNvPr>
          <p:cNvPicPr>
            <a:picLocks noChangeAspect="1"/>
          </p:cNvPicPr>
          <p:nvPr/>
        </p:nvPicPr>
        <p:blipFill>
          <a:blip r:embed="rId5"/>
          <a:stretch>
            <a:fillRect/>
          </a:stretch>
        </p:blipFill>
        <p:spPr>
          <a:xfrm>
            <a:off x="3586814" y="1719633"/>
            <a:ext cx="2944623" cy="3542083"/>
          </a:xfrm>
          <a:prstGeom prst="roundRect">
            <a:avLst/>
          </a:prstGeom>
        </p:spPr>
      </p:pic>
    </p:spTree>
    <p:extLst>
      <p:ext uri="{BB962C8B-B14F-4D97-AF65-F5344CB8AC3E}">
        <p14:creationId xmlns:p14="http://schemas.microsoft.com/office/powerpoint/2010/main" val="4234867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FC9E-C979-4166-BE78-BE5997DA7F74}"/>
              </a:ext>
            </a:extLst>
          </p:cNvPr>
          <p:cNvSpPr>
            <a:spLocks noGrp="1"/>
          </p:cNvSpPr>
          <p:nvPr>
            <p:ph type="title"/>
          </p:nvPr>
        </p:nvSpPr>
        <p:spPr>
          <a:prstGeom prst="rect">
            <a:avLst/>
          </a:prstGeom>
        </p:spPr>
        <p:txBody>
          <a:bodyPr>
            <a:noAutofit/>
          </a:bodyPr>
          <a:lstStyle/>
          <a:p>
            <a:pPr>
              <a:lnSpc>
                <a:spcPct val="100000"/>
              </a:lnSpc>
            </a:pPr>
            <a:r>
              <a:rPr lang="ru-RU" dirty="0"/>
              <a:t>Гемофилическая артропатия. Лечение хронической гемофилической артропатии</a:t>
            </a:r>
          </a:p>
        </p:txBody>
      </p:sp>
      <p:sp>
        <p:nvSpPr>
          <p:cNvPr id="3" name="Content Placeholder 2">
            <a:extLst>
              <a:ext uri="{FF2B5EF4-FFF2-40B4-BE49-F238E27FC236}">
                <a16:creationId xmlns:a16="http://schemas.microsoft.com/office/drawing/2014/main" id="{D0B0C24A-7D16-4AE5-814B-40A55306B118}"/>
              </a:ext>
            </a:extLst>
          </p:cNvPr>
          <p:cNvSpPr>
            <a:spLocks noGrp="1"/>
          </p:cNvSpPr>
          <p:nvPr>
            <p:ph idx="1"/>
          </p:nvPr>
        </p:nvSpPr>
        <p:spPr>
          <a:xfrm>
            <a:off x="838199" y="1709737"/>
            <a:ext cx="10515600" cy="4614863"/>
          </a:xfrm>
        </p:spPr>
        <p:txBody>
          <a:bodyPr>
            <a:noAutofit/>
          </a:bodyPr>
          <a:lstStyle/>
          <a:p>
            <a:pPr marL="0" indent="0" algn="l" rtl="0" eaLnBrk="1" fontAlgn="t" latinLnBrk="0" hangingPunct="1">
              <a:spcBef>
                <a:spcPts val="0"/>
              </a:spcBef>
              <a:buNone/>
            </a:pPr>
            <a:r>
              <a:rPr lang="ru-RU" b="1" i="0" u="none" strike="noStrike" dirty="0">
                <a:solidFill>
                  <a:srgbClr val="008BB0"/>
                </a:solidFill>
                <a:effectLst/>
                <a:latin typeface="Arial" panose="020B0604020202020204" pitchFamily="34" charset="0"/>
                <a:cs typeface="Arial" panose="020B0604020202020204" pitchFamily="34" charset="0"/>
              </a:rPr>
              <a:t>Рекомендация 10.</a:t>
            </a:r>
            <a:r>
              <a:rPr lang="en-US" b="1" i="0" u="none" strike="noStrike" dirty="0">
                <a:solidFill>
                  <a:srgbClr val="008BB0"/>
                </a:solidFill>
                <a:effectLst/>
                <a:latin typeface="Arial" panose="020B0604020202020204" pitchFamily="34" charset="0"/>
                <a:cs typeface="Arial" panose="020B0604020202020204" pitchFamily="34" charset="0"/>
              </a:rPr>
              <a:t>3</a:t>
            </a:r>
            <a:r>
              <a:rPr lang="ru-RU" b="1" i="0" u="none" strike="noStrike" dirty="0">
                <a:solidFill>
                  <a:srgbClr val="008BB0"/>
                </a:solidFill>
                <a:effectLst/>
                <a:latin typeface="Arial" panose="020B0604020202020204" pitchFamily="34" charset="0"/>
                <a:cs typeface="Arial" panose="020B0604020202020204" pitchFamily="34" charset="0"/>
              </a:rPr>
              <a:t>.</a:t>
            </a:r>
            <a:r>
              <a:rPr lang="en-US" b="1" i="0" u="none" strike="noStrike" dirty="0">
                <a:solidFill>
                  <a:srgbClr val="008BB0"/>
                </a:solidFill>
                <a:effectLst/>
                <a:latin typeface="Arial" panose="020B0604020202020204" pitchFamily="34" charset="0"/>
                <a:cs typeface="Arial" panose="020B0604020202020204" pitchFamily="34" charset="0"/>
              </a:rPr>
              <a:t>1</a:t>
            </a:r>
            <a:endParaRPr lang="ru-RU" b="1" i="0" u="none" strike="noStrike" dirty="0">
              <a:solidFill>
                <a:srgbClr val="008BB0"/>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buNone/>
            </a:pPr>
            <a:r>
              <a:rPr lang="ru-RU" i="0" u="none" strike="noStrike" dirty="0">
                <a:solidFill>
                  <a:srgbClr val="000000"/>
                </a:solidFill>
                <a:effectLst/>
                <a:latin typeface="Arial" panose="020B0604020202020204" pitchFamily="34" charset="0"/>
                <a:cs typeface="Arial" panose="020B0604020202020204" pitchFamily="34" charset="0"/>
              </a:rPr>
              <a:t>В целях предупреждения и лечения хронической гемофилической артропатии у лиц с гемофилией ВФГ </a:t>
            </a:r>
            <a:r>
              <a:rPr lang="ru-RU" b="0" i="0" u="none" strike="noStrike" dirty="0">
                <a:solidFill>
                  <a:srgbClr val="000000"/>
                </a:solidFill>
                <a:effectLst/>
                <a:latin typeface="Arial" panose="020B0604020202020204" pitchFamily="34" charset="0"/>
                <a:cs typeface="Arial" panose="020B0604020202020204" pitchFamily="34" charset="0"/>
              </a:rPr>
              <a:t>рекомендует </a:t>
            </a:r>
            <a:r>
              <a:rPr lang="ru-RU" b="1" i="0" u="none" strike="noStrike" dirty="0">
                <a:solidFill>
                  <a:srgbClr val="000000"/>
                </a:solidFill>
                <a:effectLst/>
                <a:latin typeface="Arial" panose="020B0604020202020204" pitchFamily="34" charset="0"/>
                <a:cs typeface="Arial" panose="020B0604020202020204" pitchFamily="34" charset="0"/>
              </a:rPr>
              <a:t>сочетание регулярной заместительной терапии</a:t>
            </a:r>
            <a:r>
              <a:rPr lang="ru-RU" b="0" i="0" u="none" strike="noStrike" dirty="0">
                <a:solidFill>
                  <a:srgbClr val="000000"/>
                </a:solidFill>
                <a:effectLst/>
                <a:latin typeface="Arial" panose="020B0604020202020204" pitchFamily="34" charset="0"/>
                <a:cs typeface="Arial" panose="020B0604020202020204" pitchFamily="34" charset="0"/>
              </a:rPr>
              <a:t>, направленной на снижение частоты кровоизлияний, </a:t>
            </a:r>
            <a:r>
              <a:rPr lang="ru-RU" b="1" i="0" u="none" strike="noStrike" dirty="0">
                <a:solidFill>
                  <a:srgbClr val="000000"/>
                </a:solidFill>
                <a:effectLst/>
                <a:latin typeface="Arial" panose="020B0604020202020204" pitchFamily="34" charset="0"/>
                <a:cs typeface="Arial" panose="020B0604020202020204" pitchFamily="34" charset="0"/>
              </a:rPr>
              <a:t>с ЛФК</a:t>
            </a:r>
            <a:r>
              <a:rPr lang="ru-RU" b="0" i="0" u="none" strike="noStrike" dirty="0">
                <a:solidFill>
                  <a:srgbClr val="000000"/>
                </a:solidFill>
                <a:effectLst/>
                <a:latin typeface="Arial" panose="020B0604020202020204" pitchFamily="34" charset="0"/>
                <a:cs typeface="Arial" panose="020B0604020202020204" pitchFamily="34" charset="0"/>
              </a:rPr>
              <a:t>,</a:t>
            </a:r>
            <a:r>
              <a:rPr lang="ru-RU" i="0" u="none" strike="noStrike" dirty="0">
                <a:solidFill>
                  <a:srgbClr val="000000"/>
                </a:solidFill>
                <a:effectLst/>
                <a:latin typeface="Arial" panose="020B0604020202020204" pitchFamily="34" charset="0"/>
                <a:cs typeface="Arial" panose="020B0604020202020204" pitchFamily="34" charset="0"/>
              </a:rPr>
              <a:t> призванной сохранить силу мышц и функциональные </a:t>
            </a:r>
            <a:r>
              <a:rPr lang="ru-RU" b="0" i="0" u="none" strike="noStrike" dirty="0">
                <a:solidFill>
                  <a:srgbClr val="000000"/>
                </a:solidFill>
                <a:effectLst/>
                <a:latin typeface="Arial" panose="020B0604020202020204" pitchFamily="34" charset="0"/>
                <a:cs typeface="Arial" panose="020B0604020202020204" pitchFamily="34" charset="0"/>
              </a:rPr>
              <a:t>возможности. ЛФК можно проводить как с прикрытием фактором, так и без такового, в зависимости от его доступности и от ответа пациента на лечение.</a:t>
            </a:r>
          </a:p>
          <a:p>
            <a:pPr marL="0" indent="0" algn="l" rtl="0" eaLnBrk="1" fontAlgn="t" latinLnBrk="0" hangingPunct="1">
              <a:spcBef>
                <a:spcPts val="0"/>
              </a:spcBef>
              <a:buNone/>
            </a:pPr>
            <a:endParaRPr lang="en-US" dirty="0">
              <a:solidFill>
                <a:srgbClr val="000000"/>
              </a:solidFill>
              <a:latin typeface="Arial" panose="020B0604020202020204" pitchFamily="34" charset="0"/>
              <a:cs typeface="Arial" panose="020B0604020202020204" pitchFamily="34" charset="0"/>
            </a:endParaRPr>
          </a:p>
          <a:p>
            <a:pPr marL="0" indent="0">
              <a:buNone/>
            </a:pPr>
            <a:endParaRPr lang="en-CA" dirty="0"/>
          </a:p>
        </p:txBody>
      </p:sp>
    </p:spTree>
    <p:extLst>
      <p:ext uri="{BB962C8B-B14F-4D97-AF65-F5344CB8AC3E}">
        <p14:creationId xmlns:p14="http://schemas.microsoft.com/office/powerpoint/2010/main" val="805009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FC9E-C979-4166-BE78-BE5997DA7F74}"/>
              </a:ext>
            </a:extLst>
          </p:cNvPr>
          <p:cNvSpPr>
            <a:spLocks noGrp="1"/>
          </p:cNvSpPr>
          <p:nvPr>
            <p:ph type="title"/>
          </p:nvPr>
        </p:nvSpPr>
        <p:spPr>
          <a:prstGeom prst="rect">
            <a:avLst/>
          </a:prstGeom>
        </p:spPr>
        <p:txBody>
          <a:bodyPr>
            <a:noAutofit/>
          </a:bodyPr>
          <a:lstStyle/>
          <a:p>
            <a:pPr>
              <a:lnSpc>
                <a:spcPct val="100000"/>
              </a:lnSpc>
            </a:pPr>
            <a:r>
              <a:rPr lang="ru-RU" dirty="0"/>
              <a:t>Гемофилическая артропатия. Лечение хронической гемофилической артропатии</a:t>
            </a:r>
          </a:p>
        </p:txBody>
      </p:sp>
      <p:sp>
        <p:nvSpPr>
          <p:cNvPr id="3" name="Content Placeholder 2">
            <a:extLst>
              <a:ext uri="{FF2B5EF4-FFF2-40B4-BE49-F238E27FC236}">
                <a16:creationId xmlns:a16="http://schemas.microsoft.com/office/drawing/2014/main" id="{D0B0C24A-7D16-4AE5-814B-40A55306B118}"/>
              </a:ext>
            </a:extLst>
          </p:cNvPr>
          <p:cNvSpPr>
            <a:spLocks noGrp="1"/>
          </p:cNvSpPr>
          <p:nvPr>
            <p:ph idx="1"/>
          </p:nvPr>
        </p:nvSpPr>
        <p:spPr>
          <a:xfrm>
            <a:off x="838197" y="1695452"/>
            <a:ext cx="10206041" cy="4614863"/>
          </a:xfrm>
        </p:spPr>
        <p:txBody>
          <a:bodyPr>
            <a:noAutofit/>
          </a:bodyPr>
          <a:lstStyle/>
          <a:p>
            <a:pPr marL="0" indent="0" algn="l" rtl="0" eaLnBrk="1" fontAlgn="t" latinLnBrk="0" hangingPunct="1">
              <a:spcBef>
                <a:spcPts val="0"/>
              </a:spcBef>
              <a:buNone/>
            </a:pPr>
            <a:r>
              <a:rPr lang="ru-RU" b="1" i="0" u="none" strike="noStrike" dirty="0">
                <a:solidFill>
                  <a:srgbClr val="008BB0"/>
                </a:solidFill>
                <a:effectLst/>
                <a:latin typeface="Arial" panose="020B0604020202020204" pitchFamily="34" charset="0"/>
                <a:cs typeface="Arial" panose="020B0604020202020204" pitchFamily="34" charset="0"/>
              </a:rPr>
              <a:t>Рекомендация 10.3.3</a:t>
            </a:r>
          </a:p>
          <a:p>
            <a:pPr marL="0" indent="0" algn="l" rtl="0" eaLnBrk="1" fontAlgn="t" latinLnBrk="0" hangingPunct="1">
              <a:spcBef>
                <a:spcPts val="0"/>
              </a:spcBef>
              <a:buNone/>
            </a:pPr>
            <a:r>
              <a:rPr lang="ru-RU" i="0" u="none" strike="noStrike" dirty="0">
                <a:solidFill>
                  <a:srgbClr val="000000"/>
                </a:solidFill>
                <a:effectLst/>
                <a:latin typeface="Arial" panose="020B0604020202020204" pitchFamily="34" charset="0"/>
                <a:cs typeface="Arial" panose="020B0604020202020204" pitchFamily="34" charset="0"/>
              </a:rPr>
              <a:t>Пациентам с гемофилией и </a:t>
            </a:r>
            <a:r>
              <a:rPr lang="ru-RU" b="1" i="0" u="none" strike="noStrike" dirty="0">
                <a:solidFill>
                  <a:srgbClr val="000000"/>
                </a:solidFill>
                <a:effectLst/>
                <a:latin typeface="Arial" panose="020B0604020202020204" pitchFamily="34" charset="0"/>
                <a:cs typeface="Arial" panose="020B0604020202020204" pitchFamily="34" charset="0"/>
              </a:rPr>
              <a:t>хронической гемофилической артропатией</a:t>
            </a:r>
            <a:r>
              <a:rPr lang="ru-RU" i="0" u="none" strike="noStrike" dirty="0">
                <a:solidFill>
                  <a:srgbClr val="000000"/>
                </a:solidFill>
                <a:effectLst/>
                <a:latin typeface="Arial" panose="020B0604020202020204" pitchFamily="34" charset="0"/>
                <a:cs typeface="Arial" panose="020B0604020202020204" pitchFamily="34" charset="0"/>
              </a:rPr>
              <a:t>, у которых </a:t>
            </a:r>
            <a:r>
              <a:rPr lang="ru-RU" b="1" i="0" u="none" strike="noStrike" dirty="0">
                <a:solidFill>
                  <a:srgbClr val="000000"/>
                </a:solidFill>
                <a:effectLst/>
                <a:latin typeface="Arial" panose="020B0604020202020204" pitchFamily="34" charset="0"/>
                <a:cs typeface="Arial" panose="020B0604020202020204" pitchFamily="34" charset="0"/>
              </a:rPr>
              <a:t>консервативными методами лечения не удалось</a:t>
            </a:r>
            <a:r>
              <a:rPr lang="ru-RU" i="0" u="none" strike="noStrike" dirty="0">
                <a:solidFill>
                  <a:srgbClr val="000000"/>
                </a:solidFill>
                <a:effectLst/>
                <a:latin typeface="Arial" panose="020B0604020202020204" pitchFamily="34" charset="0"/>
                <a:cs typeface="Arial" panose="020B0604020202020204" pitchFamily="34" charset="0"/>
              </a:rPr>
              <a:t> добиться удовлетворительного купирования боли и улучшения функции</a:t>
            </a:r>
            <a:r>
              <a:rPr lang="ru-RU" b="0" i="0" u="none" strike="noStrike" dirty="0">
                <a:solidFill>
                  <a:srgbClr val="000000"/>
                </a:solidFill>
                <a:effectLst/>
                <a:latin typeface="Arial" panose="020B0604020202020204" pitchFamily="34" charset="0"/>
                <a:cs typeface="Arial" panose="020B0604020202020204" pitchFamily="34" charset="0"/>
              </a:rPr>
              <a:t>, ВФГ рекомендует</a:t>
            </a:r>
            <a:r>
              <a:rPr lang="ru-RU" i="0" u="none" strike="noStrike" dirty="0">
                <a:solidFill>
                  <a:srgbClr val="000000"/>
                </a:solidFill>
                <a:effectLst/>
                <a:latin typeface="Arial" panose="020B0604020202020204" pitchFamily="34" charset="0"/>
                <a:cs typeface="Arial" panose="020B0604020202020204" pitchFamily="34" charset="0"/>
              </a:rPr>
              <a:t> </a:t>
            </a:r>
            <a:r>
              <a:rPr lang="ru-RU" b="1" i="0" u="none" strike="noStrike" dirty="0">
                <a:solidFill>
                  <a:srgbClr val="000000"/>
                </a:solidFill>
                <a:effectLst/>
                <a:latin typeface="Arial" panose="020B0604020202020204" pitchFamily="34" charset="0"/>
                <a:cs typeface="Arial" panose="020B0604020202020204" pitchFamily="34" charset="0"/>
              </a:rPr>
              <a:t>консультирование у специализированного ортопеда</a:t>
            </a:r>
            <a:r>
              <a:rPr lang="ru-RU" i="0" u="none" strike="noStrike" dirty="0">
                <a:solidFill>
                  <a:srgbClr val="000000"/>
                </a:solidFill>
                <a:effectLst/>
                <a:latin typeface="Arial" panose="020B0604020202020204" pitchFamily="34" charset="0"/>
                <a:cs typeface="Arial" panose="020B0604020202020204" pitchFamily="34" charset="0"/>
              </a:rPr>
              <a:t> по вариантам хирургического вмешательства, куда могут </a:t>
            </a:r>
            <a:r>
              <a:rPr lang="ru-RU" b="0" i="0" u="none" strike="noStrike" dirty="0">
                <a:solidFill>
                  <a:srgbClr val="000000"/>
                </a:solidFill>
                <a:effectLst/>
                <a:latin typeface="Arial" panose="020B0604020202020204" pitchFamily="34" charset="0"/>
                <a:cs typeface="Arial" panose="020B0604020202020204" pitchFamily="34" charset="0"/>
              </a:rPr>
              <a:t>входить:</a:t>
            </a:r>
          </a:p>
          <a:p>
            <a:pPr marL="0" indent="0" algn="l" rtl="0" eaLnBrk="1" fontAlgn="t" latinLnBrk="0" hangingPunct="1">
              <a:spcBef>
                <a:spcPts val="0"/>
              </a:spcBef>
              <a:buNone/>
            </a:pPr>
            <a:endParaRPr lang="en-US" b="0" i="0" u="none" strike="noStrike" kern="1200" dirty="0">
              <a:solidFill>
                <a:srgbClr val="000000"/>
              </a:solidFill>
              <a:effectLst/>
              <a:latin typeface="Arial" panose="020B0604020202020204" pitchFamily="34" charset="0"/>
              <a:cs typeface="Arial" panose="020B0604020202020204" pitchFamily="34" charset="0"/>
            </a:endParaRPr>
          </a:p>
          <a:p>
            <a:pPr lvl="1" fontAlgn="t">
              <a:spcBef>
                <a:spcPts val="600"/>
              </a:spcBef>
            </a:pPr>
            <a:r>
              <a:rPr lang="ru-RU" b="0" i="0" u="none" strike="noStrike" dirty="0">
                <a:solidFill>
                  <a:srgbClr val="000000"/>
                </a:solidFill>
                <a:effectLst/>
                <a:latin typeface="Arial" panose="020B0604020202020204" pitchFamily="34" charset="0"/>
                <a:cs typeface="Arial" panose="020B0604020202020204" pitchFamily="34" charset="0"/>
              </a:rPr>
              <a:t>синовэктомия и дебридмент сустава;</a:t>
            </a:r>
          </a:p>
          <a:p>
            <a:pPr lvl="1" fontAlgn="t">
              <a:spcBef>
                <a:spcPts val="600"/>
              </a:spcBef>
            </a:pPr>
            <a:r>
              <a:rPr lang="ru-RU" dirty="0">
                <a:solidFill>
                  <a:srgbClr val="000000"/>
                </a:solidFill>
                <a:latin typeface="Arial" panose="020B0604020202020204" pitchFamily="34" charset="0"/>
                <a:cs typeface="Arial" panose="020B0604020202020204" pitchFamily="34" charset="0"/>
              </a:rPr>
              <a:t>артроскопия для высвобождения от внутрисуставных спаек и коррекции ущемления;</a:t>
            </a:r>
          </a:p>
          <a:p>
            <a:pPr lvl="1" fontAlgn="t">
              <a:spcBef>
                <a:spcPts val="600"/>
              </a:spcBef>
            </a:pPr>
            <a:r>
              <a:rPr lang="ru-RU" b="0" i="0" u="none" strike="noStrike" dirty="0">
                <a:solidFill>
                  <a:srgbClr val="000000"/>
                </a:solidFill>
                <a:effectLst/>
                <a:latin typeface="Arial" panose="020B0604020202020204" pitchFamily="34" charset="0"/>
                <a:cs typeface="Arial" panose="020B0604020202020204" pitchFamily="34" charset="0"/>
              </a:rPr>
              <a:t>высвобождение внесуставных мягких тканей для лечения контрактур;</a:t>
            </a:r>
          </a:p>
          <a:p>
            <a:pPr lvl="1" fontAlgn="t">
              <a:spcBef>
                <a:spcPts val="600"/>
              </a:spcBef>
            </a:pPr>
            <a:r>
              <a:rPr lang="ru-RU" b="0" i="0" u="none" strike="noStrike" dirty="0">
                <a:solidFill>
                  <a:srgbClr val="000000"/>
                </a:solidFill>
                <a:effectLst/>
                <a:latin typeface="Arial" panose="020B0604020202020204" pitchFamily="34" charset="0"/>
                <a:cs typeface="Arial" panose="020B0604020202020204" pitchFamily="34" charset="0"/>
              </a:rPr>
              <a:t>остеотомия для исправления угловой деформации;</a:t>
            </a:r>
          </a:p>
          <a:p>
            <a:pPr lvl="1" fontAlgn="t">
              <a:spcBef>
                <a:spcPts val="600"/>
              </a:spcBef>
            </a:pPr>
            <a:r>
              <a:rPr lang="ru-RU" b="0" i="0" u="none" strike="noStrike" dirty="0">
                <a:solidFill>
                  <a:srgbClr val="000000"/>
                </a:solidFill>
                <a:effectLst/>
                <a:latin typeface="Arial" panose="020B0604020202020204" pitchFamily="34" charset="0"/>
                <a:cs typeface="Arial" panose="020B0604020202020204" pitchFamily="34" charset="0"/>
              </a:rPr>
              <a:t>артродез (голеностопного сустава);</a:t>
            </a:r>
          </a:p>
          <a:p>
            <a:pPr lvl="1" fontAlgn="t">
              <a:spcBef>
                <a:spcPts val="600"/>
              </a:spcBef>
            </a:pPr>
            <a:r>
              <a:rPr lang="ru-RU" b="0" i="0" u="none" strike="noStrike" dirty="0">
                <a:solidFill>
                  <a:srgbClr val="000000"/>
                </a:solidFill>
                <a:effectLst/>
                <a:latin typeface="Arial" panose="020B0604020202020204" pitchFamily="34" charset="0"/>
                <a:cs typeface="Arial" panose="020B0604020202020204" pitchFamily="34" charset="0"/>
              </a:rPr>
              <a:t>замена сустава при терминальной стадии артрита.</a:t>
            </a:r>
          </a:p>
          <a:p>
            <a:pPr marL="0" indent="0" algn="l" rtl="0" eaLnBrk="1" fontAlgn="t" latinLnBrk="0" hangingPunct="1">
              <a:spcBef>
                <a:spcPts val="0"/>
              </a:spcBef>
              <a:buNone/>
            </a:pPr>
            <a:endParaRPr lang="en-US" dirty="0">
              <a:solidFill>
                <a:srgbClr val="000000"/>
              </a:solidFill>
              <a:latin typeface="Arial" panose="020B0604020202020204" pitchFamily="34" charset="0"/>
              <a:cs typeface="Arial" panose="020B0604020202020204" pitchFamily="34" charset="0"/>
            </a:endParaRPr>
          </a:p>
          <a:p>
            <a:endParaRPr lang="en-CA" dirty="0"/>
          </a:p>
        </p:txBody>
      </p:sp>
    </p:spTree>
    <p:extLst>
      <p:ext uri="{BB962C8B-B14F-4D97-AF65-F5344CB8AC3E}">
        <p14:creationId xmlns:p14="http://schemas.microsoft.com/office/powerpoint/2010/main" val="3887168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3ED41-2324-4859-8980-91418163F2AE}"/>
              </a:ext>
            </a:extLst>
          </p:cNvPr>
          <p:cNvSpPr>
            <a:spLocks noGrp="1"/>
          </p:cNvSpPr>
          <p:nvPr>
            <p:ph type="title"/>
          </p:nvPr>
        </p:nvSpPr>
        <p:spPr>
          <a:prstGeom prst="rect">
            <a:avLst/>
          </a:prstGeom>
        </p:spPr>
        <p:txBody>
          <a:bodyPr>
            <a:normAutofit/>
          </a:bodyPr>
          <a:lstStyle/>
          <a:p>
            <a:pPr>
              <a:lnSpc>
                <a:spcPct val="100000"/>
              </a:lnSpc>
            </a:pPr>
            <a:r>
              <a:rPr lang="ru-RU" b="1" dirty="0"/>
              <a:t>Кровоизлияния в мышцы</a:t>
            </a:r>
          </a:p>
        </p:txBody>
      </p:sp>
      <p:sp>
        <p:nvSpPr>
          <p:cNvPr id="3" name="Content Placeholder 2">
            <a:extLst>
              <a:ext uri="{FF2B5EF4-FFF2-40B4-BE49-F238E27FC236}">
                <a16:creationId xmlns:a16="http://schemas.microsoft.com/office/drawing/2014/main" id="{EEEF29FE-014D-4935-8933-F43BE53EBCEB}"/>
              </a:ext>
            </a:extLst>
          </p:cNvPr>
          <p:cNvSpPr>
            <a:spLocks noGrp="1"/>
          </p:cNvSpPr>
          <p:nvPr>
            <p:ph idx="1"/>
          </p:nvPr>
        </p:nvSpPr>
        <p:spPr>
          <a:xfrm>
            <a:off x="693683" y="1280949"/>
            <a:ext cx="7063389" cy="3355427"/>
          </a:xfrm>
          <a:prstGeom prst="rect">
            <a:avLst/>
          </a:prstGeom>
        </p:spPr>
        <p:txBody>
          <a:bodyPr>
            <a:normAutofit/>
          </a:bodyPr>
          <a:lstStyle/>
          <a:p>
            <a:r>
              <a:rPr lang="ru-RU" sz="2000" dirty="0">
                <a:latin typeface="Arial" panose="020B0604020202020204" pitchFamily="34" charset="0"/>
                <a:cs typeface="Arial" panose="020B0604020202020204" pitchFamily="34" charset="0"/>
              </a:rPr>
              <a:t>Мышечное кровоизлияние определяется как эпизод кровоизлияния в мышцу, установленный клинически и/или с помощью визуализирующих исследований.</a:t>
            </a:r>
          </a:p>
          <a:p>
            <a:r>
              <a:rPr lang="ru-RU" dirty="0"/>
              <a:t>Может произойти в любую мышцу тела; сопровождается болью, отеком и нарушением функции.</a:t>
            </a:r>
          </a:p>
          <a:p>
            <a:r>
              <a:rPr lang="ru-RU" dirty="0"/>
              <a:t>Оставленное без лечения кровотечение может привести к возникновению компартмент-синдрома с вторичным повреждением нервно-сосудистого пучка и связок, контрактуре мышц и некрозу.</a:t>
            </a:r>
          </a:p>
        </p:txBody>
      </p:sp>
      <p:pic>
        <p:nvPicPr>
          <p:cNvPr id="5" name="Picture 4">
            <a:extLst>
              <a:ext uri="{FF2B5EF4-FFF2-40B4-BE49-F238E27FC236}">
                <a16:creationId xmlns:a16="http://schemas.microsoft.com/office/drawing/2014/main" id="{BD3C8F35-CF8D-4E6D-B78A-7A717B26E182}"/>
              </a:ext>
            </a:extLst>
          </p:cNvPr>
          <p:cNvPicPr>
            <a:picLocks noChangeAspect="1"/>
          </p:cNvPicPr>
          <p:nvPr/>
        </p:nvPicPr>
        <p:blipFill>
          <a:blip r:embed="rId3"/>
          <a:stretch>
            <a:fillRect/>
          </a:stretch>
        </p:blipFill>
        <p:spPr>
          <a:xfrm>
            <a:off x="7832725" y="1629624"/>
            <a:ext cx="3428999" cy="2275608"/>
          </a:xfrm>
          <a:prstGeom prst="roundRect">
            <a:avLst/>
          </a:prstGeom>
        </p:spPr>
      </p:pic>
      <p:sp>
        <p:nvSpPr>
          <p:cNvPr id="8" name="Content Placeholder 2">
            <a:extLst>
              <a:ext uri="{FF2B5EF4-FFF2-40B4-BE49-F238E27FC236}">
                <a16:creationId xmlns:a16="http://schemas.microsoft.com/office/drawing/2014/main" id="{4DB6AB47-341A-49B8-A6E6-B486FD8E366A}"/>
              </a:ext>
            </a:extLst>
          </p:cNvPr>
          <p:cNvSpPr txBox="1">
            <a:spLocks/>
          </p:cNvSpPr>
          <p:nvPr/>
        </p:nvSpPr>
        <p:spPr>
          <a:xfrm>
            <a:off x="522890" y="4636376"/>
            <a:ext cx="10655300" cy="15620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Clr>
                <a:srgbClr val="642566"/>
              </a:buClr>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eaLnBrk="1" fontAlgn="t" latinLnBrk="0" hangingPunct="1">
              <a:spcBef>
                <a:spcPts val="0"/>
              </a:spcBef>
              <a:spcAft>
                <a:spcPts val="0"/>
              </a:spcAft>
              <a:buNone/>
            </a:pPr>
            <a:r>
              <a:rPr lang="ru-RU" b="1" i="0" u="none" strike="noStrike" baseline="0" dirty="0">
                <a:solidFill>
                  <a:srgbClr val="008BB0"/>
                </a:solidFill>
                <a:effectLst/>
                <a:latin typeface="Arial" panose="020B0604020202020204" pitchFamily="34" charset="0"/>
                <a:cs typeface="Arial" panose="020B0604020202020204" pitchFamily="34" charset="0"/>
              </a:rPr>
              <a:t>Рекомендация 10.4.1</a:t>
            </a:r>
          </a:p>
          <a:p>
            <a:pPr marL="0" indent="0" algn="l" rtl="0" eaLnBrk="1" fontAlgn="t" latinLnBrk="0" hangingPunct="1">
              <a:spcBef>
                <a:spcPts val="0"/>
              </a:spcBef>
              <a:spcAft>
                <a:spcPts val="0"/>
              </a:spcAft>
              <a:buNone/>
            </a:pPr>
            <a:r>
              <a:rPr lang="ru-RU" i="0" u="none" strike="noStrike" baseline="0" dirty="0">
                <a:solidFill>
                  <a:srgbClr val="000000"/>
                </a:solidFill>
                <a:effectLst/>
                <a:latin typeface="Arial" panose="020B0604020202020204" pitchFamily="34" charset="0"/>
                <a:cs typeface="Arial" panose="020B0604020202020204" pitchFamily="34" charset="0"/>
              </a:rPr>
              <a:t>Всем пациентам с гемофилией при кровоизлияниях в мышцы должна </a:t>
            </a:r>
            <a:r>
              <a:rPr lang="ru-RU" b="1" i="0" u="none" strike="noStrike" baseline="0" dirty="0">
                <a:solidFill>
                  <a:srgbClr val="000000"/>
                </a:solidFill>
                <a:effectLst/>
                <a:latin typeface="Arial" panose="020B0604020202020204" pitchFamily="34" charset="0"/>
                <a:cs typeface="Arial" panose="020B0604020202020204" pitchFamily="34" charset="0"/>
              </a:rPr>
              <a:t>незамедлительно</a:t>
            </a:r>
            <a:r>
              <a:rPr lang="ru-RU" i="0" u="none" strike="noStrike" baseline="0" dirty="0">
                <a:solidFill>
                  <a:srgbClr val="000000"/>
                </a:solidFill>
                <a:effectLst/>
                <a:latin typeface="Arial" panose="020B0604020202020204" pitchFamily="34" charset="0"/>
                <a:cs typeface="Arial" panose="020B0604020202020204" pitchFamily="34" charset="0"/>
              </a:rPr>
              <a:t> проводиться </a:t>
            </a:r>
            <a:r>
              <a:rPr lang="ru-RU" b="1" i="0" u="none" strike="noStrike" baseline="0" dirty="0">
                <a:solidFill>
                  <a:srgbClr val="000000"/>
                </a:solidFill>
                <a:effectLst/>
                <a:latin typeface="Arial" panose="020B0604020202020204" pitchFamily="34" charset="0"/>
                <a:cs typeface="Arial" panose="020B0604020202020204" pitchFamily="34" charset="0"/>
              </a:rPr>
              <a:t>заместительная терапия фактором свертывания</a:t>
            </a:r>
            <a:r>
              <a:rPr lang="ru-RU" i="0" u="none" strike="noStrike" baseline="0" dirty="0">
                <a:solidFill>
                  <a:srgbClr val="000000"/>
                </a:solidFill>
                <a:effectLst/>
                <a:latin typeface="Arial" panose="020B0604020202020204" pitchFamily="34" charset="0"/>
                <a:cs typeface="Arial" panose="020B0604020202020204" pitchFamily="34" charset="0"/>
              </a:rPr>
              <a:t>, и при наличии показаний такие пациенты должны оставаться под наблюдением на предмет возникновения нервно-сосудистых осложнений</a:t>
            </a:r>
            <a:r>
              <a:rPr lang="ru-RU" b="0" i="0" u="none" strike="noStrike" baseline="0" dirty="0">
                <a:solidFill>
                  <a:srgbClr val="000000"/>
                </a:solidFill>
                <a:effectLst/>
                <a:latin typeface="Arial" panose="020B0604020202020204" pitchFamily="34" charset="0"/>
                <a:cs typeface="Arial" panose="020B0604020202020204" pitchFamily="34" charset="0"/>
              </a:rPr>
              <a:t>, связанных с кровотечением.</a:t>
            </a:r>
          </a:p>
        </p:txBody>
      </p:sp>
    </p:spTree>
    <p:extLst>
      <p:ext uri="{BB962C8B-B14F-4D97-AF65-F5344CB8AC3E}">
        <p14:creationId xmlns:p14="http://schemas.microsoft.com/office/powerpoint/2010/main" val="293130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924B-A6EF-224F-BB16-86ED31F7C0E6}"/>
              </a:ext>
            </a:extLst>
          </p:cNvPr>
          <p:cNvSpPr>
            <a:spLocks noGrp="1"/>
          </p:cNvSpPr>
          <p:nvPr>
            <p:ph type="title"/>
          </p:nvPr>
        </p:nvSpPr>
        <p:spPr>
          <a:xfrm>
            <a:off x="838199" y="225425"/>
            <a:ext cx="10515599" cy="1090079"/>
          </a:xfrm>
        </p:spPr>
        <p:txBody>
          <a:bodyPr>
            <a:normAutofit/>
          </a:bodyPr>
          <a:lstStyle/>
          <a:p>
            <a:pPr>
              <a:lnSpc>
                <a:spcPct val="100000"/>
              </a:lnSpc>
            </a:pPr>
            <a:r>
              <a:rPr lang="ru-RU" dirty="0"/>
              <a:t>Кровоизлияния в мышцы</a:t>
            </a:r>
          </a:p>
        </p:txBody>
      </p:sp>
      <p:pic>
        <p:nvPicPr>
          <p:cNvPr id="4" name="Picture 3">
            <a:extLst>
              <a:ext uri="{FF2B5EF4-FFF2-40B4-BE49-F238E27FC236}">
                <a16:creationId xmlns:a16="http://schemas.microsoft.com/office/drawing/2014/main" id="{842952A3-F105-451D-8AB4-C9B1026C4C59}"/>
              </a:ext>
            </a:extLst>
          </p:cNvPr>
          <p:cNvPicPr>
            <a:picLocks noChangeAspect="1"/>
          </p:cNvPicPr>
          <p:nvPr/>
        </p:nvPicPr>
        <p:blipFill>
          <a:blip r:embed="rId3"/>
          <a:stretch>
            <a:fillRect/>
          </a:stretch>
        </p:blipFill>
        <p:spPr>
          <a:xfrm>
            <a:off x="3154425" y="1628983"/>
            <a:ext cx="5883150" cy="4413887"/>
          </a:xfrm>
          <a:prstGeom prst="roundRect">
            <a:avLst>
              <a:gd name="adj" fmla="val 10337"/>
            </a:avLst>
          </a:prstGeom>
        </p:spPr>
      </p:pic>
    </p:spTree>
    <p:extLst>
      <p:ext uri="{BB962C8B-B14F-4D97-AF65-F5344CB8AC3E}">
        <p14:creationId xmlns:p14="http://schemas.microsoft.com/office/powerpoint/2010/main" val="28580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4103-EBB8-43CD-9177-65364C451A08}"/>
              </a:ext>
            </a:extLst>
          </p:cNvPr>
          <p:cNvSpPr>
            <a:spLocks noGrp="1"/>
          </p:cNvSpPr>
          <p:nvPr>
            <p:ph type="title"/>
          </p:nvPr>
        </p:nvSpPr>
        <p:spPr>
          <a:xfrm>
            <a:off x="838199" y="225425"/>
            <a:ext cx="10515599" cy="1090079"/>
          </a:xfrm>
        </p:spPr>
        <p:txBody>
          <a:bodyPr>
            <a:noAutofit/>
          </a:bodyPr>
          <a:lstStyle/>
          <a:p>
            <a:pPr>
              <a:lnSpc>
                <a:spcPct val="100000"/>
              </a:lnSpc>
            </a:pPr>
            <a:r>
              <a:rPr lang="ru-RU" dirty="0"/>
              <a:t>Кровоизлияния в мышцы. Клинический мониторинг и лечение</a:t>
            </a:r>
          </a:p>
        </p:txBody>
      </p:sp>
      <p:sp>
        <p:nvSpPr>
          <p:cNvPr id="3" name="Content Placeholder 2">
            <a:extLst>
              <a:ext uri="{FF2B5EF4-FFF2-40B4-BE49-F238E27FC236}">
                <a16:creationId xmlns:a16="http://schemas.microsoft.com/office/drawing/2014/main" id="{A1E9F77D-C3DC-40B4-983A-2F9C082BFEDA}"/>
              </a:ext>
            </a:extLst>
          </p:cNvPr>
          <p:cNvSpPr>
            <a:spLocks noGrp="1"/>
          </p:cNvSpPr>
          <p:nvPr>
            <p:ph idx="1"/>
          </p:nvPr>
        </p:nvSpPr>
        <p:spPr>
          <a:xfrm>
            <a:off x="746233" y="1464956"/>
            <a:ext cx="7073464" cy="2549987"/>
          </a:xfrm>
        </p:spPr>
        <p:txBody>
          <a:bodyPr>
            <a:normAutofit/>
          </a:bodyPr>
          <a:lstStyle/>
          <a:p>
            <a:pPr marL="0" indent="0">
              <a:buNone/>
            </a:pPr>
            <a:r>
              <a:rPr lang="ru-RU" b="1" dirty="0">
                <a:solidFill>
                  <a:schemeClr val="accent1"/>
                </a:solidFill>
              </a:rPr>
              <a:t>Рекомендация 10.4.2</a:t>
            </a:r>
            <a:r>
              <a:rPr lang="ru-RU" dirty="0"/>
              <a:t> При кровоизлиянии в мышцу у любого пациента с гемофилией ВФГ рекомендует проведение </a:t>
            </a:r>
            <a:r>
              <a:rPr lang="ru-RU" b="1" dirty="0"/>
              <a:t>углубленной клинической оценки, градацию и мониторинг болевого синдрома</a:t>
            </a:r>
            <a:r>
              <a:rPr lang="ru-RU" dirty="0"/>
              <a:t> согласно шкале оценки боли ВОЗ, поскольку боль при мышечном кровоизлиянии может быть ранним указанием на обратимое повреждение нервно-сосудистого пучка и тканей.</a:t>
            </a:r>
          </a:p>
          <a:p>
            <a:pPr marL="0" indent="0">
              <a:buNone/>
            </a:pPr>
            <a:endParaRPr lang="en-CA" dirty="0"/>
          </a:p>
        </p:txBody>
      </p:sp>
      <p:grpSp>
        <p:nvGrpSpPr>
          <p:cNvPr id="5" name="Group 4">
            <a:extLst>
              <a:ext uri="{FF2B5EF4-FFF2-40B4-BE49-F238E27FC236}">
                <a16:creationId xmlns:a16="http://schemas.microsoft.com/office/drawing/2014/main" id="{643D224A-6BE2-480B-AB46-9BEB37B5F4E4}"/>
              </a:ext>
            </a:extLst>
          </p:cNvPr>
          <p:cNvGrpSpPr/>
          <p:nvPr/>
        </p:nvGrpSpPr>
        <p:grpSpPr>
          <a:xfrm>
            <a:off x="7315201" y="1346199"/>
            <a:ext cx="4656083" cy="1631216"/>
            <a:chOff x="7440101" y="3496168"/>
            <a:chExt cx="4561399" cy="1901332"/>
          </a:xfrm>
        </p:grpSpPr>
        <p:sp>
          <p:nvSpPr>
            <p:cNvPr id="6" name="Rectangle: Diagonal Corners Snipped 5">
              <a:extLst>
                <a:ext uri="{FF2B5EF4-FFF2-40B4-BE49-F238E27FC236}">
                  <a16:creationId xmlns:a16="http://schemas.microsoft.com/office/drawing/2014/main" id="{C75861F3-9CF8-4ABF-8630-DB662E57D9FC}"/>
                </a:ext>
              </a:extLst>
            </p:cNvPr>
            <p:cNvSpPr/>
            <p:nvPr/>
          </p:nvSpPr>
          <p:spPr>
            <a:xfrm>
              <a:off x="8686800" y="3606800"/>
              <a:ext cx="3314700" cy="1790700"/>
            </a:xfrm>
            <a:prstGeom prst="snip2DiagRect">
              <a:avLst>
                <a:gd name="adj1" fmla="val 20567"/>
                <a:gd name="adj2" fmla="val 0"/>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7" name="Rectangle: Diagonal Corners Snipped 6">
              <a:extLst>
                <a:ext uri="{FF2B5EF4-FFF2-40B4-BE49-F238E27FC236}">
                  <a16:creationId xmlns:a16="http://schemas.microsoft.com/office/drawing/2014/main" id="{D1E1554A-2510-4CBD-ADBE-1504DE2B70A7}"/>
                </a:ext>
              </a:extLst>
            </p:cNvPr>
            <p:cNvSpPr/>
            <p:nvPr/>
          </p:nvSpPr>
          <p:spPr>
            <a:xfrm>
              <a:off x="8610600" y="3606800"/>
              <a:ext cx="3314700" cy="1790700"/>
            </a:xfrm>
            <a:prstGeom prst="snip2DiagRect">
              <a:avLst>
                <a:gd name="adj1" fmla="val 20567"/>
                <a:gd name="adj2" fmla="val 0"/>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mj-lt"/>
                </a:rPr>
                <a:t>Пациент требует постоянного наблюдения на предмет возможного возникновения компартмент-синдрома.</a:t>
              </a:r>
            </a:p>
          </p:txBody>
        </p:sp>
        <p:cxnSp>
          <p:nvCxnSpPr>
            <p:cNvPr id="8" name="Straight Arrow Connector 7">
              <a:extLst>
                <a:ext uri="{FF2B5EF4-FFF2-40B4-BE49-F238E27FC236}">
                  <a16:creationId xmlns:a16="http://schemas.microsoft.com/office/drawing/2014/main" id="{C22F58DA-38A8-4B15-BE94-1CD8E7AD474F}"/>
                </a:ext>
              </a:extLst>
            </p:cNvPr>
            <p:cNvCxnSpPr>
              <a:cxnSpLocks/>
            </p:cNvCxnSpPr>
            <p:nvPr/>
          </p:nvCxnSpPr>
          <p:spPr>
            <a:xfrm flipH="1">
              <a:off x="7440101" y="4185599"/>
              <a:ext cx="1157801" cy="0"/>
            </a:xfrm>
            <a:prstGeom prst="straightConnector1">
              <a:avLst/>
            </a:prstGeom>
            <a:ln>
              <a:solidFill>
                <a:schemeClr val="accent3"/>
              </a:solidFill>
              <a:headEnd type="oval"/>
              <a:tailEnd type="oval" w="lg" len="lg"/>
            </a:ln>
          </p:spPr>
          <p:style>
            <a:lnRef idx="1">
              <a:schemeClr val="accent1"/>
            </a:lnRef>
            <a:fillRef idx="0">
              <a:schemeClr val="accent1"/>
            </a:fillRef>
            <a:effectRef idx="0">
              <a:schemeClr val="accent1"/>
            </a:effectRef>
            <a:fontRef idx="minor">
              <a:schemeClr val="tx1"/>
            </a:fontRef>
          </p:style>
        </p:cxnSp>
        <p:sp>
          <p:nvSpPr>
            <p:cNvPr id="9" name="Rectangle: Diagonal Corners Snipped 12">
              <a:extLst>
                <a:ext uri="{FF2B5EF4-FFF2-40B4-BE49-F238E27FC236}">
                  <a16:creationId xmlns:a16="http://schemas.microsoft.com/office/drawing/2014/main" id="{AE035AE9-68D7-4C5D-B177-EAC6F60793D6}"/>
                </a:ext>
              </a:extLst>
            </p:cNvPr>
            <p:cNvSpPr/>
            <p:nvPr/>
          </p:nvSpPr>
          <p:spPr>
            <a:xfrm>
              <a:off x="8573862" y="3496168"/>
              <a:ext cx="3313339" cy="362637"/>
            </a:xfrm>
            <a:custGeom>
              <a:avLst/>
              <a:gdLst>
                <a:gd name="connsiteX0" fmla="*/ 368293 w 3314700"/>
                <a:gd name="connsiteY0" fmla="*/ 0 h 1790700"/>
                <a:gd name="connsiteX1" fmla="*/ 3314700 w 3314700"/>
                <a:gd name="connsiteY1" fmla="*/ 0 h 1790700"/>
                <a:gd name="connsiteX2" fmla="*/ 3314700 w 3314700"/>
                <a:gd name="connsiteY2" fmla="*/ 0 h 1790700"/>
                <a:gd name="connsiteX3" fmla="*/ 3314700 w 3314700"/>
                <a:gd name="connsiteY3" fmla="*/ 1422407 h 1790700"/>
                <a:gd name="connsiteX4" fmla="*/ 2946407 w 3314700"/>
                <a:gd name="connsiteY4" fmla="*/ 1790700 h 1790700"/>
                <a:gd name="connsiteX5" fmla="*/ 0 w 3314700"/>
                <a:gd name="connsiteY5" fmla="*/ 1790700 h 1790700"/>
                <a:gd name="connsiteX6" fmla="*/ 0 w 3314700"/>
                <a:gd name="connsiteY6" fmla="*/ 1790700 h 1790700"/>
                <a:gd name="connsiteX7" fmla="*/ 0 w 3314700"/>
                <a:gd name="connsiteY7" fmla="*/ 368293 h 1790700"/>
                <a:gd name="connsiteX8" fmla="*/ 368293 w 3314700"/>
                <a:gd name="connsiteY8" fmla="*/ 0 h 1790700"/>
                <a:gd name="connsiteX0" fmla="*/ 2946407 w 3314700"/>
                <a:gd name="connsiteY0" fmla="*/ 1790700 h 1882140"/>
                <a:gd name="connsiteX1" fmla="*/ 0 w 3314700"/>
                <a:gd name="connsiteY1" fmla="*/ 1790700 h 1882140"/>
                <a:gd name="connsiteX2" fmla="*/ 0 w 3314700"/>
                <a:gd name="connsiteY2" fmla="*/ 1790700 h 1882140"/>
                <a:gd name="connsiteX3" fmla="*/ 0 w 3314700"/>
                <a:gd name="connsiteY3" fmla="*/ 368293 h 1882140"/>
                <a:gd name="connsiteX4" fmla="*/ 368293 w 3314700"/>
                <a:gd name="connsiteY4" fmla="*/ 0 h 1882140"/>
                <a:gd name="connsiteX5" fmla="*/ 3314700 w 3314700"/>
                <a:gd name="connsiteY5" fmla="*/ 0 h 1882140"/>
                <a:gd name="connsiteX6" fmla="*/ 3314700 w 3314700"/>
                <a:gd name="connsiteY6" fmla="*/ 0 h 1882140"/>
                <a:gd name="connsiteX7" fmla="*/ 3314700 w 3314700"/>
                <a:gd name="connsiteY7" fmla="*/ 1422407 h 1882140"/>
                <a:gd name="connsiteX8" fmla="*/ 3037847 w 3314700"/>
                <a:gd name="connsiteY8" fmla="*/ 1882140 h 1882140"/>
                <a:gd name="connsiteX0" fmla="*/ 2946407 w 3314700"/>
                <a:gd name="connsiteY0" fmla="*/ 1790700 h 1790700"/>
                <a:gd name="connsiteX1" fmla="*/ 0 w 3314700"/>
                <a:gd name="connsiteY1" fmla="*/ 1790700 h 1790700"/>
                <a:gd name="connsiteX2" fmla="*/ 0 w 3314700"/>
                <a:gd name="connsiteY2" fmla="*/ 1790700 h 1790700"/>
                <a:gd name="connsiteX3" fmla="*/ 0 w 3314700"/>
                <a:gd name="connsiteY3" fmla="*/ 368293 h 1790700"/>
                <a:gd name="connsiteX4" fmla="*/ 368293 w 3314700"/>
                <a:gd name="connsiteY4" fmla="*/ 0 h 1790700"/>
                <a:gd name="connsiteX5" fmla="*/ 3314700 w 3314700"/>
                <a:gd name="connsiteY5" fmla="*/ 0 h 1790700"/>
                <a:gd name="connsiteX6" fmla="*/ 3314700 w 3314700"/>
                <a:gd name="connsiteY6" fmla="*/ 0 h 1790700"/>
                <a:gd name="connsiteX7" fmla="*/ 3314700 w 3314700"/>
                <a:gd name="connsiteY7" fmla="*/ 1422407 h 1790700"/>
                <a:gd name="connsiteX0" fmla="*/ 2946407 w 3314700"/>
                <a:gd name="connsiteY0" fmla="*/ 1790700 h 1790700"/>
                <a:gd name="connsiteX1" fmla="*/ 0 w 3314700"/>
                <a:gd name="connsiteY1" fmla="*/ 1790700 h 1790700"/>
                <a:gd name="connsiteX2" fmla="*/ 0 w 3314700"/>
                <a:gd name="connsiteY2" fmla="*/ 1790700 h 1790700"/>
                <a:gd name="connsiteX3" fmla="*/ 0 w 3314700"/>
                <a:gd name="connsiteY3" fmla="*/ 368293 h 1790700"/>
                <a:gd name="connsiteX4" fmla="*/ 368293 w 3314700"/>
                <a:gd name="connsiteY4" fmla="*/ 0 h 1790700"/>
                <a:gd name="connsiteX5" fmla="*/ 3314700 w 3314700"/>
                <a:gd name="connsiteY5" fmla="*/ 0 h 1790700"/>
                <a:gd name="connsiteX6" fmla="*/ 3314700 w 3314700"/>
                <a:gd name="connsiteY6" fmla="*/ 0 h 1790700"/>
                <a:gd name="connsiteX0" fmla="*/ 0 w 3314700"/>
                <a:gd name="connsiteY0" fmla="*/ 1790700 h 1790700"/>
                <a:gd name="connsiteX1" fmla="*/ 0 w 3314700"/>
                <a:gd name="connsiteY1" fmla="*/ 1790700 h 1790700"/>
                <a:gd name="connsiteX2" fmla="*/ 0 w 3314700"/>
                <a:gd name="connsiteY2" fmla="*/ 368293 h 1790700"/>
                <a:gd name="connsiteX3" fmla="*/ 368293 w 3314700"/>
                <a:gd name="connsiteY3" fmla="*/ 0 h 1790700"/>
                <a:gd name="connsiteX4" fmla="*/ 3314700 w 3314700"/>
                <a:gd name="connsiteY4" fmla="*/ 0 h 1790700"/>
                <a:gd name="connsiteX5" fmla="*/ 3314700 w 3314700"/>
                <a:gd name="connsiteY5" fmla="*/ 0 h 1790700"/>
                <a:gd name="connsiteX0" fmla="*/ 0 w 3314700"/>
                <a:gd name="connsiteY0" fmla="*/ 1790700 h 1790700"/>
                <a:gd name="connsiteX1" fmla="*/ 0 w 3314700"/>
                <a:gd name="connsiteY1" fmla="*/ 368293 h 1790700"/>
                <a:gd name="connsiteX2" fmla="*/ 368293 w 3314700"/>
                <a:gd name="connsiteY2" fmla="*/ 0 h 1790700"/>
                <a:gd name="connsiteX3" fmla="*/ 3314700 w 3314700"/>
                <a:gd name="connsiteY3" fmla="*/ 0 h 1790700"/>
                <a:gd name="connsiteX4" fmla="*/ 3314700 w 3314700"/>
                <a:gd name="connsiteY4" fmla="*/ 0 h 1790700"/>
                <a:gd name="connsiteX0" fmla="*/ 0 w 3314700"/>
                <a:gd name="connsiteY0" fmla="*/ 368293 h 368293"/>
                <a:gd name="connsiteX1" fmla="*/ 368293 w 3314700"/>
                <a:gd name="connsiteY1" fmla="*/ 0 h 368293"/>
                <a:gd name="connsiteX2" fmla="*/ 3314700 w 3314700"/>
                <a:gd name="connsiteY2" fmla="*/ 0 h 368293"/>
                <a:gd name="connsiteX3" fmla="*/ 3314700 w 3314700"/>
                <a:gd name="connsiteY3" fmla="*/ 0 h 368293"/>
                <a:gd name="connsiteX0" fmla="*/ 0 w 3211438"/>
                <a:gd name="connsiteY0" fmla="*/ 401429 h 401429"/>
                <a:gd name="connsiteX1" fmla="*/ 265031 w 3211438"/>
                <a:gd name="connsiteY1" fmla="*/ 0 h 401429"/>
                <a:gd name="connsiteX2" fmla="*/ 3211438 w 3211438"/>
                <a:gd name="connsiteY2" fmla="*/ 0 h 401429"/>
                <a:gd name="connsiteX3" fmla="*/ 3211438 w 3211438"/>
                <a:gd name="connsiteY3" fmla="*/ 0 h 401429"/>
                <a:gd name="connsiteX0" fmla="*/ 0 w 3180460"/>
                <a:gd name="connsiteY0" fmla="*/ 285455 h 285455"/>
                <a:gd name="connsiteX1" fmla="*/ 234053 w 3180460"/>
                <a:gd name="connsiteY1" fmla="*/ 0 h 285455"/>
                <a:gd name="connsiteX2" fmla="*/ 3180460 w 3180460"/>
                <a:gd name="connsiteY2" fmla="*/ 0 h 285455"/>
                <a:gd name="connsiteX3" fmla="*/ 3180460 w 3180460"/>
                <a:gd name="connsiteY3" fmla="*/ 0 h 285455"/>
                <a:gd name="connsiteX0" fmla="*/ 0 w 3170134"/>
                <a:gd name="connsiteY0" fmla="*/ 335158 h 335158"/>
                <a:gd name="connsiteX1" fmla="*/ 223727 w 3170134"/>
                <a:gd name="connsiteY1" fmla="*/ 0 h 335158"/>
                <a:gd name="connsiteX2" fmla="*/ 3170134 w 3170134"/>
                <a:gd name="connsiteY2" fmla="*/ 0 h 335158"/>
                <a:gd name="connsiteX3" fmla="*/ 3170134 w 3170134"/>
                <a:gd name="connsiteY3" fmla="*/ 0 h 335158"/>
                <a:gd name="connsiteX0" fmla="*/ 0 w 3143028"/>
                <a:gd name="connsiteY0" fmla="*/ 291668 h 291668"/>
                <a:gd name="connsiteX1" fmla="*/ 196621 w 3143028"/>
                <a:gd name="connsiteY1" fmla="*/ 0 h 291668"/>
                <a:gd name="connsiteX2" fmla="*/ 3143028 w 3143028"/>
                <a:gd name="connsiteY2" fmla="*/ 0 h 291668"/>
                <a:gd name="connsiteX3" fmla="*/ 3143028 w 3143028"/>
                <a:gd name="connsiteY3" fmla="*/ 0 h 291668"/>
              </a:gdLst>
              <a:ahLst/>
              <a:cxnLst>
                <a:cxn ang="0">
                  <a:pos x="connsiteX0" y="connsiteY0"/>
                </a:cxn>
                <a:cxn ang="0">
                  <a:pos x="connsiteX1" y="connsiteY1"/>
                </a:cxn>
                <a:cxn ang="0">
                  <a:pos x="connsiteX2" y="connsiteY2"/>
                </a:cxn>
                <a:cxn ang="0">
                  <a:pos x="connsiteX3" y="connsiteY3"/>
                </a:cxn>
              </a:cxnLst>
              <a:rect l="l" t="t" r="r" b="b"/>
              <a:pathLst>
                <a:path w="3143028" h="291668">
                  <a:moveTo>
                    <a:pt x="0" y="291668"/>
                  </a:moveTo>
                  <a:lnTo>
                    <a:pt x="196621" y="0"/>
                  </a:lnTo>
                  <a:lnTo>
                    <a:pt x="3143028" y="0"/>
                  </a:lnTo>
                  <a:lnTo>
                    <a:pt x="3143028"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grpSp>
      <p:sp>
        <p:nvSpPr>
          <p:cNvPr id="10" name="Text Placeholder 2">
            <a:extLst>
              <a:ext uri="{FF2B5EF4-FFF2-40B4-BE49-F238E27FC236}">
                <a16:creationId xmlns:a16="http://schemas.microsoft.com/office/drawing/2014/main" id="{9805C9A1-5598-42ED-9D5B-0E3F2309D8EB}"/>
              </a:ext>
            </a:extLst>
          </p:cNvPr>
          <p:cNvSpPr>
            <a:spLocks noGrp="1"/>
          </p:cNvSpPr>
          <p:nvPr>
            <p:ph type="body" sz="quarter" idx="13"/>
          </p:nvPr>
        </p:nvSpPr>
        <p:spPr>
          <a:xfrm>
            <a:off x="746233" y="6233511"/>
            <a:ext cx="9925050" cy="365125"/>
          </a:xfrm>
        </p:spPr>
        <p:txBody>
          <a:bodyPr/>
          <a:lstStyle/>
          <a:p>
            <a:r>
              <a:rPr lang="ru-RU" sz="1000" dirty="0"/>
              <a:t>ВОЗ - Всемирная организация здравоохранения</a:t>
            </a:r>
          </a:p>
        </p:txBody>
      </p:sp>
      <p:sp>
        <p:nvSpPr>
          <p:cNvPr id="4" name="TextBox 3">
            <a:extLst>
              <a:ext uri="{FF2B5EF4-FFF2-40B4-BE49-F238E27FC236}">
                <a16:creationId xmlns:a16="http://schemas.microsoft.com/office/drawing/2014/main" id="{33E197CA-0628-4F3E-B498-C939B06DD3B6}"/>
              </a:ext>
            </a:extLst>
          </p:cNvPr>
          <p:cNvSpPr txBox="1"/>
          <p:nvPr/>
        </p:nvSpPr>
        <p:spPr>
          <a:xfrm>
            <a:off x="746233" y="4102860"/>
            <a:ext cx="10858503" cy="1631216"/>
          </a:xfrm>
          <a:prstGeom prst="rect">
            <a:avLst/>
          </a:prstGeom>
          <a:noFill/>
        </p:spPr>
        <p:txBody>
          <a:bodyPr wrap="square" rtlCol="0">
            <a:spAutoFit/>
          </a:bodyPr>
          <a:lstStyle/>
          <a:p>
            <a:r>
              <a:rPr lang="ru-RU" sz="2000" b="1" dirty="0">
                <a:solidFill>
                  <a:schemeClr val="accent1"/>
                </a:solidFill>
              </a:rPr>
              <a:t>Рекомендация 10.4.3</a:t>
            </a:r>
            <a:r>
              <a:rPr lang="ru-RU" sz="2000" dirty="0"/>
              <a:t> У </a:t>
            </a:r>
            <a:r>
              <a:rPr lang="ru-RU" sz="2000" b="1" dirty="0"/>
              <a:t>пациентов</a:t>
            </a:r>
            <a:r>
              <a:rPr lang="ru-RU" sz="2000" dirty="0"/>
              <a:t> с гемофилией </a:t>
            </a:r>
            <a:r>
              <a:rPr lang="ru-RU" sz="2000" b="1" dirty="0"/>
              <a:t>мышечные кровоизлияния с картиной компартмент-синдрома и нервно-сосудистых нарушений требуют проведения фасциотомии</a:t>
            </a:r>
            <a:r>
              <a:rPr lang="ru-RU" sz="2000" dirty="0"/>
              <a:t> не позднее 12 часов с момента возникновения симптомов, до наступления необратимых поражений, вызванных некрозом тканей.</a:t>
            </a:r>
          </a:p>
          <a:p>
            <a:endParaRPr lang="en-CA" sz="2000" dirty="0"/>
          </a:p>
        </p:txBody>
      </p:sp>
    </p:spTree>
    <p:extLst>
      <p:ext uri="{BB962C8B-B14F-4D97-AF65-F5344CB8AC3E}">
        <p14:creationId xmlns:p14="http://schemas.microsoft.com/office/powerpoint/2010/main" val="351505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3AA2D-013D-4317-96F3-91AC7A426F01}"/>
              </a:ext>
            </a:extLst>
          </p:cNvPr>
          <p:cNvSpPr>
            <a:spLocks noGrp="1"/>
          </p:cNvSpPr>
          <p:nvPr>
            <p:ph type="title"/>
          </p:nvPr>
        </p:nvSpPr>
        <p:spPr/>
        <p:txBody>
          <a:bodyPr>
            <a:normAutofit/>
          </a:bodyPr>
          <a:lstStyle/>
          <a:p>
            <a:pPr>
              <a:lnSpc>
                <a:spcPct val="100000"/>
              </a:lnSpc>
            </a:pPr>
            <a:r>
              <a:rPr lang="ru-RU" b="1" dirty="0"/>
              <a:t>Псевдоопухоли</a:t>
            </a:r>
          </a:p>
        </p:txBody>
      </p:sp>
      <p:sp>
        <p:nvSpPr>
          <p:cNvPr id="3" name="Content Placeholder 2">
            <a:extLst>
              <a:ext uri="{FF2B5EF4-FFF2-40B4-BE49-F238E27FC236}">
                <a16:creationId xmlns:a16="http://schemas.microsoft.com/office/drawing/2014/main" id="{F42B5DFE-407A-4337-98B6-7D3844A16AC1}"/>
              </a:ext>
            </a:extLst>
          </p:cNvPr>
          <p:cNvSpPr>
            <a:spLocks noGrp="1"/>
          </p:cNvSpPr>
          <p:nvPr>
            <p:ph idx="1"/>
          </p:nvPr>
        </p:nvSpPr>
        <p:spPr>
          <a:xfrm>
            <a:off x="838200" y="1562100"/>
            <a:ext cx="7924799" cy="4614863"/>
          </a:xfrm>
        </p:spPr>
        <p:txBody>
          <a:bodyPr>
            <a:normAutofit/>
          </a:bodyPr>
          <a:lstStyle/>
          <a:p>
            <a:r>
              <a:rPr lang="ru-RU" dirty="0">
                <a:latin typeface="Arial" panose="020B0604020202020204" pitchFamily="34" charset="0"/>
                <a:cs typeface="Arial" panose="020B0604020202020204" pitchFamily="34" charset="0"/>
              </a:rPr>
              <a:t>Псевдоопухоли - это осложнения, представляющие собой прогрессирующее кистозное увеличение мышцы и/или кости в объеме.</a:t>
            </a:r>
          </a:p>
          <a:p>
            <a:r>
              <a:rPr lang="ru-RU" dirty="0"/>
              <a:t>Возникают из-за неадекватно пролеченных кровоизлияний в мягкие ткани, обычно в мышцу, прилегающую к кости.</a:t>
            </a:r>
          </a:p>
          <a:p>
            <a:r>
              <a:rPr lang="ru-RU" dirty="0"/>
              <a:t>Оцениваются и последовательно наблюдаются путем ультразвуковой визуализации.</a:t>
            </a:r>
          </a:p>
          <a:p>
            <a:pPr lvl="1"/>
            <a:r>
              <a:rPr lang="ru-RU" sz="2000" dirty="0"/>
              <a:t>Возможно применение КТ-сканирования и МРТ.</a:t>
            </a:r>
          </a:p>
          <a:p>
            <a:r>
              <a:rPr lang="ru-RU" dirty="0"/>
              <a:t>Лечение псевдоопухоли зависит от её локализации, размера, скорости роста и воздействия на смежные структуры.</a:t>
            </a:r>
          </a:p>
          <a:p>
            <a:endParaRPr lang="en-US" dirty="0"/>
          </a:p>
        </p:txBody>
      </p:sp>
      <p:sp>
        <p:nvSpPr>
          <p:cNvPr id="4" name="Text Placeholder 3">
            <a:extLst>
              <a:ext uri="{FF2B5EF4-FFF2-40B4-BE49-F238E27FC236}">
                <a16:creationId xmlns:a16="http://schemas.microsoft.com/office/drawing/2014/main" id="{80BB351D-EBA9-4085-B6C9-8CD33515CFB2}"/>
              </a:ext>
            </a:extLst>
          </p:cNvPr>
          <p:cNvSpPr>
            <a:spLocks noGrp="1"/>
          </p:cNvSpPr>
          <p:nvPr>
            <p:ph type="body" sz="quarter" idx="13"/>
          </p:nvPr>
        </p:nvSpPr>
        <p:spPr>
          <a:xfrm>
            <a:off x="712077" y="6212491"/>
            <a:ext cx="9925050" cy="365125"/>
          </a:xfrm>
        </p:spPr>
        <p:txBody>
          <a:bodyPr>
            <a:normAutofit/>
          </a:bodyPr>
          <a:lstStyle/>
          <a:p>
            <a:r>
              <a:rPr lang="ru-RU" sz="1000" baseline="30000" dirty="0"/>
              <a:t>1</a:t>
            </a:r>
            <a:r>
              <a:rPr lang="ru-RU" sz="1000" dirty="0"/>
              <a:t>Случай заболевания любезно предоставлен доктором Прашантом Мудгалом, Radiopaedia.org, rID: 27167.</a:t>
            </a:r>
          </a:p>
          <a:p>
            <a:r>
              <a:rPr lang="ru-RU" sz="1000" dirty="0"/>
              <a:t>КТ - компьютерная томография; МРТ - магнитно-резонансная томография</a:t>
            </a:r>
          </a:p>
        </p:txBody>
      </p:sp>
      <p:sp>
        <p:nvSpPr>
          <p:cNvPr id="6" name="TextBox 5">
            <a:extLst>
              <a:ext uri="{FF2B5EF4-FFF2-40B4-BE49-F238E27FC236}">
                <a16:creationId xmlns:a16="http://schemas.microsoft.com/office/drawing/2014/main" id="{B69EDA91-F8D9-4B06-BDC6-981119F97C80}"/>
              </a:ext>
            </a:extLst>
          </p:cNvPr>
          <p:cNvSpPr txBox="1"/>
          <p:nvPr/>
        </p:nvSpPr>
        <p:spPr>
          <a:xfrm>
            <a:off x="8657695" y="5457669"/>
            <a:ext cx="3238502" cy="584775"/>
          </a:xfrm>
          <a:prstGeom prst="rect">
            <a:avLst/>
          </a:prstGeom>
          <a:noFill/>
        </p:spPr>
        <p:txBody>
          <a:bodyPr wrap="square">
            <a:spAutoFit/>
          </a:bodyPr>
          <a:lstStyle/>
          <a:p>
            <a:pPr algn="ctr"/>
            <a:r>
              <a:rPr lang="ru-RU" sz="1600" dirty="0">
                <a:latin typeface="Arial" panose="020B0604020202020204" pitchFamily="34" charset="0"/>
                <a:cs typeface="Arial" panose="020B0604020202020204" pitchFamily="34" charset="0"/>
              </a:rPr>
              <a:t>Внутрикостная гемофилическая псевдоопухоль</a:t>
            </a:r>
            <a:r>
              <a:rPr lang="ru-RU" sz="1600" baseline="30000" dirty="0">
                <a:latin typeface="Arial" panose="020B0604020202020204" pitchFamily="34" charset="0"/>
                <a:cs typeface="Arial" panose="020B0604020202020204" pitchFamily="34" charset="0"/>
              </a:rPr>
              <a:t>1</a:t>
            </a:r>
            <a:r>
              <a:rPr lang="ru-RU" sz="1600" dirty="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849412B3-0C47-4DA6-A6B4-910543813EA4}"/>
              </a:ext>
            </a:extLst>
          </p:cNvPr>
          <p:cNvPicPr>
            <a:picLocks noChangeAspect="1"/>
          </p:cNvPicPr>
          <p:nvPr/>
        </p:nvPicPr>
        <p:blipFill>
          <a:blip r:embed="rId3"/>
          <a:stretch>
            <a:fillRect/>
          </a:stretch>
        </p:blipFill>
        <p:spPr>
          <a:xfrm>
            <a:off x="9136594" y="1409417"/>
            <a:ext cx="2280705" cy="4048252"/>
          </a:xfrm>
          <a:prstGeom prst="roundRect">
            <a:avLst/>
          </a:prstGeom>
          <a:ln w="38100">
            <a:noFill/>
          </a:ln>
        </p:spPr>
      </p:pic>
    </p:spTree>
    <p:extLst>
      <p:ext uri="{BB962C8B-B14F-4D97-AF65-F5344CB8AC3E}">
        <p14:creationId xmlns:p14="http://schemas.microsoft.com/office/powerpoint/2010/main" val="682263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924B-A6EF-224F-BB16-86ED31F7C0E6}"/>
              </a:ext>
            </a:extLst>
          </p:cNvPr>
          <p:cNvSpPr>
            <a:spLocks noGrp="1"/>
          </p:cNvSpPr>
          <p:nvPr>
            <p:ph type="title"/>
          </p:nvPr>
        </p:nvSpPr>
        <p:spPr/>
        <p:txBody>
          <a:bodyPr>
            <a:normAutofit/>
          </a:bodyPr>
          <a:lstStyle/>
          <a:p>
            <a:pPr>
              <a:lnSpc>
                <a:spcPct val="100000"/>
              </a:lnSpc>
            </a:pPr>
            <a:r>
              <a:rPr lang="ru-RU" sz="3400" b="1" dirty="0"/>
              <a:t>Псевдоопухоли</a:t>
            </a:r>
          </a:p>
        </p:txBody>
      </p:sp>
      <p:sp>
        <p:nvSpPr>
          <p:cNvPr id="3" name="Slide Number Placeholder 2">
            <a:extLst>
              <a:ext uri="{FF2B5EF4-FFF2-40B4-BE49-F238E27FC236}">
                <a16:creationId xmlns:a16="http://schemas.microsoft.com/office/drawing/2014/main" id="{2257F74E-EF42-4919-855F-81B5A6A16010}"/>
              </a:ext>
            </a:extLst>
          </p:cNvPr>
          <p:cNvSpPr>
            <a:spLocks noGrp="1"/>
          </p:cNvSpPr>
          <p:nvPr>
            <p:ph type="sldNum" sz="quarter" idx="12"/>
          </p:nvPr>
        </p:nvSpPr>
        <p:spPr/>
        <p:txBody>
          <a:bodyPr/>
          <a:lstStyle/>
          <a:p>
            <a:r>
              <a:rPr lang="ru-RU" dirty="0"/>
              <a:t> </a:t>
            </a:r>
          </a:p>
        </p:txBody>
      </p:sp>
      <p:pic>
        <p:nvPicPr>
          <p:cNvPr id="5" name="Picture 4">
            <a:extLst>
              <a:ext uri="{FF2B5EF4-FFF2-40B4-BE49-F238E27FC236}">
                <a16:creationId xmlns:a16="http://schemas.microsoft.com/office/drawing/2014/main" id="{D0EA13D4-3C55-4C66-8049-96FC88F290E6}"/>
              </a:ext>
            </a:extLst>
          </p:cNvPr>
          <p:cNvPicPr>
            <a:picLocks noChangeAspect="1"/>
          </p:cNvPicPr>
          <p:nvPr/>
        </p:nvPicPr>
        <p:blipFill>
          <a:blip r:embed="rId3"/>
          <a:stretch>
            <a:fillRect/>
          </a:stretch>
        </p:blipFill>
        <p:spPr>
          <a:xfrm>
            <a:off x="2956288" y="1377492"/>
            <a:ext cx="6279424" cy="4712616"/>
          </a:xfrm>
          <a:prstGeom prst="roundRect">
            <a:avLst>
              <a:gd name="adj" fmla="val 9121"/>
            </a:avLst>
          </a:prstGeom>
        </p:spPr>
      </p:pic>
    </p:spTree>
    <p:extLst>
      <p:ext uri="{BB962C8B-B14F-4D97-AF65-F5344CB8AC3E}">
        <p14:creationId xmlns:p14="http://schemas.microsoft.com/office/powerpoint/2010/main" val="165611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FA7CA-25A6-4E52-AD19-9B794E7D92C0}"/>
              </a:ext>
            </a:extLst>
          </p:cNvPr>
          <p:cNvSpPr>
            <a:spLocks noGrp="1"/>
          </p:cNvSpPr>
          <p:nvPr>
            <p:ph type="title"/>
          </p:nvPr>
        </p:nvSpPr>
        <p:spPr>
          <a:xfrm>
            <a:off x="838199" y="225425"/>
            <a:ext cx="10515599" cy="847521"/>
          </a:xfrm>
        </p:spPr>
        <p:txBody>
          <a:bodyPr vert="horz" lIns="91440" tIns="45720" rIns="91440" bIns="45720" rtlCol="0" anchor="ctr">
            <a:noAutofit/>
          </a:bodyPr>
          <a:lstStyle/>
          <a:p>
            <a:pPr>
              <a:lnSpc>
                <a:spcPct val="100000"/>
              </a:lnSpc>
            </a:pPr>
            <a:r>
              <a:rPr lang="ru-RU" b="1" dirty="0"/>
              <a:t>Руководство ВФГ по лечению гемофилии</a:t>
            </a:r>
          </a:p>
        </p:txBody>
      </p:sp>
      <p:sp>
        <p:nvSpPr>
          <p:cNvPr id="8" name="Text Placeholder 4">
            <a:extLst>
              <a:ext uri="{FF2B5EF4-FFF2-40B4-BE49-F238E27FC236}">
                <a16:creationId xmlns:a16="http://schemas.microsoft.com/office/drawing/2014/main" id="{6B9AC624-FDA2-46BE-857A-512BF444C552}"/>
              </a:ext>
            </a:extLst>
          </p:cNvPr>
          <p:cNvSpPr>
            <a:spLocks noGrp="1"/>
          </p:cNvSpPr>
          <p:nvPr>
            <p:ph type="body" sz="quarter" idx="13"/>
          </p:nvPr>
        </p:nvSpPr>
        <p:spPr>
          <a:xfrm>
            <a:off x="838201" y="6356351"/>
            <a:ext cx="9925050" cy="365125"/>
          </a:xfrm>
        </p:spPr>
        <p:txBody>
          <a:bodyPr>
            <a:noAutofit/>
          </a:bodyPr>
          <a:lstStyle/>
          <a:p>
            <a:pPr marL="0" indent="0">
              <a:spcBef>
                <a:spcPts val="0"/>
              </a:spcBef>
              <a:buNone/>
            </a:pPr>
            <a:r>
              <a:rPr lang="ru-RU" sz="1000" b="1" i="1" u="none" strike="noStrike" baseline="0" dirty="0"/>
              <a:t>Все рекомендации приняты на основе консенсуса.</a:t>
            </a:r>
          </a:p>
          <a:p>
            <a:pPr marL="0" indent="0">
              <a:spcBef>
                <a:spcPts val="0"/>
              </a:spcBef>
              <a:buNone/>
            </a:pPr>
            <a:r>
              <a:rPr lang="ru-RU" sz="1000" dirty="0"/>
              <a:t>Шривастава А. и др. Журнал «Гемофилия». 2020;26(Suppl 6):1–158. </a:t>
            </a:r>
          </a:p>
        </p:txBody>
      </p:sp>
      <p:pic>
        <p:nvPicPr>
          <p:cNvPr id="5" name="Рисунок 4">
            <a:extLst>
              <a:ext uri="{FF2B5EF4-FFF2-40B4-BE49-F238E27FC236}">
                <a16:creationId xmlns:a16="http://schemas.microsoft.com/office/drawing/2014/main" id="{D4E002E4-2FB0-4B33-BF81-313332D406B9}"/>
              </a:ext>
            </a:extLst>
          </p:cNvPr>
          <p:cNvPicPr>
            <a:picLocks noChangeAspect="1"/>
          </p:cNvPicPr>
          <p:nvPr/>
        </p:nvPicPr>
        <p:blipFill>
          <a:blip r:embed="rId3"/>
          <a:stretch>
            <a:fillRect/>
          </a:stretch>
        </p:blipFill>
        <p:spPr>
          <a:xfrm>
            <a:off x="4253629" y="987972"/>
            <a:ext cx="4177409" cy="5368377"/>
          </a:xfrm>
          <a:prstGeom prst="rect">
            <a:avLst/>
          </a:prstGeom>
        </p:spPr>
      </p:pic>
    </p:spTree>
    <p:extLst>
      <p:ext uri="{BB962C8B-B14F-4D97-AF65-F5344CB8AC3E}">
        <p14:creationId xmlns:p14="http://schemas.microsoft.com/office/powerpoint/2010/main" val="164979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EF5C-DDAF-4610-AD41-3267F1AE6FEA}"/>
              </a:ext>
            </a:extLst>
          </p:cNvPr>
          <p:cNvSpPr>
            <a:spLocks noGrp="1"/>
          </p:cNvSpPr>
          <p:nvPr>
            <p:ph type="title"/>
          </p:nvPr>
        </p:nvSpPr>
        <p:spPr/>
        <p:txBody>
          <a:bodyPr>
            <a:noAutofit/>
          </a:bodyPr>
          <a:lstStyle/>
          <a:p>
            <a:pPr>
              <a:lnSpc>
                <a:spcPct val="100000"/>
              </a:lnSpc>
            </a:pPr>
            <a:r>
              <a:rPr lang="ru-RU" dirty="0"/>
              <a:t>Лечение псевдоопухолей</a:t>
            </a:r>
          </a:p>
        </p:txBody>
      </p:sp>
      <p:sp>
        <p:nvSpPr>
          <p:cNvPr id="3" name="Content Placeholder 2">
            <a:extLst>
              <a:ext uri="{FF2B5EF4-FFF2-40B4-BE49-F238E27FC236}">
                <a16:creationId xmlns:a16="http://schemas.microsoft.com/office/drawing/2014/main" id="{92878886-0E6E-4198-9751-62376B21D1B9}"/>
              </a:ext>
            </a:extLst>
          </p:cNvPr>
          <p:cNvSpPr>
            <a:spLocks noGrp="1"/>
          </p:cNvSpPr>
          <p:nvPr>
            <p:ph idx="1"/>
          </p:nvPr>
        </p:nvSpPr>
        <p:spPr/>
        <p:txBody>
          <a:bodyPr>
            <a:normAutofit lnSpcReduction="10000"/>
          </a:bodyPr>
          <a:lstStyle/>
          <a:p>
            <a:pPr marL="0" indent="0" algn="l" rtl="0" eaLnBrk="1" fontAlgn="t" latinLnBrk="0" hangingPunct="1">
              <a:spcBef>
                <a:spcPts val="0"/>
              </a:spcBef>
              <a:spcAft>
                <a:spcPts val="0"/>
              </a:spcAft>
              <a:buNone/>
            </a:pPr>
            <a:r>
              <a:rPr lang="ru-RU" b="1" i="0" u="none" strike="noStrike" dirty="0">
                <a:solidFill>
                  <a:srgbClr val="008BB0"/>
                </a:solidFill>
                <a:effectLst/>
                <a:latin typeface="Arial" panose="020B0604020202020204" pitchFamily="34" charset="0"/>
                <a:cs typeface="Arial" panose="020B0604020202020204" pitchFamily="34" charset="0"/>
              </a:rPr>
              <a:t>Рекомендация 10.5.2</a:t>
            </a:r>
          </a:p>
          <a:p>
            <a:pPr marL="0" indent="0" algn="l" rtl="0" eaLnBrk="1" fontAlgn="t" latinLnBrk="0" hangingPunct="1">
              <a:spcBef>
                <a:spcPts val="0"/>
              </a:spcBef>
              <a:spcAft>
                <a:spcPts val="0"/>
              </a:spcAft>
              <a:buNone/>
            </a:pPr>
            <a:r>
              <a:rPr lang="ru-RU" i="0" u="none" strike="noStrike" dirty="0">
                <a:solidFill>
                  <a:srgbClr val="000000"/>
                </a:solidFill>
                <a:effectLst/>
                <a:latin typeface="Arial" panose="020B0604020202020204" pitchFamily="34" charset="0"/>
                <a:cs typeface="Arial" panose="020B0604020202020204" pitchFamily="34" charset="0"/>
              </a:rPr>
              <a:t>При возникновении </a:t>
            </a:r>
            <a:r>
              <a:rPr lang="ru-RU" b="1" i="0" u="none" strike="noStrike" dirty="0">
                <a:solidFill>
                  <a:srgbClr val="000000"/>
                </a:solidFill>
                <a:effectLst/>
                <a:latin typeface="Arial" panose="020B0604020202020204" pitchFamily="34" charset="0"/>
                <a:cs typeface="Arial" panose="020B0604020202020204" pitchFamily="34" charset="0"/>
              </a:rPr>
              <a:t>небольших псевдоопухолей</a:t>
            </a:r>
            <a:r>
              <a:rPr lang="ru-RU" i="0" u="none" strike="noStrike" dirty="0">
                <a:solidFill>
                  <a:srgbClr val="000000"/>
                </a:solidFill>
                <a:effectLst/>
                <a:latin typeface="Arial" panose="020B0604020202020204" pitchFamily="34" charset="0"/>
                <a:cs typeface="Arial" panose="020B0604020202020204" pitchFamily="34" charset="0"/>
              </a:rPr>
              <a:t> у пациентов с гемофилией </a:t>
            </a:r>
            <a:r>
              <a:rPr lang="ru-RU" b="1" i="0" u="none" strike="noStrike" dirty="0">
                <a:solidFill>
                  <a:srgbClr val="000000"/>
                </a:solidFill>
                <a:effectLst/>
                <a:latin typeface="Arial" panose="020B0604020202020204" pitchFamily="34" charset="0"/>
                <a:cs typeface="Arial" panose="020B0604020202020204" pitchFamily="34" charset="0"/>
              </a:rPr>
              <a:t>на ранних этапах</a:t>
            </a:r>
            <a:r>
              <a:rPr lang="ru-RU" i="0" u="none" strike="noStrike" dirty="0">
                <a:solidFill>
                  <a:srgbClr val="000000"/>
                </a:solidFill>
                <a:effectLst/>
                <a:latin typeface="Arial" panose="020B0604020202020204" pitchFamily="34" charset="0"/>
                <a:cs typeface="Arial" panose="020B0604020202020204" pitchFamily="34" charset="0"/>
              </a:rPr>
              <a:t> (до формирования псевдокапсулы) в отсутствие доступа к регулярной профилактике ВФГ рекомендует проведение </a:t>
            </a:r>
            <a:r>
              <a:rPr lang="ru-RU" b="1" i="0" u="none" strike="noStrike" dirty="0">
                <a:solidFill>
                  <a:srgbClr val="000000"/>
                </a:solidFill>
                <a:effectLst/>
                <a:latin typeface="Arial" panose="020B0604020202020204" pitchFamily="34" charset="0"/>
                <a:cs typeface="Arial" panose="020B0604020202020204" pitchFamily="34" charset="0"/>
              </a:rPr>
              <a:t>короткого курса (6-8 недель) заместительной терапии фактором свертывания</a:t>
            </a:r>
            <a:r>
              <a:rPr lang="ru-RU" i="0" u="none" strike="noStrike" dirty="0">
                <a:solidFill>
                  <a:srgbClr val="000000"/>
                </a:solidFill>
                <a:effectLst/>
                <a:latin typeface="Arial" panose="020B0604020202020204" pitchFamily="34" charset="0"/>
                <a:cs typeface="Arial" panose="020B0604020202020204" pitchFamily="34" charset="0"/>
              </a:rPr>
              <a:t> с возможным продолжением терапии, если последовательно выполняемые во времени ультразвуковые исследования покажут уменьшение опухоли. Повторную оценку необходимо будет провести через 4-6 месяцев.</a:t>
            </a:r>
          </a:p>
          <a:p>
            <a:pPr marL="0" indent="0" algn="l" rtl="0" eaLnBrk="1" fontAlgn="t" latinLnBrk="0" hangingPunct="1">
              <a:spcBef>
                <a:spcPts val="0"/>
              </a:spcBef>
              <a:spcAft>
                <a:spcPts val="0"/>
              </a:spcAft>
              <a:buNone/>
            </a:pPr>
            <a:endParaRPr lang="en-US" b="1" i="0" u="none" strike="noStrike" kern="1200" dirty="0">
              <a:solidFill>
                <a:srgbClr val="008BB0"/>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spcAft>
                <a:spcPts val="0"/>
              </a:spcAft>
              <a:buNone/>
            </a:pPr>
            <a:r>
              <a:rPr lang="ru-RU" b="1" i="0" u="none" strike="noStrike" dirty="0">
                <a:solidFill>
                  <a:srgbClr val="008BB0"/>
                </a:solidFill>
                <a:effectLst/>
                <a:latin typeface="Arial" panose="020B0604020202020204" pitchFamily="34" charset="0"/>
                <a:cs typeface="Arial" panose="020B0604020202020204" pitchFamily="34" charset="0"/>
              </a:rPr>
              <a:t>Рекомендация 10.5.3</a:t>
            </a:r>
          </a:p>
          <a:p>
            <a:pPr marL="0" indent="0" algn="l" rtl="0" eaLnBrk="1" fontAlgn="t" latinLnBrk="0" hangingPunct="1">
              <a:spcBef>
                <a:spcPts val="0"/>
              </a:spcBef>
              <a:spcAft>
                <a:spcPts val="0"/>
              </a:spcAft>
              <a:buNone/>
            </a:pPr>
            <a:r>
              <a:rPr lang="ru-RU" i="0" u="none" strike="noStrike" dirty="0">
                <a:solidFill>
                  <a:srgbClr val="000000"/>
                </a:solidFill>
                <a:effectLst/>
                <a:latin typeface="Arial" panose="020B0604020202020204" pitchFamily="34" charset="0"/>
                <a:cs typeface="Arial" panose="020B0604020202020204" pitchFamily="34" charset="0"/>
              </a:rPr>
              <a:t>При наличии </a:t>
            </a:r>
            <a:r>
              <a:rPr lang="ru-RU" b="1" i="0" u="none" strike="noStrike" dirty="0">
                <a:solidFill>
                  <a:srgbClr val="000000"/>
                </a:solidFill>
                <a:effectLst/>
                <a:latin typeface="Arial" panose="020B0604020202020204" pitchFamily="34" charset="0"/>
                <a:cs typeface="Arial" panose="020B0604020202020204" pitchFamily="34" charset="0"/>
              </a:rPr>
              <a:t>крупных псевдоопухолей</a:t>
            </a:r>
            <a:r>
              <a:rPr lang="ru-RU" i="0" u="none" strike="noStrike" dirty="0">
                <a:solidFill>
                  <a:srgbClr val="000000"/>
                </a:solidFill>
                <a:effectLst/>
                <a:latin typeface="Arial" panose="020B0604020202020204" pitchFamily="34" charset="0"/>
                <a:cs typeface="Arial" panose="020B0604020202020204" pitchFamily="34" charset="0"/>
              </a:rPr>
              <a:t> у пациентов с гемофилией ВФГ </a:t>
            </a:r>
            <a:r>
              <a:rPr lang="ru-RU" b="0" i="0" u="none" strike="noStrike" dirty="0">
                <a:solidFill>
                  <a:srgbClr val="000000"/>
                </a:solidFill>
                <a:effectLst/>
                <a:latin typeface="Arial" panose="020B0604020202020204" pitchFamily="34" charset="0"/>
                <a:cs typeface="Arial" panose="020B0604020202020204" pitchFamily="34" charset="0"/>
              </a:rPr>
              <a:t>рекомендует удалять такие псевдоопухоли с псевдокапсулой </a:t>
            </a:r>
            <a:r>
              <a:rPr lang="ru-RU" b="1" i="0" u="none" strike="noStrike" dirty="0">
                <a:solidFill>
                  <a:srgbClr val="000000"/>
                </a:solidFill>
                <a:effectLst/>
                <a:latin typeface="Arial" panose="020B0604020202020204" pitchFamily="34" charset="0"/>
                <a:cs typeface="Arial" panose="020B0604020202020204" pitchFamily="34" charset="0"/>
              </a:rPr>
              <a:t>путем хирургической эксцизии</a:t>
            </a:r>
            <a:r>
              <a:rPr lang="ru-RU" b="0" i="0" u="none" strike="noStrike" dirty="0">
                <a:solidFill>
                  <a:srgbClr val="000000"/>
                </a:solidFill>
                <a:effectLst/>
                <a:latin typeface="Arial" panose="020B0604020202020204" pitchFamily="34" charset="0"/>
                <a:cs typeface="Arial" panose="020B0604020202020204" pitchFamily="34" charset="0"/>
              </a:rPr>
              <a:t>,</a:t>
            </a:r>
            <a:r>
              <a:rPr lang="ru-RU" i="0" u="none" strike="noStrike" dirty="0">
                <a:solidFill>
                  <a:srgbClr val="000000"/>
                </a:solidFill>
                <a:effectLst/>
                <a:latin typeface="Arial" panose="020B0604020202020204" pitchFamily="34" charset="0"/>
                <a:cs typeface="Arial" panose="020B0604020202020204" pitchFamily="34" charset="0"/>
              </a:rPr>
              <a:t> которую может выполнять лишь хирургическая бригада с опытом лечения </a:t>
            </a:r>
            <a:r>
              <a:rPr lang="ru-RU" b="0" i="0" u="none" strike="noStrike" dirty="0">
                <a:solidFill>
                  <a:srgbClr val="000000"/>
                </a:solidFill>
                <a:effectLst/>
                <a:latin typeface="Arial" panose="020B0604020202020204" pitchFamily="34" charset="0"/>
                <a:cs typeface="Arial" panose="020B0604020202020204" pitchFamily="34" charset="0"/>
              </a:rPr>
              <a:t>пациентов с гемофилией по возможности в центре лечения гемофилии, с последующим внимательным мониторингом и долгосрочной профилактикой во избежание рецидива кровотечения.</a:t>
            </a:r>
          </a:p>
          <a:p>
            <a:endParaRPr lang="en-CA" dirty="0"/>
          </a:p>
        </p:txBody>
      </p:sp>
      <p:sp>
        <p:nvSpPr>
          <p:cNvPr id="4" name="Slide Number Placeholder 3">
            <a:extLst>
              <a:ext uri="{FF2B5EF4-FFF2-40B4-BE49-F238E27FC236}">
                <a16:creationId xmlns:a16="http://schemas.microsoft.com/office/drawing/2014/main" id="{AE5EFE66-BBDD-4901-85FF-8BA66DA078A7}"/>
              </a:ext>
            </a:extLst>
          </p:cNvPr>
          <p:cNvSpPr>
            <a:spLocks noGrp="1"/>
          </p:cNvSpPr>
          <p:nvPr>
            <p:ph type="sldNum" sz="quarter" idx="14"/>
          </p:nvPr>
        </p:nvSpPr>
        <p:spPr/>
        <p:txBody>
          <a:bodyPr/>
          <a:lstStyle/>
          <a:p>
            <a:r>
              <a:rPr lang="ru-RU" dirty="0"/>
              <a:t> </a:t>
            </a:r>
          </a:p>
        </p:txBody>
      </p:sp>
    </p:spTree>
    <p:extLst>
      <p:ext uri="{BB962C8B-B14F-4D97-AF65-F5344CB8AC3E}">
        <p14:creationId xmlns:p14="http://schemas.microsoft.com/office/powerpoint/2010/main" val="2109939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2D2D-9476-4138-A3B2-F4B507E8889F}"/>
              </a:ext>
            </a:extLst>
          </p:cNvPr>
          <p:cNvSpPr>
            <a:spLocks noGrp="1"/>
          </p:cNvSpPr>
          <p:nvPr>
            <p:ph type="title"/>
          </p:nvPr>
        </p:nvSpPr>
        <p:spPr>
          <a:prstGeom prst="rect">
            <a:avLst/>
          </a:prstGeom>
        </p:spPr>
        <p:txBody>
          <a:bodyPr>
            <a:normAutofit/>
          </a:bodyPr>
          <a:lstStyle/>
          <a:p>
            <a:pPr>
              <a:lnSpc>
                <a:spcPct val="100000"/>
              </a:lnSpc>
            </a:pPr>
            <a:r>
              <a:rPr lang="ru-RU" b="1" dirty="0"/>
              <a:t>Переломы</a:t>
            </a:r>
          </a:p>
        </p:txBody>
      </p:sp>
      <p:sp>
        <p:nvSpPr>
          <p:cNvPr id="3" name="Content Placeholder 2">
            <a:extLst>
              <a:ext uri="{FF2B5EF4-FFF2-40B4-BE49-F238E27FC236}">
                <a16:creationId xmlns:a16="http://schemas.microsoft.com/office/drawing/2014/main" id="{B0B947D1-9197-4309-9D0A-1DA93FFE0BDB}"/>
              </a:ext>
            </a:extLst>
          </p:cNvPr>
          <p:cNvSpPr>
            <a:spLocks noGrp="1"/>
          </p:cNvSpPr>
          <p:nvPr>
            <p:ph idx="1"/>
          </p:nvPr>
        </p:nvSpPr>
        <p:spPr>
          <a:xfrm>
            <a:off x="838200" y="1562100"/>
            <a:ext cx="5892800" cy="4614863"/>
          </a:xfrm>
          <a:prstGeom prst="rect">
            <a:avLst/>
          </a:prstGeom>
        </p:spPr>
        <p:txBody>
          <a:bodyPr>
            <a:normAutofit/>
          </a:bodyPr>
          <a:lstStyle/>
          <a:p>
            <a:r>
              <a:rPr lang="ru-RU" dirty="0"/>
              <a:t>Несмотря на высокий уровень заболеваемости остеопенией и остеопорозом, переломы у ЛсГ происходят нечасто.</a:t>
            </a:r>
          </a:p>
          <a:p>
            <a:r>
              <a:rPr lang="ru-RU" dirty="0"/>
              <a:t>Однако у пациента с гемофилической артропатией может существовать риск переломов около сустава, в котором существенно утрачен объем движения, а также в костях с остеопоротическими поражениями.</a:t>
            </a:r>
          </a:p>
        </p:txBody>
      </p:sp>
      <p:sp>
        <p:nvSpPr>
          <p:cNvPr id="4" name="Text Placeholder 3">
            <a:extLst>
              <a:ext uri="{FF2B5EF4-FFF2-40B4-BE49-F238E27FC236}">
                <a16:creationId xmlns:a16="http://schemas.microsoft.com/office/drawing/2014/main" id="{3B9520F3-F252-465A-9BE9-BB42CD8F3A3D}"/>
              </a:ext>
            </a:extLst>
          </p:cNvPr>
          <p:cNvSpPr>
            <a:spLocks noGrp="1"/>
          </p:cNvSpPr>
          <p:nvPr>
            <p:ph type="body" sz="quarter" idx="13"/>
          </p:nvPr>
        </p:nvSpPr>
        <p:spPr>
          <a:xfrm>
            <a:off x="838199" y="6286063"/>
            <a:ext cx="9925050" cy="365125"/>
          </a:xfrm>
          <a:prstGeom prst="rect">
            <a:avLst/>
          </a:prstGeom>
        </p:spPr>
        <p:txBody>
          <a:bodyPr>
            <a:normAutofit/>
          </a:bodyPr>
          <a:lstStyle/>
          <a:p>
            <a:pPr marL="0" indent="0">
              <a:buNone/>
            </a:pPr>
            <a:r>
              <a:rPr lang="ru-RU" sz="1000" baseline="30000" dirty="0"/>
              <a:t>1</a:t>
            </a:r>
            <a:r>
              <a:rPr lang="ru-RU" sz="1000" dirty="0"/>
              <a:t> Khanna P и другие. Журнал «Гемофилия». 2016 Mar;22(2):e113–5.</a:t>
            </a:r>
          </a:p>
          <a:p>
            <a:pPr marL="0" indent="0">
              <a:buNone/>
            </a:pPr>
            <a:r>
              <a:rPr lang="ru-RU" sz="1000" dirty="0"/>
              <a:t>ЛсГ - лицо с гемофилией</a:t>
            </a:r>
          </a:p>
        </p:txBody>
      </p:sp>
      <p:sp>
        <p:nvSpPr>
          <p:cNvPr id="10" name="TextBox 9">
            <a:extLst>
              <a:ext uri="{FF2B5EF4-FFF2-40B4-BE49-F238E27FC236}">
                <a16:creationId xmlns:a16="http://schemas.microsoft.com/office/drawing/2014/main" id="{93385170-ADA1-4CFE-8C23-532EFFE94E9D}"/>
              </a:ext>
            </a:extLst>
          </p:cNvPr>
          <p:cNvSpPr txBox="1"/>
          <p:nvPr/>
        </p:nvSpPr>
        <p:spPr>
          <a:xfrm>
            <a:off x="6579476" y="5134489"/>
            <a:ext cx="4445876" cy="1077218"/>
          </a:xfrm>
          <a:prstGeom prst="rect">
            <a:avLst/>
          </a:prstGeom>
          <a:noFill/>
        </p:spPr>
        <p:txBody>
          <a:bodyPr wrap="square">
            <a:spAutoFit/>
          </a:bodyPr>
          <a:lstStyle/>
          <a:p>
            <a:pPr algn="ctr"/>
            <a:r>
              <a:rPr lang="ru-RU" sz="1600" dirty="0">
                <a:latin typeface="Arial" panose="020B0604020202020204" pitchFamily="34" charset="0"/>
                <a:cs typeface="Arial" panose="020B0604020202020204" pitchFamily="34" charset="0"/>
              </a:rPr>
              <a:t>Передне-задняя проекция правого колена. Оскольчатый внутрисуставной перелом, затрагивающий плато большеберцовой кости справа и метафиз.</a:t>
            </a:r>
            <a:r>
              <a:rPr lang="ru-RU" sz="1600" baseline="30000" dirty="0">
                <a:latin typeface="Arial" panose="020B0604020202020204" pitchFamily="34" charset="0"/>
                <a:cs typeface="Arial" panose="020B0604020202020204" pitchFamily="34" charset="0"/>
              </a:rPr>
              <a:t>1</a:t>
            </a:r>
          </a:p>
        </p:txBody>
      </p:sp>
      <p:pic>
        <p:nvPicPr>
          <p:cNvPr id="6" name="Picture 5">
            <a:extLst>
              <a:ext uri="{FF2B5EF4-FFF2-40B4-BE49-F238E27FC236}">
                <a16:creationId xmlns:a16="http://schemas.microsoft.com/office/drawing/2014/main" id="{71307C3E-7E25-488B-9288-01634441EE43}"/>
              </a:ext>
            </a:extLst>
          </p:cNvPr>
          <p:cNvPicPr>
            <a:picLocks noChangeAspect="1"/>
          </p:cNvPicPr>
          <p:nvPr/>
        </p:nvPicPr>
        <p:blipFill>
          <a:blip r:embed="rId3"/>
          <a:stretch>
            <a:fillRect/>
          </a:stretch>
        </p:blipFill>
        <p:spPr>
          <a:xfrm>
            <a:off x="7851950" y="1315504"/>
            <a:ext cx="2554445" cy="3798137"/>
          </a:xfrm>
          <a:prstGeom prst="roundRect">
            <a:avLst/>
          </a:prstGeom>
        </p:spPr>
      </p:pic>
    </p:spTree>
    <p:extLst>
      <p:ext uri="{BB962C8B-B14F-4D97-AF65-F5344CB8AC3E}">
        <p14:creationId xmlns:p14="http://schemas.microsoft.com/office/powerpoint/2010/main" val="340384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924B-A6EF-224F-BB16-86ED31F7C0E6}"/>
              </a:ext>
            </a:extLst>
          </p:cNvPr>
          <p:cNvSpPr>
            <a:spLocks noGrp="1"/>
          </p:cNvSpPr>
          <p:nvPr>
            <p:ph type="title"/>
          </p:nvPr>
        </p:nvSpPr>
        <p:spPr>
          <a:xfrm>
            <a:off x="838199" y="225425"/>
            <a:ext cx="10515599" cy="1090079"/>
          </a:xfrm>
        </p:spPr>
        <p:txBody>
          <a:bodyPr>
            <a:normAutofit/>
          </a:bodyPr>
          <a:lstStyle/>
          <a:p>
            <a:pPr>
              <a:lnSpc>
                <a:spcPct val="100000"/>
              </a:lnSpc>
            </a:pPr>
            <a:r>
              <a:rPr lang="ru-RU" dirty="0"/>
              <a:t>Переломы</a:t>
            </a:r>
          </a:p>
        </p:txBody>
      </p:sp>
      <p:sp>
        <p:nvSpPr>
          <p:cNvPr id="3" name="Slide Number Placeholder 2">
            <a:extLst>
              <a:ext uri="{FF2B5EF4-FFF2-40B4-BE49-F238E27FC236}">
                <a16:creationId xmlns:a16="http://schemas.microsoft.com/office/drawing/2014/main" id="{59F7F8AD-2717-4420-96DB-3E2199FD7A21}"/>
              </a:ext>
            </a:extLst>
          </p:cNvPr>
          <p:cNvSpPr>
            <a:spLocks noGrp="1"/>
          </p:cNvSpPr>
          <p:nvPr>
            <p:ph type="sldNum" sz="quarter" idx="12"/>
          </p:nvPr>
        </p:nvSpPr>
        <p:spPr>
          <a:xfrm>
            <a:off x="241300" y="6356350"/>
            <a:ext cx="596900" cy="365125"/>
          </a:xfrm>
        </p:spPr>
        <p:txBody>
          <a:bodyPr/>
          <a:lstStyle/>
          <a:p>
            <a:r>
              <a:rPr lang="ru-RU" dirty="0"/>
              <a:t> </a:t>
            </a:r>
          </a:p>
        </p:txBody>
      </p:sp>
      <p:pic>
        <p:nvPicPr>
          <p:cNvPr id="6" name="Picture 5">
            <a:extLst>
              <a:ext uri="{FF2B5EF4-FFF2-40B4-BE49-F238E27FC236}">
                <a16:creationId xmlns:a16="http://schemas.microsoft.com/office/drawing/2014/main" id="{64BC65F2-1F23-4897-902E-4604CDF0AD95}"/>
              </a:ext>
            </a:extLst>
          </p:cNvPr>
          <p:cNvPicPr>
            <a:picLocks noChangeAspect="1"/>
          </p:cNvPicPr>
          <p:nvPr/>
        </p:nvPicPr>
        <p:blipFill>
          <a:blip r:embed="rId3"/>
          <a:stretch>
            <a:fillRect/>
          </a:stretch>
        </p:blipFill>
        <p:spPr>
          <a:xfrm>
            <a:off x="1452096" y="1595965"/>
            <a:ext cx="9287808" cy="4106336"/>
          </a:xfrm>
          <a:prstGeom prst="roundRect">
            <a:avLst>
              <a:gd name="adj" fmla="val 13148"/>
            </a:avLst>
          </a:prstGeom>
        </p:spPr>
      </p:pic>
    </p:spTree>
    <p:extLst>
      <p:ext uri="{BB962C8B-B14F-4D97-AF65-F5344CB8AC3E}">
        <p14:creationId xmlns:p14="http://schemas.microsoft.com/office/powerpoint/2010/main" val="2165436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7BC3-F76A-4237-8306-830E0877C17A}"/>
              </a:ext>
            </a:extLst>
          </p:cNvPr>
          <p:cNvSpPr>
            <a:spLocks noGrp="1"/>
          </p:cNvSpPr>
          <p:nvPr>
            <p:ph type="title"/>
          </p:nvPr>
        </p:nvSpPr>
        <p:spPr/>
        <p:txBody>
          <a:bodyPr>
            <a:noAutofit/>
          </a:bodyPr>
          <a:lstStyle/>
          <a:p>
            <a:pPr>
              <a:lnSpc>
                <a:spcPct val="100000"/>
              </a:lnSpc>
            </a:pPr>
            <a:r>
              <a:rPr lang="ru-RU" dirty="0"/>
              <a:t>Лечение переломов</a:t>
            </a:r>
          </a:p>
        </p:txBody>
      </p:sp>
      <p:sp>
        <p:nvSpPr>
          <p:cNvPr id="3" name="Content Placeholder 2">
            <a:extLst>
              <a:ext uri="{FF2B5EF4-FFF2-40B4-BE49-F238E27FC236}">
                <a16:creationId xmlns:a16="http://schemas.microsoft.com/office/drawing/2014/main" id="{2968030D-DE5D-428E-B550-6A4586835B30}"/>
              </a:ext>
            </a:extLst>
          </p:cNvPr>
          <p:cNvSpPr>
            <a:spLocks noGrp="1"/>
          </p:cNvSpPr>
          <p:nvPr>
            <p:ph idx="1"/>
          </p:nvPr>
        </p:nvSpPr>
        <p:spPr/>
        <p:txBody>
          <a:bodyPr>
            <a:normAutofit lnSpcReduction="10000"/>
          </a:bodyPr>
          <a:lstStyle/>
          <a:p>
            <a:pPr marL="0" indent="0" algn="l" rtl="0" eaLnBrk="1" fontAlgn="t" latinLnBrk="0" hangingPunct="1">
              <a:spcBef>
                <a:spcPts val="0"/>
              </a:spcBef>
              <a:spcAft>
                <a:spcPts val="0"/>
              </a:spcAft>
              <a:buNone/>
            </a:pPr>
            <a:r>
              <a:rPr lang="ru-RU" b="1" i="0" u="none" strike="noStrike" dirty="0">
                <a:solidFill>
                  <a:srgbClr val="008BB0"/>
                </a:solidFill>
                <a:effectLst/>
                <a:latin typeface="Arial" panose="020B0604020202020204" pitchFamily="34" charset="0"/>
                <a:cs typeface="Arial" panose="020B0604020202020204" pitchFamily="34" charset="0"/>
              </a:rPr>
              <a:t>Рекомендация 10.6.1</a:t>
            </a:r>
          </a:p>
          <a:p>
            <a:pPr marL="0" indent="0" algn="l" rtl="0" eaLnBrk="1" fontAlgn="t" latinLnBrk="0" hangingPunct="1">
              <a:spcBef>
                <a:spcPts val="0"/>
              </a:spcBef>
              <a:spcAft>
                <a:spcPts val="0"/>
              </a:spcAft>
              <a:buNone/>
            </a:pPr>
            <a:r>
              <a:rPr lang="ru-RU" i="0" u="none" strike="noStrike" dirty="0">
                <a:solidFill>
                  <a:srgbClr val="000000"/>
                </a:solidFill>
                <a:effectLst/>
                <a:latin typeface="Arial" panose="020B0604020202020204" pitchFamily="34" charset="0"/>
                <a:cs typeface="Arial" panose="020B0604020202020204" pitchFamily="34" charset="0"/>
              </a:rPr>
              <a:t>При переломе у лиц с гемофилией ВФГ рекомендует </a:t>
            </a:r>
            <a:r>
              <a:rPr lang="ru-RU" b="1" i="0" u="none" strike="noStrike" dirty="0">
                <a:solidFill>
                  <a:srgbClr val="000000"/>
                </a:solidFill>
                <a:effectLst/>
                <a:latin typeface="Arial" panose="020B0604020202020204" pitchFamily="34" charset="0"/>
                <a:cs typeface="Arial" panose="020B0604020202020204" pitchFamily="34" charset="0"/>
              </a:rPr>
              <a:t>незамедлительно начинать терапию концентратами фактора свертывания или другими гемостатическими препаратами</a:t>
            </a:r>
            <a:r>
              <a:rPr lang="ru-RU" i="0" u="none" strike="noStrike" dirty="0">
                <a:solidFill>
                  <a:srgbClr val="000000"/>
                </a:solidFill>
                <a:effectLst/>
                <a:latin typeface="Arial" panose="020B0604020202020204" pitchFamily="34" charset="0"/>
                <a:cs typeface="Arial" panose="020B0604020202020204" pitchFamily="34" charset="0"/>
              </a:rPr>
              <a:t> и продолжать ее, удерживая достаточно высокие уровни фактора с целью контроля кровоизлияний в ходе одной недели </a:t>
            </a:r>
            <a:r>
              <a:rPr lang="ru-RU" b="0" i="0" u="none" strike="noStrike" dirty="0">
                <a:solidFill>
                  <a:srgbClr val="000000"/>
                </a:solidFill>
                <a:effectLst/>
                <a:latin typeface="Arial" panose="020B0604020202020204" pitchFamily="34" charset="0"/>
                <a:cs typeface="Arial" panose="020B0604020202020204" pitchFamily="34" charset="0"/>
              </a:rPr>
              <a:t>или дольше, в зависимости от вероятности кровоизлияний, которая определяется локализацией и стабилизацией перелома. </a:t>
            </a:r>
            <a:r>
              <a:rPr lang="ru-RU" i="0" u="none" strike="noStrike" dirty="0">
                <a:solidFill>
                  <a:srgbClr val="000000"/>
                </a:solidFill>
                <a:effectLst/>
                <a:latin typeface="Arial" panose="020B0604020202020204" pitchFamily="34" charset="0"/>
                <a:cs typeface="Arial" panose="020B0604020202020204" pitchFamily="34" charset="0"/>
              </a:rPr>
              <a:t>На протяжении </a:t>
            </a:r>
            <a:r>
              <a:rPr lang="ru-RU" b="1" i="0" u="none" strike="noStrike" dirty="0">
                <a:solidFill>
                  <a:srgbClr val="000000"/>
                </a:solidFill>
                <a:effectLst/>
                <a:latin typeface="Arial" panose="020B0604020202020204" pitchFamily="34" charset="0"/>
                <a:cs typeface="Arial" panose="020B0604020202020204" pitchFamily="34" charset="0"/>
              </a:rPr>
              <a:t>следующих 10-14 дней можно снизить уровни фактора</a:t>
            </a:r>
            <a:r>
              <a:rPr lang="ru-RU" i="0" u="none" strike="noStrike" dirty="0">
                <a:solidFill>
                  <a:srgbClr val="000000"/>
                </a:solidFill>
                <a:effectLst/>
                <a:latin typeface="Arial" panose="020B0604020202020204" pitchFamily="34" charset="0"/>
                <a:cs typeface="Arial" panose="020B0604020202020204" pitchFamily="34" charset="0"/>
              </a:rPr>
              <a:t>, поддерживающиеся для предотвращения кровоизлияний в мягкие ткани в ходе стабилизации перелома.</a:t>
            </a:r>
            <a:r>
              <a:rPr lang="ru-RU" b="0" i="0" u="none" strike="noStrike" dirty="0">
                <a:solidFill>
                  <a:srgbClr val="000000"/>
                </a:solidFill>
                <a:effectLst/>
                <a:latin typeface="Arial" panose="020B0604020202020204" pitchFamily="34" charset="0"/>
                <a:cs typeface="Arial" panose="020B0604020202020204" pitchFamily="34" charset="0"/>
              </a:rPr>
              <a:t> В связи с угрозой развития компартмент-синдрома особенно важно проводить клинический мониторинг.</a:t>
            </a:r>
          </a:p>
          <a:p>
            <a:pPr marL="0" indent="0" algn="l" rtl="0" eaLnBrk="1" fontAlgn="t" latinLnBrk="0" hangingPunct="1">
              <a:spcBef>
                <a:spcPts val="0"/>
              </a:spcBef>
              <a:spcAft>
                <a:spcPts val="0"/>
              </a:spcAft>
              <a:buNone/>
            </a:pPr>
            <a:endParaRPr lang="en-CA" b="1" i="0" u="none" strike="noStrike" kern="1200" baseline="0" dirty="0">
              <a:solidFill>
                <a:srgbClr val="008BB0"/>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spcAft>
                <a:spcPts val="0"/>
              </a:spcAft>
              <a:buNone/>
            </a:pPr>
            <a:r>
              <a:rPr lang="ru-RU" b="1" i="0" u="none" strike="noStrike" baseline="0" dirty="0">
                <a:solidFill>
                  <a:srgbClr val="008BB0"/>
                </a:solidFill>
                <a:effectLst/>
                <a:latin typeface="Arial" panose="020B0604020202020204" pitchFamily="34" charset="0"/>
                <a:cs typeface="Arial" panose="020B0604020202020204" pitchFamily="34" charset="0"/>
              </a:rPr>
              <a:t>Рекомендация 10.6.2</a:t>
            </a:r>
          </a:p>
          <a:p>
            <a:pPr marL="0" indent="0" algn="l" rtl="0" eaLnBrk="1" fontAlgn="t" latinLnBrk="0" hangingPunct="1">
              <a:spcBef>
                <a:spcPts val="0"/>
              </a:spcBef>
              <a:spcAft>
                <a:spcPts val="0"/>
              </a:spcAft>
              <a:buNone/>
            </a:pPr>
            <a:r>
              <a:rPr lang="ru-RU" i="0" u="none" strike="noStrike" baseline="0" dirty="0">
                <a:solidFill>
                  <a:srgbClr val="000000"/>
                </a:solidFill>
                <a:effectLst/>
                <a:latin typeface="Arial" panose="020B0604020202020204" pitchFamily="34" charset="0"/>
                <a:cs typeface="Arial" panose="020B0604020202020204" pitchFamily="34" charset="0"/>
              </a:rPr>
              <a:t>При переломах у лиц с гемофилией ВФГ высказывается за предпочтительное применение лонгет, а не сплошного гипсования во избежание развития компартмент-синдрома (особенно на ранних стадиях), а </a:t>
            </a:r>
            <a:r>
              <a:rPr lang="ru-RU" b="1" i="0" u="none" strike="noStrike" baseline="0" dirty="0">
                <a:solidFill>
                  <a:srgbClr val="000000"/>
                </a:solidFill>
                <a:effectLst/>
                <a:latin typeface="Arial" panose="020B0604020202020204" pitchFamily="34" charset="0"/>
                <a:cs typeface="Arial" panose="020B0604020202020204" pitchFamily="34" charset="0"/>
              </a:rPr>
              <a:t>при открытых или инфицированных переломах</a:t>
            </a:r>
            <a:r>
              <a:rPr lang="ru-RU" i="0" u="none" strike="noStrike" baseline="0" dirty="0">
                <a:solidFill>
                  <a:srgbClr val="000000"/>
                </a:solidFill>
                <a:effectLst/>
                <a:latin typeface="Arial" panose="020B0604020202020204" pitchFamily="34" charset="0"/>
                <a:cs typeface="Arial" panose="020B0604020202020204" pitchFamily="34" charset="0"/>
              </a:rPr>
              <a:t> предпочтительнее применять </a:t>
            </a:r>
            <a:r>
              <a:rPr lang="ru-RU" b="1" i="0" u="none" strike="noStrike" baseline="0" dirty="0">
                <a:solidFill>
                  <a:srgbClr val="000000"/>
                </a:solidFill>
                <a:effectLst/>
                <a:latin typeface="Arial" panose="020B0604020202020204" pitchFamily="34" charset="0"/>
                <a:cs typeface="Arial" panose="020B0604020202020204" pitchFamily="34" charset="0"/>
              </a:rPr>
              <a:t>аппараты внешней фиксации</a:t>
            </a:r>
            <a:r>
              <a:rPr lang="ru-RU" b="0" i="0" u="none" strike="noStrike" baseline="0" dirty="0">
                <a:solidFill>
                  <a:srgbClr val="000000"/>
                </a:solidFill>
                <a:effectLst/>
                <a:latin typeface="Arial" panose="020B0604020202020204" pitchFamily="34" charset="0"/>
                <a:cs typeface="Arial" panose="020B0604020202020204" pitchFamily="34" charset="0"/>
              </a:rPr>
              <a:t>.</a:t>
            </a:r>
          </a:p>
          <a:p>
            <a:endParaRPr lang="en-CA" dirty="0"/>
          </a:p>
        </p:txBody>
      </p:sp>
      <p:sp>
        <p:nvSpPr>
          <p:cNvPr id="4" name="Slide Number Placeholder 3">
            <a:extLst>
              <a:ext uri="{FF2B5EF4-FFF2-40B4-BE49-F238E27FC236}">
                <a16:creationId xmlns:a16="http://schemas.microsoft.com/office/drawing/2014/main" id="{3A87381C-2AB3-48F7-B023-B4BBC690D76D}"/>
              </a:ext>
            </a:extLst>
          </p:cNvPr>
          <p:cNvSpPr>
            <a:spLocks noGrp="1"/>
          </p:cNvSpPr>
          <p:nvPr>
            <p:ph type="sldNum" sz="quarter" idx="14"/>
          </p:nvPr>
        </p:nvSpPr>
        <p:spPr/>
        <p:txBody>
          <a:bodyPr/>
          <a:lstStyle/>
          <a:p>
            <a:r>
              <a:rPr lang="ru-RU" dirty="0"/>
              <a:t> </a:t>
            </a:r>
          </a:p>
        </p:txBody>
      </p:sp>
    </p:spTree>
    <p:extLst>
      <p:ext uri="{BB962C8B-B14F-4D97-AF65-F5344CB8AC3E}">
        <p14:creationId xmlns:p14="http://schemas.microsoft.com/office/powerpoint/2010/main" val="2030551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F4B4C-AA8A-4C2E-B0CE-8B2791810FCC}"/>
              </a:ext>
            </a:extLst>
          </p:cNvPr>
          <p:cNvSpPr>
            <a:spLocks noGrp="1"/>
          </p:cNvSpPr>
          <p:nvPr>
            <p:ph type="title"/>
          </p:nvPr>
        </p:nvSpPr>
        <p:spPr>
          <a:xfrm>
            <a:off x="838199" y="225425"/>
            <a:ext cx="10515599" cy="699485"/>
          </a:xfrm>
          <a:prstGeom prst="rect">
            <a:avLst/>
          </a:prstGeom>
        </p:spPr>
        <p:txBody>
          <a:bodyPr>
            <a:noAutofit/>
          </a:bodyPr>
          <a:lstStyle/>
          <a:p>
            <a:pPr>
              <a:lnSpc>
                <a:spcPct val="100000"/>
              </a:lnSpc>
            </a:pPr>
            <a:r>
              <a:rPr lang="ru-RU" dirty="0"/>
              <a:t>Ортопедическая хирургия </a:t>
            </a:r>
          </a:p>
        </p:txBody>
      </p:sp>
      <p:sp>
        <p:nvSpPr>
          <p:cNvPr id="3" name="Content Placeholder 2">
            <a:extLst>
              <a:ext uri="{FF2B5EF4-FFF2-40B4-BE49-F238E27FC236}">
                <a16:creationId xmlns:a16="http://schemas.microsoft.com/office/drawing/2014/main" id="{C5190F87-7082-4C64-BBB7-09A944E695AA}"/>
              </a:ext>
            </a:extLst>
          </p:cNvPr>
          <p:cNvSpPr>
            <a:spLocks noGrp="1"/>
          </p:cNvSpPr>
          <p:nvPr>
            <p:ph idx="1"/>
          </p:nvPr>
        </p:nvSpPr>
        <p:spPr>
          <a:xfrm>
            <a:off x="546537" y="924911"/>
            <a:ext cx="11151477" cy="5549462"/>
          </a:xfrm>
          <a:prstGeom prst="rect">
            <a:avLst/>
          </a:prstGeom>
        </p:spPr>
        <p:txBody>
          <a:bodyPr>
            <a:noAutofit/>
          </a:bodyPr>
          <a:lstStyle/>
          <a:p>
            <a:pPr marL="0" indent="0">
              <a:buNone/>
            </a:pPr>
            <a:r>
              <a:rPr lang="ru-RU" dirty="0"/>
              <a:t>Плановое хирургическое вмешательство, проводимое сразу в нескольких локализациях либо одномоментно, либо поэтапными процедурами может оказаться более целесообразным способом для восстановления походки и общей функции.</a:t>
            </a:r>
            <a:br>
              <a:rPr lang="ru-RU" b="1" dirty="0"/>
            </a:br>
            <a:endParaRPr lang="ru-RU" b="1" dirty="0"/>
          </a:p>
          <a:p>
            <a:pPr marL="0" indent="0" algn="l" rtl="0" eaLnBrk="1" fontAlgn="t" latinLnBrk="0" hangingPunct="1">
              <a:spcBef>
                <a:spcPts val="0"/>
              </a:spcBef>
              <a:spcAft>
                <a:spcPts val="0"/>
              </a:spcAft>
              <a:buNone/>
            </a:pPr>
            <a:r>
              <a:rPr lang="ru-RU" b="1" i="0" u="none" strike="noStrike" dirty="0">
                <a:solidFill>
                  <a:srgbClr val="008BB0"/>
                </a:solidFill>
                <a:effectLst/>
                <a:cs typeface="Arial" panose="020B0604020202020204" pitchFamily="34" charset="0"/>
              </a:rPr>
              <a:t>Рекомендация 10.7.1</a:t>
            </a:r>
          </a:p>
          <a:p>
            <a:pPr marL="0" indent="0" algn="l" rtl="0" eaLnBrk="1" fontAlgn="t" latinLnBrk="0" hangingPunct="1">
              <a:spcBef>
                <a:spcPts val="0"/>
              </a:spcBef>
              <a:spcAft>
                <a:spcPts val="0"/>
              </a:spcAft>
              <a:buNone/>
            </a:pPr>
            <a:r>
              <a:rPr lang="ru-RU" i="0" u="none" strike="noStrike" dirty="0">
                <a:solidFill>
                  <a:srgbClr val="000000"/>
                </a:solidFill>
                <a:effectLst/>
                <a:cs typeface="Arial" panose="020B0604020202020204" pitchFamily="34" charset="0"/>
              </a:rPr>
              <a:t>При ортопедических хирургических вмешательствах у пациентов с гемофилией (особенно </a:t>
            </a:r>
            <a:r>
              <a:rPr lang="ru-RU" b="1" i="0" u="none" strike="noStrike" dirty="0">
                <a:solidFill>
                  <a:srgbClr val="000000"/>
                </a:solidFill>
                <a:effectLst/>
                <a:cs typeface="Arial" panose="020B0604020202020204" pitchFamily="34" charset="0"/>
              </a:rPr>
              <a:t>в случаях подтекания крови при ушивании раны</a:t>
            </a:r>
            <a:r>
              <a:rPr lang="ru-RU" i="0" u="none" strike="noStrike" dirty="0">
                <a:solidFill>
                  <a:srgbClr val="000000"/>
                </a:solidFill>
                <a:effectLst/>
                <a:cs typeface="Arial" panose="020B0604020202020204" pitchFamily="34" charset="0"/>
              </a:rPr>
              <a:t>, а также при наличии мертвого пространства или полостей) ВФГ предлагает </a:t>
            </a:r>
            <a:r>
              <a:rPr lang="ru-RU" b="1" i="0" u="none" strike="noStrike" dirty="0">
                <a:solidFill>
                  <a:srgbClr val="000000"/>
                </a:solidFill>
                <a:effectLst/>
                <a:cs typeface="Arial" panose="020B0604020202020204" pitchFamily="34" charset="0"/>
              </a:rPr>
              <a:t>использовать средства для усиления местной коагуляции и инфильтрацию раны местными анестетиками (лигнокаин/лидокаин и/или бупивакаин) с адреналином и фибриновым клеем или спреем</a:t>
            </a:r>
            <a:r>
              <a:rPr lang="ru-RU" i="0" u="none" strike="noStrike" dirty="0">
                <a:solidFill>
                  <a:srgbClr val="000000"/>
                </a:solidFill>
                <a:effectLst/>
                <a:cs typeface="Arial" panose="020B0604020202020204" pitchFamily="34" charset="0"/>
              </a:rPr>
              <a:t> с целью контроля подтекания крови во время хирургических вмешательств с обширным операционным </a:t>
            </a:r>
            <a:r>
              <a:rPr lang="ru-RU" b="0" i="0" u="none" strike="noStrike" dirty="0">
                <a:solidFill>
                  <a:srgbClr val="000000"/>
                </a:solidFill>
                <a:effectLst/>
                <a:cs typeface="Arial" panose="020B0604020202020204" pitchFamily="34" charset="0"/>
              </a:rPr>
              <a:t>полем. </a:t>
            </a:r>
          </a:p>
          <a:p>
            <a:pPr marL="0" indent="0" algn="l" rtl="0" eaLnBrk="1" fontAlgn="t" latinLnBrk="0" hangingPunct="1">
              <a:spcBef>
                <a:spcPts val="0"/>
              </a:spcBef>
              <a:spcAft>
                <a:spcPts val="0"/>
              </a:spcAft>
              <a:buNone/>
            </a:pPr>
            <a:endParaRPr lang="en-CA" b="0" i="0" u="none" strike="noStrike" dirty="0">
              <a:effectLst/>
            </a:endParaRPr>
          </a:p>
          <a:p>
            <a:pPr marL="0" indent="0" algn="l" rtl="0" eaLnBrk="1" fontAlgn="t" latinLnBrk="0" hangingPunct="1">
              <a:spcBef>
                <a:spcPts val="0"/>
              </a:spcBef>
              <a:spcAft>
                <a:spcPts val="0"/>
              </a:spcAft>
              <a:buNone/>
            </a:pPr>
            <a:r>
              <a:rPr lang="ru-RU" b="1" i="0" u="none" strike="noStrike" dirty="0">
                <a:solidFill>
                  <a:srgbClr val="008BB0"/>
                </a:solidFill>
                <a:effectLst/>
                <a:cs typeface="Arial" panose="020B0604020202020204" pitchFamily="34" charset="0"/>
              </a:rPr>
              <a:t>Рекомендация 10.7.2</a:t>
            </a:r>
          </a:p>
          <a:p>
            <a:pPr marL="0" indent="0" algn="l" rtl="0" eaLnBrk="1" fontAlgn="t" latinLnBrk="0" hangingPunct="1">
              <a:spcBef>
                <a:spcPts val="0"/>
              </a:spcBef>
              <a:spcAft>
                <a:spcPts val="0"/>
              </a:spcAft>
              <a:buNone/>
            </a:pPr>
            <a:r>
              <a:rPr lang="ru-RU" i="0" u="none" strike="noStrike" dirty="0">
                <a:solidFill>
                  <a:srgbClr val="000000"/>
                </a:solidFill>
                <a:effectLst/>
                <a:cs typeface="Arial" panose="020B0604020202020204" pitchFamily="34" charset="0"/>
              </a:rPr>
              <a:t>При ортопедических хирургических операциях у пациентов с гемофилией ВФГ рекомендует проводить </a:t>
            </a:r>
            <a:r>
              <a:rPr lang="ru-RU" b="1" i="0" u="none" strike="noStrike" dirty="0">
                <a:solidFill>
                  <a:srgbClr val="000000"/>
                </a:solidFill>
                <a:effectLst/>
                <a:cs typeface="Arial" panose="020B0604020202020204" pitchFamily="34" charset="0"/>
              </a:rPr>
              <a:t>заместительную терапию фактором, а также активное купирование и мониторинг болевого синдрома с применением повышенных доз анальгетических препаратов</a:t>
            </a:r>
            <a:r>
              <a:rPr lang="ru-RU" i="0" u="none" strike="noStrike" dirty="0">
                <a:solidFill>
                  <a:srgbClr val="000000"/>
                </a:solidFill>
                <a:effectLst/>
                <a:cs typeface="Arial" panose="020B0604020202020204" pitchFamily="34" charset="0"/>
              </a:rPr>
              <a:t> в ближайшем послеоперационном периоде.</a:t>
            </a:r>
            <a:r>
              <a:rPr lang="ru-RU" b="0" i="0" u="none" strike="noStrike" dirty="0">
                <a:solidFill>
                  <a:srgbClr val="000000"/>
                </a:solidFill>
                <a:effectLst/>
                <a:cs typeface="Arial" panose="020B0604020202020204" pitchFamily="34" charset="0"/>
              </a:rPr>
              <a:t> </a:t>
            </a:r>
            <a:endParaRPr lang="en-US" dirty="0"/>
          </a:p>
        </p:txBody>
      </p:sp>
    </p:spTree>
    <p:extLst>
      <p:ext uri="{BB962C8B-B14F-4D97-AF65-F5344CB8AC3E}">
        <p14:creationId xmlns:p14="http://schemas.microsoft.com/office/powerpoint/2010/main" val="264486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4FDF-3693-4B03-A337-5E52FE5A0248}"/>
              </a:ext>
            </a:extLst>
          </p:cNvPr>
          <p:cNvSpPr>
            <a:spLocks noGrp="1"/>
          </p:cNvSpPr>
          <p:nvPr>
            <p:ph type="title"/>
          </p:nvPr>
        </p:nvSpPr>
        <p:spPr/>
        <p:txBody>
          <a:bodyPr>
            <a:normAutofit/>
          </a:bodyPr>
          <a:lstStyle/>
          <a:p>
            <a:pPr>
              <a:lnSpc>
                <a:spcPct val="100000"/>
              </a:lnSpc>
            </a:pPr>
            <a:r>
              <a:rPr lang="ru-RU" dirty="0"/>
              <a:t>Замена сустава</a:t>
            </a:r>
          </a:p>
        </p:txBody>
      </p:sp>
      <p:sp>
        <p:nvSpPr>
          <p:cNvPr id="3" name="Content Placeholder 2">
            <a:extLst>
              <a:ext uri="{FF2B5EF4-FFF2-40B4-BE49-F238E27FC236}">
                <a16:creationId xmlns:a16="http://schemas.microsoft.com/office/drawing/2014/main" id="{77E30244-5B6C-487E-A762-75898E5C40AD}"/>
              </a:ext>
            </a:extLst>
          </p:cNvPr>
          <p:cNvSpPr>
            <a:spLocks noGrp="1"/>
          </p:cNvSpPr>
          <p:nvPr>
            <p:ph idx="1"/>
          </p:nvPr>
        </p:nvSpPr>
        <p:spPr>
          <a:xfrm>
            <a:off x="712381" y="1562100"/>
            <a:ext cx="10930270" cy="4614863"/>
          </a:xfrm>
        </p:spPr>
        <p:txBody>
          <a:bodyPr>
            <a:normAutofit/>
          </a:bodyPr>
          <a:lstStyle/>
          <a:p>
            <a:pPr marL="0" indent="0" algn="l" rtl="0" eaLnBrk="1" fontAlgn="t" latinLnBrk="0" hangingPunct="1">
              <a:spcBef>
                <a:spcPts val="0"/>
              </a:spcBef>
              <a:spcAft>
                <a:spcPts val="0"/>
              </a:spcAft>
              <a:buNone/>
            </a:pPr>
            <a:r>
              <a:rPr lang="ru-RU" b="1" i="0" u="none" strike="noStrike" dirty="0">
                <a:solidFill>
                  <a:srgbClr val="008BB0"/>
                </a:solidFill>
                <a:effectLst/>
                <a:latin typeface="Arial" panose="020B0604020202020204" pitchFamily="34" charset="0"/>
                <a:cs typeface="Arial" panose="020B0604020202020204" pitchFamily="34" charset="0"/>
              </a:rPr>
              <a:t>Рекомендация 10.8.1 </a:t>
            </a:r>
          </a:p>
          <a:p>
            <a:pPr marL="0" indent="0" algn="l" rtl="0" eaLnBrk="1" fontAlgn="t" latinLnBrk="0" hangingPunct="1">
              <a:spcBef>
                <a:spcPts val="0"/>
              </a:spcBef>
              <a:spcAft>
                <a:spcPts val="0"/>
              </a:spcAft>
              <a:buNone/>
            </a:pPr>
            <a:r>
              <a:rPr lang="ru-RU" i="0" u="none" strike="noStrike" dirty="0">
                <a:solidFill>
                  <a:srgbClr val="000000"/>
                </a:solidFill>
                <a:effectLst/>
                <a:latin typeface="Arial" panose="020B0604020202020204" pitchFamily="34" charset="0"/>
                <a:cs typeface="Arial" panose="020B0604020202020204" pitchFamily="34" charset="0"/>
              </a:rPr>
              <a:t>У пациентов с гемофилией ВФГ рекомендует </a:t>
            </a:r>
            <a:r>
              <a:rPr lang="ru-RU" b="1" i="0" u="none" strike="noStrike" dirty="0">
                <a:solidFill>
                  <a:srgbClr val="000000"/>
                </a:solidFill>
                <a:effectLst/>
                <a:latin typeface="Arial" panose="020B0604020202020204" pitchFamily="34" charset="0"/>
                <a:cs typeface="Arial" panose="020B0604020202020204" pitchFamily="34" charset="0"/>
              </a:rPr>
              <a:t>замену суставов только в случае выраженной гемофилической артропатии, которая не отвечает на консервативное или иное хирургическое лечение</a:t>
            </a:r>
            <a:r>
              <a:rPr lang="ru-RU" i="0" u="none" strike="noStrike" dirty="0">
                <a:solidFill>
                  <a:srgbClr val="000000"/>
                </a:solidFill>
                <a:effectLst/>
                <a:latin typeface="Arial" panose="020B0604020202020204" pitchFamily="34" charset="0"/>
                <a:cs typeface="Arial" panose="020B0604020202020204" pitchFamily="34" charset="0"/>
              </a:rPr>
              <a:t> и при </a:t>
            </a:r>
            <a:r>
              <a:rPr lang="ru-RU" b="0" i="0" u="none" strike="noStrike" dirty="0">
                <a:solidFill>
                  <a:srgbClr val="000000"/>
                </a:solidFill>
                <a:effectLst/>
                <a:latin typeface="Arial" panose="020B0604020202020204" pitchFamily="34" charset="0"/>
                <a:cs typeface="Arial" panose="020B0604020202020204" pitchFamily="34" charset="0"/>
              </a:rPr>
              <a:t>этом вызывает боль, функциональные нарушения и утрату участия в повседневной деятельности.</a:t>
            </a:r>
          </a:p>
          <a:p>
            <a:pPr marL="0" indent="0" algn="l" rtl="0" eaLnBrk="1" fontAlgn="t" latinLnBrk="0" hangingPunct="1">
              <a:spcBef>
                <a:spcPts val="0"/>
              </a:spcBef>
              <a:spcAft>
                <a:spcPts val="0"/>
              </a:spcAft>
              <a:buNone/>
            </a:pPr>
            <a:endParaRPr lang="en-CA" b="0" i="0" u="none" strike="noStrike" dirty="0">
              <a:effectLst/>
              <a:latin typeface="Arial" panose="020B0604020202020204" pitchFamily="34" charset="0"/>
            </a:endParaRPr>
          </a:p>
          <a:p>
            <a:pPr marL="0" indent="0" algn="l" rtl="0" eaLnBrk="1" fontAlgn="t" latinLnBrk="0" hangingPunct="1">
              <a:spcBef>
                <a:spcPts val="0"/>
              </a:spcBef>
              <a:spcAft>
                <a:spcPts val="0"/>
              </a:spcAft>
              <a:buNone/>
            </a:pPr>
            <a:endParaRPr lang="en-CA" b="0" i="0" u="none" strike="noStrike" dirty="0">
              <a:effectLst/>
              <a:latin typeface="Arial" panose="020B0604020202020204" pitchFamily="34" charset="0"/>
            </a:endParaRPr>
          </a:p>
          <a:p>
            <a:pPr marL="0" indent="0" algn="l" rtl="0" eaLnBrk="1" fontAlgn="t" latinLnBrk="0" hangingPunct="1">
              <a:spcBef>
                <a:spcPts val="0"/>
              </a:spcBef>
              <a:spcAft>
                <a:spcPts val="0"/>
              </a:spcAft>
              <a:buNone/>
            </a:pPr>
            <a:r>
              <a:rPr lang="ru-RU" b="1" i="0" u="none" strike="noStrike" baseline="0" dirty="0">
                <a:solidFill>
                  <a:srgbClr val="008BB0"/>
                </a:solidFill>
                <a:effectLst/>
                <a:latin typeface="Arial" panose="020B0604020202020204" pitchFamily="34" charset="0"/>
                <a:cs typeface="Arial" panose="020B0604020202020204" pitchFamily="34" charset="0"/>
              </a:rPr>
              <a:t>ПРИМЕЧАНИЕ:</a:t>
            </a:r>
            <a:r>
              <a:rPr lang="ru-RU" b="0" i="0" u="none" strike="noStrike" baseline="0" dirty="0">
                <a:solidFill>
                  <a:srgbClr val="008BB0"/>
                </a:solidFill>
                <a:effectLst/>
                <a:latin typeface="Arial" panose="020B0604020202020204" pitchFamily="34" charset="0"/>
                <a:cs typeface="Arial" panose="020B0604020202020204" pitchFamily="34" charset="0"/>
              </a:rPr>
              <a:t> </a:t>
            </a:r>
            <a:r>
              <a:rPr lang="ru-RU" b="0" i="0" u="none" strike="noStrike" baseline="0" dirty="0">
                <a:solidFill>
                  <a:srgbClr val="000000"/>
                </a:solidFill>
                <a:effectLst/>
                <a:latin typeface="Arial" panose="020B0604020202020204" pitchFamily="34" charset="0"/>
                <a:cs typeface="Arial" panose="020B0604020202020204" pitchFamily="34" charset="0"/>
              </a:rPr>
              <a:t>В периоперационном периоде для снижения кровопотери можно использовать транексамовую кислоту и фибриновые герметики.</a:t>
            </a:r>
          </a:p>
          <a:p>
            <a:pPr marL="0" indent="0" fontAlgn="t">
              <a:spcBef>
                <a:spcPts val="0"/>
              </a:spcBef>
              <a:buNone/>
            </a:pPr>
            <a:r>
              <a:rPr lang="ru-RU" b="1" dirty="0">
                <a:solidFill>
                  <a:srgbClr val="008BB0"/>
                </a:solidFill>
                <a:latin typeface="Arial" panose="020B0604020202020204" pitchFamily="34" charset="0"/>
                <a:cs typeface="Arial" panose="020B0604020202020204" pitchFamily="34" charset="0"/>
              </a:rPr>
              <a:t>ПРИМЕЧАНИЕ:</a:t>
            </a:r>
            <a:r>
              <a:rPr lang="ru-RU" b="0" i="0" u="none" strike="noStrike" baseline="0" dirty="0">
                <a:solidFill>
                  <a:srgbClr val="008BB0"/>
                </a:solidFill>
                <a:effectLst/>
                <a:latin typeface="Arial" panose="020B0604020202020204" pitchFamily="34" charset="0"/>
                <a:cs typeface="Arial" panose="020B0604020202020204" pitchFamily="34" charset="0"/>
              </a:rPr>
              <a:t> </a:t>
            </a:r>
            <a:r>
              <a:rPr lang="ru-RU" b="1" i="0" u="none" strike="noStrike" baseline="0" dirty="0">
                <a:solidFill>
                  <a:srgbClr val="000000"/>
                </a:solidFill>
                <a:effectLst/>
                <a:latin typeface="Arial" panose="020B0604020202020204" pitchFamily="34" charset="0"/>
                <a:cs typeface="Arial" panose="020B0604020202020204" pitchFamily="34" charset="0"/>
              </a:rPr>
              <a:t>К занятиям лечебной физкультурой в идеале следует приступать в день проведения операции</a:t>
            </a:r>
            <a:r>
              <a:rPr lang="ru-RU" i="0" u="none" strike="noStrike" baseline="0" dirty="0">
                <a:solidFill>
                  <a:srgbClr val="000000"/>
                </a:solidFill>
                <a:effectLst/>
                <a:latin typeface="Arial" panose="020B0604020202020204" pitchFamily="34" charset="0"/>
                <a:cs typeface="Arial" panose="020B0604020202020204" pitchFamily="34" charset="0"/>
              </a:rPr>
              <a:t>, начиная с ранней мобилизации сустава и с соответствующим наращиванием упражнений для восстановления движения и силы мышц.</a:t>
            </a:r>
          </a:p>
          <a:p>
            <a:pPr marL="0" indent="0" algn="l" rtl="0" eaLnBrk="1" fontAlgn="t" latinLnBrk="0" hangingPunct="1">
              <a:spcBef>
                <a:spcPts val="0"/>
              </a:spcBef>
              <a:spcAft>
                <a:spcPts val="0"/>
              </a:spcAft>
              <a:buNone/>
            </a:pPr>
            <a:endParaRPr lang="en-US" b="0" i="0" u="none" strike="noStrike" kern="1200" baseline="0" dirty="0">
              <a:solidFill>
                <a:srgbClr val="000000"/>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spcAft>
                <a:spcPts val="0"/>
              </a:spcAft>
              <a:buNone/>
            </a:pPr>
            <a:endParaRPr lang="en-CA" b="0" i="0" u="none" strike="noStrike" dirty="0">
              <a:effectLst/>
              <a:latin typeface="Arial" panose="020B0604020202020204" pitchFamily="34" charset="0"/>
            </a:endParaRPr>
          </a:p>
          <a:p>
            <a:endParaRPr lang="en-CA" dirty="0"/>
          </a:p>
        </p:txBody>
      </p:sp>
      <p:sp>
        <p:nvSpPr>
          <p:cNvPr id="4" name="Slide Number Placeholder 3">
            <a:extLst>
              <a:ext uri="{FF2B5EF4-FFF2-40B4-BE49-F238E27FC236}">
                <a16:creationId xmlns:a16="http://schemas.microsoft.com/office/drawing/2014/main" id="{8113A241-468C-45C8-B36A-9395113F8B02}"/>
              </a:ext>
            </a:extLst>
          </p:cNvPr>
          <p:cNvSpPr>
            <a:spLocks noGrp="1"/>
          </p:cNvSpPr>
          <p:nvPr>
            <p:ph type="sldNum" sz="quarter" idx="14"/>
          </p:nvPr>
        </p:nvSpPr>
        <p:spPr/>
        <p:txBody>
          <a:bodyPr/>
          <a:lstStyle/>
          <a:p>
            <a:r>
              <a:rPr lang="ru-RU" dirty="0"/>
              <a:t> </a:t>
            </a:r>
          </a:p>
        </p:txBody>
      </p:sp>
      <p:sp>
        <p:nvSpPr>
          <p:cNvPr id="8" name="Rectangle: Rounded Corners 7">
            <a:extLst>
              <a:ext uri="{FF2B5EF4-FFF2-40B4-BE49-F238E27FC236}">
                <a16:creationId xmlns:a16="http://schemas.microsoft.com/office/drawing/2014/main" id="{442324FD-7F1F-4487-B281-D3F000184638}"/>
              </a:ext>
            </a:extLst>
          </p:cNvPr>
          <p:cNvSpPr/>
          <p:nvPr/>
        </p:nvSpPr>
        <p:spPr>
          <a:xfrm>
            <a:off x="712381" y="3551273"/>
            <a:ext cx="10930270" cy="2218905"/>
          </a:xfrm>
          <a:prstGeom prst="roundRect">
            <a:avLst/>
          </a:prstGeom>
          <a:noFill/>
          <a:ln w="28575">
            <a:solidFill>
              <a:srgbClr val="008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052799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5B63-31AE-4AB6-8F08-47EE798A93B1}"/>
              </a:ext>
            </a:extLst>
          </p:cNvPr>
          <p:cNvSpPr>
            <a:spLocks noGrp="1"/>
          </p:cNvSpPr>
          <p:nvPr>
            <p:ph type="title"/>
          </p:nvPr>
        </p:nvSpPr>
        <p:spPr/>
        <p:txBody>
          <a:bodyPr>
            <a:noAutofit/>
          </a:bodyPr>
          <a:lstStyle/>
          <a:p>
            <a:pPr>
              <a:lnSpc>
                <a:spcPct val="100000"/>
              </a:lnSpc>
            </a:pPr>
            <a:r>
              <a:rPr lang="ru-RU" dirty="0"/>
              <a:t>Замена сустава. Хирургические аспекты</a:t>
            </a:r>
          </a:p>
        </p:txBody>
      </p:sp>
      <p:sp>
        <p:nvSpPr>
          <p:cNvPr id="8" name="Slide Number Placeholder 7">
            <a:extLst>
              <a:ext uri="{FF2B5EF4-FFF2-40B4-BE49-F238E27FC236}">
                <a16:creationId xmlns:a16="http://schemas.microsoft.com/office/drawing/2014/main" id="{D95C6B98-ADD9-49C3-8F8F-698928B161DA}"/>
              </a:ext>
            </a:extLst>
          </p:cNvPr>
          <p:cNvSpPr>
            <a:spLocks noGrp="1"/>
          </p:cNvSpPr>
          <p:nvPr>
            <p:ph type="sldNum" sz="quarter" idx="12"/>
          </p:nvPr>
        </p:nvSpPr>
        <p:spPr/>
        <p:txBody>
          <a:bodyPr/>
          <a:lstStyle/>
          <a:p>
            <a:r>
              <a:rPr lang="ru-RU" dirty="0"/>
              <a:t> </a:t>
            </a:r>
          </a:p>
        </p:txBody>
      </p:sp>
      <p:grpSp>
        <p:nvGrpSpPr>
          <p:cNvPr id="4" name="Group 3">
            <a:extLst>
              <a:ext uri="{FF2B5EF4-FFF2-40B4-BE49-F238E27FC236}">
                <a16:creationId xmlns:a16="http://schemas.microsoft.com/office/drawing/2014/main" id="{4E421B1D-FEC9-4C17-A791-D1DA57A97B7A}"/>
              </a:ext>
            </a:extLst>
          </p:cNvPr>
          <p:cNvGrpSpPr/>
          <p:nvPr/>
        </p:nvGrpSpPr>
        <p:grpSpPr>
          <a:xfrm>
            <a:off x="937260" y="1663700"/>
            <a:ext cx="10071099" cy="4257522"/>
            <a:chOff x="1748064" y="1828600"/>
            <a:chExt cx="6855223" cy="4257522"/>
          </a:xfrm>
        </p:grpSpPr>
        <p:sp>
          <p:nvSpPr>
            <p:cNvPr id="5" name="Freeform: Shape 4">
              <a:extLst>
                <a:ext uri="{FF2B5EF4-FFF2-40B4-BE49-F238E27FC236}">
                  <a16:creationId xmlns:a16="http://schemas.microsoft.com/office/drawing/2014/main" id="{90B73C33-CB48-4C3E-879A-E7F85D3E9C4A}"/>
                </a:ext>
              </a:extLst>
            </p:cNvPr>
            <p:cNvSpPr/>
            <p:nvPr/>
          </p:nvSpPr>
          <p:spPr>
            <a:xfrm>
              <a:off x="1748064" y="1828600"/>
              <a:ext cx="3342605" cy="2005563"/>
            </a:xfrm>
            <a:prstGeom prst="roundRect">
              <a:avLst/>
            </a:prstGeom>
            <a:ln w="38100">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0" lvl="0" indent="0" algn="ctr" defTabSz="933450">
                <a:spcBef>
                  <a:spcPct val="0"/>
                </a:spcBef>
                <a:spcAft>
                  <a:spcPct val="35000"/>
                </a:spcAft>
                <a:buNone/>
              </a:pPr>
              <a:r>
                <a:rPr lang="ru-RU" sz="2000" dirty="0">
                  <a:latin typeface="Arial" panose="020B0604020202020204" pitchFamily="34" charset="0"/>
                  <a:cs typeface="Arial" panose="020B0604020202020204" pitchFamily="34" charset="0"/>
                </a:rPr>
                <a:t>Для успешного проведения хирургического вмешательства крайне важно тщательное поддержание гемостаза.</a:t>
              </a:r>
            </a:p>
          </p:txBody>
        </p:sp>
        <p:sp>
          <p:nvSpPr>
            <p:cNvPr id="6" name="Freeform: Shape 5">
              <a:extLst>
                <a:ext uri="{FF2B5EF4-FFF2-40B4-BE49-F238E27FC236}">
                  <a16:creationId xmlns:a16="http://schemas.microsoft.com/office/drawing/2014/main" id="{47E50A8B-1A2A-4E1F-B4E2-72E006AEC04C}"/>
                </a:ext>
              </a:extLst>
            </p:cNvPr>
            <p:cNvSpPr/>
            <p:nvPr/>
          </p:nvSpPr>
          <p:spPr>
            <a:xfrm>
              <a:off x="5260682" y="1828600"/>
              <a:ext cx="3342605" cy="2005563"/>
            </a:xfrm>
            <a:prstGeom prst="roundRect">
              <a:avLst/>
            </a:prstGeom>
            <a:ln w="38100">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0" lvl="0" indent="0" algn="ctr" defTabSz="933450">
                <a:spcBef>
                  <a:spcPct val="0"/>
                </a:spcBef>
                <a:spcAft>
                  <a:spcPct val="35000"/>
                </a:spcAft>
                <a:buNone/>
              </a:pPr>
              <a:r>
                <a:rPr lang="ru-RU" sz="2000" dirty="0">
                  <a:latin typeface="Arial" panose="020B0604020202020204" pitchFamily="34" charset="0"/>
                  <a:cs typeface="Arial" panose="020B0604020202020204" pitchFamily="34" charset="0"/>
                </a:rPr>
                <a:t>Обычно не возникает необходимости в профилактике тромбоза глубоких вен за исключением случаев, когда в послеоперационном периоде поддерживаются очень высокие уровни фактора в плазме.</a:t>
              </a:r>
            </a:p>
          </p:txBody>
        </p:sp>
        <p:sp>
          <p:nvSpPr>
            <p:cNvPr id="7" name="Freeform: Shape 6">
              <a:extLst>
                <a:ext uri="{FF2B5EF4-FFF2-40B4-BE49-F238E27FC236}">
                  <a16:creationId xmlns:a16="http://schemas.microsoft.com/office/drawing/2014/main" id="{793BF116-3C59-4D0D-928B-E28FCF3E3496}"/>
                </a:ext>
              </a:extLst>
            </p:cNvPr>
            <p:cNvSpPr/>
            <p:nvPr/>
          </p:nvSpPr>
          <p:spPr>
            <a:xfrm>
              <a:off x="1748064" y="4080559"/>
              <a:ext cx="3342605" cy="2005563"/>
            </a:xfrm>
            <a:prstGeom prst="roundRect">
              <a:avLst/>
            </a:prstGeom>
            <a:ln w="38100">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0" lvl="0" indent="0" algn="ctr" defTabSz="933450">
                <a:spcBef>
                  <a:spcPct val="0"/>
                </a:spcBef>
                <a:spcAft>
                  <a:spcPct val="35000"/>
                </a:spcAft>
                <a:buNone/>
              </a:pPr>
              <a:r>
                <a:rPr lang="ru-RU" sz="2000" dirty="0">
                  <a:latin typeface="Arial" panose="020B0604020202020204" pitchFamily="34" charset="0"/>
                  <a:cs typeface="Arial" panose="020B0604020202020204" pitchFamily="34" charset="0"/>
                </a:rPr>
                <a:t>Во всех случаях применения цементной фиксации следует использовать цемент, насыщенный антибиотиком.</a:t>
              </a:r>
            </a:p>
          </p:txBody>
        </p:sp>
        <p:sp>
          <p:nvSpPr>
            <p:cNvPr id="9" name="Freeform: Shape 8">
              <a:extLst>
                <a:ext uri="{FF2B5EF4-FFF2-40B4-BE49-F238E27FC236}">
                  <a16:creationId xmlns:a16="http://schemas.microsoft.com/office/drawing/2014/main" id="{4E43DD72-A076-4399-A17A-D1AB7B8B68BA}"/>
                </a:ext>
              </a:extLst>
            </p:cNvPr>
            <p:cNvSpPr/>
            <p:nvPr/>
          </p:nvSpPr>
          <p:spPr>
            <a:xfrm>
              <a:off x="5260682" y="4080559"/>
              <a:ext cx="3342605" cy="2005563"/>
            </a:xfrm>
            <a:prstGeom prst="roundRect">
              <a:avLst/>
            </a:prstGeom>
            <a:ln w="38100">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0" lvl="0" indent="0" algn="ctr" defTabSz="933450">
                <a:spcBef>
                  <a:spcPct val="0"/>
                </a:spcBef>
                <a:spcAft>
                  <a:spcPct val="35000"/>
                </a:spcAft>
                <a:buNone/>
              </a:pPr>
              <a:r>
                <a:rPr lang="ru-RU" sz="2000" dirty="0">
                  <a:latin typeface="Arial" panose="020B0604020202020204" pitchFamily="34" charset="0"/>
                  <a:cs typeface="Arial" panose="020B0604020202020204" pitchFamily="34" charset="0"/>
                </a:rPr>
                <a:t>Ушивание раны должно проводиться тщательно.</a:t>
              </a:r>
            </a:p>
          </p:txBody>
        </p:sp>
      </p:grpSp>
    </p:spTree>
    <p:extLst>
      <p:ext uri="{BB962C8B-B14F-4D97-AF65-F5344CB8AC3E}">
        <p14:creationId xmlns:p14="http://schemas.microsoft.com/office/powerpoint/2010/main" val="3992987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F391-F1D7-425A-801D-8B6EFDA08BA1}"/>
              </a:ext>
            </a:extLst>
          </p:cNvPr>
          <p:cNvSpPr>
            <a:spLocks noGrp="1"/>
          </p:cNvSpPr>
          <p:nvPr>
            <p:ph type="title"/>
          </p:nvPr>
        </p:nvSpPr>
        <p:spPr/>
        <p:txBody>
          <a:bodyPr>
            <a:noAutofit/>
          </a:bodyPr>
          <a:lstStyle/>
          <a:p>
            <a:pPr>
              <a:lnSpc>
                <a:spcPct val="100000"/>
              </a:lnSpc>
            </a:pPr>
            <a:r>
              <a:rPr lang="ru-RU" b="1" dirty="0"/>
              <a:t>Психосоциальные последствия при поражениях опорно-двигательного аппарата </a:t>
            </a:r>
          </a:p>
        </p:txBody>
      </p:sp>
      <p:sp>
        <p:nvSpPr>
          <p:cNvPr id="10" name="Content Placeholder 9">
            <a:extLst>
              <a:ext uri="{FF2B5EF4-FFF2-40B4-BE49-F238E27FC236}">
                <a16:creationId xmlns:a16="http://schemas.microsoft.com/office/drawing/2014/main" id="{9C63993B-BACD-4863-8B4D-760B6EDC07ED}"/>
              </a:ext>
            </a:extLst>
          </p:cNvPr>
          <p:cNvSpPr>
            <a:spLocks noGrp="1"/>
          </p:cNvSpPr>
          <p:nvPr>
            <p:ph idx="1"/>
          </p:nvPr>
        </p:nvSpPr>
        <p:spPr>
          <a:xfrm>
            <a:off x="863600" y="1405971"/>
            <a:ext cx="5020219" cy="4842432"/>
          </a:xfrm>
        </p:spPr>
        <p:txBody>
          <a:bodyPr>
            <a:normAutofit/>
          </a:bodyPr>
          <a:lstStyle/>
          <a:p>
            <a:pPr marL="0" indent="0">
              <a:buNone/>
            </a:pPr>
            <a:r>
              <a:rPr lang="ru-RU" sz="1900" b="1" dirty="0">
                <a:solidFill>
                  <a:srgbClr val="008BB0"/>
                </a:solidFill>
                <a:latin typeface="Arial" panose="020B0604020202020204" pitchFamily="34" charset="0"/>
                <a:cs typeface="Arial" panose="020B0604020202020204" pitchFamily="34" charset="0"/>
              </a:rPr>
              <a:t>На психосоциальные ограничения, вызванные гемофилической артропатией, могут накладываться следующие усугубляющие моменты:</a:t>
            </a:r>
          </a:p>
          <a:p>
            <a:pPr marL="0" indent="0">
              <a:buNone/>
            </a:pPr>
            <a:endParaRPr lang="en-CA" sz="1000" b="1" kern="1200" dirty="0">
              <a:solidFill>
                <a:srgbClr val="008BB0"/>
              </a:solidFill>
              <a:latin typeface="Arial" panose="020B0604020202020204" pitchFamily="34" charset="0"/>
              <a:cs typeface="Arial" panose="020B0604020202020204" pitchFamily="34" charset="0"/>
            </a:endParaRPr>
          </a:p>
          <a:p>
            <a:pPr marL="171450" lvl="1" indent="-171450" algn="l" defTabSz="755650">
              <a:spcBef>
                <a:spcPct val="0"/>
              </a:spcBef>
              <a:spcAft>
                <a:spcPct val="15000"/>
              </a:spcAft>
              <a:buChar char="•"/>
            </a:pPr>
            <a:r>
              <a:rPr lang="ru-RU" sz="1900" dirty="0">
                <a:latin typeface="Arial" panose="020B0604020202020204" pitchFamily="34" charset="0"/>
                <a:cs typeface="Arial" panose="020B0604020202020204" pitchFamily="34" charset="0"/>
              </a:rPr>
              <a:t>изменение походки;</a:t>
            </a:r>
          </a:p>
          <a:p>
            <a:pPr marL="171450" lvl="1" indent="-171450" algn="l" defTabSz="755650">
              <a:spcBef>
                <a:spcPct val="0"/>
              </a:spcBef>
              <a:spcAft>
                <a:spcPct val="15000"/>
              </a:spcAft>
              <a:buChar char="•"/>
            </a:pPr>
            <a:r>
              <a:rPr lang="ru-RU" sz="1900" dirty="0">
                <a:latin typeface="Arial" panose="020B0604020202020204" pitchFamily="34" charset="0"/>
                <a:cs typeface="Arial" panose="020B0604020202020204" pitchFamily="34" charset="0"/>
              </a:rPr>
              <a:t>поражение нескольких суставов;</a:t>
            </a:r>
          </a:p>
          <a:p>
            <a:pPr marL="171450" lvl="1" indent="-171450" algn="l" defTabSz="755650">
              <a:spcBef>
                <a:spcPct val="0"/>
              </a:spcBef>
              <a:spcAft>
                <a:spcPct val="15000"/>
              </a:spcAft>
              <a:buChar char="•"/>
            </a:pPr>
            <a:r>
              <a:rPr lang="ru-RU" sz="1900" dirty="0">
                <a:latin typeface="Arial" panose="020B0604020202020204" pitchFamily="34" charset="0"/>
                <a:cs typeface="Arial" panose="020B0604020202020204" pitchFamily="34" charset="0"/>
              </a:rPr>
              <a:t>хроническая боль.</a:t>
            </a:r>
          </a:p>
          <a:p>
            <a:pPr marL="0" indent="0">
              <a:buNone/>
            </a:pPr>
            <a:endParaRPr lang="en-CA" sz="1900" dirty="0"/>
          </a:p>
        </p:txBody>
      </p:sp>
      <p:sp>
        <p:nvSpPr>
          <p:cNvPr id="4" name="Slide Number Placeholder 3">
            <a:extLst>
              <a:ext uri="{FF2B5EF4-FFF2-40B4-BE49-F238E27FC236}">
                <a16:creationId xmlns:a16="http://schemas.microsoft.com/office/drawing/2014/main" id="{B15E61A4-FA89-4D15-BE0E-3ECA02DFBDD9}"/>
              </a:ext>
            </a:extLst>
          </p:cNvPr>
          <p:cNvSpPr>
            <a:spLocks noGrp="1"/>
          </p:cNvSpPr>
          <p:nvPr>
            <p:ph type="sldNum" sz="quarter" idx="14"/>
          </p:nvPr>
        </p:nvSpPr>
        <p:spPr/>
        <p:txBody>
          <a:bodyPr/>
          <a:lstStyle/>
          <a:p>
            <a:r>
              <a:rPr lang="ru-RU" dirty="0"/>
              <a:t> </a:t>
            </a:r>
          </a:p>
        </p:txBody>
      </p:sp>
      <p:sp>
        <p:nvSpPr>
          <p:cNvPr id="12" name="Content Placeholder 9">
            <a:extLst>
              <a:ext uri="{FF2B5EF4-FFF2-40B4-BE49-F238E27FC236}">
                <a16:creationId xmlns:a16="http://schemas.microsoft.com/office/drawing/2014/main" id="{4C9FF912-3CC6-4FBD-9729-1696AFEC5841}"/>
              </a:ext>
            </a:extLst>
          </p:cNvPr>
          <p:cNvSpPr txBox="1">
            <a:spLocks/>
          </p:cNvSpPr>
          <p:nvPr/>
        </p:nvSpPr>
        <p:spPr>
          <a:xfrm>
            <a:off x="6121399" y="1405971"/>
            <a:ext cx="6070599" cy="484243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ru-RU" b="1" dirty="0">
                <a:solidFill>
                  <a:srgbClr val="008BB0"/>
                </a:solidFill>
                <a:latin typeface="Arial" panose="020B0604020202020204" pitchFamily="34" charset="0"/>
                <a:cs typeface="Arial" panose="020B0604020202020204" pitchFamily="34" charset="0"/>
              </a:rPr>
              <a:t>Психосоциальное воздействие вышеперечисленных усугубляющих факторов может выражаться через:</a:t>
            </a:r>
          </a:p>
          <a:p>
            <a:pPr marL="0" indent="0">
              <a:lnSpc>
                <a:spcPct val="120000"/>
              </a:lnSpc>
              <a:buFont typeface="Arial" panose="020B0604020202020204" pitchFamily="34" charset="0"/>
              <a:buNone/>
            </a:pPr>
            <a:endParaRPr lang="en-US" sz="1100" b="1" dirty="0">
              <a:solidFill>
                <a:srgbClr val="008BB0"/>
              </a:solidFill>
              <a:latin typeface="Arial" panose="020B0604020202020204" pitchFamily="34" charset="0"/>
              <a:cs typeface="Arial" panose="020B0604020202020204" pitchFamily="34" charset="0"/>
            </a:endParaRPr>
          </a:p>
          <a:p>
            <a:pPr marL="171450" lvl="1" indent="-171450" algn="l" defTabSz="755650">
              <a:lnSpc>
                <a:spcPct val="120000"/>
              </a:lnSpc>
              <a:spcBef>
                <a:spcPct val="0"/>
              </a:spcBef>
              <a:spcAft>
                <a:spcPct val="15000"/>
              </a:spcAft>
              <a:buChar char="•"/>
            </a:pPr>
            <a:r>
              <a:rPr lang="ru-RU" sz="2000" dirty="0">
                <a:latin typeface="Arial" panose="020B0604020202020204" pitchFamily="34" charset="0"/>
                <a:cs typeface="Arial" panose="020B0604020202020204" pitchFamily="34" charset="0"/>
              </a:rPr>
              <a:t>пропуски учебы и работы;</a:t>
            </a:r>
          </a:p>
          <a:p>
            <a:pPr marL="171450" lvl="1" indent="-171450" algn="l" defTabSz="755650">
              <a:lnSpc>
                <a:spcPct val="120000"/>
              </a:lnSpc>
              <a:spcBef>
                <a:spcPct val="0"/>
              </a:spcBef>
              <a:spcAft>
                <a:spcPct val="15000"/>
              </a:spcAft>
              <a:buChar char="•"/>
            </a:pPr>
            <a:r>
              <a:rPr lang="ru-RU" sz="2000" dirty="0">
                <a:latin typeface="Arial" panose="020B0604020202020204" pitchFamily="34" charset="0"/>
                <a:cs typeface="Arial" panose="020B0604020202020204" pitchFamily="34" charset="0"/>
              </a:rPr>
              <a:t>ограничения в занятиях спортом;</a:t>
            </a:r>
          </a:p>
          <a:p>
            <a:pPr marL="171450" lvl="1" indent="-171450" algn="l" defTabSz="755650">
              <a:lnSpc>
                <a:spcPct val="120000"/>
              </a:lnSpc>
              <a:spcBef>
                <a:spcPct val="0"/>
              </a:spcBef>
              <a:spcAft>
                <a:spcPct val="15000"/>
              </a:spcAft>
              <a:buChar char="•"/>
            </a:pPr>
            <a:r>
              <a:rPr lang="ru-RU" sz="2000" dirty="0">
                <a:latin typeface="Arial" panose="020B0604020202020204" pitchFamily="34" charset="0"/>
                <a:cs typeface="Arial" panose="020B0604020202020204" pitchFamily="34" charset="0"/>
              </a:rPr>
              <a:t>меньшее участие в социальной жизни и/или растущее одиночество;</a:t>
            </a:r>
          </a:p>
          <a:p>
            <a:pPr marL="171450" lvl="1" indent="-171450" algn="l" defTabSz="755650">
              <a:lnSpc>
                <a:spcPct val="120000"/>
              </a:lnSpc>
              <a:spcBef>
                <a:spcPct val="0"/>
              </a:spcBef>
              <a:spcAft>
                <a:spcPct val="15000"/>
              </a:spcAft>
              <a:buChar char="•"/>
            </a:pPr>
            <a:r>
              <a:rPr lang="ru-RU" sz="2000" dirty="0">
                <a:latin typeface="Arial" panose="020B0604020202020204" pitchFamily="34" charset="0"/>
                <a:cs typeface="Arial" panose="020B0604020202020204" pitchFamily="34" charset="0"/>
              </a:rPr>
              <a:t>негативное самовосприятие, связанное с видом своего тела, ощущением мужественности и/или самооценкой;</a:t>
            </a:r>
          </a:p>
          <a:p>
            <a:pPr marL="171450" lvl="1" indent="-171450" algn="l" defTabSz="755650">
              <a:lnSpc>
                <a:spcPct val="120000"/>
              </a:lnSpc>
              <a:spcBef>
                <a:spcPct val="0"/>
              </a:spcBef>
              <a:spcAft>
                <a:spcPct val="15000"/>
              </a:spcAft>
              <a:buChar char="•"/>
            </a:pPr>
            <a:r>
              <a:rPr lang="ru-RU" sz="2000" dirty="0">
                <a:latin typeface="Arial" panose="020B0604020202020204" pitchFamily="34" charset="0"/>
                <a:cs typeface="Arial" panose="020B0604020202020204" pitchFamily="34" charset="0"/>
              </a:rPr>
              <a:t>отсутствие ощущения нормальности;</a:t>
            </a:r>
          </a:p>
          <a:p>
            <a:pPr marL="171450" lvl="1" indent="-171450" algn="l" defTabSz="755650">
              <a:lnSpc>
                <a:spcPct val="120000"/>
              </a:lnSpc>
              <a:spcBef>
                <a:spcPct val="0"/>
              </a:spcBef>
              <a:spcAft>
                <a:spcPct val="15000"/>
              </a:spcAft>
              <a:buChar char="•"/>
            </a:pPr>
            <a:r>
              <a:rPr lang="ru-RU" sz="2000" dirty="0">
                <a:latin typeface="Arial" panose="020B0604020202020204" pitchFamily="34" charset="0"/>
                <a:cs typeface="Arial" panose="020B0604020202020204" pitchFamily="34" charset="0"/>
              </a:rPr>
              <a:t>ограниченную физическую гибкость в сексуальных позициях;</a:t>
            </a:r>
          </a:p>
          <a:p>
            <a:pPr marL="171450" lvl="1" indent="-171450" algn="l" defTabSz="755650">
              <a:lnSpc>
                <a:spcPct val="120000"/>
              </a:lnSpc>
              <a:spcBef>
                <a:spcPct val="0"/>
              </a:spcBef>
              <a:spcAft>
                <a:spcPct val="15000"/>
              </a:spcAft>
              <a:buChar char="•"/>
            </a:pPr>
            <a:r>
              <a:rPr lang="ru-RU" sz="2000" dirty="0">
                <a:latin typeface="Arial" panose="020B0604020202020204" pitchFamily="34" charset="0"/>
                <a:cs typeface="Arial" panose="020B0604020202020204" pitchFamily="34" charset="0"/>
              </a:rPr>
              <a:t>сложности в личных отношениях;</a:t>
            </a:r>
          </a:p>
          <a:p>
            <a:pPr marL="171450" lvl="1" indent="-171450" algn="l" defTabSz="755650">
              <a:lnSpc>
                <a:spcPct val="120000"/>
              </a:lnSpc>
              <a:spcBef>
                <a:spcPct val="0"/>
              </a:spcBef>
              <a:spcAft>
                <a:spcPct val="15000"/>
              </a:spcAft>
              <a:buChar char="•"/>
            </a:pPr>
            <a:r>
              <a:rPr lang="ru-RU" sz="2000" dirty="0">
                <a:latin typeface="Arial" panose="020B0604020202020204" pitchFamily="34" charset="0"/>
                <a:cs typeface="Arial" panose="020B0604020202020204" pitchFamily="34" charset="0"/>
              </a:rPr>
              <a:t>утрату жизненной роли и/или её изменение;</a:t>
            </a:r>
          </a:p>
          <a:p>
            <a:pPr marL="171450" lvl="1" indent="-171450" algn="l" defTabSz="755650">
              <a:lnSpc>
                <a:spcPct val="120000"/>
              </a:lnSpc>
              <a:spcBef>
                <a:spcPct val="0"/>
              </a:spcBef>
              <a:spcAft>
                <a:spcPct val="15000"/>
              </a:spcAft>
              <a:buChar char="•"/>
            </a:pPr>
            <a:r>
              <a:rPr lang="ru-RU" sz="2000" dirty="0">
                <a:latin typeface="Arial" panose="020B0604020202020204" pitchFamily="34" charset="0"/>
                <a:cs typeface="Arial" panose="020B0604020202020204" pitchFamily="34" charset="0"/>
              </a:rPr>
              <a:t>повышенную утомляемость;</a:t>
            </a:r>
          </a:p>
          <a:p>
            <a:pPr marL="171450" lvl="1" indent="-171450" algn="l" defTabSz="755650">
              <a:lnSpc>
                <a:spcPct val="120000"/>
              </a:lnSpc>
              <a:spcBef>
                <a:spcPct val="0"/>
              </a:spcBef>
              <a:spcAft>
                <a:spcPct val="15000"/>
              </a:spcAft>
              <a:buChar char="•"/>
            </a:pPr>
            <a:r>
              <a:rPr lang="ru-RU" sz="2000" dirty="0">
                <a:latin typeface="Arial" panose="020B0604020202020204" pitchFamily="34" charset="0"/>
                <a:cs typeface="Arial" panose="020B0604020202020204" pitchFamily="34" charset="0"/>
              </a:rPr>
              <a:t>отрицательные варианты адаптивного поведения.</a:t>
            </a:r>
          </a:p>
        </p:txBody>
      </p:sp>
      <p:cxnSp>
        <p:nvCxnSpPr>
          <p:cNvPr id="5" name="Straight Connector 4">
            <a:extLst>
              <a:ext uri="{FF2B5EF4-FFF2-40B4-BE49-F238E27FC236}">
                <a16:creationId xmlns:a16="http://schemas.microsoft.com/office/drawing/2014/main" id="{0576629C-1718-4F7F-B0E6-44C483DD84CC}"/>
              </a:ext>
            </a:extLst>
          </p:cNvPr>
          <p:cNvCxnSpPr/>
          <p:nvPr/>
        </p:nvCxnSpPr>
        <p:spPr>
          <a:xfrm>
            <a:off x="5998119" y="1562100"/>
            <a:ext cx="0" cy="4521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634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67D7-6F9F-4D09-B0DE-5A23B61D5FA6}"/>
              </a:ext>
            </a:extLst>
          </p:cNvPr>
          <p:cNvSpPr>
            <a:spLocks noGrp="1"/>
          </p:cNvSpPr>
          <p:nvPr>
            <p:ph type="title"/>
          </p:nvPr>
        </p:nvSpPr>
        <p:spPr/>
        <p:txBody>
          <a:bodyPr>
            <a:noAutofit/>
          </a:bodyPr>
          <a:lstStyle/>
          <a:p>
            <a:pPr>
              <a:lnSpc>
                <a:spcPct val="100000"/>
              </a:lnSpc>
            </a:pPr>
            <a:r>
              <a:rPr lang="ru-RU" b="1" dirty="0"/>
              <a:t>Психосоциальные последствия при поражениях опорно-двигательного аппарата</a:t>
            </a:r>
          </a:p>
        </p:txBody>
      </p:sp>
      <p:sp>
        <p:nvSpPr>
          <p:cNvPr id="6" name="Content Placeholder 5">
            <a:extLst>
              <a:ext uri="{FF2B5EF4-FFF2-40B4-BE49-F238E27FC236}">
                <a16:creationId xmlns:a16="http://schemas.microsoft.com/office/drawing/2014/main" id="{8ED60052-C001-4866-9650-E12401D26485}"/>
              </a:ext>
            </a:extLst>
          </p:cNvPr>
          <p:cNvSpPr>
            <a:spLocks noGrp="1"/>
          </p:cNvSpPr>
          <p:nvPr>
            <p:ph idx="1"/>
          </p:nvPr>
        </p:nvSpPr>
        <p:spPr/>
        <p:txBody>
          <a:bodyPr>
            <a:normAutofit lnSpcReduction="10000"/>
          </a:bodyPr>
          <a:lstStyle/>
          <a:p>
            <a:pPr marL="0" indent="0" algn="l" rtl="0" eaLnBrk="1" fontAlgn="t" latinLnBrk="0" hangingPunct="1">
              <a:spcBef>
                <a:spcPts val="0"/>
              </a:spcBef>
              <a:spcAft>
                <a:spcPts val="0"/>
              </a:spcAft>
              <a:buNone/>
            </a:pPr>
            <a:r>
              <a:rPr lang="ru-RU" b="1" i="0" u="none" strike="noStrike" baseline="0" dirty="0">
                <a:solidFill>
                  <a:srgbClr val="008BB0"/>
                </a:solidFill>
                <a:effectLst/>
                <a:latin typeface="Arial" panose="020B0604020202020204" pitchFamily="34" charset="0"/>
                <a:cs typeface="Arial" panose="020B0604020202020204" pitchFamily="34" charset="0"/>
              </a:rPr>
              <a:t>Рекомендация 10.9.2</a:t>
            </a:r>
          </a:p>
          <a:p>
            <a:pPr marL="0" indent="0" algn="l" rtl="0" eaLnBrk="1" fontAlgn="t" latinLnBrk="0" hangingPunct="1">
              <a:spcBef>
                <a:spcPts val="0"/>
              </a:spcBef>
              <a:spcAft>
                <a:spcPts val="0"/>
              </a:spcAft>
              <a:buNone/>
            </a:pPr>
            <a:r>
              <a:rPr lang="ru-RU" i="0" u="none" strike="noStrike" dirty="0">
                <a:solidFill>
                  <a:srgbClr val="000000"/>
                </a:solidFill>
                <a:effectLst/>
                <a:latin typeface="Arial" panose="020B0604020202020204" pitchFamily="34" charset="0"/>
                <a:cs typeface="Arial" panose="020B0604020202020204" pitchFamily="34" charset="0"/>
              </a:rPr>
              <a:t>Для пациентов с гемофилией, имеющих </a:t>
            </a:r>
            <a:r>
              <a:rPr lang="ru-RU" b="1" i="0" u="none" strike="noStrike" dirty="0">
                <a:solidFill>
                  <a:srgbClr val="000000"/>
                </a:solidFill>
                <a:effectLst/>
                <a:latin typeface="Arial" panose="020B0604020202020204" pitchFamily="34" charset="0"/>
                <a:cs typeface="Arial" panose="020B0604020202020204" pitchFamily="34" charset="0"/>
              </a:rPr>
              <a:t>хронические скелетно-мышечные боли или функциональные ограничения</a:t>
            </a:r>
            <a:r>
              <a:rPr lang="ru-RU" b="0" i="0" u="none" strike="noStrike" dirty="0">
                <a:solidFill>
                  <a:srgbClr val="000000"/>
                </a:solidFill>
                <a:effectLst/>
                <a:latin typeface="Arial" panose="020B0604020202020204" pitchFamily="34" charset="0"/>
                <a:cs typeface="Arial" panose="020B0604020202020204" pitchFamily="34" charset="0"/>
              </a:rPr>
              <a:t>, ВФГ рекомендует</a:t>
            </a:r>
            <a:r>
              <a:rPr lang="ru-RU" i="0" u="none" strike="noStrike" dirty="0">
                <a:solidFill>
                  <a:srgbClr val="000000"/>
                </a:solidFill>
                <a:effectLst/>
                <a:latin typeface="Arial" panose="020B0604020202020204" pitchFamily="34" charset="0"/>
                <a:cs typeface="Arial" panose="020B0604020202020204" pitchFamily="34" charset="0"/>
              </a:rPr>
              <a:t> применение </a:t>
            </a:r>
            <a:r>
              <a:rPr lang="ru-RU" b="1" i="0" u="none" strike="noStrike" dirty="0">
                <a:solidFill>
                  <a:srgbClr val="000000"/>
                </a:solidFill>
                <a:effectLst/>
                <a:latin typeface="Arial" panose="020B0604020202020204" pitchFamily="34" charset="0"/>
                <a:cs typeface="Arial" panose="020B0604020202020204" pitchFamily="34" charset="0"/>
              </a:rPr>
              <a:t>стратегий конкретизированных и индивидуализированных психосоциальных оценок и вмешательств</a:t>
            </a:r>
            <a:r>
              <a:rPr lang="ru-RU" i="0" u="none" strike="noStrike" dirty="0">
                <a:solidFill>
                  <a:srgbClr val="000000"/>
                </a:solidFill>
                <a:effectLst/>
                <a:latin typeface="Arial" panose="020B0604020202020204" pitchFamily="34" charset="0"/>
                <a:cs typeface="Arial" panose="020B0604020202020204" pitchFamily="34" charset="0"/>
              </a:rPr>
              <a:t>, нацеленных на улучшение качества жизни. Сюда включается психосоциальное консультирование, консультации по образованию и трудоустройству, а также финансовое планирование.</a:t>
            </a:r>
          </a:p>
          <a:p>
            <a:pPr marL="0" indent="0" algn="l" rtl="0" eaLnBrk="1" fontAlgn="t" latinLnBrk="0" hangingPunct="1">
              <a:spcBef>
                <a:spcPts val="0"/>
              </a:spcBef>
              <a:spcAft>
                <a:spcPts val="0"/>
              </a:spcAft>
              <a:buNone/>
            </a:pPr>
            <a:endParaRPr lang="ru-RU" i="0" u="none" strike="noStrike" dirty="0">
              <a:solidFill>
                <a:srgbClr val="000000"/>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spcAft>
                <a:spcPts val="0"/>
              </a:spcAft>
              <a:buNone/>
            </a:pPr>
            <a:endParaRPr lang="en-CA" i="0" u="none" strike="noStrike" kern="1200" baseline="0" dirty="0">
              <a:solidFill>
                <a:srgbClr val="008BB0"/>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spcAft>
                <a:spcPts val="0"/>
              </a:spcAft>
              <a:buNone/>
            </a:pPr>
            <a:r>
              <a:rPr lang="ru-RU" b="1" i="0" u="none" strike="noStrike" baseline="0" dirty="0">
                <a:solidFill>
                  <a:srgbClr val="008BB0"/>
                </a:solidFill>
                <a:effectLst/>
                <a:latin typeface="Arial" panose="020B0604020202020204" pitchFamily="34" charset="0"/>
                <a:cs typeface="Arial" panose="020B0604020202020204" pitchFamily="34" charset="0"/>
              </a:rPr>
              <a:t>Рекомендация 10.9.3</a:t>
            </a:r>
          </a:p>
          <a:p>
            <a:pPr marL="0" marR="0" indent="0" algn="l" rtl="0" eaLnBrk="1" fontAlgn="auto" latinLnBrk="0" hangingPunct="1">
              <a:spcBef>
                <a:spcPts val="0"/>
              </a:spcBef>
              <a:spcAft>
                <a:spcPts val="0"/>
              </a:spcAft>
              <a:buNone/>
            </a:pPr>
            <a:r>
              <a:rPr lang="ru-RU" i="0" u="none" strike="noStrike" dirty="0">
                <a:solidFill>
                  <a:srgbClr val="000000"/>
                </a:solidFill>
                <a:effectLst/>
                <a:latin typeface="Arial" panose="020B0604020202020204" pitchFamily="34" charset="0"/>
                <a:cs typeface="Arial" panose="020B0604020202020204" pitchFamily="34" charset="0"/>
              </a:rPr>
              <a:t>В работе с пациентами с гемофилией, имеющими </a:t>
            </a:r>
            <a:r>
              <a:rPr lang="ru-RU" b="1" i="0" u="none" strike="noStrike" dirty="0">
                <a:solidFill>
                  <a:srgbClr val="000000"/>
                </a:solidFill>
                <a:effectLst/>
                <a:latin typeface="Arial" panose="020B0604020202020204" pitchFamily="34" charset="0"/>
                <a:cs typeface="Arial" panose="020B0604020202020204" pitchFamily="34" charset="0"/>
              </a:rPr>
              <a:t>хронические скелетно-мышечные боли или функциональные ограничения</a:t>
            </a:r>
            <a:r>
              <a:rPr lang="ru-RU" b="0" i="0" u="none" strike="noStrike" dirty="0">
                <a:solidFill>
                  <a:srgbClr val="000000"/>
                </a:solidFill>
                <a:effectLst/>
                <a:latin typeface="Arial" panose="020B0604020202020204" pitchFamily="34" charset="0"/>
                <a:cs typeface="Arial" panose="020B0604020202020204" pitchFamily="34" charset="0"/>
              </a:rPr>
              <a:t>, ВФГ рекомендует</a:t>
            </a:r>
            <a:r>
              <a:rPr lang="ru-RU" i="0" u="none" strike="noStrike" dirty="0">
                <a:solidFill>
                  <a:srgbClr val="000000"/>
                </a:solidFill>
                <a:effectLst/>
                <a:latin typeface="Arial" panose="020B0604020202020204" pitchFamily="34" charset="0"/>
                <a:cs typeface="Arial" panose="020B0604020202020204" pitchFamily="34" charset="0"/>
              </a:rPr>
              <a:t> </a:t>
            </a:r>
            <a:r>
              <a:rPr lang="ru-RU" b="1" i="0" u="none" strike="noStrike" dirty="0">
                <a:solidFill>
                  <a:srgbClr val="000000"/>
                </a:solidFill>
                <a:effectLst/>
                <a:latin typeface="Arial" panose="020B0604020202020204" pitchFamily="34" charset="0"/>
                <a:cs typeface="Arial" panose="020B0604020202020204" pitchFamily="34" charset="0"/>
              </a:rPr>
              <a:t>содействовать формированию сетей поддержки, партнерскому наставничеству (по типу «равный - равному») и возможностям группового обучения</a:t>
            </a:r>
            <a:r>
              <a:rPr lang="ru-RU" i="0" u="none" strike="noStrike" dirty="0">
                <a:solidFill>
                  <a:srgbClr val="000000"/>
                </a:solidFill>
                <a:effectLst/>
                <a:latin typeface="Arial" panose="020B0604020202020204" pitchFamily="34" charset="0"/>
                <a:cs typeface="Arial" panose="020B0604020202020204" pitchFamily="34" charset="0"/>
              </a:rPr>
              <a:t> с целью помочь пациентам справляться с поражениями опорно-двигательного аппарата</a:t>
            </a:r>
            <a:r>
              <a:rPr lang="ru-RU" b="0" i="0" u="none" strike="noStrike" dirty="0">
                <a:solidFill>
                  <a:srgbClr val="000000"/>
                </a:solidFill>
                <a:effectLst/>
                <a:latin typeface="Arial" panose="020B0604020202020204" pitchFamily="34" charset="0"/>
                <a:cs typeface="Arial" panose="020B0604020202020204" pitchFamily="34" charset="0"/>
              </a:rPr>
              <a:t>, снизить социальную изоляцию и повысить их жизнестойкость.</a:t>
            </a:r>
          </a:p>
          <a:p>
            <a:endParaRPr lang="en-CA" dirty="0"/>
          </a:p>
        </p:txBody>
      </p:sp>
      <p:sp>
        <p:nvSpPr>
          <p:cNvPr id="5" name="Slide Number Placeholder 4">
            <a:extLst>
              <a:ext uri="{FF2B5EF4-FFF2-40B4-BE49-F238E27FC236}">
                <a16:creationId xmlns:a16="http://schemas.microsoft.com/office/drawing/2014/main" id="{4485DBDB-D2AF-43FE-A197-34B0B4095C19}"/>
              </a:ext>
            </a:extLst>
          </p:cNvPr>
          <p:cNvSpPr>
            <a:spLocks noGrp="1"/>
          </p:cNvSpPr>
          <p:nvPr>
            <p:ph type="sldNum" sz="quarter" idx="14"/>
          </p:nvPr>
        </p:nvSpPr>
        <p:spPr/>
        <p:txBody>
          <a:bodyPr/>
          <a:lstStyle/>
          <a:p>
            <a:r>
              <a:rPr lang="ru-RU" dirty="0"/>
              <a:t> </a:t>
            </a:r>
          </a:p>
        </p:txBody>
      </p:sp>
    </p:spTree>
    <p:extLst>
      <p:ext uri="{BB962C8B-B14F-4D97-AF65-F5344CB8AC3E}">
        <p14:creationId xmlns:p14="http://schemas.microsoft.com/office/powerpoint/2010/main" val="3652628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42BD-828F-40F3-9627-2DB4E172B88A}"/>
              </a:ext>
            </a:extLst>
          </p:cNvPr>
          <p:cNvSpPr>
            <a:spLocks noGrp="1"/>
          </p:cNvSpPr>
          <p:nvPr>
            <p:ph type="title"/>
          </p:nvPr>
        </p:nvSpPr>
        <p:spPr/>
        <p:txBody>
          <a:bodyPr>
            <a:normAutofit/>
          </a:bodyPr>
          <a:lstStyle/>
          <a:p>
            <a:pPr>
              <a:lnSpc>
                <a:spcPct val="100000"/>
              </a:lnSpc>
            </a:pPr>
            <a:r>
              <a:rPr lang="ru-RU" b="1" dirty="0"/>
              <a:t>Выводы</a:t>
            </a:r>
          </a:p>
        </p:txBody>
      </p:sp>
      <p:sp>
        <p:nvSpPr>
          <p:cNvPr id="3" name="Content Placeholder 2">
            <a:extLst>
              <a:ext uri="{FF2B5EF4-FFF2-40B4-BE49-F238E27FC236}">
                <a16:creationId xmlns:a16="http://schemas.microsoft.com/office/drawing/2014/main" id="{D407E511-836F-41C1-9E29-AECE87B4BDB3}"/>
              </a:ext>
            </a:extLst>
          </p:cNvPr>
          <p:cNvSpPr>
            <a:spLocks noGrp="1"/>
          </p:cNvSpPr>
          <p:nvPr>
            <p:ph idx="1"/>
          </p:nvPr>
        </p:nvSpPr>
        <p:spPr/>
        <p:txBody>
          <a:bodyPr/>
          <a:lstStyle/>
          <a:p>
            <a:r>
              <a:rPr lang="ru-RU" sz="2000" dirty="0">
                <a:latin typeface="Arial" panose="020B0604020202020204" pitchFamily="34" charset="0"/>
                <a:cs typeface="Arial" panose="020B0604020202020204" pitchFamily="34" charset="0"/>
              </a:rPr>
              <a:t>Рецидивирующие кровоизлияния приводят к </a:t>
            </a:r>
            <a:r>
              <a:rPr lang="ru-RU" sz="2000" b="1" dirty="0">
                <a:latin typeface="Arial" panose="020B0604020202020204" pitchFamily="34" charset="0"/>
                <a:cs typeface="Arial" panose="020B0604020202020204" pitchFamily="34" charset="0"/>
              </a:rPr>
              <a:t>прогрессирующему поражению суставов</a:t>
            </a:r>
            <a:r>
              <a:rPr lang="ru-RU" sz="2000" dirty="0">
                <a:latin typeface="Arial" panose="020B0604020202020204" pitchFamily="34" charset="0"/>
                <a:cs typeface="Arial" panose="020B0604020202020204" pitchFamily="34" charset="0"/>
              </a:rPr>
              <a:t>.</a:t>
            </a:r>
          </a:p>
          <a:p>
            <a:r>
              <a:rPr lang="ru-RU" b="1" dirty="0">
                <a:latin typeface="Arial" panose="020B0604020202020204" pitchFamily="34" charset="0"/>
                <a:cs typeface="Arial" panose="020B0604020202020204" pitchFamily="34" charset="0"/>
              </a:rPr>
              <a:t>Недостаточное лечение</a:t>
            </a:r>
            <a:r>
              <a:rPr lang="ru-RU" dirty="0">
                <a:latin typeface="Arial" panose="020B0604020202020204" pitchFamily="34" charset="0"/>
                <a:cs typeface="Arial" panose="020B0604020202020204" pitchFamily="34" charset="0"/>
              </a:rPr>
              <a:t> кровоизлияний в мышцу может привести к мышечным контрактурам.</a:t>
            </a:r>
          </a:p>
          <a:p>
            <a:r>
              <a:rPr lang="ru-RU" sz="2000" dirty="0">
                <a:latin typeface="Arial" panose="020B0604020202020204" pitchFamily="34" charset="0"/>
                <a:cs typeface="Arial" panose="020B0604020202020204" pitchFamily="34" charset="0"/>
              </a:rPr>
              <a:t>Стандартом медицинской помощи считается </a:t>
            </a:r>
            <a:r>
              <a:rPr lang="ru-RU" sz="2000" b="1" dirty="0">
                <a:latin typeface="Arial" panose="020B0604020202020204" pitchFamily="34" charset="0"/>
                <a:cs typeface="Arial" panose="020B0604020202020204" pitchFamily="34" charset="0"/>
              </a:rPr>
              <a:t>профилактическое лечение</a:t>
            </a:r>
            <a:r>
              <a:rPr lang="ru-RU" sz="2000" dirty="0">
                <a:latin typeface="Arial" panose="020B0604020202020204" pitchFamily="34" charset="0"/>
                <a:cs typeface="Arial" panose="020B0604020202020204" pitchFamily="34" charset="0"/>
              </a:rPr>
              <a:t>.</a:t>
            </a:r>
          </a:p>
          <a:p>
            <a:r>
              <a:rPr lang="ru-RU" sz="2000" dirty="0">
                <a:latin typeface="Arial" panose="020B0604020202020204" pitchFamily="34" charset="0"/>
                <a:cs typeface="Arial" panose="020B0604020202020204" pitchFamily="34" charset="0"/>
              </a:rPr>
              <a:t>Успешное лечение для достижения полного функционального восстановления, как правило, требует заместительной терапии с помощью </a:t>
            </a:r>
            <a:r>
              <a:rPr lang="ru-RU" sz="2000" b="1" dirty="0">
                <a:latin typeface="Arial" panose="020B0604020202020204" pitchFamily="34" charset="0"/>
                <a:cs typeface="Arial" panose="020B0604020202020204" pitchFamily="34" charset="0"/>
              </a:rPr>
              <a:t>КФС</a:t>
            </a:r>
            <a:r>
              <a:rPr lang="ru-RU" sz="2000" dirty="0">
                <a:latin typeface="Arial" panose="020B0604020202020204" pitchFamily="34" charset="0"/>
                <a:cs typeface="Arial" panose="020B0604020202020204" pitchFamily="34" charset="0"/>
              </a:rPr>
              <a:t> или других средств </a:t>
            </a:r>
            <a:r>
              <a:rPr lang="ru-RU" sz="2000" b="1" dirty="0">
                <a:latin typeface="Arial" panose="020B0604020202020204" pitchFamily="34" charset="0"/>
                <a:cs typeface="Arial" panose="020B0604020202020204" pitchFamily="34" charset="0"/>
              </a:rPr>
              <a:t>гемостатического прикрытия</a:t>
            </a:r>
            <a:r>
              <a:rPr lang="ru-RU" sz="2000" dirty="0">
                <a:latin typeface="Arial" panose="020B0604020202020204" pitchFamily="34" charset="0"/>
                <a:cs typeface="Arial" panose="020B0604020202020204" pitchFamily="34" charset="0"/>
              </a:rPr>
              <a:t> в сочетании с </a:t>
            </a:r>
            <a:r>
              <a:rPr lang="ru-RU" sz="2000" b="1" dirty="0">
                <a:latin typeface="Arial" panose="020B0604020202020204" pitchFamily="34" charset="0"/>
                <a:cs typeface="Arial" panose="020B0604020202020204" pitchFamily="34" charset="0"/>
              </a:rPr>
              <a:t>лечебной физкультурой</a:t>
            </a:r>
            <a:r>
              <a:rPr lang="ru-RU" sz="2000" dirty="0">
                <a:latin typeface="Arial" panose="020B0604020202020204" pitchFamily="34" charset="0"/>
                <a:cs typeface="Arial" panose="020B0604020202020204" pitchFamily="34" charset="0"/>
              </a:rPr>
              <a:t>.</a:t>
            </a:r>
          </a:p>
          <a:p>
            <a:r>
              <a:rPr lang="ru-RU" sz="2000" dirty="0">
                <a:latin typeface="Arial" panose="020B0604020202020204" pitchFamily="34" charset="0"/>
                <a:cs typeface="Arial" panose="020B0604020202020204" pitchFamily="34" charset="0"/>
              </a:rPr>
              <a:t>Крайне важно, чтобы с </a:t>
            </a:r>
            <a:r>
              <a:rPr lang="ru-RU" sz="2000" b="1" dirty="0">
                <a:latin typeface="Arial" panose="020B0604020202020204" pitchFamily="34" charset="0"/>
                <a:cs typeface="Arial" panose="020B0604020202020204" pitchFamily="34" charset="0"/>
              </a:rPr>
              <a:t>пациентом</a:t>
            </a:r>
            <a:r>
              <a:rPr lang="ru-RU" sz="2000" dirty="0">
                <a:latin typeface="Arial" panose="020B0604020202020204" pitchFamily="34" charset="0"/>
                <a:cs typeface="Arial" panose="020B0604020202020204" pitchFamily="34" charset="0"/>
              </a:rPr>
              <a:t> велась </a:t>
            </a:r>
            <a:r>
              <a:rPr lang="ru-RU" sz="2000" b="1" dirty="0">
                <a:latin typeface="Arial" panose="020B0604020202020204" pitchFamily="34" charset="0"/>
                <a:cs typeface="Arial" panose="020B0604020202020204" pitchFamily="34" charset="0"/>
              </a:rPr>
              <a:t>образовательная работа</a:t>
            </a:r>
            <a:r>
              <a:rPr lang="ru-RU" sz="2000" dirty="0">
                <a:latin typeface="Arial" panose="020B0604020202020204" pitchFamily="34" charset="0"/>
                <a:cs typeface="Arial" panose="020B0604020202020204" pitchFamily="34" charset="0"/>
              </a:rPr>
              <a:t> по вопросам, касающимся опорно-двигательного аппарата, в том числе здоровья мышц и суставов.</a:t>
            </a:r>
          </a:p>
          <a:p>
            <a:endParaRPr lang="en-CA" sz="2000" kern="1200" dirty="0">
              <a:latin typeface="Arial" panose="020B0604020202020204" pitchFamily="34" charset="0"/>
              <a:cs typeface="Arial" panose="020B0604020202020204" pitchFamily="34" charset="0"/>
            </a:endParaRPr>
          </a:p>
          <a:p>
            <a:endParaRPr lang="en-CA" sz="2000" b="1" kern="1200" dirty="0">
              <a:latin typeface="Arial" panose="020B0604020202020204" pitchFamily="34" charset="0"/>
              <a:cs typeface="Arial" panose="020B0604020202020204" pitchFamily="34" charset="0"/>
            </a:endParaRPr>
          </a:p>
          <a:p>
            <a:endParaRPr lang="en-CA" dirty="0"/>
          </a:p>
        </p:txBody>
      </p:sp>
      <p:sp>
        <p:nvSpPr>
          <p:cNvPr id="5" name="Text Placeholder 4">
            <a:extLst>
              <a:ext uri="{FF2B5EF4-FFF2-40B4-BE49-F238E27FC236}">
                <a16:creationId xmlns:a16="http://schemas.microsoft.com/office/drawing/2014/main" id="{D1172219-FCC9-43AB-BEC1-8737B4401A15}"/>
              </a:ext>
            </a:extLst>
          </p:cNvPr>
          <p:cNvSpPr>
            <a:spLocks noGrp="1"/>
          </p:cNvSpPr>
          <p:nvPr>
            <p:ph type="body" sz="quarter" idx="13"/>
          </p:nvPr>
        </p:nvSpPr>
        <p:spPr>
          <a:xfrm>
            <a:off x="838199" y="6267450"/>
            <a:ext cx="9925050" cy="365125"/>
          </a:xfrm>
        </p:spPr>
        <p:txBody>
          <a:bodyPr/>
          <a:lstStyle/>
          <a:p>
            <a:r>
              <a:rPr lang="ru-RU" sz="1000" dirty="0">
                <a:latin typeface="Arial" panose="020B0604020202020204" pitchFamily="34" charset="0"/>
                <a:cs typeface="Arial" panose="020B0604020202020204" pitchFamily="34" charset="0"/>
              </a:rPr>
              <a:t>КФС - концентрат фактора свертывания</a:t>
            </a:r>
          </a:p>
        </p:txBody>
      </p:sp>
      <p:sp>
        <p:nvSpPr>
          <p:cNvPr id="4" name="Slide Number Placeholder 3">
            <a:extLst>
              <a:ext uri="{FF2B5EF4-FFF2-40B4-BE49-F238E27FC236}">
                <a16:creationId xmlns:a16="http://schemas.microsoft.com/office/drawing/2014/main" id="{485E0F87-A87F-4314-A7A5-8FD7B3E2652C}"/>
              </a:ext>
            </a:extLst>
          </p:cNvPr>
          <p:cNvSpPr>
            <a:spLocks noGrp="1"/>
          </p:cNvSpPr>
          <p:nvPr>
            <p:ph type="sldNum" sz="quarter" idx="14"/>
          </p:nvPr>
        </p:nvSpPr>
        <p:spPr/>
        <p:txBody>
          <a:bodyPr/>
          <a:lstStyle/>
          <a:p>
            <a:r>
              <a:rPr lang="ru-RU" dirty="0"/>
              <a:t> </a:t>
            </a:r>
          </a:p>
        </p:txBody>
      </p:sp>
      <p:sp>
        <p:nvSpPr>
          <p:cNvPr id="7" name="Freeform: Shape 6">
            <a:extLst>
              <a:ext uri="{FF2B5EF4-FFF2-40B4-BE49-F238E27FC236}">
                <a16:creationId xmlns:a16="http://schemas.microsoft.com/office/drawing/2014/main" id="{E9B4DECC-64A8-456A-B01C-C2F58F1370CA}"/>
              </a:ext>
            </a:extLst>
          </p:cNvPr>
          <p:cNvSpPr/>
          <p:nvPr/>
        </p:nvSpPr>
        <p:spPr>
          <a:xfrm>
            <a:off x="838200" y="1096402"/>
            <a:ext cx="10515600" cy="953657"/>
          </a:xfrm>
          <a:custGeom>
            <a:avLst/>
            <a:gdLst>
              <a:gd name="connsiteX0" fmla="*/ 0 w 10515600"/>
              <a:gd name="connsiteY0" fmla="*/ 0 h 922747"/>
              <a:gd name="connsiteX1" fmla="*/ 10515600 w 10515600"/>
              <a:gd name="connsiteY1" fmla="*/ 0 h 922747"/>
              <a:gd name="connsiteX2" fmla="*/ 10515600 w 10515600"/>
              <a:gd name="connsiteY2" fmla="*/ 922747 h 922747"/>
              <a:gd name="connsiteX3" fmla="*/ 0 w 10515600"/>
              <a:gd name="connsiteY3" fmla="*/ 922747 h 922747"/>
              <a:gd name="connsiteX4" fmla="*/ 0 w 10515600"/>
              <a:gd name="connsiteY4" fmla="*/ 0 h 922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922747">
                <a:moveTo>
                  <a:pt x="0" y="0"/>
                </a:moveTo>
                <a:lnTo>
                  <a:pt x="10515600" y="0"/>
                </a:lnTo>
                <a:lnTo>
                  <a:pt x="10515600" y="922747"/>
                </a:lnTo>
                <a:lnTo>
                  <a:pt x="0" y="9227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342900" lvl="0" indent="-342900" algn="l" defTabSz="889000">
              <a:lnSpc>
                <a:spcPct val="90000"/>
              </a:lnSpc>
              <a:spcBef>
                <a:spcPct val="0"/>
              </a:spcBef>
              <a:spcAft>
                <a:spcPct val="35000"/>
              </a:spcAft>
              <a:buFont typeface="Arial" panose="020B0604020202020204" pitchFamily="34" charset="0"/>
              <a:buChar char="•"/>
            </a:pPr>
            <a:endParaRPr lang="en-CA" sz="2400" b="1"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46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1D6C1-DA59-4362-B71C-AAE5FF9178D4}"/>
              </a:ext>
            </a:extLst>
          </p:cNvPr>
          <p:cNvSpPr>
            <a:spLocks noGrp="1"/>
          </p:cNvSpPr>
          <p:nvPr>
            <p:ph type="ctrTitle"/>
          </p:nvPr>
        </p:nvSpPr>
        <p:spPr>
          <a:xfrm>
            <a:off x="1219200" y="1122363"/>
            <a:ext cx="10972800" cy="2387600"/>
          </a:xfrm>
        </p:spPr>
        <p:txBody>
          <a:bodyPr>
            <a:normAutofit/>
          </a:bodyPr>
          <a:lstStyle/>
          <a:p>
            <a:pPr>
              <a:lnSpc>
                <a:spcPct val="100000"/>
              </a:lnSpc>
            </a:pPr>
            <a:r>
              <a:rPr lang="ru-RU" sz="4000" dirty="0">
                <a:solidFill>
                  <a:srgbClr val="008BB0"/>
                </a:solidFill>
                <a:ea typeface="+mn-ea"/>
                <a:cs typeface="+mn-cs"/>
              </a:rPr>
              <a:t>Глава 10. Поражения опорно-двигательного аппарата</a:t>
            </a:r>
          </a:p>
        </p:txBody>
      </p:sp>
      <p:sp>
        <p:nvSpPr>
          <p:cNvPr id="5" name="Subtitle 4">
            <a:extLst>
              <a:ext uri="{FF2B5EF4-FFF2-40B4-BE49-F238E27FC236}">
                <a16:creationId xmlns:a16="http://schemas.microsoft.com/office/drawing/2014/main" id="{A08DB6CA-9BCD-4B3D-8166-A8CD815F2B2B}"/>
              </a:ext>
            </a:extLst>
          </p:cNvPr>
          <p:cNvSpPr>
            <a:spLocks noGrp="1"/>
          </p:cNvSpPr>
          <p:nvPr>
            <p:ph type="subTitle" idx="1"/>
          </p:nvPr>
        </p:nvSpPr>
        <p:spPr>
          <a:xfrm>
            <a:off x="1219200" y="3602038"/>
            <a:ext cx="10045700" cy="2646362"/>
          </a:xfrm>
        </p:spPr>
        <p:txBody>
          <a:bodyPr>
            <a:noAutofit/>
          </a:bodyPr>
          <a:lstStyle/>
          <a:p>
            <a:pPr>
              <a:spcBef>
                <a:spcPts val="0"/>
              </a:spcBef>
            </a:pPr>
            <a:r>
              <a:rPr lang="ru-RU" sz="3000" b="1" dirty="0"/>
              <a:t>Адольфо Ллинас Вольпе, врач</a:t>
            </a:r>
          </a:p>
          <a:p>
            <a:pPr>
              <a:spcBef>
                <a:spcPts val="0"/>
              </a:spcBef>
            </a:pPr>
            <a:r>
              <a:rPr lang="ru-RU" sz="2000" dirty="0"/>
              <a:t>Директор по медицинским вопросам фонда «Fundacion Santa Fe de Bogota»</a:t>
            </a:r>
            <a:br>
              <a:rPr lang="ru-RU" sz="2000" dirty="0"/>
            </a:br>
            <a:r>
              <a:rPr lang="ru-RU" sz="2000" dirty="0"/>
              <a:t>Богота, Колумбия</a:t>
            </a:r>
          </a:p>
          <a:p>
            <a:endParaRPr lang="en-US" dirty="0"/>
          </a:p>
        </p:txBody>
      </p:sp>
    </p:spTree>
    <p:extLst>
      <p:ext uri="{BB962C8B-B14F-4D97-AF65-F5344CB8AC3E}">
        <p14:creationId xmlns:p14="http://schemas.microsoft.com/office/powerpoint/2010/main" val="2999102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63A6E-C584-499C-8520-F180DB23C60D}"/>
              </a:ext>
            </a:extLst>
          </p:cNvPr>
          <p:cNvSpPr>
            <a:spLocks noGrp="1"/>
          </p:cNvSpPr>
          <p:nvPr>
            <p:ph type="title"/>
          </p:nvPr>
        </p:nvSpPr>
        <p:spPr>
          <a:xfrm>
            <a:off x="838199" y="2328530"/>
            <a:ext cx="10515599" cy="1485625"/>
          </a:xfrm>
        </p:spPr>
        <p:txBody>
          <a:bodyPr>
            <a:normAutofit fontScale="90000"/>
          </a:bodyPr>
          <a:lstStyle/>
          <a:p>
            <a:pPr algn="ctr">
              <a:lnSpc>
                <a:spcPct val="100000"/>
              </a:lnSpc>
            </a:pPr>
            <a:r>
              <a:rPr lang="ru-RU" b="1" dirty="0">
                <a:latin typeface="Arial" panose="020B0604020202020204" pitchFamily="34" charset="0"/>
                <a:cs typeface="Arial" panose="020B0604020202020204" pitchFamily="34" charset="0"/>
              </a:rPr>
              <a:t>Благодарим организацию «Гемофилия-Альянс» за поддержку в создании данной презентации.</a:t>
            </a:r>
          </a:p>
        </p:txBody>
      </p:sp>
      <p:pic>
        <p:nvPicPr>
          <p:cNvPr id="5" name="Content Placeholder 4" descr="A picture containing logo&#10;&#10;Description automatically generated">
            <a:extLst>
              <a:ext uri="{FF2B5EF4-FFF2-40B4-BE49-F238E27FC236}">
                <a16:creationId xmlns:a16="http://schemas.microsoft.com/office/drawing/2014/main" id="{490F289A-D8AB-4BFD-B8AD-37B762158981}"/>
              </a:ext>
            </a:extLst>
          </p:cNvPr>
          <p:cNvPicPr>
            <a:picLocks noGrp="1" noChangeAspect="1"/>
          </p:cNvPicPr>
          <p:nvPr>
            <p:ph idx="4294967295"/>
          </p:nvPr>
        </p:nvPicPr>
        <p:blipFill>
          <a:blip r:embed="rId3"/>
          <a:stretch>
            <a:fillRect/>
          </a:stretch>
        </p:blipFill>
        <p:spPr>
          <a:xfrm>
            <a:off x="4371179" y="4049713"/>
            <a:ext cx="3449638" cy="2012950"/>
          </a:xfrm>
        </p:spPr>
      </p:pic>
    </p:spTree>
    <p:extLst>
      <p:ext uri="{BB962C8B-B14F-4D97-AF65-F5344CB8AC3E}">
        <p14:creationId xmlns:p14="http://schemas.microsoft.com/office/powerpoint/2010/main" val="282753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51B90-F31B-4227-AF74-48120FABC7BB}"/>
              </a:ext>
            </a:extLst>
          </p:cNvPr>
          <p:cNvSpPr>
            <a:spLocks noGrp="1"/>
          </p:cNvSpPr>
          <p:nvPr>
            <p:ph type="title"/>
          </p:nvPr>
        </p:nvSpPr>
        <p:spPr>
          <a:xfrm>
            <a:off x="838199" y="225425"/>
            <a:ext cx="10515599" cy="1090079"/>
          </a:xfrm>
        </p:spPr>
        <p:txBody>
          <a:bodyPr>
            <a:normAutofit fontScale="90000"/>
          </a:bodyPr>
          <a:lstStyle/>
          <a:p>
            <a:pPr>
              <a:lnSpc>
                <a:spcPct val="100000"/>
              </a:lnSpc>
            </a:pPr>
            <a:r>
              <a:rPr lang="ru-RU" dirty="0"/>
              <a:t>Раскрытие потенциальных конфликтов интересов: Адольфо Ллинас Вольпе </a:t>
            </a:r>
          </a:p>
        </p:txBody>
      </p:sp>
      <p:sp>
        <p:nvSpPr>
          <p:cNvPr id="3" name="Content Placeholder 2">
            <a:extLst>
              <a:ext uri="{FF2B5EF4-FFF2-40B4-BE49-F238E27FC236}">
                <a16:creationId xmlns:a16="http://schemas.microsoft.com/office/drawing/2014/main" id="{1FB7F2FE-0642-4502-9CC1-97228A28909F}"/>
              </a:ext>
            </a:extLst>
          </p:cNvPr>
          <p:cNvSpPr>
            <a:spLocks noGrp="1"/>
          </p:cNvSpPr>
          <p:nvPr>
            <p:ph idx="1"/>
          </p:nvPr>
        </p:nvSpPr>
        <p:spPr>
          <a:xfrm>
            <a:off x="838200" y="1562100"/>
            <a:ext cx="10515600" cy="4614863"/>
          </a:xfrm>
        </p:spPr>
        <p:txBody>
          <a:bodyPr>
            <a:normAutofit/>
          </a:bodyPr>
          <a:lstStyle/>
          <a:p>
            <a:pPr marL="0" indent="0">
              <a:buNone/>
            </a:pPr>
            <a:r>
              <a:rPr lang="ru-RU" b="1" dirty="0">
                <a:solidFill>
                  <a:srgbClr val="008BB0"/>
                </a:solidFill>
              </a:rPr>
              <a:t>Консультант</a:t>
            </a:r>
          </a:p>
          <a:p>
            <a:r>
              <a:rPr lang="ru-RU" dirty="0"/>
              <a:t>Компании Bayer и Novo Nordisk  (последние 12 месяцев)</a:t>
            </a:r>
          </a:p>
        </p:txBody>
      </p:sp>
    </p:spTree>
    <p:extLst>
      <p:ext uri="{BB962C8B-B14F-4D97-AF65-F5344CB8AC3E}">
        <p14:creationId xmlns:p14="http://schemas.microsoft.com/office/powerpoint/2010/main" val="1866724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05B9-B8F3-4BAD-B33E-CE66B088923A}"/>
              </a:ext>
            </a:extLst>
          </p:cNvPr>
          <p:cNvSpPr>
            <a:spLocks noGrp="1"/>
          </p:cNvSpPr>
          <p:nvPr>
            <p:ph type="title"/>
          </p:nvPr>
        </p:nvSpPr>
        <p:spPr>
          <a:prstGeom prst="rect">
            <a:avLst/>
          </a:prstGeom>
        </p:spPr>
        <p:txBody>
          <a:bodyPr>
            <a:normAutofit/>
          </a:bodyPr>
          <a:lstStyle/>
          <a:p>
            <a:pPr>
              <a:lnSpc>
                <a:spcPct val="100000"/>
              </a:lnSpc>
            </a:pPr>
            <a:r>
              <a:rPr lang="ru-RU" b="1" dirty="0"/>
              <a:t>Авторы</a:t>
            </a:r>
          </a:p>
        </p:txBody>
      </p:sp>
      <p:sp>
        <p:nvSpPr>
          <p:cNvPr id="3" name="Content Placeholder 2">
            <a:extLst>
              <a:ext uri="{FF2B5EF4-FFF2-40B4-BE49-F238E27FC236}">
                <a16:creationId xmlns:a16="http://schemas.microsoft.com/office/drawing/2014/main" id="{177E4F86-6C2F-4004-9502-3953902B91D1}"/>
              </a:ext>
            </a:extLst>
          </p:cNvPr>
          <p:cNvSpPr>
            <a:spLocks noGrp="1"/>
          </p:cNvSpPr>
          <p:nvPr>
            <p:ph idx="1"/>
          </p:nvPr>
        </p:nvSpPr>
        <p:spPr>
          <a:prstGeom prst="rect">
            <a:avLst/>
          </a:prstGeom>
        </p:spPr>
        <p:txBody>
          <a:bodyPr>
            <a:normAutofit/>
          </a:bodyPr>
          <a:lstStyle/>
          <a:p>
            <a:pPr algn="l">
              <a:spcBef>
                <a:spcPts val="600"/>
              </a:spcBef>
            </a:pPr>
            <a:r>
              <a:rPr lang="ru-RU" sz="2000" b="1" i="0" u="none" strike="noStrike" baseline="0" dirty="0"/>
              <a:t>Адольфо Ллинас</a:t>
            </a:r>
          </a:p>
          <a:p>
            <a:pPr algn="l">
              <a:spcBef>
                <a:spcPts val="600"/>
              </a:spcBef>
            </a:pPr>
            <a:r>
              <a:rPr lang="ru-RU" sz="2000" b="1" i="0" u="none" strike="noStrike" baseline="0" dirty="0"/>
              <a:t>Прадип М. Пуннус</a:t>
            </a:r>
          </a:p>
          <a:p>
            <a:pPr algn="l">
              <a:spcBef>
                <a:spcPts val="600"/>
              </a:spcBef>
            </a:pPr>
            <a:r>
              <a:rPr lang="ru-RU" sz="2000" b="1" i="0" u="none" strike="noStrike" baseline="0" dirty="0"/>
              <a:t>Николас Дж. Годдард</a:t>
            </a:r>
          </a:p>
          <a:p>
            <a:pPr algn="l">
              <a:spcBef>
                <a:spcPts val="600"/>
              </a:spcBef>
            </a:pPr>
            <a:r>
              <a:rPr lang="ru-RU" sz="2000" b="1" i="0" u="none" strike="noStrike" baseline="0" dirty="0"/>
              <a:t>Грейг Блейми</a:t>
            </a:r>
          </a:p>
          <a:p>
            <a:pPr algn="l">
              <a:spcBef>
                <a:spcPts val="600"/>
              </a:spcBef>
            </a:pPr>
            <a:r>
              <a:rPr lang="ru-RU" sz="2000" b="1" i="0" u="none" strike="noStrike" baseline="0" dirty="0"/>
              <a:t>Абдельазиз Аль Шариф (ЛсГ)</a:t>
            </a:r>
          </a:p>
          <a:p>
            <a:pPr algn="l">
              <a:spcBef>
                <a:spcPts val="600"/>
              </a:spcBef>
            </a:pPr>
            <a:r>
              <a:rPr lang="ru-RU" sz="2000" b="1" i="0" u="none" strike="noStrike" baseline="0" dirty="0"/>
              <a:t>Пит де Клейн</a:t>
            </a:r>
          </a:p>
          <a:p>
            <a:pPr algn="l">
              <a:spcBef>
                <a:spcPts val="600"/>
              </a:spcBef>
            </a:pPr>
            <a:r>
              <a:rPr lang="ru-RU" sz="2000" b="1" i="0" u="none" strike="noStrike" baseline="0" dirty="0"/>
              <a:t>Гаэтан Дюпорт (ЛсГ)</a:t>
            </a:r>
          </a:p>
          <a:p>
            <a:pPr algn="l">
              <a:spcBef>
                <a:spcPts val="600"/>
              </a:spcBef>
            </a:pPr>
            <a:r>
              <a:rPr lang="ru-RU" sz="2000" b="1" i="0" u="none" strike="noStrike" baseline="0" dirty="0"/>
              <a:t>Рича Моэн</a:t>
            </a:r>
          </a:p>
          <a:p>
            <a:pPr algn="l">
              <a:spcBef>
                <a:spcPts val="600"/>
              </a:spcBef>
            </a:pPr>
            <a:r>
              <a:rPr lang="ru-RU" sz="2000" b="1" i="0" u="none" strike="noStrike" baseline="0" dirty="0"/>
              <a:t>Джанлуиджи Паста</a:t>
            </a:r>
          </a:p>
          <a:p>
            <a:pPr algn="l">
              <a:spcBef>
                <a:spcPts val="600"/>
              </a:spcBef>
            </a:pPr>
            <a:r>
              <a:rPr lang="ru-RU" sz="2000" b="1" i="0" u="none" strike="noStrike" baseline="0" dirty="0"/>
              <a:t>Гленн Ф. Пиэрс</a:t>
            </a:r>
          </a:p>
          <a:p>
            <a:pPr algn="l">
              <a:spcBef>
                <a:spcPts val="600"/>
              </a:spcBef>
            </a:pPr>
            <a:r>
              <a:rPr lang="ru-RU" sz="2000" b="1" i="0" u="none" strike="noStrike" baseline="0" dirty="0"/>
              <a:t>Алок Шривастава</a:t>
            </a:r>
          </a:p>
          <a:p>
            <a:pPr algn="l">
              <a:spcBef>
                <a:spcPts val="600"/>
              </a:spcBef>
            </a:pPr>
            <a:endParaRPr lang="en-CA" sz="2800" dirty="0"/>
          </a:p>
        </p:txBody>
      </p:sp>
      <p:sp>
        <p:nvSpPr>
          <p:cNvPr id="4" name="Text Placeholder 3">
            <a:extLst>
              <a:ext uri="{FF2B5EF4-FFF2-40B4-BE49-F238E27FC236}">
                <a16:creationId xmlns:a16="http://schemas.microsoft.com/office/drawing/2014/main" id="{CFDFE90E-D10B-4A44-8BB8-FF3622B33045}"/>
              </a:ext>
            </a:extLst>
          </p:cNvPr>
          <p:cNvSpPr>
            <a:spLocks noGrp="1"/>
          </p:cNvSpPr>
          <p:nvPr>
            <p:ph type="body" sz="quarter" idx="13"/>
          </p:nvPr>
        </p:nvSpPr>
        <p:spPr>
          <a:xfrm>
            <a:off x="838199" y="6240996"/>
            <a:ext cx="9925050" cy="365125"/>
          </a:xfrm>
        </p:spPr>
        <p:txBody>
          <a:bodyPr/>
          <a:lstStyle/>
          <a:p>
            <a:r>
              <a:rPr lang="ru-RU" sz="1000" dirty="0"/>
              <a:t>ЛсГ - лицо с гемофилией</a:t>
            </a:r>
          </a:p>
        </p:txBody>
      </p:sp>
      <p:pic>
        <p:nvPicPr>
          <p:cNvPr id="5" name="Рисунок 4">
            <a:extLst>
              <a:ext uri="{FF2B5EF4-FFF2-40B4-BE49-F238E27FC236}">
                <a16:creationId xmlns:a16="http://schemas.microsoft.com/office/drawing/2014/main" id="{52C7EE2B-A2BD-4F1E-88A1-E6CF3B965DAD}"/>
              </a:ext>
            </a:extLst>
          </p:cNvPr>
          <p:cNvPicPr>
            <a:picLocks noChangeAspect="1"/>
          </p:cNvPicPr>
          <p:nvPr/>
        </p:nvPicPr>
        <p:blipFill>
          <a:blip r:embed="rId3"/>
          <a:stretch>
            <a:fillRect/>
          </a:stretch>
        </p:blipFill>
        <p:spPr>
          <a:xfrm>
            <a:off x="5234152" y="797685"/>
            <a:ext cx="6484882" cy="4498215"/>
          </a:xfrm>
          <a:prstGeom prst="rect">
            <a:avLst/>
          </a:prstGeom>
        </p:spPr>
      </p:pic>
    </p:spTree>
    <p:extLst>
      <p:ext uri="{BB962C8B-B14F-4D97-AF65-F5344CB8AC3E}">
        <p14:creationId xmlns:p14="http://schemas.microsoft.com/office/powerpoint/2010/main" val="1215102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4775F0-0B21-4BE7-8BA8-DD4B0F52AC27}"/>
              </a:ext>
            </a:extLst>
          </p:cNvPr>
          <p:cNvSpPr>
            <a:spLocks noGrp="1"/>
          </p:cNvSpPr>
          <p:nvPr>
            <p:ph type="title"/>
          </p:nvPr>
        </p:nvSpPr>
        <p:spPr>
          <a:prstGeom prst="rect">
            <a:avLst/>
          </a:prstGeom>
        </p:spPr>
        <p:txBody>
          <a:bodyPr>
            <a:normAutofit/>
          </a:bodyPr>
          <a:lstStyle/>
          <a:p>
            <a:pPr>
              <a:lnSpc>
                <a:spcPct val="100000"/>
              </a:lnSpc>
            </a:pPr>
            <a:r>
              <a:rPr lang="ru-RU" b="1" dirty="0"/>
              <a:t>Введение</a:t>
            </a:r>
          </a:p>
        </p:txBody>
      </p:sp>
      <p:sp>
        <p:nvSpPr>
          <p:cNvPr id="5" name="Content Placeholder 4">
            <a:extLst>
              <a:ext uri="{FF2B5EF4-FFF2-40B4-BE49-F238E27FC236}">
                <a16:creationId xmlns:a16="http://schemas.microsoft.com/office/drawing/2014/main" id="{F5845780-D5B7-44FB-BF96-3B1CFE30C970}"/>
              </a:ext>
            </a:extLst>
          </p:cNvPr>
          <p:cNvSpPr>
            <a:spLocks noGrp="1"/>
          </p:cNvSpPr>
          <p:nvPr>
            <p:ph idx="1"/>
          </p:nvPr>
        </p:nvSpPr>
        <p:spPr>
          <a:xfrm>
            <a:off x="838200" y="1562100"/>
            <a:ext cx="6362700" cy="4614863"/>
          </a:xfrm>
          <a:prstGeom prst="rect">
            <a:avLst/>
          </a:prstGeom>
        </p:spPr>
        <p:txBody>
          <a:bodyPr>
            <a:normAutofit/>
          </a:bodyPr>
          <a:lstStyle/>
          <a:p>
            <a:pPr marL="0" indent="0">
              <a:buNone/>
            </a:pPr>
            <a:r>
              <a:rPr lang="ru-RU" b="1" dirty="0">
                <a:solidFill>
                  <a:schemeClr val="accent1"/>
                </a:solidFill>
              </a:rPr>
              <a:t>Характерным признаком гемофилии являются острые кровотечения, более 80% из которых происходят в определенные суставы и мышцы. </a:t>
            </a:r>
          </a:p>
          <a:p>
            <a:r>
              <a:rPr lang="ru-RU" dirty="0"/>
              <a:t>Наиболее часто - в голеностопный, коленный и локтевой; часто – в тазобедренный, плечевой и запястный) и в особо подверженные мышцы (подвздошно-поясничную и икроножную).</a:t>
            </a:r>
          </a:p>
          <a:p>
            <a:r>
              <a:rPr lang="ru-RU" sz="2000" dirty="0">
                <a:latin typeface="Arial" panose="020B0604020202020204" pitchFamily="34" charset="0"/>
                <a:cs typeface="Arial" panose="020B0604020202020204" pitchFamily="34" charset="0"/>
              </a:rPr>
              <a:t>Рецидивирующие кровоизлияния в сустав вызывают в нём прогрессирующее поражение, которое приводит к таким осложнениям, как </a:t>
            </a:r>
            <a:r>
              <a:rPr lang="ru-RU" sz="2000" b="1" dirty="0">
                <a:latin typeface="Arial" panose="020B0604020202020204" pitchFamily="34" charset="0"/>
                <a:cs typeface="Arial" panose="020B0604020202020204" pitchFamily="34" charset="0"/>
              </a:rPr>
              <a:t>синовит</a:t>
            </a:r>
            <a:r>
              <a:rPr lang="ru-RU" sz="2000" dirty="0">
                <a:latin typeface="Arial" panose="020B0604020202020204" pitchFamily="34" charset="0"/>
                <a:cs typeface="Arial" panose="020B0604020202020204" pitchFamily="34" charset="0"/>
              </a:rPr>
              <a:t> и </a:t>
            </a:r>
            <a:r>
              <a:rPr lang="ru-RU" sz="2000" b="1" dirty="0">
                <a:latin typeface="Arial" panose="020B0604020202020204" pitchFamily="34" charset="0"/>
                <a:cs typeface="Arial" panose="020B0604020202020204" pitchFamily="34" charset="0"/>
              </a:rPr>
              <a:t>гемофилическая артропатия.</a:t>
            </a:r>
          </a:p>
          <a:p>
            <a:endParaRPr lang="en-CA" dirty="0"/>
          </a:p>
        </p:txBody>
      </p:sp>
      <p:sp>
        <p:nvSpPr>
          <p:cNvPr id="7" name="Rectangle: Rounded Corners 6" descr="A picture containing person&#10;&#10;Description automatically generated">
            <a:extLst>
              <a:ext uri="{FF2B5EF4-FFF2-40B4-BE49-F238E27FC236}">
                <a16:creationId xmlns:a16="http://schemas.microsoft.com/office/drawing/2014/main" id="{31C40BD1-A7D0-45F5-8586-8314BDF23F31}"/>
              </a:ext>
            </a:extLst>
          </p:cNvPr>
          <p:cNvSpPr/>
          <p:nvPr/>
        </p:nvSpPr>
        <p:spPr>
          <a:xfrm>
            <a:off x="8080454" y="1633000"/>
            <a:ext cx="2981246" cy="2981246"/>
          </a:xfrm>
          <a:prstGeom prst="roundRect">
            <a:avLst/>
          </a:prstGeom>
          <a:blipFill rotWithShape="1">
            <a:blip r:embed="rId3"/>
            <a:srcRect/>
            <a:stretch>
              <a:fillRect l="-103621" t="-5785" r="-2673" b="-3945"/>
            </a:stretch>
          </a:blipFill>
          <a:ln w="38100">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TextBox 9">
            <a:extLst>
              <a:ext uri="{FF2B5EF4-FFF2-40B4-BE49-F238E27FC236}">
                <a16:creationId xmlns:a16="http://schemas.microsoft.com/office/drawing/2014/main" id="{B31683AB-CAB4-44D9-8C86-6C84C1974F0D}"/>
              </a:ext>
            </a:extLst>
          </p:cNvPr>
          <p:cNvSpPr txBox="1"/>
          <p:nvPr/>
        </p:nvSpPr>
        <p:spPr>
          <a:xfrm>
            <a:off x="8080454" y="4622773"/>
            <a:ext cx="2977372" cy="584775"/>
          </a:xfrm>
          <a:prstGeom prst="rect">
            <a:avLst/>
          </a:prstGeom>
          <a:noFill/>
        </p:spPr>
        <p:txBody>
          <a:bodyPr wrap="square" rtlCol="0">
            <a:spAutoFit/>
          </a:bodyPr>
          <a:lstStyle/>
          <a:p>
            <a:pPr algn="ctr"/>
            <a:r>
              <a:rPr lang="ru-RU" sz="1600" dirty="0">
                <a:latin typeface="Arial" panose="020B0604020202020204" pitchFamily="34" charset="0"/>
                <a:cs typeface="Arial" panose="020B0604020202020204" pitchFamily="34" charset="0"/>
              </a:rPr>
              <a:t>Хронический синовит левого коленного сустава</a:t>
            </a:r>
          </a:p>
        </p:txBody>
      </p:sp>
    </p:spTree>
    <p:extLst>
      <p:ext uri="{BB962C8B-B14F-4D97-AF65-F5344CB8AC3E}">
        <p14:creationId xmlns:p14="http://schemas.microsoft.com/office/powerpoint/2010/main" val="692343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90CB-CBA0-400B-B1B0-D7FEE1A9BCF6}"/>
              </a:ext>
            </a:extLst>
          </p:cNvPr>
          <p:cNvSpPr>
            <a:spLocks noGrp="1"/>
          </p:cNvSpPr>
          <p:nvPr>
            <p:ph type="title"/>
          </p:nvPr>
        </p:nvSpPr>
        <p:spPr>
          <a:prstGeom prst="rect">
            <a:avLst/>
          </a:prstGeom>
        </p:spPr>
        <p:txBody>
          <a:bodyPr>
            <a:normAutofit/>
          </a:bodyPr>
          <a:lstStyle/>
          <a:p>
            <a:pPr>
              <a:lnSpc>
                <a:spcPct val="100000"/>
              </a:lnSpc>
            </a:pPr>
            <a:r>
              <a:rPr lang="ru-RU" sz="3400" b="1" dirty="0"/>
              <a:t>Синовит</a:t>
            </a:r>
          </a:p>
        </p:txBody>
      </p:sp>
      <p:sp>
        <p:nvSpPr>
          <p:cNvPr id="3" name="Content Placeholder 2">
            <a:extLst>
              <a:ext uri="{FF2B5EF4-FFF2-40B4-BE49-F238E27FC236}">
                <a16:creationId xmlns:a16="http://schemas.microsoft.com/office/drawing/2014/main" id="{AD4F91FF-D852-4FCB-995A-4793061C9F10}"/>
              </a:ext>
            </a:extLst>
          </p:cNvPr>
          <p:cNvSpPr>
            <a:spLocks noGrp="1"/>
          </p:cNvSpPr>
          <p:nvPr>
            <p:ph idx="1"/>
          </p:nvPr>
        </p:nvSpPr>
        <p:spPr>
          <a:xfrm>
            <a:off x="838201" y="1562100"/>
            <a:ext cx="6121400" cy="4614863"/>
          </a:xfrm>
          <a:prstGeom prst="rect">
            <a:avLst/>
          </a:prstGeom>
        </p:spPr>
        <p:txBody>
          <a:bodyPr>
            <a:normAutofit lnSpcReduction="10000"/>
          </a:bodyPr>
          <a:lstStyle/>
          <a:p>
            <a:r>
              <a:rPr lang="ru-RU" dirty="0"/>
              <a:t>Острый гемартроз вызывает воспаление синовиальной оболочки, ее гиперемию и рыхлость.</a:t>
            </a:r>
          </a:p>
          <a:p>
            <a:r>
              <a:rPr lang="ru-RU" dirty="0"/>
              <a:t>Неэффективное лечение острого синовита приводит к повторяющимся гемартрозам и бессимптомным кровотечениям.</a:t>
            </a:r>
          </a:p>
          <a:p>
            <a:r>
              <a:rPr lang="ru-RU" dirty="0"/>
              <a:t>Необходимо регулярное проведение оценки до момента полного восстановления состояния сустава и синовиальной оболочки.</a:t>
            </a:r>
          </a:p>
          <a:p>
            <a:r>
              <a:rPr lang="ru-RU" dirty="0"/>
              <a:t>С учетом того, что клинические проявления не всегда адекватно отражают реальную ситуацию, рекомендуется проведение оценки с помощью ультразвука и МРТ. </a:t>
            </a:r>
          </a:p>
        </p:txBody>
      </p:sp>
      <p:sp>
        <p:nvSpPr>
          <p:cNvPr id="4" name="Text Placeholder 3">
            <a:extLst>
              <a:ext uri="{FF2B5EF4-FFF2-40B4-BE49-F238E27FC236}">
                <a16:creationId xmlns:a16="http://schemas.microsoft.com/office/drawing/2014/main" id="{3BF09920-3491-4D05-ACFE-C06244861386}"/>
              </a:ext>
            </a:extLst>
          </p:cNvPr>
          <p:cNvSpPr>
            <a:spLocks noGrp="1"/>
          </p:cNvSpPr>
          <p:nvPr>
            <p:ph type="body" sz="quarter" idx="13"/>
          </p:nvPr>
        </p:nvSpPr>
        <p:spPr>
          <a:xfrm>
            <a:off x="838201" y="6237617"/>
            <a:ext cx="9925050" cy="365125"/>
          </a:xfrm>
        </p:spPr>
        <p:txBody>
          <a:bodyPr/>
          <a:lstStyle/>
          <a:p>
            <a:r>
              <a:rPr lang="ru-RU" sz="1000" dirty="0"/>
              <a:t>МРТ - магнитно-резонансная томография</a:t>
            </a:r>
          </a:p>
        </p:txBody>
      </p:sp>
      <p:sp>
        <p:nvSpPr>
          <p:cNvPr id="12" name="Rectangle: Rounded Corners 11">
            <a:extLst>
              <a:ext uri="{FF2B5EF4-FFF2-40B4-BE49-F238E27FC236}">
                <a16:creationId xmlns:a16="http://schemas.microsoft.com/office/drawing/2014/main" id="{703A5DA2-D918-4D74-A448-A20363A702C5}"/>
              </a:ext>
            </a:extLst>
          </p:cNvPr>
          <p:cNvSpPr/>
          <p:nvPr/>
        </p:nvSpPr>
        <p:spPr>
          <a:xfrm>
            <a:off x="8080453" y="1633000"/>
            <a:ext cx="2981246" cy="2981246"/>
          </a:xfrm>
          <a:prstGeom prst="roundRect">
            <a:avLst/>
          </a:prstGeom>
          <a:blipFill>
            <a:blip r:embed="rId3"/>
            <a:srcRect/>
            <a:stretch>
              <a:fillRect l="-19170" t="-1673" r="-1278" b="-1673"/>
            </a:stretch>
          </a:blipFill>
          <a:ln w="38100">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TextBox 5">
            <a:extLst>
              <a:ext uri="{FF2B5EF4-FFF2-40B4-BE49-F238E27FC236}">
                <a16:creationId xmlns:a16="http://schemas.microsoft.com/office/drawing/2014/main" id="{D2D5E56B-6158-4D79-BEF7-A641CADA3C09}"/>
              </a:ext>
            </a:extLst>
          </p:cNvPr>
          <p:cNvSpPr txBox="1"/>
          <p:nvPr/>
        </p:nvSpPr>
        <p:spPr>
          <a:xfrm>
            <a:off x="8080454" y="4622773"/>
            <a:ext cx="2977372" cy="584775"/>
          </a:xfrm>
          <a:prstGeom prst="rect">
            <a:avLst/>
          </a:prstGeom>
          <a:noFill/>
        </p:spPr>
        <p:txBody>
          <a:bodyPr wrap="square" rtlCol="0">
            <a:spAutoFit/>
          </a:bodyPr>
          <a:lstStyle/>
          <a:p>
            <a:pPr algn="ctr"/>
            <a:r>
              <a:rPr lang="ru-RU" sz="1600" dirty="0">
                <a:latin typeface="Arial" panose="020B0604020202020204" pitchFamily="34" charset="0"/>
                <a:cs typeface="Arial" panose="020B0604020202020204" pitchFamily="34" charset="0"/>
              </a:rPr>
              <a:t>Хронический синовит левого колена</a:t>
            </a:r>
          </a:p>
        </p:txBody>
      </p:sp>
    </p:spTree>
    <p:extLst>
      <p:ext uri="{BB962C8B-B14F-4D97-AF65-F5344CB8AC3E}">
        <p14:creationId xmlns:p14="http://schemas.microsoft.com/office/powerpoint/2010/main" val="10591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924B-A6EF-224F-BB16-86ED31F7C0E6}"/>
              </a:ext>
            </a:extLst>
          </p:cNvPr>
          <p:cNvSpPr>
            <a:spLocks noGrp="1"/>
          </p:cNvSpPr>
          <p:nvPr>
            <p:ph type="title"/>
          </p:nvPr>
        </p:nvSpPr>
        <p:spPr>
          <a:prstGeom prst="rect">
            <a:avLst/>
          </a:prstGeom>
        </p:spPr>
        <p:txBody>
          <a:bodyPr>
            <a:normAutofit/>
          </a:bodyPr>
          <a:lstStyle/>
          <a:p>
            <a:pPr>
              <a:lnSpc>
                <a:spcPct val="100000"/>
              </a:lnSpc>
            </a:pPr>
            <a:r>
              <a:rPr lang="ru-RU" sz="3600" b="1" dirty="0"/>
              <a:t>Острый синовит</a:t>
            </a:r>
          </a:p>
        </p:txBody>
      </p:sp>
      <p:pic>
        <p:nvPicPr>
          <p:cNvPr id="4" name="Imagen 3">
            <a:extLst>
              <a:ext uri="{FF2B5EF4-FFF2-40B4-BE49-F238E27FC236}">
                <a16:creationId xmlns:a16="http://schemas.microsoft.com/office/drawing/2014/main" id="{BA8527C9-7D18-4D38-A5B1-84DABEAA0A2F}"/>
              </a:ext>
            </a:extLst>
          </p:cNvPr>
          <p:cNvPicPr>
            <a:picLocks noChangeAspect="1"/>
          </p:cNvPicPr>
          <p:nvPr/>
        </p:nvPicPr>
        <p:blipFill rotWithShape="1">
          <a:blip r:embed="rId3"/>
          <a:srcRect t="2117" b="1"/>
          <a:stretch/>
        </p:blipFill>
        <p:spPr>
          <a:xfrm>
            <a:off x="838199" y="1549400"/>
            <a:ext cx="10617200" cy="4395372"/>
          </a:xfrm>
          <a:prstGeom prst="roundRect">
            <a:avLst>
              <a:gd name="adj" fmla="val 9207"/>
            </a:avLst>
          </a:prstGeom>
        </p:spPr>
      </p:pic>
    </p:spTree>
    <p:extLst>
      <p:ext uri="{BB962C8B-B14F-4D97-AF65-F5344CB8AC3E}">
        <p14:creationId xmlns:p14="http://schemas.microsoft.com/office/powerpoint/2010/main" val="3174757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4DAD-4217-45F0-B2A4-D4795F050258}"/>
              </a:ext>
            </a:extLst>
          </p:cNvPr>
          <p:cNvSpPr>
            <a:spLocks noGrp="1"/>
          </p:cNvSpPr>
          <p:nvPr>
            <p:ph type="title"/>
          </p:nvPr>
        </p:nvSpPr>
        <p:spPr>
          <a:prstGeom prst="rect">
            <a:avLst/>
          </a:prstGeom>
        </p:spPr>
        <p:txBody>
          <a:bodyPr>
            <a:normAutofit/>
          </a:bodyPr>
          <a:lstStyle/>
          <a:p>
            <a:pPr>
              <a:lnSpc>
                <a:spcPct val="100000"/>
              </a:lnSpc>
            </a:pPr>
            <a:r>
              <a:rPr lang="ru-RU" b="1" dirty="0"/>
              <a:t>Синовит</a:t>
            </a:r>
          </a:p>
        </p:txBody>
      </p:sp>
      <p:sp>
        <p:nvSpPr>
          <p:cNvPr id="4" name="Content Placeholder 3">
            <a:extLst>
              <a:ext uri="{FF2B5EF4-FFF2-40B4-BE49-F238E27FC236}">
                <a16:creationId xmlns:a16="http://schemas.microsoft.com/office/drawing/2014/main" id="{A2730519-AB36-4E2A-9170-EF9170597E3C}"/>
              </a:ext>
            </a:extLst>
          </p:cNvPr>
          <p:cNvSpPr>
            <a:spLocks noGrp="1"/>
          </p:cNvSpPr>
          <p:nvPr>
            <p:ph idx="1"/>
          </p:nvPr>
        </p:nvSpPr>
        <p:spPr/>
        <p:txBody>
          <a:bodyPr/>
          <a:lstStyle/>
          <a:p>
            <a:pPr marL="0" indent="0">
              <a:buNone/>
            </a:pPr>
            <a:r>
              <a:rPr lang="ru-RU" sz="2000" b="1" dirty="0">
                <a:solidFill>
                  <a:srgbClr val="008BB0"/>
                </a:solidFill>
                <a:latin typeface="Arial" panose="020B0604020202020204" pitchFamily="34" charset="0"/>
                <a:cs typeface="Arial" panose="020B0604020202020204" pitchFamily="34" charset="0"/>
              </a:rPr>
              <a:t>Рекомендация 10.2.1</a:t>
            </a:r>
          </a:p>
          <a:p>
            <a:pPr marL="0" indent="0">
              <a:spcBef>
                <a:spcPts val="300"/>
              </a:spcBef>
              <a:spcAft>
                <a:spcPts val="600"/>
              </a:spcAft>
              <a:buClr>
                <a:srgbClr val="C00A36"/>
              </a:buClr>
              <a:buFont typeface="Arial" panose="020B0604020202020204" pitchFamily="34" charset="0"/>
              <a:buNone/>
              <a:defRPr/>
            </a:pPr>
            <a:r>
              <a:rPr lang="ru-RU" dirty="0">
                <a:latin typeface="Arial" panose="020B0604020202020204" pitchFamily="34" charset="0"/>
                <a:cs typeface="Arial" panose="020B0604020202020204" pitchFamily="34" charset="0"/>
              </a:rPr>
              <a:t>У лиц с гемофилией ВФГ рекомендует проведение </a:t>
            </a:r>
            <a:r>
              <a:rPr lang="ru-RU" b="1" dirty="0">
                <a:latin typeface="Arial" panose="020B0604020202020204" pitchFamily="34" charset="0"/>
                <a:cs typeface="Arial" panose="020B0604020202020204" pitchFamily="34" charset="0"/>
              </a:rPr>
              <a:t>регулярной физической оценки</a:t>
            </a:r>
            <a:r>
              <a:rPr lang="ru-RU" dirty="0">
                <a:latin typeface="Arial" panose="020B0604020202020204" pitchFamily="34" charset="0"/>
                <a:cs typeface="Arial" panose="020B0604020202020204" pitchFamily="34" charset="0"/>
              </a:rPr>
              <a:t> состояния синовиальной оболочки </a:t>
            </a:r>
            <a:r>
              <a:rPr lang="ru-RU" b="1" dirty="0">
                <a:latin typeface="Arial" panose="020B0604020202020204" pitchFamily="34" charset="0"/>
                <a:cs typeface="Arial" panose="020B0604020202020204" pitchFamily="34" charset="0"/>
              </a:rPr>
              <a:t>после каждого кровоизлияния</a:t>
            </a:r>
            <a:r>
              <a:rPr lang="ru-RU" dirty="0">
                <a:latin typeface="Arial" panose="020B0604020202020204" pitchFamily="34" charset="0"/>
                <a:cs typeface="Arial" panose="020B0604020202020204" pitchFamily="34" charset="0"/>
              </a:rPr>
              <a:t>, предпочтительнее с привлечением подходящих методов визуализации, таких как </a:t>
            </a:r>
            <a:r>
              <a:rPr lang="ru-RU" b="1" dirty="0">
                <a:latin typeface="Arial" panose="020B0604020202020204" pitchFamily="34" charset="0"/>
                <a:cs typeface="Arial" panose="020B0604020202020204" pitchFamily="34" charset="0"/>
              </a:rPr>
              <a:t>ультразвук (по мере возможности)</a:t>
            </a:r>
            <a:r>
              <a:rPr lang="ru-RU" dirty="0">
                <a:latin typeface="Arial" panose="020B0604020202020204" pitchFamily="34" charset="0"/>
                <a:cs typeface="Arial" panose="020B0604020202020204" pitchFamily="34" charset="0"/>
              </a:rPr>
              <a:t>, </a:t>
            </a:r>
            <a:r>
              <a:rPr lang="ru-RU" b="1" dirty="0">
                <a:latin typeface="Arial" panose="020B0604020202020204" pitchFamily="34" charset="0"/>
                <a:cs typeface="Arial" panose="020B0604020202020204" pitchFamily="34" charset="0"/>
              </a:rPr>
              <a:t>до тех пор, пока ситуация не будет взята под контроль</a:t>
            </a:r>
            <a:r>
              <a:rPr lang="ru-RU" dirty="0">
                <a:latin typeface="Arial" panose="020B0604020202020204" pitchFamily="34" charset="0"/>
                <a:cs typeface="Arial" panose="020B0604020202020204" pitchFamily="34" charset="0"/>
              </a:rPr>
              <a:t>, поскольку для выявления раннего синовита недостаточно лишь одной клинической оценки.</a:t>
            </a:r>
          </a:p>
          <a:p>
            <a:pPr marL="0" indent="0">
              <a:spcBef>
                <a:spcPts val="300"/>
              </a:spcBef>
              <a:spcAft>
                <a:spcPts val="600"/>
              </a:spcAft>
              <a:buClr>
                <a:srgbClr val="C00A36"/>
              </a:buClr>
              <a:buFont typeface="Arial" panose="020B0604020202020204" pitchFamily="34" charset="0"/>
              <a:buNone/>
              <a:defRPr/>
            </a:pPr>
            <a:endParaRPr lang="en-CA" dirty="0">
              <a:latin typeface="Arial" panose="020B0604020202020204" pitchFamily="34" charset="0"/>
              <a:cs typeface="Arial" panose="020B0604020202020204" pitchFamily="34" charset="0"/>
            </a:endParaRPr>
          </a:p>
          <a:p>
            <a:endParaRPr lang="en-CA" dirty="0"/>
          </a:p>
        </p:txBody>
      </p:sp>
    </p:spTree>
    <p:extLst>
      <p:ext uri="{BB962C8B-B14F-4D97-AF65-F5344CB8AC3E}">
        <p14:creationId xmlns:p14="http://schemas.microsoft.com/office/powerpoint/2010/main" val="760923447"/>
      </p:ext>
    </p:extLst>
  </p:cSld>
  <p:clrMapOvr>
    <a:masterClrMapping/>
  </p:clrMapOvr>
</p:sld>
</file>

<file path=ppt/theme/theme1.xml><?xml version="1.0" encoding="utf-8"?>
<a:theme xmlns:a="http://schemas.openxmlformats.org/drawingml/2006/main" name="WFH">
  <a:themeElements>
    <a:clrScheme name="Custom 1">
      <a:dk1>
        <a:sysClr val="windowText" lastClr="000000"/>
      </a:dk1>
      <a:lt1>
        <a:sysClr val="window" lastClr="FFFFFF"/>
      </a:lt1>
      <a:dk2>
        <a:srgbClr val="000000"/>
      </a:dk2>
      <a:lt2>
        <a:srgbClr val="FFFFFF"/>
      </a:lt2>
      <a:accent1>
        <a:srgbClr val="008BB0"/>
      </a:accent1>
      <a:accent2>
        <a:srgbClr val="719500"/>
      </a:accent2>
      <a:accent3>
        <a:srgbClr val="642566"/>
      </a:accent3>
      <a:accent4>
        <a:srgbClr val="FBD913"/>
      </a:accent4>
      <a:accent5>
        <a:srgbClr val="E60D2E"/>
      </a:accent5>
      <a:accent6>
        <a:srgbClr val="C4123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4D04D5609056428849DEFF65104C64" ma:contentTypeVersion="13" ma:contentTypeDescription="Create a new document." ma:contentTypeScope="" ma:versionID="9d211ba89ba97d4c7ac1ff23b3a00ba7">
  <xsd:schema xmlns:xsd="http://www.w3.org/2001/XMLSchema" xmlns:xs="http://www.w3.org/2001/XMLSchema" xmlns:p="http://schemas.microsoft.com/office/2006/metadata/properties" xmlns:ns2="902d07f0-7c98-4576-84da-3dac784571f8" xmlns:ns3="026d5d3f-5486-42e2-99f8-af2f5497c969" targetNamespace="http://schemas.microsoft.com/office/2006/metadata/properties" ma:root="true" ma:fieldsID="1c0cad683535ecbd424f06aa3a5df09b" ns2:_="" ns3:_="">
    <xsd:import namespace="902d07f0-7c98-4576-84da-3dac784571f8"/>
    <xsd:import namespace="026d5d3f-5486-42e2-99f8-af2f5497c96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d07f0-7c98-4576-84da-3dac784571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6d5d3f-5486-42e2-99f8-af2f5497c9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63EF3C-E384-4192-A62A-FD87B3C4B3F6}">
  <ds:schemaRefs>
    <ds:schemaRef ds:uri="http://schemas.openxmlformats.org/package/2006/metadata/core-properties"/>
    <ds:schemaRef ds:uri="http://schemas.microsoft.com/office/2006/metadata/properties"/>
    <ds:schemaRef ds:uri="902d07f0-7c98-4576-84da-3dac784571f8"/>
    <ds:schemaRef ds:uri="http://www.w3.org/XML/1998/namespace"/>
    <ds:schemaRef ds:uri="http://purl.org/dc/terms/"/>
    <ds:schemaRef ds:uri="http://schemas.microsoft.com/office/infopath/2007/PartnerControls"/>
    <ds:schemaRef ds:uri="http://purl.org/dc/dcmitype/"/>
    <ds:schemaRef ds:uri="http://schemas.microsoft.com/office/2006/documentManagement/types"/>
    <ds:schemaRef ds:uri="026d5d3f-5486-42e2-99f8-af2f5497c969"/>
    <ds:schemaRef ds:uri="http://purl.org/dc/elements/1.1/"/>
  </ds:schemaRefs>
</ds:datastoreItem>
</file>

<file path=customXml/itemProps2.xml><?xml version="1.0" encoding="utf-8"?>
<ds:datastoreItem xmlns:ds="http://schemas.openxmlformats.org/officeDocument/2006/customXml" ds:itemID="{F37350E7-EB7B-41EB-ACAD-C28BD0DCD838}">
  <ds:schemaRefs>
    <ds:schemaRef ds:uri="http://schemas.microsoft.com/sharepoint/v3/contenttype/forms"/>
  </ds:schemaRefs>
</ds:datastoreItem>
</file>

<file path=customXml/itemProps3.xml><?xml version="1.0" encoding="utf-8"?>
<ds:datastoreItem xmlns:ds="http://schemas.openxmlformats.org/officeDocument/2006/customXml" ds:itemID="{B693A2FA-9FAF-4955-A44A-844764F6F5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2d07f0-7c98-4576-84da-3dac784571f8"/>
    <ds:schemaRef ds:uri="026d5d3f-5486-42e2-99f8-af2f5497c9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4264</TotalTime>
  <Words>5129</Words>
  <Application>Microsoft Office PowerPoint</Application>
  <PresentationFormat>Widescreen</PresentationFormat>
  <Paragraphs>232</Paragraphs>
  <Slides>30</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WFH</vt:lpstr>
      <vt:lpstr>Руководство по лечению гемофилии для всех</vt:lpstr>
      <vt:lpstr>Руководство ВФГ по лечению гемофилии</vt:lpstr>
      <vt:lpstr>Глава 10. Поражения опорно-двигательного аппарата</vt:lpstr>
      <vt:lpstr>Раскрытие потенциальных конфликтов интересов: Адольфо Ллинас Вольпе </vt:lpstr>
      <vt:lpstr>Авторы</vt:lpstr>
      <vt:lpstr>Введение</vt:lpstr>
      <vt:lpstr>Синовит</vt:lpstr>
      <vt:lpstr>Острый синовит</vt:lpstr>
      <vt:lpstr>Синовит</vt:lpstr>
      <vt:lpstr>Синовит. Лечение хронического синовита</vt:lpstr>
      <vt:lpstr>Гемофилическая артропатия</vt:lpstr>
      <vt:lpstr>Гемофилическая артропатия</vt:lpstr>
      <vt:lpstr>Гемофилическая артропатия. Лечение хронической гемофилической артропатии</vt:lpstr>
      <vt:lpstr>Гемофилическая артропатия. Лечение хронической гемофилической артропатии</vt:lpstr>
      <vt:lpstr>Кровоизлияния в мышцы</vt:lpstr>
      <vt:lpstr>Кровоизлияния в мышцы</vt:lpstr>
      <vt:lpstr>Кровоизлияния в мышцы. Клинический мониторинг и лечение</vt:lpstr>
      <vt:lpstr>Псевдоопухоли</vt:lpstr>
      <vt:lpstr>Псевдоопухоли</vt:lpstr>
      <vt:lpstr>Лечение псевдоопухолей</vt:lpstr>
      <vt:lpstr>Переломы</vt:lpstr>
      <vt:lpstr>Переломы</vt:lpstr>
      <vt:lpstr>Лечение переломов</vt:lpstr>
      <vt:lpstr>Ортопедическая хирургия </vt:lpstr>
      <vt:lpstr>Замена сустава</vt:lpstr>
      <vt:lpstr>Замена сустава. Хирургические аспекты</vt:lpstr>
      <vt:lpstr>Психосоциальные последствия при поражениях опорно-двигательного аппарата </vt:lpstr>
      <vt:lpstr>Психосоциальные последствия при поражениях опорно-двигательного аппарата</vt:lpstr>
      <vt:lpstr>Выводы</vt:lpstr>
      <vt:lpstr>Благодарим организацию «Гемофилия-Альянс» за поддержку в создании данной презентации.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Jubb</dc:creator>
  <cp:lastModifiedBy>Julia Chadwick</cp:lastModifiedBy>
  <cp:revision>146</cp:revision>
  <dcterms:created xsi:type="dcterms:W3CDTF">2020-08-28T16:07:48Z</dcterms:created>
  <dcterms:modified xsi:type="dcterms:W3CDTF">2022-05-24T12:28:18Z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0x010100E24D04D5609056428849DEFF65104C64</vt:lpwstr>
  </property>
  <property fmtid="{D5CDD505-2E9C-101B-9397-08002B2CF9AE}" pid="3" name="Order">
    <vt:r8>455200</vt:r8>
  </property>
</Properties>
</file>