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45" r:id="rId5"/>
  </p:sldMasterIdLst>
  <p:notesMasterIdLst>
    <p:notesMasterId r:id="rId39"/>
  </p:notesMasterIdLst>
  <p:sldIdLst>
    <p:sldId id="2973" r:id="rId6"/>
    <p:sldId id="2971" r:id="rId7"/>
    <p:sldId id="2972" r:id="rId8"/>
    <p:sldId id="2918" r:id="rId9"/>
    <p:sldId id="262" r:id="rId10"/>
    <p:sldId id="263" r:id="rId11"/>
    <p:sldId id="256" r:id="rId12"/>
    <p:sldId id="258" r:id="rId13"/>
    <p:sldId id="2910" r:id="rId14"/>
    <p:sldId id="379" r:id="rId15"/>
    <p:sldId id="287" r:id="rId16"/>
    <p:sldId id="260" r:id="rId17"/>
    <p:sldId id="387" r:id="rId18"/>
    <p:sldId id="290" r:id="rId19"/>
    <p:sldId id="266" r:id="rId20"/>
    <p:sldId id="265" r:id="rId21"/>
    <p:sldId id="277" r:id="rId22"/>
    <p:sldId id="376" r:id="rId23"/>
    <p:sldId id="295" r:id="rId24"/>
    <p:sldId id="386" r:id="rId25"/>
    <p:sldId id="268" r:id="rId26"/>
    <p:sldId id="264" r:id="rId27"/>
    <p:sldId id="267" r:id="rId28"/>
    <p:sldId id="274" r:id="rId29"/>
    <p:sldId id="280" r:id="rId30"/>
    <p:sldId id="269" r:id="rId31"/>
    <p:sldId id="271" r:id="rId32"/>
    <p:sldId id="270" r:id="rId33"/>
    <p:sldId id="325" r:id="rId34"/>
    <p:sldId id="275" r:id="rId35"/>
    <p:sldId id="289" r:id="rId36"/>
    <p:sldId id="388" r:id="rId37"/>
    <p:sldId id="2765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B0"/>
    <a:srgbClr val="008BB0"/>
    <a:srgbClr val="99DFFF"/>
    <a:srgbClr val="496B7A"/>
    <a:srgbClr val="E8E7E9"/>
    <a:srgbClr val="E7EEF2"/>
    <a:srgbClr val="CBDAE4"/>
    <a:srgbClr val="800000"/>
    <a:srgbClr val="404243"/>
    <a:srgbClr val="D1D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6FAEAD-1054-48FD-80DA-91EF79E809F0}" v="2" dt="2022-05-17T19:22:44.2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8067" autoAdjust="0"/>
  </p:normalViewPr>
  <p:slideViewPr>
    <p:cSldViewPr snapToGrid="0">
      <p:cViewPr varScale="1">
        <p:scale>
          <a:sx n="40" d="100"/>
          <a:sy n="40" d="100"/>
        </p:scale>
        <p:origin x="161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Chadwick" userId="bd1ae82f-124b-4de6-bc22-d4eddcd0bf4b" providerId="ADAL" clId="{8C6FAEAD-1054-48FD-80DA-91EF79E809F0}"/>
    <pc:docChg chg="custSel modSld">
      <pc:chgData name="Julia Chadwick" userId="bd1ae82f-124b-4de6-bc22-d4eddcd0bf4b" providerId="ADAL" clId="{8C6FAEAD-1054-48FD-80DA-91EF79E809F0}" dt="2022-05-19T15:47:21.023" v="4" actId="20577"/>
      <pc:docMkLst>
        <pc:docMk/>
      </pc:docMkLst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3431608063" sldId="256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3431608063" sldId="256"/>
            <ac:picMk id="5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3794549115" sldId="258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3794549115" sldId="258"/>
            <ac:picMk id="2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3846132355" sldId="260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3846132355" sldId="260"/>
            <ac:picMk id="2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1991254493" sldId="262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1991254493" sldId="262"/>
            <ac:picMk id="3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3609087906" sldId="263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3609087906" sldId="263"/>
            <ac:picMk id="5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2662708113" sldId="264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2662708113" sldId="264"/>
            <ac:picMk id="2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2203928593" sldId="265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2203928593" sldId="265"/>
            <ac:picMk id="6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372370938" sldId="266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372370938" sldId="266"/>
            <ac:picMk id="5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2615242642" sldId="267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2615242642" sldId="267"/>
            <ac:picMk id="7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3091912593" sldId="268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3091912593" sldId="268"/>
            <ac:picMk id="5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1650565220" sldId="269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1650565220" sldId="269"/>
            <ac:picMk id="7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341568438" sldId="270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341568438" sldId="270"/>
            <ac:picMk id="2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1589439494" sldId="271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1589439494" sldId="271"/>
            <ac:picMk id="2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1798218521" sldId="274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1798218521" sldId="274"/>
            <ac:picMk id="9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3683758542" sldId="275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3683758542" sldId="275"/>
            <ac:picMk id="15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252821572" sldId="277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252821572" sldId="277"/>
            <ac:picMk id="6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372376552" sldId="280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372376552" sldId="280"/>
            <ac:picMk id="5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2620019235" sldId="287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2620019235" sldId="287"/>
            <ac:picMk id="7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1503221530" sldId="289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1503221530" sldId="289"/>
            <ac:picMk id="8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2944711462" sldId="290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2944711462" sldId="290"/>
            <ac:picMk id="12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2507082909" sldId="295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2507082909" sldId="295"/>
            <ac:picMk id="2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2357833353" sldId="325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2357833353" sldId="325"/>
            <ac:picMk id="5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3488713483" sldId="376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3488713483" sldId="376"/>
            <ac:picMk id="17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760552821" sldId="379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760552821" sldId="379"/>
            <ac:picMk id="3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1529895442" sldId="386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1529895442" sldId="386"/>
            <ac:picMk id="5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3094744671" sldId="387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3094744671" sldId="387"/>
            <ac:picMk id="3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974149201" sldId="388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974149201" sldId="388"/>
            <ac:picMk id="2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2303381392" sldId="2765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2303381392" sldId="2765"/>
            <ac:picMk id="3" creationId="{00000000-0000-0000-0000-000000000000}"/>
          </ac:picMkLst>
        </pc:picChg>
      </pc:sldChg>
      <pc:sldChg chg="delSp modTransition modAnim modNotesTx">
        <pc:chgData name="Julia Chadwick" userId="bd1ae82f-124b-4de6-bc22-d4eddcd0bf4b" providerId="ADAL" clId="{8C6FAEAD-1054-48FD-80DA-91EF79E809F0}" dt="2022-05-19T15:47:21.023" v="4" actId="20577"/>
        <pc:sldMkLst>
          <pc:docMk/>
          <pc:sldMk cId="1215102845" sldId="2910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1215102845" sldId="2910"/>
            <ac:picMk id="9" creationId="{00000000-0000-0000-0000-000000000000}"/>
          </ac:picMkLst>
        </pc:picChg>
      </pc:sldChg>
      <pc:sldChg chg="delSp modTransition modAnim modNotesTx">
        <pc:chgData name="Julia Chadwick" userId="bd1ae82f-124b-4de6-bc22-d4eddcd0bf4b" providerId="ADAL" clId="{8C6FAEAD-1054-48FD-80DA-91EF79E809F0}" dt="2022-05-19T15:47:10.493" v="3" actId="20577"/>
        <pc:sldMkLst>
          <pc:docMk/>
          <pc:sldMk cId="488959842" sldId="2918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488959842" sldId="2918"/>
            <ac:picMk id="7" creationId="{00000000-0000-0000-0000-000000000000}"/>
          </ac:picMkLst>
        </pc:picChg>
      </pc:sldChg>
      <pc:sldChg chg="delSp modTransition modAnim modNotesTx">
        <pc:chgData name="Julia Chadwick" userId="bd1ae82f-124b-4de6-bc22-d4eddcd0bf4b" providerId="ADAL" clId="{8C6FAEAD-1054-48FD-80DA-91EF79E809F0}" dt="2022-05-19T15:47:06.564" v="2" actId="20577"/>
        <pc:sldMkLst>
          <pc:docMk/>
          <pc:sldMk cId="164979236" sldId="2971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164979236" sldId="2971"/>
            <ac:picMk id="9" creationId="{00000000-0000-0000-0000-000000000000}"/>
          </ac:picMkLst>
        </pc:picChg>
      </pc:sldChg>
      <pc:sldChg chg="delSp modTransition modAnim">
        <pc:chgData name="Julia Chadwick" userId="bd1ae82f-124b-4de6-bc22-d4eddcd0bf4b" providerId="ADAL" clId="{8C6FAEAD-1054-48FD-80DA-91EF79E809F0}" dt="2022-05-17T19:22:44.286" v="1"/>
        <pc:sldMkLst>
          <pc:docMk/>
          <pc:sldMk cId="57500080" sldId="2972"/>
        </pc:sldMkLst>
        <pc:picChg chg="del">
          <ac:chgData name="Julia Chadwick" userId="bd1ae82f-124b-4de6-bc22-d4eddcd0bf4b" providerId="ADAL" clId="{8C6FAEAD-1054-48FD-80DA-91EF79E809F0}" dt="2022-05-17T19:22:44.286" v="1"/>
          <ac:picMkLst>
            <pc:docMk/>
            <pc:sldMk cId="57500080" sldId="2972"/>
            <ac:picMk id="6" creationId="{00000000-0000-0000-0000-000000000000}"/>
          </ac:picMkLst>
        </pc:picChg>
      </pc:sldChg>
      <pc:sldChg chg="delSp mod modTransition delAnim">
        <pc:chgData name="Julia Chadwick" userId="bd1ae82f-124b-4de6-bc22-d4eddcd0bf4b" providerId="ADAL" clId="{8C6FAEAD-1054-48FD-80DA-91EF79E809F0}" dt="2022-05-17T19:22:44.286" v="1"/>
        <pc:sldMkLst>
          <pc:docMk/>
          <pc:sldMk cId="304229738" sldId="2973"/>
        </pc:sldMkLst>
        <pc:picChg chg="del">
          <ac:chgData name="Julia Chadwick" userId="bd1ae82f-124b-4de6-bc22-d4eddcd0bf4b" providerId="ADAL" clId="{8C6FAEAD-1054-48FD-80DA-91EF79E809F0}" dt="2022-05-17T19:22:38.169" v="0" actId="478"/>
          <ac:picMkLst>
            <pc:docMk/>
            <pc:sldMk cId="304229738" sldId="2973"/>
            <ac:picMk id="9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72370440834752"/>
          <c:y val="9.039626020067941E-2"/>
          <c:w val="0.7463741146266093"/>
          <c:h val="0.770472590710755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'Stats for summary plot slide'!$B$12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6"/>
              <c:layout>
                <c:manualLayout>
                  <c:x val="7.7350454203351446E-2"/>
                  <c:y val="0.139313287757808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95-473A-8F94-9FB47D62A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'Stats for summary plot slide'!$A$13:$A$19</c:f>
              <c:strCache>
                <c:ptCount val="7"/>
                <c:pt idx="0">
                  <c:v>English</c:v>
                </c:pt>
                <c:pt idx="1">
                  <c:v>Spanish</c:v>
                </c:pt>
                <c:pt idx="2">
                  <c:v>French</c:v>
                </c:pt>
                <c:pt idx="3">
                  <c:v>Arabic</c:v>
                </c:pt>
                <c:pt idx="4">
                  <c:v>Russian</c:v>
                </c:pt>
                <c:pt idx="5">
                  <c:v>Chinese</c:v>
                </c:pt>
                <c:pt idx="6">
                  <c:v>TOTAL</c:v>
                </c:pt>
              </c:strCache>
            </c:strRef>
          </c:cat>
          <c:val>
            <c:numRef>
              <c:f>'Stats for summary plot slide'!$B$13:$B$19</c:f>
              <c:numCache>
                <c:formatCode>General</c:formatCode>
                <c:ptCount val="7"/>
                <c:pt idx="0">
                  <c:v>23480</c:v>
                </c:pt>
                <c:pt idx="1">
                  <c:v>5535</c:v>
                </c:pt>
                <c:pt idx="2">
                  <c:v>4993</c:v>
                </c:pt>
                <c:pt idx="3">
                  <c:v>0</c:v>
                </c:pt>
                <c:pt idx="4">
                  <c:v>41</c:v>
                </c:pt>
                <c:pt idx="5">
                  <c:v>18</c:v>
                </c:pt>
                <c:pt idx="6">
                  <c:v>34067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95-473A-8F94-9FB47D62A877}"/>
            </c:ext>
          </c:extLst>
        </c:ser>
        <c:ser>
          <c:idx val="1"/>
          <c:order val="1"/>
          <c:tx>
            <c:strRef>
              <c:f>'Stats for summary plot slide'!$C$12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6"/>
              <c:layout>
                <c:manualLayout>
                  <c:x val="7.6065048038235231E-2"/>
                  <c:y val="0.284175461254890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95-473A-8F94-9FB47D62A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'Stats for summary plot slide'!$A$13:$A$19</c:f>
              <c:strCache>
                <c:ptCount val="7"/>
                <c:pt idx="0">
                  <c:v>English</c:v>
                </c:pt>
                <c:pt idx="1">
                  <c:v>Spanish</c:v>
                </c:pt>
                <c:pt idx="2">
                  <c:v>French</c:v>
                </c:pt>
                <c:pt idx="3">
                  <c:v>Arabic</c:v>
                </c:pt>
                <c:pt idx="4">
                  <c:v>Russian</c:v>
                </c:pt>
                <c:pt idx="5">
                  <c:v>Chinese</c:v>
                </c:pt>
                <c:pt idx="6">
                  <c:v>TOTAL</c:v>
                </c:pt>
              </c:strCache>
            </c:strRef>
          </c:cat>
          <c:val>
            <c:numRef>
              <c:f>'Stats for summary plot slide'!$C$13:$C$19</c:f>
              <c:numCache>
                <c:formatCode>General</c:formatCode>
                <c:ptCount val="7"/>
                <c:pt idx="0">
                  <c:v>65265</c:v>
                </c:pt>
                <c:pt idx="1">
                  <c:v>18471</c:v>
                </c:pt>
                <c:pt idx="2">
                  <c:v>3568</c:v>
                </c:pt>
                <c:pt idx="3">
                  <c:v>441</c:v>
                </c:pt>
                <c:pt idx="4">
                  <c:v>1270</c:v>
                </c:pt>
                <c:pt idx="5">
                  <c:v>312</c:v>
                </c:pt>
                <c:pt idx="6">
                  <c:v>89327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95-473A-8F94-9FB47D62A877}"/>
            </c:ext>
          </c:extLst>
        </c:ser>
        <c:ser>
          <c:idx val="2"/>
          <c:order val="2"/>
          <c:tx>
            <c:strRef>
              <c:f>'Stats for summary plot slide'!$D$12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6"/>
              <c:layout>
                <c:manualLayout>
                  <c:x val="7.6657778904080098E-2"/>
                  <c:y val="0.38792614828517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95-473A-8F94-9FB47D62A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'Stats for summary plot slide'!$A$13:$A$19</c:f>
              <c:strCache>
                <c:ptCount val="7"/>
                <c:pt idx="0">
                  <c:v>English</c:v>
                </c:pt>
                <c:pt idx="1">
                  <c:v>Spanish</c:v>
                </c:pt>
                <c:pt idx="2">
                  <c:v>French</c:v>
                </c:pt>
                <c:pt idx="3">
                  <c:v>Arabic</c:v>
                </c:pt>
                <c:pt idx="4">
                  <c:v>Russian</c:v>
                </c:pt>
                <c:pt idx="5">
                  <c:v>Chinese</c:v>
                </c:pt>
                <c:pt idx="6">
                  <c:v>TOTAL</c:v>
                </c:pt>
              </c:strCache>
            </c:strRef>
          </c:cat>
          <c:val>
            <c:numRef>
              <c:f>'Stats for summary plot slide'!$D$13:$D$19</c:f>
              <c:numCache>
                <c:formatCode>General</c:formatCode>
                <c:ptCount val="7"/>
                <c:pt idx="0">
                  <c:v>77162</c:v>
                </c:pt>
                <c:pt idx="1">
                  <c:v>39706</c:v>
                </c:pt>
                <c:pt idx="2">
                  <c:v>8103</c:v>
                </c:pt>
                <c:pt idx="3">
                  <c:v>2234</c:v>
                </c:pt>
                <c:pt idx="4">
                  <c:v>2127</c:v>
                </c:pt>
                <c:pt idx="5">
                  <c:v>1517</c:v>
                </c:pt>
                <c:pt idx="6">
                  <c:v>130849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95-473A-8F94-9FB47D62A877}"/>
            </c:ext>
          </c:extLst>
        </c:ser>
        <c:ser>
          <c:idx val="3"/>
          <c:order val="3"/>
          <c:tx>
            <c:strRef>
              <c:f>'Stats for summary plot slide'!$E$12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6"/>
              <c:layout>
                <c:manualLayout>
                  <c:x val="7.7576419239590105E-2"/>
                  <c:y val="0.481631428285647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95-473A-8F94-9FB47D62A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'Stats for summary plot slide'!$A$13:$A$19</c:f>
              <c:strCache>
                <c:ptCount val="7"/>
                <c:pt idx="0">
                  <c:v>English</c:v>
                </c:pt>
                <c:pt idx="1">
                  <c:v>Spanish</c:v>
                </c:pt>
                <c:pt idx="2">
                  <c:v>French</c:v>
                </c:pt>
                <c:pt idx="3">
                  <c:v>Arabic</c:v>
                </c:pt>
                <c:pt idx="4">
                  <c:v>Russian</c:v>
                </c:pt>
                <c:pt idx="5">
                  <c:v>Chinese</c:v>
                </c:pt>
                <c:pt idx="6">
                  <c:v>TOTAL</c:v>
                </c:pt>
              </c:strCache>
            </c:strRef>
          </c:cat>
          <c:val>
            <c:numRef>
              <c:f>'Stats for summary plot slide'!$E$13:$E$19</c:f>
              <c:numCache>
                <c:formatCode>General</c:formatCode>
                <c:ptCount val="7"/>
                <c:pt idx="0">
                  <c:v>103667</c:v>
                </c:pt>
                <c:pt idx="1">
                  <c:v>50605</c:v>
                </c:pt>
                <c:pt idx="2">
                  <c:v>9451</c:v>
                </c:pt>
                <c:pt idx="3">
                  <c:v>5758</c:v>
                </c:pt>
                <c:pt idx="4">
                  <c:v>4075</c:v>
                </c:pt>
                <c:pt idx="5">
                  <c:v>2027</c:v>
                </c:pt>
                <c:pt idx="6">
                  <c:v>175583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095-473A-8F94-9FB47D62A877}"/>
            </c:ext>
          </c:extLst>
        </c:ser>
        <c:ser>
          <c:idx val="4"/>
          <c:order val="4"/>
          <c:tx>
            <c:strRef>
              <c:f>'Stats for summary plot slide'!$F$12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95-473A-8F94-9FB47D62A87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95-473A-8F94-9FB47D62A87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95-473A-8F94-9FB47D62A87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95-473A-8F94-9FB47D62A87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95-473A-8F94-9FB47D62A87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095-473A-8F94-9FB47D62A877}"/>
                </c:ext>
              </c:extLst>
            </c:dLbl>
            <c:dLbl>
              <c:idx val="6"/>
              <c:layout>
                <c:manualLayout>
                  <c:x val="7.3636933184993841E-2"/>
                  <c:y val="0.48649260107106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095-473A-8F94-9FB47D62A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'Stats for summary plot slide'!$A$13:$A$19</c:f>
              <c:strCache>
                <c:ptCount val="7"/>
                <c:pt idx="0">
                  <c:v>English</c:v>
                </c:pt>
                <c:pt idx="1">
                  <c:v>Spanish</c:v>
                </c:pt>
                <c:pt idx="2">
                  <c:v>French</c:v>
                </c:pt>
                <c:pt idx="3">
                  <c:v>Arabic</c:v>
                </c:pt>
                <c:pt idx="4">
                  <c:v>Russian</c:v>
                </c:pt>
                <c:pt idx="5">
                  <c:v>Chinese</c:v>
                </c:pt>
                <c:pt idx="6">
                  <c:v>TOTAL</c:v>
                </c:pt>
              </c:strCache>
            </c:strRef>
          </c:cat>
          <c:val>
            <c:numRef>
              <c:f>'Stats for summary plot slide'!$F$13:$F$19</c:f>
              <c:numCache>
                <c:formatCode>General</c:formatCode>
                <c:ptCount val="7"/>
                <c:pt idx="0">
                  <c:v>118874</c:v>
                </c:pt>
                <c:pt idx="1">
                  <c:v>41376</c:v>
                </c:pt>
                <c:pt idx="2">
                  <c:v>12358</c:v>
                </c:pt>
                <c:pt idx="3">
                  <c:v>7851</c:v>
                </c:pt>
                <c:pt idx="4">
                  <c:v>4439</c:v>
                </c:pt>
                <c:pt idx="5">
                  <c:v>3186</c:v>
                </c:pt>
                <c:pt idx="6">
                  <c:v>188084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095-473A-8F94-9FB47D62A877}"/>
            </c:ext>
          </c:extLst>
        </c:ser>
        <c:ser>
          <c:idx val="5"/>
          <c:order val="5"/>
          <c:tx>
            <c:strRef>
              <c:f>'Stats for summary plot slide'!$G$12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6"/>
              <c:layout>
                <c:manualLayout>
                  <c:x val="7.4352840784556465E-2"/>
                  <c:y val="0.489750136540519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095-473A-8F94-9FB47D62A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'Stats for summary plot slide'!$A$13:$A$19</c:f>
              <c:strCache>
                <c:ptCount val="7"/>
                <c:pt idx="0">
                  <c:v>English</c:v>
                </c:pt>
                <c:pt idx="1">
                  <c:v>Spanish</c:v>
                </c:pt>
                <c:pt idx="2">
                  <c:v>French</c:v>
                </c:pt>
                <c:pt idx="3">
                  <c:v>Arabic</c:v>
                </c:pt>
                <c:pt idx="4">
                  <c:v>Russian</c:v>
                </c:pt>
                <c:pt idx="5">
                  <c:v>Chinese</c:v>
                </c:pt>
                <c:pt idx="6">
                  <c:v>TOTAL</c:v>
                </c:pt>
              </c:strCache>
            </c:strRef>
          </c:cat>
          <c:val>
            <c:numRef>
              <c:f>'Stats for summary plot slide'!$G$13:$G$19</c:f>
              <c:numCache>
                <c:formatCode>General</c:formatCode>
                <c:ptCount val="7"/>
                <c:pt idx="0">
                  <c:v>123099</c:v>
                </c:pt>
                <c:pt idx="1">
                  <c:v>42471</c:v>
                </c:pt>
                <c:pt idx="2">
                  <c:v>17902</c:v>
                </c:pt>
                <c:pt idx="3">
                  <c:v>6452</c:v>
                </c:pt>
                <c:pt idx="4">
                  <c:v>4714</c:v>
                </c:pt>
                <c:pt idx="5">
                  <c:v>4810</c:v>
                </c:pt>
                <c:pt idx="6">
                  <c:v>199448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095-473A-8F94-9FB47D62A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1209408"/>
        <c:axId val="501213720"/>
        <c:axId val="504935976"/>
      </c:bar3DChart>
      <c:catAx>
        <c:axId val="501209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1213720"/>
        <c:crosses val="autoZero"/>
        <c:auto val="1"/>
        <c:lblAlgn val="ctr"/>
        <c:lblOffset val="100"/>
        <c:noMultiLvlLbl val="0"/>
      </c:catAx>
      <c:valAx>
        <c:axId val="50121372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ru-RU" sz="1800" dirty="0"/>
                  <a:t>Все</a:t>
                </a:r>
                <a:r>
                  <a:rPr lang="ru-RU" sz="1800" baseline="0" dirty="0"/>
                  <a:t> СМИ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1209408"/>
        <c:crosses val="autoZero"/>
        <c:crossBetween val="between"/>
      </c:valAx>
      <c:serAx>
        <c:axId val="504935976"/>
        <c:scaling>
          <c:orientation val="minMax"/>
        </c:scaling>
        <c:delete val="1"/>
        <c:axPos val="b"/>
        <c:majorTickMark val="none"/>
        <c:minorTickMark val="none"/>
        <c:tickLblPos val="nextTo"/>
        <c:crossAx val="501213720"/>
        <c:crosses val="autoZero"/>
      </c:ser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276248683714142"/>
          <c:y val="0.16060906822429336"/>
          <c:w val="6.9374890476164575E-2"/>
          <c:h val="0.268872589154218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6607F1-39E0-4686-B270-A5609831B5A4}" type="doc">
      <dgm:prSet loTypeId="urn:microsoft.com/office/officeart/2005/8/layout/chevron1" loCatId="process" qsTypeId="urn:microsoft.com/office/officeart/2005/8/quickstyle/simple2" qsCatId="simple" csTypeId="urn:microsoft.com/office/officeart/2005/8/colors/accent2_2" csCatId="accent2" phldr="1"/>
      <dgm:spPr/>
    </dgm:pt>
    <dgm:pt modelId="{10ACB85A-EF88-450B-B5EB-6657CA012CED}">
      <dgm:prSet phldrT="[Text]" custT="1"/>
      <dgm:spPr>
        <a:noFill/>
        <a:ln w="38100">
          <a:solidFill>
            <a:srgbClr val="008BB0"/>
          </a:solidFill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Тяжёлая</a:t>
          </a:r>
          <a:r>
            <a:rPr lang="en-US" sz="2400" dirty="0">
              <a:solidFill>
                <a:schemeClr val="tx1"/>
              </a:solidFill>
            </a:rPr>
            <a:t>   (0-1%)</a:t>
          </a:r>
        </a:p>
      </dgm:t>
    </dgm:pt>
    <dgm:pt modelId="{5EC2B526-0900-47DF-9E31-ABAA7C8616A2}" type="parTrans" cxnId="{B684A044-0AF8-407F-B4C5-EFDC9EE18707}">
      <dgm:prSet/>
      <dgm:spPr/>
      <dgm:t>
        <a:bodyPr/>
        <a:lstStyle/>
        <a:p>
          <a:endParaRPr lang="en-US"/>
        </a:p>
      </dgm:t>
    </dgm:pt>
    <dgm:pt modelId="{5D5D6061-06C1-4F79-AE3C-BAA3A8F695E4}" type="sibTrans" cxnId="{B684A044-0AF8-407F-B4C5-EFDC9EE18707}">
      <dgm:prSet/>
      <dgm:spPr/>
      <dgm:t>
        <a:bodyPr/>
        <a:lstStyle/>
        <a:p>
          <a:endParaRPr lang="en-US"/>
        </a:p>
      </dgm:t>
    </dgm:pt>
    <dgm:pt modelId="{B0B32EB4-4C9D-4910-9310-617166CF5118}">
      <dgm:prSet phldrT="[Text]" custT="1"/>
      <dgm:spPr>
        <a:noFill/>
        <a:ln w="38100" cap="flat" cmpd="sng" algn="ctr">
          <a:solidFill>
            <a:srgbClr val="008BB0"/>
          </a:solidFill>
          <a:prstDash val="solid"/>
          <a:miter lim="800000"/>
        </a:ln>
        <a:effectLst/>
      </dgm:spPr>
      <dgm:t>
        <a:bodyPr spcFirstLastPara="0" vert="horz" wrap="square" lIns="96012" tIns="32004" rIns="32004" bIns="32004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prstClr val="black"/>
              </a:solidFill>
              <a:latin typeface="Arial" panose="020B0604020202020204"/>
              <a:ea typeface="+mn-ea"/>
              <a:cs typeface="+mn-cs"/>
            </a:rPr>
            <a:t>Лёгкая</a:t>
          </a:r>
          <a:r>
            <a:rPr lang="en-US" sz="2400" kern="1200" dirty="0">
              <a:solidFill>
                <a:prstClr val="black"/>
              </a:solidFill>
              <a:latin typeface="Arial" panose="020B0604020202020204"/>
              <a:ea typeface="+mn-ea"/>
              <a:cs typeface="+mn-cs"/>
            </a:rPr>
            <a:t>         (5-50%)</a:t>
          </a:r>
        </a:p>
      </dgm:t>
    </dgm:pt>
    <dgm:pt modelId="{C22FAF23-1EFA-40AC-B00D-AA349575B7DA}" type="parTrans" cxnId="{F301DE56-988B-4C28-A96C-81B09E268E88}">
      <dgm:prSet/>
      <dgm:spPr/>
      <dgm:t>
        <a:bodyPr/>
        <a:lstStyle/>
        <a:p>
          <a:endParaRPr lang="en-US"/>
        </a:p>
      </dgm:t>
    </dgm:pt>
    <dgm:pt modelId="{62706846-A27A-4A00-A265-318BF207F19D}" type="sibTrans" cxnId="{F301DE56-988B-4C28-A96C-81B09E268E88}">
      <dgm:prSet/>
      <dgm:spPr/>
      <dgm:t>
        <a:bodyPr/>
        <a:lstStyle/>
        <a:p>
          <a:endParaRPr lang="en-US"/>
        </a:p>
      </dgm:t>
    </dgm:pt>
    <dgm:pt modelId="{6A7EE591-59BE-4EDD-AE63-D684FA137FBA}">
      <dgm:prSet phldrT="[Text]" custT="1"/>
      <dgm:spPr>
        <a:noFill/>
        <a:ln w="38100" cap="flat" cmpd="sng" algn="ctr">
          <a:solidFill>
            <a:srgbClr val="008BB0"/>
          </a:solidFill>
          <a:prstDash val="solid"/>
          <a:miter lim="800000"/>
        </a:ln>
        <a:effectLst/>
      </dgm:spPr>
      <dgm:t>
        <a:bodyPr spcFirstLastPara="0" vert="horz" wrap="square" lIns="96012" tIns="32004" rIns="32004" bIns="32004" numCol="1" spcCol="1270" anchor="ctr" anchorCtr="0"/>
        <a:lstStyle/>
        <a:p>
          <a:r>
            <a:rPr lang="ru-RU" sz="2000" kern="1200" dirty="0">
              <a:solidFill>
                <a:schemeClr val="tx1"/>
              </a:solidFill>
            </a:rPr>
            <a:t>Нормаль-</a:t>
          </a:r>
          <a:r>
            <a:rPr lang="ru-RU" sz="2000" kern="1200" dirty="0" err="1">
              <a:solidFill>
                <a:schemeClr val="tx1"/>
              </a:solidFill>
            </a:rPr>
            <a:t>ный</a:t>
          </a:r>
          <a:r>
            <a:rPr lang="ru-RU" sz="2000" kern="1200" dirty="0">
              <a:solidFill>
                <a:schemeClr val="tx1"/>
              </a:solidFill>
            </a:rPr>
            <a:t> уровень</a:t>
          </a:r>
          <a:r>
            <a:rPr lang="en-US" sz="2000" kern="1200" dirty="0">
              <a:solidFill>
                <a:schemeClr val="tx1"/>
              </a:solidFill>
            </a:rPr>
            <a:t>   </a:t>
          </a:r>
          <a:r>
            <a:rPr lang="en-US" sz="2400" kern="1200" dirty="0">
              <a:solidFill>
                <a:schemeClr val="tx1"/>
              </a:solidFill>
            </a:rPr>
            <a:t>(</a:t>
          </a:r>
          <a:r>
            <a:rPr lang="en-US" sz="2400" kern="1200" dirty="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50-150</a:t>
          </a:r>
          <a:r>
            <a:rPr lang="en-US" sz="2400" kern="1200" dirty="0">
              <a:solidFill>
                <a:schemeClr val="tx1"/>
              </a:solidFill>
            </a:rPr>
            <a:t>%)</a:t>
          </a:r>
        </a:p>
      </dgm:t>
    </dgm:pt>
    <dgm:pt modelId="{0B779AAA-76A2-44DA-99F7-BD5A4725E825}" type="parTrans" cxnId="{E858CF78-A453-40CF-A2EB-18F058C167CC}">
      <dgm:prSet/>
      <dgm:spPr/>
      <dgm:t>
        <a:bodyPr/>
        <a:lstStyle/>
        <a:p>
          <a:endParaRPr lang="en-US"/>
        </a:p>
      </dgm:t>
    </dgm:pt>
    <dgm:pt modelId="{3C5EBA83-FD57-46BB-9675-36B8B0EE1E4E}" type="sibTrans" cxnId="{E858CF78-A453-40CF-A2EB-18F058C167CC}">
      <dgm:prSet/>
      <dgm:spPr/>
      <dgm:t>
        <a:bodyPr/>
        <a:lstStyle/>
        <a:p>
          <a:endParaRPr lang="en-US"/>
        </a:p>
      </dgm:t>
    </dgm:pt>
    <dgm:pt modelId="{5CC0CB79-876E-4CAE-BD48-C1818628926B}">
      <dgm:prSet phldrT="[Text]" custT="1"/>
      <dgm:spPr>
        <a:noFill/>
        <a:ln w="38100" cap="flat" cmpd="sng" algn="ctr">
          <a:solidFill>
            <a:srgbClr val="008BB0"/>
          </a:solidFill>
          <a:prstDash val="solid"/>
          <a:miter lim="800000"/>
        </a:ln>
        <a:effectLst/>
      </dgm:spPr>
      <dgm:t>
        <a:bodyPr spcFirstLastPara="0" vert="horz" wrap="square" lIns="96012" tIns="32004" rIns="32004" bIns="32004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solidFill>
                <a:prstClr val="black"/>
              </a:solidFill>
              <a:latin typeface="Arial" panose="020B0604020202020204"/>
              <a:ea typeface="+mn-ea"/>
              <a:cs typeface="+mn-cs"/>
            </a:rPr>
            <a:t>Умереная</a:t>
          </a:r>
          <a:r>
            <a:rPr lang="en-US" sz="2400" kern="1200" dirty="0">
              <a:solidFill>
                <a:prstClr val="black"/>
              </a:solidFill>
              <a:latin typeface="Arial" panose="020B0604020202020204"/>
              <a:ea typeface="+mn-ea"/>
              <a:cs typeface="+mn-cs"/>
            </a:rPr>
            <a:t> (1-5%)</a:t>
          </a:r>
        </a:p>
      </dgm:t>
    </dgm:pt>
    <dgm:pt modelId="{9C294569-A755-4945-AA51-54C168DE8F5D}" type="parTrans" cxnId="{CB3D115B-C791-4C88-9D12-83EE6F92C8DD}">
      <dgm:prSet/>
      <dgm:spPr/>
      <dgm:t>
        <a:bodyPr/>
        <a:lstStyle/>
        <a:p>
          <a:endParaRPr lang="en-US"/>
        </a:p>
      </dgm:t>
    </dgm:pt>
    <dgm:pt modelId="{32CDF955-FE18-49DD-B183-07AD3F87C286}" type="sibTrans" cxnId="{CB3D115B-C791-4C88-9D12-83EE6F92C8DD}">
      <dgm:prSet/>
      <dgm:spPr/>
      <dgm:t>
        <a:bodyPr/>
        <a:lstStyle/>
        <a:p>
          <a:endParaRPr lang="en-US"/>
        </a:p>
      </dgm:t>
    </dgm:pt>
    <dgm:pt modelId="{9E0AFFFF-D1CA-462C-ACF6-064F0CAAF074}" type="pres">
      <dgm:prSet presAssocID="{F06607F1-39E0-4686-B270-A5609831B5A4}" presName="Name0" presStyleCnt="0">
        <dgm:presLayoutVars>
          <dgm:dir/>
          <dgm:animLvl val="lvl"/>
          <dgm:resizeHandles val="exact"/>
        </dgm:presLayoutVars>
      </dgm:prSet>
      <dgm:spPr/>
    </dgm:pt>
    <dgm:pt modelId="{B79D7223-BFC7-4C25-B57D-24F6706E8E0E}" type="pres">
      <dgm:prSet presAssocID="{10ACB85A-EF88-450B-B5EB-6657CA012CED}" presName="parTxOnly" presStyleLbl="node1" presStyleIdx="0" presStyleCnt="4" custScaleY="122213">
        <dgm:presLayoutVars>
          <dgm:chMax val="0"/>
          <dgm:chPref val="0"/>
          <dgm:bulletEnabled val="1"/>
        </dgm:presLayoutVars>
      </dgm:prSet>
      <dgm:spPr/>
    </dgm:pt>
    <dgm:pt modelId="{0955653E-03EB-41D6-9CBF-E37085C1318D}" type="pres">
      <dgm:prSet presAssocID="{5D5D6061-06C1-4F79-AE3C-BAA3A8F695E4}" presName="parTxOnlySpace" presStyleCnt="0"/>
      <dgm:spPr/>
    </dgm:pt>
    <dgm:pt modelId="{1025A5E8-4A15-4633-A881-CB3EEBA7D16C}" type="pres">
      <dgm:prSet presAssocID="{5CC0CB79-876E-4CAE-BD48-C1818628926B}" presName="parTxOnly" presStyleLbl="node1" presStyleIdx="1" presStyleCnt="4" custScaleY="122213">
        <dgm:presLayoutVars>
          <dgm:chMax val="0"/>
          <dgm:chPref val="0"/>
          <dgm:bulletEnabled val="1"/>
        </dgm:presLayoutVars>
      </dgm:prSet>
      <dgm:spPr>
        <a:xfrm>
          <a:off x="2560353" y="490356"/>
          <a:ext cx="2839417" cy="1388054"/>
        </a:xfrm>
        <a:prstGeom prst="chevron">
          <a:avLst/>
        </a:prstGeom>
      </dgm:spPr>
    </dgm:pt>
    <dgm:pt modelId="{CECEA689-1168-4443-B5D0-842872FED73C}" type="pres">
      <dgm:prSet presAssocID="{32CDF955-FE18-49DD-B183-07AD3F87C286}" presName="parTxOnlySpace" presStyleCnt="0"/>
      <dgm:spPr/>
    </dgm:pt>
    <dgm:pt modelId="{9C27F077-E63D-4921-B7A0-1E0DE209404B}" type="pres">
      <dgm:prSet presAssocID="{B0B32EB4-4C9D-4910-9310-617166CF5118}" presName="parTxOnly" presStyleLbl="node1" presStyleIdx="2" presStyleCnt="4" custScaleY="122213">
        <dgm:presLayoutVars>
          <dgm:chMax val="0"/>
          <dgm:chPref val="0"/>
          <dgm:bulletEnabled val="1"/>
        </dgm:presLayoutVars>
      </dgm:prSet>
      <dgm:spPr>
        <a:xfrm>
          <a:off x="5115829" y="490356"/>
          <a:ext cx="2839417" cy="1388054"/>
        </a:xfrm>
        <a:prstGeom prst="chevron">
          <a:avLst/>
        </a:prstGeom>
      </dgm:spPr>
    </dgm:pt>
    <dgm:pt modelId="{0B9F3E6A-43EA-4248-9D58-18849A15AA42}" type="pres">
      <dgm:prSet presAssocID="{62706846-A27A-4A00-A265-318BF207F19D}" presName="parTxOnlySpace" presStyleCnt="0"/>
      <dgm:spPr/>
    </dgm:pt>
    <dgm:pt modelId="{2D1D69A5-0E48-4801-BFFD-9A8FBF983544}" type="pres">
      <dgm:prSet presAssocID="{6A7EE591-59BE-4EDD-AE63-D684FA137FBA}" presName="parTxOnly" presStyleLbl="node1" presStyleIdx="3" presStyleCnt="4" custScaleY="122213">
        <dgm:presLayoutVars>
          <dgm:chMax val="0"/>
          <dgm:chPref val="0"/>
          <dgm:bulletEnabled val="1"/>
        </dgm:presLayoutVars>
      </dgm:prSet>
      <dgm:spPr>
        <a:xfrm>
          <a:off x="7671304" y="490356"/>
          <a:ext cx="2839417" cy="1388054"/>
        </a:xfrm>
        <a:prstGeom prst="chevron">
          <a:avLst/>
        </a:prstGeom>
      </dgm:spPr>
    </dgm:pt>
  </dgm:ptLst>
  <dgm:cxnLst>
    <dgm:cxn modelId="{D4E2362A-D259-4518-AB7B-0E53FB4AFFE9}" type="presOf" srcId="{F06607F1-39E0-4686-B270-A5609831B5A4}" destId="{9E0AFFFF-D1CA-462C-ACF6-064F0CAAF074}" srcOrd="0" destOrd="0" presId="urn:microsoft.com/office/officeart/2005/8/layout/chevron1"/>
    <dgm:cxn modelId="{CB3D115B-C791-4C88-9D12-83EE6F92C8DD}" srcId="{F06607F1-39E0-4686-B270-A5609831B5A4}" destId="{5CC0CB79-876E-4CAE-BD48-C1818628926B}" srcOrd="1" destOrd="0" parTransId="{9C294569-A755-4945-AA51-54C168DE8F5D}" sibTransId="{32CDF955-FE18-49DD-B183-07AD3F87C286}"/>
    <dgm:cxn modelId="{B684A044-0AF8-407F-B4C5-EFDC9EE18707}" srcId="{F06607F1-39E0-4686-B270-A5609831B5A4}" destId="{10ACB85A-EF88-450B-B5EB-6657CA012CED}" srcOrd="0" destOrd="0" parTransId="{5EC2B526-0900-47DF-9E31-ABAA7C8616A2}" sibTransId="{5D5D6061-06C1-4F79-AE3C-BAA3A8F695E4}"/>
    <dgm:cxn modelId="{5B64CA66-485E-4272-80AE-29A4CE3A295D}" type="presOf" srcId="{B0B32EB4-4C9D-4910-9310-617166CF5118}" destId="{9C27F077-E63D-4921-B7A0-1E0DE209404B}" srcOrd="0" destOrd="0" presId="urn:microsoft.com/office/officeart/2005/8/layout/chevron1"/>
    <dgm:cxn modelId="{FBAE344E-1251-459C-B152-BF6D69FE4C1F}" type="presOf" srcId="{10ACB85A-EF88-450B-B5EB-6657CA012CED}" destId="{B79D7223-BFC7-4C25-B57D-24F6706E8E0E}" srcOrd="0" destOrd="0" presId="urn:microsoft.com/office/officeart/2005/8/layout/chevron1"/>
    <dgm:cxn modelId="{F301DE56-988B-4C28-A96C-81B09E268E88}" srcId="{F06607F1-39E0-4686-B270-A5609831B5A4}" destId="{B0B32EB4-4C9D-4910-9310-617166CF5118}" srcOrd="2" destOrd="0" parTransId="{C22FAF23-1EFA-40AC-B00D-AA349575B7DA}" sibTransId="{62706846-A27A-4A00-A265-318BF207F19D}"/>
    <dgm:cxn modelId="{E858CF78-A453-40CF-A2EB-18F058C167CC}" srcId="{F06607F1-39E0-4686-B270-A5609831B5A4}" destId="{6A7EE591-59BE-4EDD-AE63-D684FA137FBA}" srcOrd="3" destOrd="0" parTransId="{0B779AAA-76A2-44DA-99F7-BD5A4725E825}" sibTransId="{3C5EBA83-FD57-46BB-9675-36B8B0EE1E4E}"/>
    <dgm:cxn modelId="{1337477D-7A4D-4C5A-AB86-B52B3D66D343}" type="presOf" srcId="{5CC0CB79-876E-4CAE-BD48-C1818628926B}" destId="{1025A5E8-4A15-4633-A881-CB3EEBA7D16C}" srcOrd="0" destOrd="0" presId="urn:microsoft.com/office/officeart/2005/8/layout/chevron1"/>
    <dgm:cxn modelId="{9DF7C7B4-6D37-435A-9343-E94B4831E848}" type="presOf" srcId="{6A7EE591-59BE-4EDD-AE63-D684FA137FBA}" destId="{2D1D69A5-0E48-4801-BFFD-9A8FBF983544}" srcOrd="0" destOrd="0" presId="urn:microsoft.com/office/officeart/2005/8/layout/chevron1"/>
    <dgm:cxn modelId="{AEFF24E7-2B02-461D-A381-63C8E9E0513A}" type="presParOf" srcId="{9E0AFFFF-D1CA-462C-ACF6-064F0CAAF074}" destId="{B79D7223-BFC7-4C25-B57D-24F6706E8E0E}" srcOrd="0" destOrd="0" presId="urn:microsoft.com/office/officeart/2005/8/layout/chevron1"/>
    <dgm:cxn modelId="{620162A7-78BE-40D5-868E-3C0CB7B5DC4D}" type="presParOf" srcId="{9E0AFFFF-D1CA-462C-ACF6-064F0CAAF074}" destId="{0955653E-03EB-41D6-9CBF-E37085C1318D}" srcOrd="1" destOrd="0" presId="urn:microsoft.com/office/officeart/2005/8/layout/chevron1"/>
    <dgm:cxn modelId="{D9711159-07CD-4632-A35D-51F9E1C2A5D4}" type="presParOf" srcId="{9E0AFFFF-D1CA-462C-ACF6-064F0CAAF074}" destId="{1025A5E8-4A15-4633-A881-CB3EEBA7D16C}" srcOrd="2" destOrd="0" presId="urn:microsoft.com/office/officeart/2005/8/layout/chevron1"/>
    <dgm:cxn modelId="{0136CC43-5A36-4CC8-BBAF-2F1CD8531505}" type="presParOf" srcId="{9E0AFFFF-D1CA-462C-ACF6-064F0CAAF074}" destId="{CECEA689-1168-4443-B5D0-842872FED73C}" srcOrd="3" destOrd="0" presId="urn:microsoft.com/office/officeart/2005/8/layout/chevron1"/>
    <dgm:cxn modelId="{3F32E0FB-774E-4A7F-AA41-6C190A9175B8}" type="presParOf" srcId="{9E0AFFFF-D1CA-462C-ACF6-064F0CAAF074}" destId="{9C27F077-E63D-4921-B7A0-1E0DE209404B}" srcOrd="4" destOrd="0" presId="urn:microsoft.com/office/officeart/2005/8/layout/chevron1"/>
    <dgm:cxn modelId="{3366E129-FB9D-4587-8432-70DA5986BF7C}" type="presParOf" srcId="{9E0AFFFF-D1CA-462C-ACF6-064F0CAAF074}" destId="{0B9F3E6A-43EA-4248-9D58-18849A15AA42}" srcOrd="5" destOrd="0" presId="urn:microsoft.com/office/officeart/2005/8/layout/chevron1"/>
    <dgm:cxn modelId="{DD2CBEE1-4B1B-4505-96BB-B81F96A32426}" type="presParOf" srcId="{9E0AFFFF-D1CA-462C-ACF6-064F0CAAF074}" destId="{2D1D69A5-0E48-4801-BFFD-9A8FBF98354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D7223-BFC7-4C25-B57D-24F6706E8E0E}">
      <dsp:nvSpPr>
        <dsp:cNvPr id="0" name=""/>
        <dsp:cNvSpPr/>
      </dsp:nvSpPr>
      <dsp:spPr>
        <a:xfrm>
          <a:off x="4877" y="490356"/>
          <a:ext cx="2839417" cy="1388054"/>
        </a:xfrm>
        <a:prstGeom prst="chevron">
          <a:avLst/>
        </a:prstGeom>
        <a:noFill/>
        <a:ln w="38100" cap="flat" cmpd="sng" algn="ctr">
          <a:solidFill>
            <a:srgbClr val="008BB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Тяжёлая</a:t>
          </a:r>
          <a:r>
            <a:rPr lang="en-US" sz="2400" kern="1200" dirty="0">
              <a:solidFill>
                <a:schemeClr val="tx1"/>
              </a:solidFill>
            </a:rPr>
            <a:t>   (0-1%)</a:t>
          </a:r>
        </a:p>
      </dsp:txBody>
      <dsp:txXfrm>
        <a:off x="698904" y="490356"/>
        <a:ext cx="1451363" cy="1388054"/>
      </dsp:txXfrm>
    </dsp:sp>
    <dsp:sp modelId="{1025A5E8-4A15-4633-A881-CB3EEBA7D16C}">
      <dsp:nvSpPr>
        <dsp:cNvPr id="0" name=""/>
        <dsp:cNvSpPr/>
      </dsp:nvSpPr>
      <dsp:spPr>
        <a:xfrm>
          <a:off x="2560353" y="490356"/>
          <a:ext cx="2839417" cy="1388054"/>
        </a:xfrm>
        <a:prstGeom prst="chevron">
          <a:avLst/>
        </a:prstGeom>
        <a:noFill/>
        <a:ln w="38100" cap="flat" cmpd="sng" algn="ctr">
          <a:solidFill>
            <a:srgbClr val="008BB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solidFill>
                <a:prstClr val="black"/>
              </a:solidFill>
              <a:latin typeface="Arial" panose="020B0604020202020204"/>
              <a:ea typeface="+mn-ea"/>
              <a:cs typeface="+mn-cs"/>
            </a:rPr>
            <a:t>Умереная</a:t>
          </a:r>
          <a:r>
            <a:rPr lang="en-US" sz="2400" kern="1200" dirty="0">
              <a:solidFill>
                <a:prstClr val="black"/>
              </a:solidFill>
              <a:latin typeface="Arial" panose="020B0604020202020204"/>
              <a:ea typeface="+mn-ea"/>
              <a:cs typeface="+mn-cs"/>
            </a:rPr>
            <a:t> (1-5%)</a:t>
          </a:r>
        </a:p>
      </dsp:txBody>
      <dsp:txXfrm>
        <a:off x="3254380" y="490356"/>
        <a:ext cx="1451363" cy="1388054"/>
      </dsp:txXfrm>
    </dsp:sp>
    <dsp:sp modelId="{9C27F077-E63D-4921-B7A0-1E0DE209404B}">
      <dsp:nvSpPr>
        <dsp:cNvPr id="0" name=""/>
        <dsp:cNvSpPr/>
      </dsp:nvSpPr>
      <dsp:spPr>
        <a:xfrm>
          <a:off x="5115829" y="490356"/>
          <a:ext cx="2839417" cy="1388054"/>
        </a:xfrm>
        <a:prstGeom prst="chevron">
          <a:avLst/>
        </a:prstGeom>
        <a:noFill/>
        <a:ln w="38100" cap="flat" cmpd="sng" algn="ctr">
          <a:solidFill>
            <a:srgbClr val="008BB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prstClr val="black"/>
              </a:solidFill>
              <a:latin typeface="Arial" panose="020B0604020202020204"/>
              <a:ea typeface="+mn-ea"/>
              <a:cs typeface="+mn-cs"/>
            </a:rPr>
            <a:t>Лёгкая</a:t>
          </a:r>
          <a:r>
            <a:rPr lang="en-US" sz="2400" kern="1200" dirty="0">
              <a:solidFill>
                <a:prstClr val="black"/>
              </a:solidFill>
              <a:latin typeface="Arial" panose="020B0604020202020204"/>
              <a:ea typeface="+mn-ea"/>
              <a:cs typeface="+mn-cs"/>
            </a:rPr>
            <a:t>         (5-50%)</a:t>
          </a:r>
        </a:p>
      </dsp:txBody>
      <dsp:txXfrm>
        <a:off x="5809856" y="490356"/>
        <a:ext cx="1451363" cy="1388054"/>
      </dsp:txXfrm>
    </dsp:sp>
    <dsp:sp modelId="{2D1D69A5-0E48-4801-BFFD-9A8FBF983544}">
      <dsp:nvSpPr>
        <dsp:cNvPr id="0" name=""/>
        <dsp:cNvSpPr/>
      </dsp:nvSpPr>
      <dsp:spPr>
        <a:xfrm>
          <a:off x="7671304" y="490356"/>
          <a:ext cx="2839417" cy="1388054"/>
        </a:xfrm>
        <a:prstGeom prst="chevron">
          <a:avLst/>
        </a:prstGeom>
        <a:noFill/>
        <a:ln w="38100" cap="flat" cmpd="sng" algn="ctr">
          <a:solidFill>
            <a:srgbClr val="008BB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Нормаль-</a:t>
          </a:r>
          <a:r>
            <a:rPr lang="ru-RU" sz="2000" kern="1200" dirty="0" err="1">
              <a:solidFill>
                <a:schemeClr val="tx1"/>
              </a:solidFill>
            </a:rPr>
            <a:t>ный</a:t>
          </a:r>
          <a:r>
            <a:rPr lang="ru-RU" sz="2000" kern="1200" dirty="0">
              <a:solidFill>
                <a:schemeClr val="tx1"/>
              </a:solidFill>
            </a:rPr>
            <a:t> уровень</a:t>
          </a:r>
          <a:r>
            <a:rPr lang="en-US" sz="2000" kern="1200" dirty="0">
              <a:solidFill>
                <a:schemeClr val="tx1"/>
              </a:solidFill>
            </a:rPr>
            <a:t>   </a:t>
          </a:r>
          <a:r>
            <a:rPr lang="en-US" sz="2400" kern="1200" dirty="0">
              <a:solidFill>
                <a:schemeClr val="tx1"/>
              </a:solidFill>
            </a:rPr>
            <a:t>(</a:t>
          </a:r>
          <a:r>
            <a:rPr lang="en-US" sz="2400" kern="1200" dirty="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50-150</a:t>
          </a:r>
          <a:r>
            <a:rPr lang="en-US" sz="2400" kern="1200" dirty="0">
              <a:solidFill>
                <a:schemeClr val="tx1"/>
              </a:solidFill>
            </a:rPr>
            <a:t>%)</a:t>
          </a:r>
        </a:p>
      </dsp:txBody>
      <dsp:txXfrm>
        <a:off x="8365331" y="490356"/>
        <a:ext cx="1451363" cy="1388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0.15242</cdr:x>
      <cdr:y>0.73776</cdr:y>
    </cdr:from>
    <cdr:to>
      <cdr:x>0.20765</cdr:x>
      <cdr:y>0.93189</cdr:y>
    </cdr:to>
    <cdr:sp macro="" textlink="">
      <cdr:nvSpPr>
        <cdr:cNvPr id="2" name="TextBox 1"/>
        <cdr:cNvSpPr txBox="1"/>
      </cdr:nvSpPr>
      <cdr:spPr>
        <a:xfrm xmlns:a="http://schemas.openxmlformats.org/drawingml/2006/main" rot="18785471">
          <a:off x="1044604" y="4398046"/>
          <a:ext cx="1079230" cy="4859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/>
            <a:t>Английский</a:t>
          </a:r>
        </a:p>
      </cdr:txBody>
    </cdr:sp>
  </cdr:relSizeAnchor>
  <cdr:relSizeAnchor xmlns:cdr="http://schemas.openxmlformats.org/drawingml/2006/chartDrawing">
    <cdr:from>
      <cdr:x>0.19604</cdr:x>
      <cdr:y>0.81364</cdr:y>
    </cdr:from>
    <cdr:to>
      <cdr:x>0.31462</cdr:x>
      <cdr:y>0.87015</cdr:y>
    </cdr:to>
    <cdr:sp macro="" textlink="">
      <cdr:nvSpPr>
        <cdr:cNvPr id="3" name="TextBox 2"/>
        <cdr:cNvSpPr txBox="1"/>
      </cdr:nvSpPr>
      <cdr:spPr>
        <a:xfrm xmlns:a="http://schemas.openxmlformats.org/drawingml/2006/main" rot="18922503">
          <a:off x="1725043" y="4523265"/>
          <a:ext cx="1043421" cy="3141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/>
            <a:t>Испанский</a:t>
          </a:r>
        </a:p>
      </cdr:txBody>
    </cdr:sp>
  </cdr:relSizeAnchor>
  <cdr:relSizeAnchor xmlns:cdr="http://schemas.openxmlformats.org/drawingml/2006/chartDrawing">
    <cdr:from>
      <cdr:x>0.26907</cdr:x>
      <cdr:y>0.82765</cdr:y>
    </cdr:from>
    <cdr:to>
      <cdr:x>0.39627</cdr:x>
      <cdr:y>0.8947</cdr:y>
    </cdr:to>
    <cdr:sp macro="" textlink="">
      <cdr:nvSpPr>
        <cdr:cNvPr id="4" name="TextBox 3"/>
        <cdr:cNvSpPr txBox="1"/>
      </cdr:nvSpPr>
      <cdr:spPr>
        <a:xfrm xmlns:a="http://schemas.openxmlformats.org/drawingml/2006/main" rot="18994365">
          <a:off x="2367708" y="4601162"/>
          <a:ext cx="1119244" cy="37274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/>
            <a:t>Французский</a:t>
          </a:r>
        </a:p>
      </cdr:txBody>
    </cdr:sp>
  </cdr:relSizeAnchor>
  <cdr:relSizeAnchor xmlns:cdr="http://schemas.openxmlformats.org/drawingml/2006/chartDrawing">
    <cdr:from>
      <cdr:x>0.36607</cdr:x>
      <cdr:y>0.83504</cdr:y>
    </cdr:from>
    <cdr:to>
      <cdr:x>0.47174</cdr:x>
      <cdr:y>0.89901</cdr:y>
    </cdr:to>
    <cdr:sp macro="" textlink="">
      <cdr:nvSpPr>
        <cdr:cNvPr id="5" name="TextBox 4"/>
        <cdr:cNvSpPr txBox="1"/>
      </cdr:nvSpPr>
      <cdr:spPr>
        <a:xfrm xmlns:a="http://schemas.openxmlformats.org/drawingml/2006/main" rot="19015838">
          <a:off x="3221236" y="4642232"/>
          <a:ext cx="929844" cy="35564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/>
            <a:t>Арабский</a:t>
          </a:r>
        </a:p>
      </cdr:txBody>
    </cdr:sp>
  </cdr:relSizeAnchor>
  <cdr:relSizeAnchor xmlns:cdr="http://schemas.openxmlformats.org/drawingml/2006/chartDrawing">
    <cdr:from>
      <cdr:x>0.48746</cdr:x>
      <cdr:y>0.81045</cdr:y>
    </cdr:from>
    <cdr:to>
      <cdr:x>0.52505</cdr:x>
      <cdr:y>0.95122</cdr:y>
    </cdr:to>
    <cdr:sp macro="" textlink="">
      <cdr:nvSpPr>
        <cdr:cNvPr id="6" name="TextBox 5"/>
        <cdr:cNvSpPr txBox="1"/>
      </cdr:nvSpPr>
      <cdr:spPr>
        <a:xfrm xmlns:a="http://schemas.openxmlformats.org/drawingml/2006/main" rot="18789147">
          <a:off x="4063478" y="4731440"/>
          <a:ext cx="782609" cy="3307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/>
            <a:t>Русский</a:t>
          </a:r>
        </a:p>
      </cdr:txBody>
    </cdr:sp>
  </cdr:relSizeAnchor>
  <cdr:relSizeAnchor xmlns:cdr="http://schemas.openxmlformats.org/drawingml/2006/chartDrawing">
    <cdr:from>
      <cdr:x>0.54039</cdr:x>
      <cdr:y>0.84921</cdr:y>
    </cdr:from>
    <cdr:to>
      <cdr:x>0.62876</cdr:x>
      <cdr:y>0.90893</cdr:y>
    </cdr:to>
    <cdr:sp macro="" textlink="">
      <cdr:nvSpPr>
        <cdr:cNvPr id="7" name="TextBox 6"/>
        <cdr:cNvSpPr txBox="1"/>
      </cdr:nvSpPr>
      <cdr:spPr>
        <a:xfrm xmlns:a="http://schemas.openxmlformats.org/drawingml/2006/main" rot="18980646">
          <a:off x="4755136" y="4721028"/>
          <a:ext cx="777611" cy="3319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b="1" dirty="0"/>
            <a:t>Китайский</a:t>
          </a:r>
        </a:p>
      </cdr:txBody>
    </cdr:sp>
  </cdr:relSizeAnchor>
  <cdr:relSizeAnchor xmlns:cdr="http://schemas.openxmlformats.org/drawingml/2006/chartDrawing">
    <cdr:from>
      <cdr:x>0.64329</cdr:x>
      <cdr:y>0.86416</cdr:y>
    </cdr:from>
    <cdr:to>
      <cdr:x>0.71699</cdr:x>
      <cdr:y>0.92493</cdr:y>
    </cdr:to>
    <cdr:sp macro="" textlink="">
      <cdr:nvSpPr>
        <cdr:cNvPr id="8" name="TextBox 7"/>
        <cdr:cNvSpPr txBox="1"/>
      </cdr:nvSpPr>
      <cdr:spPr>
        <a:xfrm xmlns:a="http://schemas.openxmlformats.org/drawingml/2006/main" rot="19099533">
          <a:off x="5660630" y="4804122"/>
          <a:ext cx="648455" cy="3378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/>
            <a:t>ВСЕГО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9646F5-5D40-4C67-BA0A-4A17A2E8FA90}" type="datetimeFigureOut">
              <a:rPr lang="en-IN" smtClean="0"/>
              <a:t>19-05-2022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053F34-E770-4CD7-9195-E880D6CCE17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412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BCE48-BBE6-4F6B-B025-041E5A99350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65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AC2BFD-7DF5-43F3-B370-424F643A013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439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BCE48-BBE6-4F6B-B025-041E5A99350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54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049C3F4-AFE8-48CA-B044-28504C81EB2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75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53F34-E770-4CD7-9195-E880D6CCE174}" type="slidenum">
              <a:rPr lang="en-IN" smtClean="0"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452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53F34-E770-4CD7-9195-E880D6CCE174}" type="slidenum">
              <a:rPr lang="en-IN" smtClean="0"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6071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FAF18-C706-48F1-8F38-59A8BD5B5A2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86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53F34-E770-4CD7-9195-E880D6CCE174}" type="slidenum">
              <a:rPr lang="en-IN" smtClean="0"/>
              <a:t>28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497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FD873-FBC5-456E-9A21-2F4DD74DD13E}" type="datetime1">
              <a:rPr lang="en-US"/>
              <a:pPr>
                <a:defRPr/>
              </a:pPr>
              <a:t>5/19/2022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prof  n gupta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20D73-BE06-417C-8987-2CA4C01491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19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42566"/>
              </a:buClr>
              <a:defRPr/>
            </a:lvl1pPr>
            <a:lvl2pPr>
              <a:buClr>
                <a:srgbClr val="642566"/>
              </a:buClr>
              <a:defRPr/>
            </a:lvl2pPr>
            <a:lvl3pPr>
              <a:buClr>
                <a:srgbClr val="642566"/>
              </a:buClr>
              <a:defRPr/>
            </a:lvl3pPr>
            <a:lvl4pPr>
              <a:buClr>
                <a:srgbClr val="642566"/>
              </a:buClr>
              <a:defRPr/>
            </a:lvl4pPr>
            <a:lvl5pPr>
              <a:buClr>
                <a:srgbClr val="64256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6356351"/>
            <a:ext cx="9925050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814A5-5B67-49A0-A5BA-40050328EF92}" type="slidenum">
              <a:rPr kumimoji="0" lang="en-CA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67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814A5-5B67-49A0-A5BA-40050328EF92}" type="slidenum">
              <a:rPr kumimoji="0" lang="en-CA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00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CB87F9-AB75-1C41-A436-61396F00B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008BB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87246"/>
          <a:stretch/>
        </p:blipFill>
        <p:spPr>
          <a:xfrm>
            <a:off x="0" y="5983357"/>
            <a:ext cx="12192000" cy="874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339944-AC5A-8E4C-8681-EDE8B23A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A4AD7-04FD-6E44-807F-22BA9106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1333E1-1FD8-4F8B-9264-CC4E790F7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2914" r="42817"/>
          <a:stretch/>
        </p:blipFill>
        <p:spPr>
          <a:xfrm>
            <a:off x="10125434" y="330666"/>
            <a:ext cx="1887110" cy="9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4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9944-AC5A-8E4C-8681-EDE8B23A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A4AD7-04FD-6E44-807F-22BA9106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602038"/>
            <a:ext cx="9144000" cy="26463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668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53096" y="140067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170488" eaLnBrk="1" hangingPunct="1">
              <a:defRPr sz="8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>
                <a:solidFill>
                  <a:srgbClr val="82786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82786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400" y="1749630"/>
            <a:ext cx="11347200" cy="3941053"/>
          </a:xfrm>
          <a:prstGeom prst="rect">
            <a:avLst/>
          </a:prstGeom>
        </p:spPr>
        <p:txBody>
          <a:bodyPr vert="horz" lIns="0" tIns="0" rIns="21600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400" y="687227"/>
            <a:ext cx="11347200" cy="5218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3942" y="138543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171865" eaLnBrk="1" hangingPunct="1">
              <a:spcBef>
                <a:spcPct val="0"/>
              </a:spcBef>
              <a:defRPr sz="8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Presentation title</a:t>
            </a:r>
          </a:p>
        </p:txBody>
      </p:sp>
      <p:sp>
        <p:nvSpPr>
          <p:cNvPr id="15" name="Rectangle 8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82871" y="138543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171865" eaLnBrk="1" hangingPunct="1">
              <a:spcBef>
                <a:spcPct val="0"/>
              </a:spcBef>
              <a:defRPr sz="8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82786F"/>
                </a:solidFill>
              </a:rPr>
              <a:t>Date</a:t>
            </a:r>
          </a:p>
        </p:txBody>
      </p:sp>
      <p:pic>
        <p:nvPicPr>
          <p:cNvPr id="16" name="Picture 11" descr="NN_m_2c_RGB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624" y="5714737"/>
            <a:ext cx="1066696" cy="88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NN_m_2c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431" y="5714738"/>
            <a:ext cx="1080128" cy="8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10535378" y="5798180"/>
            <a:ext cx="1563553" cy="86553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80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6575" indent="-271463" algn="l" defTabSz="914400" rtl="0" eaLnBrk="1" latinLnBrk="0" hangingPunct="1">
        <a:spcBef>
          <a:spcPct val="20000"/>
        </a:spcBef>
        <a:buClr>
          <a:schemeClr val="tx2"/>
        </a:buClr>
        <a:buFont typeface="Verdana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08038" indent="-271463" algn="l" defTabSz="914400" rtl="0" eaLnBrk="1" latinLnBrk="0" hangingPunct="1">
        <a:spcBef>
          <a:spcPct val="20000"/>
        </a:spcBef>
        <a:buClr>
          <a:schemeClr val="accent5"/>
        </a:buClr>
        <a:buFont typeface="Verdana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85838" indent="-177800" algn="l" defTabSz="914400" rtl="0" eaLnBrk="1" latinLnBrk="0" hangingPunct="1">
        <a:spcBef>
          <a:spcPct val="20000"/>
        </a:spcBef>
        <a:buClr>
          <a:schemeClr val="accent3"/>
        </a:buClr>
        <a:buFont typeface="Verdana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257300" indent="-184150" algn="l" defTabSz="914400" rtl="0" eaLnBrk="1" latinLnBrk="0" hangingPunct="1">
        <a:spcBef>
          <a:spcPct val="20000"/>
        </a:spcBef>
        <a:buClr>
          <a:srgbClr val="001423"/>
        </a:buClr>
        <a:buFont typeface="Verdana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FF3365-1B3B-AE40-897B-3F273547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C2FB9-82F0-7645-AE9C-21EDC14F3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2100"/>
            <a:ext cx="10515600" cy="461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Fifth level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C6682-5A17-3349-B2C2-42FD07376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596900" cy="365125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AC8732-66C3-AF47-99DC-2B6DA4C694F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7B1BE-FB9D-4955-AE31-DCA4774DB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22914" r="42817"/>
          <a:stretch/>
        </p:blipFill>
        <p:spPr>
          <a:xfrm>
            <a:off x="10827943" y="6028343"/>
            <a:ext cx="1257027" cy="656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9C7A7C-071F-4B63-90CB-BB6650ECC3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prstClr val="black"/>
              <a:srgbClr val="008BB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96644"/>
          <a:stretch/>
        </p:blipFill>
        <p:spPr>
          <a:xfrm>
            <a:off x="0" y="6724650"/>
            <a:ext cx="121920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3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deline.gov/content.aspx?id=3932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80AF2E-532C-4907-AE92-398A6FFD95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37776"/>
          <a:stretch/>
        </p:blipFill>
        <p:spPr>
          <a:xfrm>
            <a:off x="-1" y="6003985"/>
            <a:ext cx="12192000" cy="872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B32841-9E81-4097-BB75-7AAA0E21FCDA}"/>
              </a:ext>
            </a:extLst>
          </p:cNvPr>
          <p:cNvSpPr txBox="1"/>
          <p:nvPr/>
        </p:nvSpPr>
        <p:spPr>
          <a:xfrm>
            <a:off x="591941" y="6178785"/>
            <a:ext cx="10870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99DFFF"/>
                </a:solidFill>
              </a:rPr>
              <a:t>Руководство ВФГ по лечению гемофилии, 3-е издание</a:t>
            </a:r>
          </a:p>
          <a:p>
            <a:endParaRPr lang="es-ES" sz="2800" b="1" i="0" noProof="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452" y="1552232"/>
            <a:ext cx="11815094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/>
              <a:t>Руководство по лечению гемофилии </a:t>
            </a:r>
            <a:endParaRPr lang="en-US" sz="4800" b="1" dirty="0"/>
          </a:p>
          <a:p>
            <a:pPr algn="ctr"/>
            <a:r>
              <a:rPr lang="ru-RU" sz="4800" b="1" dirty="0"/>
              <a:t>для всех</a:t>
            </a:r>
            <a:endParaRPr lang="en-US" sz="4800" b="1" dirty="0"/>
          </a:p>
          <a:p>
            <a:pPr algn="ctr"/>
            <a:endParaRPr lang="en-US" sz="4800" b="1" dirty="0"/>
          </a:p>
          <a:p>
            <a:pPr algn="ctr"/>
            <a:r>
              <a:rPr lang="ru-RU" sz="2400" dirty="0"/>
              <a:t>Новая инициатива Всемирной федерации гемофилии</a:t>
            </a:r>
            <a:endParaRPr lang="en-CA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2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1" t="29292" r="29317" b="50909"/>
          <a:stretch>
            <a:fillRect/>
          </a:stretch>
        </p:blipFill>
        <p:spPr bwMode="auto">
          <a:xfrm>
            <a:off x="2573228" y="1164675"/>
            <a:ext cx="7045544" cy="1723998"/>
          </a:xfrm>
          <a:prstGeom prst="rect">
            <a:avLst/>
          </a:prstGeom>
          <a:noFill/>
          <a:ln w="9525">
            <a:solidFill>
              <a:srgbClr val="008B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556" y="2091435"/>
            <a:ext cx="2199216" cy="22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3" t="36162" r="23865" b="49191"/>
          <a:stretch>
            <a:fillRect/>
          </a:stretch>
        </p:blipFill>
        <p:spPr bwMode="auto">
          <a:xfrm>
            <a:off x="2200110" y="3030796"/>
            <a:ext cx="7791778" cy="1285217"/>
          </a:xfrm>
          <a:prstGeom prst="rect">
            <a:avLst/>
          </a:prstGeom>
          <a:noFill/>
          <a:ln w="9525">
            <a:solidFill>
              <a:srgbClr val="008B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781" y="3741450"/>
            <a:ext cx="2017184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97702" y="15824"/>
            <a:ext cx="8076198" cy="109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Определение принципов оказания медицинской помощи</a:t>
            </a:r>
            <a:r>
              <a:rPr lang="en-CA" sz="3200" dirty="0"/>
              <a:t> –                        </a:t>
            </a:r>
            <a:r>
              <a:rPr lang="ru-RU" sz="3200" dirty="0"/>
              <a:t>Европа и Азиатско-Тихоокеанский регион</a:t>
            </a:r>
            <a:endParaRPr lang="en-CA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F9E0A4-458B-472E-AC67-4E15EAAF16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792" t="23556" r="22396" b="53166"/>
          <a:stretch/>
        </p:blipFill>
        <p:spPr>
          <a:xfrm>
            <a:off x="2295034" y="4433557"/>
            <a:ext cx="7601931" cy="2094135"/>
          </a:xfrm>
          <a:prstGeom prst="rect">
            <a:avLst/>
          </a:prstGeom>
          <a:ln>
            <a:solidFill>
              <a:srgbClr val="008BB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7D6F7-796A-4D0E-8E6B-FE715A07426A}"/>
              </a:ext>
            </a:extLst>
          </p:cNvPr>
          <p:cNvSpPr txBox="1"/>
          <p:nvPr/>
        </p:nvSpPr>
        <p:spPr>
          <a:xfrm>
            <a:off x="7554880" y="5419089"/>
            <a:ext cx="2185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Haemophilia</a:t>
            </a: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(2018), 24, 366-75  </a:t>
            </a:r>
          </a:p>
        </p:txBody>
      </p:sp>
    </p:spTree>
    <p:extLst>
      <p:ext uri="{BB962C8B-B14F-4D97-AF65-F5344CB8AC3E}">
        <p14:creationId xmlns:p14="http://schemas.microsoft.com/office/powerpoint/2010/main" val="760552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FCFFF1-4DEF-48A5-8994-B5C0E31CA4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КФС</a:t>
            </a:r>
            <a:r>
              <a:rPr lang="en-US" dirty="0"/>
              <a:t>, </a:t>
            </a:r>
            <a:r>
              <a:rPr lang="ru-RU" dirty="0"/>
              <a:t>концентраты фактора свёртывания</a:t>
            </a:r>
            <a:r>
              <a:rPr lang="en-US" dirty="0"/>
              <a:t>s; </a:t>
            </a:r>
            <a:r>
              <a:rPr lang="ru-RU" dirty="0" err="1"/>
              <a:t>ЛсГ</a:t>
            </a:r>
            <a:r>
              <a:rPr lang="en-US" dirty="0"/>
              <a:t>, </a:t>
            </a:r>
            <a:r>
              <a:rPr lang="ru-RU" dirty="0"/>
              <a:t>лица с гемофилией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426927D-275D-484C-8637-396149A85CE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44967"/>
              </p:ext>
            </p:extLst>
          </p:nvPr>
        </p:nvGraphicFramePr>
        <p:xfrm>
          <a:off x="241300" y="537011"/>
          <a:ext cx="11645759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7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kern="1200" noProof="0" dirty="0">
                          <a:solidFill>
                            <a:srgbClr val="008BB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ru-RU" sz="1400" b="1" kern="1200" noProof="0" dirty="0" err="1">
                          <a:solidFill>
                            <a:srgbClr val="008BB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вропейские</a:t>
                      </a:r>
                      <a:r>
                        <a:rPr lang="ru-RU" sz="1400" b="1" kern="1200" baseline="0" noProof="0" dirty="0">
                          <a:solidFill>
                            <a:srgbClr val="008BB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принципы лечения гемофилии</a:t>
                      </a:r>
                      <a:endParaRPr lang="en-CA" sz="1400" b="1" kern="1200" noProof="0" dirty="0">
                        <a:solidFill>
                          <a:srgbClr val="008BB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noProof="0" dirty="0">
                          <a:solidFill>
                            <a:srgbClr val="008BB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Принципы</a:t>
                      </a:r>
                      <a:r>
                        <a:rPr lang="ru-RU" sz="1400" b="1" kern="1200" baseline="0" noProof="0" dirty="0">
                          <a:solidFill>
                            <a:srgbClr val="008BB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лечения гемофилии в Азиатско-Тихоокеанском регионе</a:t>
                      </a:r>
                      <a:endParaRPr lang="en-CA" sz="1400" b="1" kern="1200" noProof="0" dirty="0">
                        <a:solidFill>
                          <a:srgbClr val="008BB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Центральная</a:t>
                      </a:r>
                      <a:r>
                        <a:rPr lang="ru-RU" sz="11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гемофилическая организация с местными группами поддержки</a:t>
                      </a:r>
                      <a:endParaRPr lang="en-CA" sz="11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Координация предоставления лечения</a:t>
                      </a:r>
                      <a:r>
                        <a:rPr lang="ru-RU" sz="110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гемофилии через национальное агентство</a:t>
                      </a:r>
                      <a:endParaRPr lang="en-CA" sz="11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Национальные</a:t>
                      </a:r>
                      <a:r>
                        <a:rPr lang="ru-RU" sz="11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регистры пациентов с гемофилией</a:t>
                      </a:r>
                      <a:endParaRPr lang="en-CA" sz="11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</a:t>
                      </a:r>
                      <a:r>
                        <a:rPr lang="ru-RU" sz="110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сети центров лечения гемофилии для предоставления комплексного лечения</a:t>
                      </a:r>
                      <a:endParaRPr lang="en-CA" sz="11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Центры</a:t>
                      </a:r>
                      <a:r>
                        <a:rPr lang="ru-RU" sz="11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комплексного лечения </a:t>
                      </a:r>
                      <a:r>
                        <a:rPr lang="ru-RU" sz="11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1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центры лечения гемофилии </a:t>
                      </a:r>
                      <a:r>
                        <a:rPr lang="en-CA" sz="11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1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ЦЛГ</a:t>
                      </a:r>
                      <a:r>
                        <a:rPr lang="en-CA" sz="11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</a:t>
                      </a:r>
                      <a:r>
                        <a:rPr lang="ru-RU" sz="110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Национального регистра пациентов с гемофилией</a:t>
                      </a:r>
                      <a:endParaRPr lang="en-CA" sz="11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Партнёрство</a:t>
                      </a:r>
                      <a:r>
                        <a:rPr lang="ru-RU" sz="11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предоставлении медицинской помощи при гемофилии</a:t>
                      </a:r>
                      <a:endParaRPr lang="en-CA" sz="11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noProof="0" dirty="0">
                          <a:solidFill>
                            <a:srgbClr val="800000"/>
                          </a:solidFill>
                        </a:rPr>
                        <a:t>Сочетается с</a:t>
                      </a:r>
                      <a:r>
                        <a:rPr lang="ru-RU" sz="1100" b="1" baseline="0" noProof="0" dirty="0">
                          <a:solidFill>
                            <a:srgbClr val="800000"/>
                          </a:solidFill>
                        </a:rPr>
                        <a:t> принципом координации лечения гемофилии </a:t>
                      </a:r>
                      <a:r>
                        <a:rPr lang="en-CA" sz="1100" b="1" baseline="0" noProof="0" dirty="0">
                          <a:solidFill>
                            <a:srgbClr val="800000"/>
                          </a:solidFill>
                        </a:rPr>
                        <a:t>(#1)</a:t>
                      </a:r>
                      <a:endParaRPr lang="en-CA" sz="1100" b="1" noProof="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1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</a:t>
                      </a:r>
                      <a:r>
                        <a:rPr lang="ru-RU" sz="11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 безопасным и эффективным концентратам фактора в количестве, оптимальном для лечения</a:t>
                      </a:r>
                      <a:endParaRPr lang="en-CA" sz="11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noProof="0" dirty="0"/>
                        <a:t>Регулярная</a:t>
                      </a:r>
                      <a:r>
                        <a:rPr lang="ru-RU" sz="1100" baseline="0" noProof="0" dirty="0"/>
                        <a:t> заместительная терапия при помощи</a:t>
                      </a:r>
                      <a:r>
                        <a:rPr lang="en-CA" sz="1100" noProof="0" dirty="0"/>
                        <a:t> </a:t>
                      </a:r>
                      <a:r>
                        <a:rPr lang="ru-RU" sz="1100" noProof="0" dirty="0"/>
                        <a:t>КФС</a:t>
                      </a:r>
                      <a:endParaRPr lang="en-CA" sz="1100" noProof="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</a:t>
                      </a:r>
                      <a:r>
                        <a:rPr lang="ru-RU" sz="11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 лечению на дому и доставке на дом</a:t>
                      </a:r>
                      <a:endParaRPr lang="en-CA" sz="11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noProof="0" dirty="0">
                          <a:solidFill>
                            <a:srgbClr val="800000"/>
                          </a:solidFill>
                        </a:rPr>
                        <a:t>Сочетается с</a:t>
                      </a:r>
                      <a:r>
                        <a:rPr lang="ru-RU" sz="1100" b="1" baseline="0" noProof="0" dirty="0">
                          <a:solidFill>
                            <a:srgbClr val="800000"/>
                          </a:solidFill>
                        </a:rPr>
                        <a:t> принципом замещения при помощи КФС </a:t>
                      </a:r>
                      <a:r>
                        <a:rPr lang="en-CA" sz="1100" b="1" baseline="0" noProof="0" dirty="0">
                          <a:solidFill>
                            <a:srgbClr val="800000"/>
                          </a:solidFill>
                        </a:rPr>
                        <a:t>(#5)</a:t>
                      </a:r>
                      <a:endParaRPr lang="en-CA" sz="1100" b="1" noProof="0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</a:t>
                      </a:r>
                      <a:r>
                        <a:rPr lang="ru-RU" sz="11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 профилактическому (превентивному) лечению</a:t>
                      </a:r>
                      <a:endParaRPr lang="en-CA" sz="11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noProof="0" dirty="0">
                          <a:solidFill>
                            <a:srgbClr val="800000"/>
                          </a:solidFill>
                        </a:rPr>
                        <a:t>Сочетается с</a:t>
                      </a:r>
                      <a:r>
                        <a:rPr lang="ru-RU" sz="1100" b="1" baseline="0" noProof="0" dirty="0">
                          <a:solidFill>
                            <a:srgbClr val="800000"/>
                          </a:solidFill>
                        </a:rPr>
                        <a:t> принципом замещения при помощи КФС </a:t>
                      </a:r>
                      <a:r>
                        <a:rPr lang="en-CA" sz="1100" b="1" baseline="0" noProof="0" dirty="0">
                          <a:solidFill>
                            <a:srgbClr val="800000"/>
                          </a:solidFill>
                        </a:rPr>
                        <a:t>(#5)</a:t>
                      </a:r>
                      <a:endParaRPr lang="en-CA" sz="1100" b="1" noProof="0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</a:t>
                      </a:r>
                      <a:r>
                        <a:rPr lang="ru-RU" sz="11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 услугам специалистов и неотложной помощи</a:t>
                      </a:r>
                      <a:endParaRPr lang="en-CA" sz="11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noProof="0" dirty="0"/>
                        <a:t>Неотложная</a:t>
                      </a:r>
                      <a:r>
                        <a:rPr lang="ru-RU" sz="1100" baseline="0" noProof="0" dirty="0"/>
                        <a:t> помощь и лечение сопутствующих заболеваний</a:t>
                      </a:r>
                      <a:endParaRPr lang="en-CA" sz="1100" noProof="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Лечение</a:t>
                      </a:r>
                      <a:r>
                        <a:rPr lang="ru-RU" sz="11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ингибиторов</a:t>
                      </a:r>
                      <a:endParaRPr lang="en-CA" sz="11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noProof="0" dirty="0"/>
                        <a:t>Лечение</a:t>
                      </a:r>
                      <a:r>
                        <a:rPr lang="ru-RU" sz="1100" baseline="0" noProof="0" dirty="0"/>
                        <a:t> гемофилии с ингибиторами</a:t>
                      </a:r>
                      <a:endParaRPr lang="en-CA" sz="1100" noProof="0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  <a:r>
                        <a:rPr lang="ru-RU" sz="1100" b="1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исследования</a:t>
                      </a:r>
                      <a:endParaRPr lang="en-CA" sz="11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noProof="0" dirty="0"/>
                        <a:t>Образование,</a:t>
                      </a:r>
                      <a:r>
                        <a:rPr lang="ru-RU" sz="1100" baseline="0" noProof="0" dirty="0"/>
                        <a:t> обучение и соответствующие исследования в целях улучшения </a:t>
                      </a:r>
                      <a:r>
                        <a:rPr lang="ru-RU" sz="1100" noProof="0" dirty="0"/>
                        <a:t>лечения </a:t>
                      </a:r>
                      <a:r>
                        <a:rPr lang="ru-RU" sz="1100" noProof="0" dirty="0" err="1"/>
                        <a:t>ЛсГ</a:t>
                      </a:r>
                      <a:r>
                        <a:rPr lang="en-CA" sz="1100" noProof="0" dirty="0"/>
                        <a:t> </a:t>
                      </a:r>
                      <a:r>
                        <a:rPr lang="ru-RU" sz="1100" noProof="0" dirty="0"/>
                        <a:t>и лиц с другими </a:t>
                      </a:r>
                      <a:r>
                        <a:rPr lang="ru-RU" sz="1100" noProof="0" dirty="0" err="1"/>
                        <a:t>коагулопатиями</a:t>
                      </a:r>
                      <a:endParaRPr lang="en-CA" sz="1100" noProof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A" sz="11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noProof="0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материальной базы для лабораторной диагностики </a:t>
                      </a:r>
                      <a:r>
                        <a:rPr lang="ru-RU" sz="1100" b="1" kern="1200" baseline="0" noProof="0" dirty="0" err="1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коагулопатий</a:t>
                      </a:r>
                      <a:endParaRPr lang="en-CA" sz="1100" b="1" kern="1200" baseline="0" noProof="0" dirty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300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A" sz="11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Генетическая</a:t>
                      </a:r>
                      <a:r>
                        <a:rPr lang="ru-RU" sz="11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диагностика наследственных </a:t>
                      </a:r>
                      <a:r>
                        <a:rPr lang="ru-RU" sz="1100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коагулопатий</a:t>
                      </a:r>
                      <a:endParaRPr lang="en-CA" sz="11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560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A" sz="11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noProof="0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Лечение опорно-двигательного аппарата и оценка результатов</a:t>
                      </a:r>
                      <a:endParaRPr lang="en-CA" sz="1100" b="1" kern="1200" baseline="0" noProof="0" dirty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784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A" sz="11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Инновационные</a:t>
                      </a:r>
                      <a:r>
                        <a:rPr lang="ru-RU" sz="11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виды терапии и излечения гемофилии</a:t>
                      </a:r>
                      <a:endParaRPr lang="en-CA" sz="11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868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A" sz="11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noProof="0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Признание </a:t>
                      </a:r>
                      <a:r>
                        <a:rPr lang="ru-RU" sz="1100" b="1" kern="1200" baseline="0" noProof="0" dirty="0" err="1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социо</a:t>
                      </a:r>
                      <a:r>
                        <a:rPr lang="ru-RU" sz="1100" b="1" kern="1200" baseline="0" noProof="0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-экономических и культурных различий при  </a:t>
                      </a:r>
                      <a:r>
                        <a:rPr lang="ru-RU" sz="1100" b="1" kern="1200" baseline="0" noProof="0" dirty="0" err="1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планиронании</a:t>
                      </a:r>
                      <a:r>
                        <a:rPr lang="ru-RU" sz="1100" b="1" kern="1200" baseline="0" noProof="0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 организации медицинской помощи при гемофилии</a:t>
                      </a:r>
                      <a:endParaRPr lang="en-CA" sz="1100" b="1" kern="1200" baseline="0" noProof="0" dirty="0">
                        <a:solidFill>
                          <a:srgbClr val="8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7997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5B3272-8A69-4F21-B911-83508F3FCE96}"/>
              </a:ext>
            </a:extLst>
          </p:cNvPr>
          <p:cNvSpPr txBox="1"/>
          <p:nvPr/>
        </p:nvSpPr>
        <p:spPr>
          <a:xfrm>
            <a:off x="241300" y="78581"/>
            <a:ext cx="1164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Сравнение принципов оказания медицинской помощи</a:t>
            </a:r>
            <a:r>
              <a:rPr lang="en-US" b="1" dirty="0"/>
              <a:t> – </a:t>
            </a:r>
            <a:r>
              <a:rPr lang="ru-RU" b="1" dirty="0"/>
              <a:t>Европа и Азиатско-Тихоокеанский регион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62001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Глава</a:t>
            </a:r>
            <a:r>
              <a:rPr lang="en-CA" sz="3200" dirty="0"/>
              <a:t> 1</a:t>
            </a:r>
            <a:r>
              <a:rPr lang="ru-RU" sz="3200" dirty="0"/>
              <a:t>.</a:t>
            </a:r>
            <a:r>
              <a:rPr lang="en-CA" sz="3200" dirty="0"/>
              <a:t> </a:t>
            </a:r>
            <a:r>
              <a:rPr lang="ru-RU" sz="3200" dirty="0"/>
              <a:t>Принципы оказания медицинской помощи</a:t>
            </a:r>
            <a:endParaRPr lang="en-C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123085"/>
            <a:ext cx="10515600" cy="3142593"/>
          </a:xfrm>
        </p:spPr>
        <p:txBody>
          <a:bodyPr numCol="2">
            <a:normAutofit fontScale="77500" lnSpcReduction="20000"/>
          </a:bodyPr>
          <a:lstStyle/>
          <a:p>
            <a:r>
              <a:rPr lang="ru-RU" sz="1800" dirty="0">
                <a:solidFill>
                  <a:srgbClr val="008BB0"/>
                </a:solidFill>
              </a:rPr>
              <a:t>Координация и обеспечение медицинского обслуживания при гемофилии на государственном уровне</a:t>
            </a:r>
            <a:endParaRPr lang="en-CA" sz="1800" dirty="0">
              <a:solidFill>
                <a:srgbClr val="008BB0"/>
              </a:solidFill>
            </a:endParaRPr>
          </a:p>
          <a:p>
            <a:r>
              <a:rPr lang="ru-RU" sz="2000" dirty="0">
                <a:solidFill>
                  <a:srgbClr val="008BB0"/>
                </a:solidFill>
              </a:rPr>
              <a:t>Доступ к безопасным КФС, другим </a:t>
            </a:r>
            <a:r>
              <a:rPr lang="ru-RU" sz="2000" dirty="0" err="1">
                <a:solidFill>
                  <a:srgbClr val="008BB0"/>
                </a:solidFill>
              </a:rPr>
              <a:t>гемостатическим</a:t>
            </a:r>
            <a:r>
              <a:rPr lang="ru-RU" sz="2000" dirty="0">
                <a:solidFill>
                  <a:srgbClr val="008BB0"/>
                </a:solidFill>
              </a:rPr>
              <a:t> препаратам и методам излечения</a:t>
            </a:r>
            <a:endParaRPr lang="en-CA" sz="2000" dirty="0">
              <a:solidFill>
                <a:srgbClr val="008BB0"/>
              </a:solidFill>
            </a:endParaRPr>
          </a:p>
          <a:p>
            <a:r>
              <a:rPr lang="ru-RU" sz="2000" dirty="0">
                <a:solidFill>
                  <a:srgbClr val="008BB0"/>
                </a:solidFill>
              </a:rPr>
              <a:t>Услуги лабораторий и генетическая диагностика гемофилии</a:t>
            </a:r>
            <a:endParaRPr lang="en-CA" sz="2000" dirty="0">
              <a:solidFill>
                <a:srgbClr val="008BB0"/>
              </a:solidFill>
            </a:endParaRPr>
          </a:p>
          <a:p>
            <a:r>
              <a:rPr lang="ru-RU" sz="2000" dirty="0">
                <a:solidFill>
                  <a:srgbClr val="008BB0"/>
                </a:solidFill>
              </a:rPr>
              <a:t>Обучение и тренинги в лечении гемофилии</a:t>
            </a:r>
            <a:endParaRPr lang="en-CA" sz="2000" dirty="0">
              <a:solidFill>
                <a:srgbClr val="008BB0"/>
              </a:solidFill>
            </a:endParaRPr>
          </a:p>
          <a:p>
            <a:r>
              <a:rPr lang="ru-RU" sz="2000" dirty="0">
                <a:solidFill>
                  <a:srgbClr val="008BB0"/>
                </a:solidFill>
              </a:rPr>
              <a:t>Клинические и эпидемиологические исследования</a:t>
            </a:r>
            <a:endParaRPr lang="en-CA" sz="2000" dirty="0">
              <a:solidFill>
                <a:srgbClr val="008BB0"/>
              </a:solidFill>
            </a:endParaRPr>
          </a:p>
          <a:p>
            <a:pPr marL="0" indent="0">
              <a:buNone/>
            </a:pPr>
            <a:endParaRPr lang="en-CA" sz="2000" dirty="0"/>
          </a:p>
          <a:p>
            <a:endParaRPr lang="ru-RU" sz="2000" dirty="0"/>
          </a:p>
          <a:p>
            <a:endParaRPr lang="ru-RU" sz="2000" dirty="0"/>
          </a:p>
          <a:p>
            <a:endParaRPr lang="en-CA" sz="2000" dirty="0"/>
          </a:p>
          <a:p>
            <a:r>
              <a:rPr lang="ru-RU" sz="2200" dirty="0"/>
              <a:t>Срочная и неотложная медицинская помощь при кровотечениях</a:t>
            </a:r>
            <a:endParaRPr lang="en-CA" sz="2200" dirty="0"/>
          </a:p>
          <a:p>
            <a:r>
              <a:rPr lang="ru-RU" sz="2200" dirty="0"/>
              <a:t>Многопрофильное лечение гемофилии</a:t>
            </a:r>
            <a:endParaRPr lang="en-CA" sz="2200" dirty="0"/>
          </a:p>
          <a:p>
            <a:r>
              <a:rPr lang="ru-RU" sz="2200" dirty="0"/>
              <a:t>Регулярная заместительная терапия (профилактика)</a:t>
            </a:r>
            <a:endParaRPr lang="en-CA" sz="2200" dirty="0"/>
          </a:p>
          <a:p>
            <a:r>
              <a:rPr lang="en-CA" sz="2200" dirty="0" err="1"/>
              <a:t>Лечение</a:t>
            </a:r>
            <a:r>
              <a:rPr lang="en-CA" sz="2200" dirty="0"/>
              <a:t> </a:t>
            </a:r>
            <a:r>
              <a:rPr lang="en-CA" sz="2200" dirty="0" err="1"/>
              <a:t>пациентов</a:t>
            </a:r>
            <a:r>
              <a:rPr lang="en-CA" sz="2200" dirty="0"/>
              <a:t> с </a:t>
            </a:r>
            <a:r>
              <a:rPr lang="en-CA" sz="2200" dirty="0" err="1"/>
              <a:t>ингибиторами</a:t>
            </a:r>
            <a:endParaRPr lang="en-CA" sz="2200" dirty="0"/>
          </a:p>
          <a:p>
            <a:r>
              <a:rPr lang="ru-RU" sz="2200" dirty="0"/>
              <a:t>Лечение поражений опорно-двигательного аппарата</a:t>
            </a:r>
            <a:endParaRPr lang="en-CA" sz="2200" dirty="0"/>
          </a:p>
          <a:p>
            <a:r>
              <a:rPr lang="ru-RU" sz="2200" dirty="0"/>
              <a:t>Лечение отдельных нарушений и сопутствующих заболеваний</a:t>
            </a:r>
            <a:endParaRPr lang="en-CA" sz="2200" dirty="0"/>
          </a:p>
          <a:p>
            <a:r>
              <a:rPr lang="en-US" sz="2200" dirty="0" err="1"/>
              <a:t>Оценка</a:t>
            </a:r>
            <a:r>
              <a:rPr lang="en-US" sz="2200" dirty="0"/>
              <a:t> </a:t>
            </a:r>
            <a:r>
              <a:rPr lang="ru-RU" sz="2200" dirty="0"/>
              <a:t>исходов/</a:t>
            </a:r>
            <a:r>
              <a:rPr lang="en-US" sz="2200" dirty="0" err="1"/>
              <a:t>результатов</a:t>
            </a:r>
            <a:endParaRPr lang="en-CA" sz="22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9774" y="5930348"/>
            <a:ext cx="879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AD6DF5-715D-482D-BAFE-AB04BEE5B993}"/>
              </a:ext>
            </a:extLst>
          </p:cNvPr>
          <p:cNvSpPr txBox="1"/>
          <p:nvPr/>
        </p:nvSpPr>
        <p:spPr>
          <a:xfrm>
            <a:off x="960825" y="5067806"/>
            <a:ext cx="10655998" cy="132343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800000"/>
                </a:solidFill>
              </a:rPr>
              <a:t>Настоящие принципы оказания медицинской помощи включают основные понятия, требования и приоритеты в оказании помощи при гемофилии и её организации, вместе они составляют основу для внедрения и развития программ лечения гемофилии</a:t>
            </a:r>
            <a:r>
              <a:rPr lang="en-CA" sz="2000" i="1" dirty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575FB8-5DC4-495C-AE11-C6E0E9055271}"/>
              </a:ext>
            </a:extLst>
          </p:cNvPr>
          <p:cNvSpPr txBox="1"/>
          <p:nvPr/>
        </p:nvSpPr>
        <p:spPr>
          <a:xfrm>
            <a:off x="738183" y="1288057"/>
            <a:ext cx="11012383" cy="715089"/>
          </a:xfrm>
          <a:prstGeom prst="roundRect">
            <a:avLst/>
          </a:prstGeom>
          <a:noFill/>
          <a:ln w="38100">
            <a:solidFill>
              <a:srgbClr val="008B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Содержит п</a:t>
            </a:r>
            <a:r>
              <a:rPr lang="ru-RU" sz="1800" dirty="0"/>
              <a:t>ринцип</a:t>
            </a:r>
            <a:r>
              <a:rPr lang="ru-RU" dirty="0"/>
              <a:t>ы</a:t>
            </a:r>
            <a:r>
              <a:rPr lang="en-CA" sz="1800" dirty="0"/>
              <a:t> </a:t>
            </a:r>
            <a:r>
              <a:rPr lang="ru-RU" sz="1800" dirty="0">
                <a:solidFill>
                  <a:srgbClr val="008BB0"/>
                </a:solidFill>
              </a:rPr>
              <a:t>организации</a:t>
            </a:r>
            <a:r>
              <a:rPr lang="ru-RU" dirty="0">
                <a:solidFill>
                  <a:srgbClr val="008BB0"/>
                </a:solidFill>
              </a:rPr>
              <a:t> медицинской помощи</a:t>
            </a:r>
            <a:r>
              <a:rPr lang="ru-RU" sz="1800" dirty="0"/>
              <a:t>,</a:t>
            </a:r>
            <a:r>
              <a:rPr lang="ru-RU" dirty="0"/>
              <a:t> а также важные составляющие её предоставления</a:t>
            </a:r>
            <a:endParaRPr lang="en-CA" sz="18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84D37F3-FAD5-4082-ABAD-24A1822BB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356351"/>
            <a:ext cx="9925050" cy="365125"/>
          </a:xfrm>
        </p:spPr>
        <p:txBody>
          <a:bodyPr/>
          <a:lstStyle/>
          <a:p>
            <a:r>
              <a:rPr kumimoji="0" lang="ru-RU" sz="9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КФС</a:t>
            </a:r>
            <a:r>
              <a:rPr kumimoji="0" lang="en-CA" sz="9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ru-RU" sz="9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концентрат фактора свёртывания</a:t>
            </a:r>
            <a:r>
              <a:rPr kumimoji="0" lang="en-CA" sz="9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613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8151" y="86255"/>
            <a:ext cx="11207748" cy="1090079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Принцип</a:t>
            </a:r>
            <a:r>
              <a:rPr lang="en-CA" sz="3200" dirty="0"/>
              <a:t> 1</a:t>
            </a:r>
            <a:r>
              <a:rPr lang="ru-RU" sz="3200" dirty="0"/>
              <a:t>.</a:t>
            </a:r>
            <a:r>
              <a:rPr lang="en-CA" sz="3200" dirty="0"/>
              <a:t> </a:t>
            </a:r>
            <a:r>
              <a:rPr lang="ru-RU" sz="3200" dirty="0"/>
              <a:t>Координация и обеспечение медицинского обслуживания при гемофилии на государственном уровне</a:t>
            </a:r>
            <a:endParaRPr lang="en-CA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4B33D4-9049-47BB-810A-54C333B8B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6334"/>
            <a:ext cx="10515600" cy="4614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8BB0"/>
                </a:solidFill>
              </a:rPr>
              <a:t>Основные составляющие оптимальной помощи при гемофилии</a:t>
            </a:r>
            <a:r>
              <a:rPr lang="en-CA" sz="2400" b="1" dirty="0">
                <a:solidFill>
                  <a:srgbClr val="008BB0"/>
                </a:solidFill>
                <a:latin typeface="+mj-lt"/>
              </a:rPr>
              <a:t>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642566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Комплексное лечение гемофилии </a:t>
            </a:r>
            <a:r>
              <a:rPr lang="en-CA" sz="2400" dirty="0">
                <a:latin typeface="+mj-lt"/>
              </a:rPr>
              <a:t>– </a:t>
            </a:r>
            <a:r>
              <a:rPr lang="ru-RU" sz="2400" dirty="0"/>
              <a:t>многопрофильная команда специалистов.</a:t>
            </a:r>
            <a:endParaRPr lang="en-CA" sz="2400" dirty="0">
              <a:latin typeface="+mj-lt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642566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Национальная или региональная сеть центров лечения </a:t>
            </a:r>
            <a:r>
              <a:rPr lang="en-CA" sz="2400" dirty="0">
                <a:latin typeface="+mj-lt"/>
              </a:rPr>
              <a:t>– </a:t>
            </a:r>
            <a:r>
              <a:rPr lang="ru-RU" sz="2400" dirty="0">
                <a:latin typeface="+mj-lt"/>
              </a:rPr>
              <a:t>ЦКЛГ</a:t>
            </a:r>
            <a:r>
              <a:rPr lang="en-CA" sz="2400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и ЦЛГ</a:t>
            </a:r>
            <a:r>
              <a:rPr lang="en-CA" sz="2400" dirty="0">
                <a:latin typeface="+mj-lt"/>
              </a:rPr>
              <a:t>: </a:t>
            </a:r>
            <a:r>
              <a:rPr lang="ru-RU" sz="2400" dirty="0"/>
              <a:t>модель от центра к периферии</a:t>
            </a:r>
            <a:r>
              <a:rPr lang="en-CA" sz="2400" dirty="0">
                <a:latin typeface="+mj-lt"/>
              </a:rPr>
              <a:t> </a:t>
            </a:r>
            <a:endParaRPr lang="ru-RU" sz="2400" dirty="0">
              <a:latin typeface="+mj-lt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642566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Национальный регистр пациентов с гемофилией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642566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Надёжный процесс закупки и дистрибуции терапевтических препаратов </a:t>
            </a:r>
            <a:r>
              <a:rPr lang="en-CA" sz="2400" dirty="0">
                <a:latin typeface="+mj-lt"/>
              </a:rPr>
              <a:t>– </a:t>
            </a:r>
            <a:r>
              <a:rPr lang="ru-RU" sz="2400" dirty="0">
                <a:latin typeface="+mj-lt"/>
              </a:rPr>
              <a:t>концентратов фактора свёртывания</a:t>
            </a:r>
            <a:r>
              <a:rPr lang="en-CA" sz="2400" dirty="0">
                <a:latin typeface="+mj-lt"/>
              </a:rPr>
              <a:t>s (</a:t>
            </a:r>
            <a:r>
              <a:rPr lang="ru-RU" sz="2400" dirty="0">
                <a:latin typeface="+mj-lt"/>
              </a:rPr>
              <a:t>КФС</a:t>
            </a:r>
            <a:r>
              <a:rPr lang="en-CA" sz="2400" dirty="0">
                <a:latin typeface="+mj-lt"/>
              </a:rPr>
              <a:t>) </a:t>
            </a:r>
            <a:r>
              <a:rPr lang="ru-RU" sz="2400" dirty="0">
                <a:latin typeface="+mj-lt"/>
              </a:rPr>
              <a:t>и других </a:t>
            </a:r>
            <a:r>
              <a:rPr lang="ru-RU" sz="2400" dirty="0" err="1">
                <a:latin typeface="+mj-lt"/>
              </a:rPr>
              <a:t>гемостатических</a:t>
            </a:r>
            <a:r>
              <a:rPr lang="ru-RU" sz="2400" dirty="0">
                <a:latin typeface="+mj-lt"/>
              </a:rPr>
              <a:t> препаратов.</a:t>
            </a:r>
            <a:endParaRPr lang="en-CA" sz="2400" dirty="0">
              <a:latin typeface="+mj-lt"/>
            </a:endParaRPr>
          </a:p>
          <a:p>
            <a:r>
              <a:rPr lang="ru-RU" sz="2400" dirty="0"/>
              <a:t>Равный доступ к услугам и терапевтическим препаратам </a:t>
            </a:r>
            <a:endParaRPr lang="en-CA" sz="2400" dirty="0">
              <a:latin typeface="+mj-lt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642566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П</a:t>
            </a:r>
            <a:r>
              <a:rPr lang="ru-RU" sz="2400" dirty="0">
                <a:latin typeface="+mj-lt"/>
              </a:rPr>
              <a:t>ризнание </a:t>
            </a:r>
            <a:r>
              <a:rPr lang="ru-RU" sz="2400" dirty="0" err="1">
                <a:latin typeface="+mj-lt"/>
              </a:rPr>
              <a:t>социоэкономических</a:t>
            </a:r>
            <a:r>
              <a:rPr lang="ru-RU" sz="2400" dirty="0">
                <a:latin typeface="+mj-lt"/>
              </a:rPr>
              <a:t> и культурных различий</a:t>
            </a:r>
            <a:endParaRPr lang="en-CA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4E968D-46A1-454F-9617-7857C4D4FC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ЦКЛГ</a:t>
            </a:r>
            <a:r>
              <a:rPr lang="en-CA" dirty="0"/>
              <a:t>, </a:t>
            </a:r>
            <a:r>
              <a:rPr lang="ru-RU" dirty="0"/>
              <a:t>центр комплексного лечения гемофилии</a:t>
            </a:r>
            <a:r>
              <a:rPr lang="en-CA" dirty="0"/>
              <a:t>; </a:t>
            </a:r>
            <a:r>
              <a:rPr lang="ru-RU" dirty="0"/>
              <a:t>ЦЛГ</a:t>
            </a:r>
            <a:r>
              <a:rPr lang="en-CA" dirty="0"/>
              <a:t>, </a:t>
            </a:r>
            <a:r>
              <a:rPr lang="ru-RU" dirty="0"/>
              <a:t>центр лечения гемофилии</a:t>
            </a:r>
            <a:r>
              <a:rPr lang="en-C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474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7785163-9452-457E-A060-C2E28C1F3543}"/>
              </a:ext>
            </a:extLst>
          </p:cNvPr>
          <p:cNvGrpSpPr/>
          <p:nvPr/>
        </p:nvGrpSpPr>
        <p:grpSpPr>
          <a:xfrm>
            <a:off x="968564" y="319899"/>
            <a:ext cx="10289816" cy="5746693"/>
            <a:chOff x="1057266" y="134734"/>
            <a:chExt cx="10289816" cy="57466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E60FBB-0C6F-4FE5-A878-8F79B0EBD8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714" t="23765" r="18991" b="11407"/>
            <a:stretch/>
          </p:blipFill>
          <p:spPr>
            <a:xfrm>
              <a:off x="1057266" y="134734"/>
              <a:ext cx="10289816" cy="574669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9AE94A2-1E7E-42EB-A3C0-9B9B92E82ABC}"/>
                </a:ext>
              </a:extLst>
            </p:cNvPr>
            <p:cNvSpPr/>
            <p:nvPr/>
          </p:nvSpPr>
          <p:spPr>
            <a:xfrm>
              <a:off x="1178719" y="492917"/>
              <a:ext cx="3421856" cy="28575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0E297F-2CC8-41B9-B5DE-A47452DD41D3}"/>
                </a:ext>
              </a:extLst>
            </p:cNvPr>
            <p:cNvSpPr/>
            <p:nvPr/>
          </p:nvSpPr>
          <p:spPr>
            <a:xfrm>
              <a:off x="5317355" y="492917"/>
              <a:ext cx="2583632" cy="28812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AD1D64B-5D95-4B8F-BF37-5B619413F530}"/>
              </a:ext>
            </a:extLst>
          </p:cNvPr>
          <p:cNvSpPr txBox="1"/>
          <p:nvPr/>
        </p:nvSpPr>
        <p:spPr>
          <a:xfrm>
            <a:off x="2498584" y="6152039"/>
            <a:ext cx="6619368" cy="374571"/>
          </a:xfrm>
          <a:prstGeom prst="roundRect">
            <a:avLst/>
          </a:prstGeom>
          <a:noFill/>
          <a:ln w="38100">
            <a:solidFill>
              <a:srgbClr val="008BB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/>
              <a:t>ПОЛЕЗНО ДЛЯ КЛИНИЧЕСКОГО РУКОВОДСТВА</a:t>
            </a:r>
            <a:r>
              <a:rPr lang="en-CA" sz="1600" dirty="0"/>
              <a:t> </a:t>
            </a:r>
            <a:r>
              <a:rPr lang="ru-RU" sz="1600" dirty="0"/>
              <a:t>И АДВОКАЦИИ</a:t>
            </a:r>
            <a:endParaRPr lang="en-CA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115780" y="697846"/>
            <a:ext cx="3370329" cy="246221"/>
          </a:xfrm>
          <a:prstGeom prst="rect">
            <a:avLst/>
          </a:prstGeom>
          <a:solidFill>
            <a:srgbClr val="D1D2D4"/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Центры комплексного лечения гемофилии (ЦКЛГ)</a:t>
            </a:r>
            <a:endParaRPr lang="ru-RU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274089" y="697846"/>
            <a:ext cx="2492759" cy="253916"/>
          </a:xfrm>
          <a:prstGeom prst="rect">
            <a:avLst/>
          </a:prstGeom>
          <a:solidFill>
            <a:srgbClr val="D1D2D4"/>
          </a:solidFill>
        </p:spPr>
        <p:txBody>
          <a:bodyPr wrap="square" rtlCol="0">
            <a:spAutoFit/>
          </a:bodyPr>
          <a:lstStyle/>
          <a:p>
            <a:r>
              <a:rPr lang="ru-RU" sz="1050" b="1" dirty="0"/>
              <a:t>Центры лечения гемофилии (ЦЛГ)</a:t>
            </a:r>
            <a:endParaRPr lang="ru-RU" sz="105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407238"/>
              </p:ext>
            </p:extLst>
          </p:nvPr>
        </p:nvGraphicFramePr>
        <p:xfrm>
          <a:off x="1090016" y="1049279"/>
          <a:ext cx="10168363" cy="5032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0119">
                  <a:extLst>
                    <a:ext uri="{9D8B030D-6E8A-4147-A177-3AD203B41FA5}">
                      <a16:colId xmlns:a16="http://schemas.microsoft.com/office/drawing/2014/main" val="585966531"/>
                    </a:ext>
                  </a:extLst>
                </a:gridCol>
                <a:gridCol w="6028244">
                  <a:extLst>
                    <a:ext uri="{9D8B030D-6E8A-4147-A177-3AD203B41FA5}">
                      <a16:colId xmlns:a16="http://schemas.microsoft.com/office/drawing/2014/main" val="3528902600"/>
                    </a:ext>
                  </a:extLst>
                </a:gridCol>
              </a:tblGrid>
              <a:tr h="38791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 dirty="0">
                          <a:solidFill>
                            <a:schemeClr val="tx1"/>
                          </a:solidFill>
                          <a:effectLst/>
                        </a:rPr>
                        <a:t>Обеспечивают круглосуточное оказание медицинской помощи опытным персоналом</a:t>
                      </a:r>
                      <a:endParaRPr lang="ru-RU" sz="7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 dirty="0">
                          <a:solidFill>
                            <a:schemeClr val="tx1"/>
                          </a:solidFill>
                          <a:effectLst/>
                        </a:rPr>
                        <a:t>Обеспечивают достаточную круглосуточную гематологическую поддержку</a:t>
                      </a:r>
                      <a:endParaRPr lang="ru-RU" sz="7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>
                    <a:solidFill>
                      <a:srgbClr val="E7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594206"/>
                  </a:ext>
                </a:extLst>
              </a:tr>
              <a:tr h="58048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 dirty="0">
                          <a:solidFill>
                            <a:schemeClr val="tx1"/>
                          </a:solidFill>
                          <a:effectLst/>
                        </a:rPr>
                        <a:t>Предоставляют элиминацию ингибиторов и индукцию иммунной толерантности</a:t>
                      </a:r>
                      <a:endParaRPr lang="ru-RU" sz="7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>
                    <a:solidFill>
                      <a:srgbClr val="CBDA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>
                          <a:solidFill>
                            <a:schemeClr val="tx1"/>
                          </a:solidFill>
                          <a:effectLst/>
                        </a:rPr>
                        <a:t>Предоставляют элиминацию ингибиторов и индукцию иммунной толерантности в сотрудничестве с ЦКЛГ</a:t>
                      </a:r>
                      <a:endParaRPr lang="ru-RU" sz="75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1036252"/>
                  </a:ext>
                </a:extLst>
              </a:tr>
              <a:tr h="36365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 dirty="0">
                          <a:solidFill>
                            <a:schemeClr val="tx1"/>
                          </a:solidFill>
                          <a:effectLst/>
                        </a:rPr>
                        <a:t>Предоставляют безопасные и эффективные КФС и другие </a:t>
                      </a:r>
                      <a:r>
                        <a:rPr lang="ru-RU" sz="750" b="0" dirty="0" err="1">
                          <a:solidFill>
                            <a:schemeClr val="tx1"/>
                          </a:solidFill>
                          <a:effectLst/>
                        </a:rPr>
                        <a:t>гемостатические</a:t>
                      </a:r>
                      <a:r>
                        <a:rPr lang="ru-RU" sz="750" b="0" dirty="0">
                          <a:solidFill>
                            <a:schemeClr val="tx1"/>
                          </a:solidFill>
                          <a:effectLst/>
                        </a:rPr>
                        <a:t> препараты</a:t>
                      </a:r>
                      <a:endParaRPr lang="ru-RU" sz="7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>
                          <a:solidFill>
                            <a:schemeClr val="tx1"/>
                          </a:solidFill>
                          <a:effectLst/>
                        </a:rPr>
                        <a:t>Предоставляют безопасные и эффективные КФС и другие гемостатические препараты</a:t>
                      </a:r>
                      <a:endParaRPr lang="ru-RU" sz="75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0367312"/>
                  </a:ext>
                </a:extLst>
              </a:tr>
              <a:tr h="55503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 dirty="0">
                          <a:solidFill>
                            <a:schemeClr val="tx1"/>
                          </a:solidFill>
                          <a:effectLst/>
                        </a:rPr>
                        <a:t>Обеспечивают связь с местным сообществом, включая визиты на дом и в школу</a:t>
                      </a:r>
                      <a:endParaRPr lang="ru-RU" sz="7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>
                    <a:solidFill>
                      <a:srgbClr val="CBDA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>
                          <a:solidFill>
                            <a:schemeClr val="tx1"/>
                          </a:solidFill>
                          <a:effectLst/>
                        </a:rPr>
                        <a:t>Организуют доступ к услугам медсестринского персонала, ЛФК, социальным работникам, а также к акушерской и гинекологической помощи</a:t>
                      </a:r>
                      <a:endParaRPr lang="ru-RU" sz="75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3780639"/>
                  </a:ext>
                </a:extLst>
              </a:tr>
              <a:tr h="59201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 dirty="0">
                          <a:solidFill>
                            <a:schemeClr val="tx1"/>
                          </a:solidFill>
                          <a:effectLst/>
                        </a:rPr>
                        <a:t>Предоставляют лабораторные услуги с возможностью круглосуточно проводить исследования</a:t>
                      </a:r>
                      <a:endParaRPr lang="ru-RU" sz="7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>
                          <a:solidFill>
                            <a:schemeClr val="tx1"/>
                          </a:solidFill>
                          <a:effectLst/>
                        </a:rPr>
                        <a:t>Предоставляют предварительную генетическую консультацию, за которой следует назначение в ЦКЛГ за полным обзором</a:t>
                      </a:r>
                      <a:endParaRPr lang="ru-RU" sz="75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4480731"/>
                  </a:ext>
                </a:extLst>
              </a:tr>
              <a:tr h="93777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 dirty="0">
                          <a:solidFill>
                            <a:schemeClr val="tx1"/>
                          </a:solidFill>
                          <a:effectLst/>
                        </a:rPr>
                        <a:t>Организуют доступ к услугам медсестринского персонала на базе больницы, специалистам ЛФК, социальным работникам, стоматологии, акушерской и гинекологической помощи, а также психосоциальной поддержки</a:t>
                      </a:r>
                      <a:endParaRPr lang="ru-RU" sz="7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>
                    <a:solidFill>
                      <a:srgbClr val="CBDA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>
                          <a:solidFill>
                            <a:schemeClr val="tx1"/>
                          </a:solidFill>
                          <a:effectLst/>
                        </a:rPr>
                        <a:t>Организуют доступ к лечению ВИЧ и гепатита </a:t>
                      </a:r>
                      <a:r>
                        <a:rPr lang="en-US" sz="75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ru-RU" sz="750" b="0">
                          <a:solidFill>
                            <a:schemeClr val="tx1"/>
                          </a:solidFill>
                          <a:effectLst/>
                        </a:rPr>
                        <a:t>, с помощью ЦКЛГ</a:t>
                      </a:r>
                      <a:r>
                        <a:rPr lang="en-US" sz="750" b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750" b="0">
                          <a:solidFill>
                            <a:schemeClr val="tx1"/>
                          </a:solidFill>
                          <a:effectLst/>
                        </a:rPr>
                        <a:t>при необходимости</a:t>
                      </a:r>
                      <a:endParaRPr lang="ru-RU" sz="75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0369446"/>
                  </a:ext>
                </a:extLst>
              </a:tr>
              <a:tr h="36365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 dirty="0">
                          <a:solidFill>
                            <a:schemeClr val="tx1"/>
                          </a:solidFill>
                          <a:effectLst/>
                        </a:rPr>
                        <a:t>Предоставляют лечение ВИЧ и гепатита </a:t>
                      </a:r>
                      <a:r>
                        <a:rPr lang="en-US" sz="75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ru-RU" sz="7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>
                          <a:solidFill>
                            <a:schemeClr val="tx1"/>
                          </a:solidFill>
                          <a:effectLst/>
                        </a:rPr>
                        <a:t>Предлагают регулярное наблюдение и лечение на дому в сотрудничестве с ЦКЛГ</a:t>
                      </a:r>
                      <a:endParaRPr lang="ru-RU" sz="75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2759573"/>
                  </a:ext>
                </a:extLst>
              </a:tr>
              <a:tr h="36365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 dirty="0">
                          <a:solidFill>
                            <a:schemeClr val="tx1"/>
                          </a:solidFill>
                          <a:effectLst/>
                        </a:rPr>
                        <a:t>Организуют доступ к генетической лаборатории и генетическому консультированию</a:t>
                      </a:r>
                      <a:endParaRPr lang="ru-RU" sz="7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>
                    <a:solidFill>
                      <a:srgbClr val="CBDA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>
                          <a:solidFill>
                            <a:schemeClr val="tx1"/>
                          </a:solidFill>
                          <a:effectLst/>
                        </a:rPr>
                        <a:t>Предоставляют профилактику в сотрудничестве с ЦКЛГ</a:t>
                      </a:r>
                      <a:endParaRPr lang="ru-RU" sz="75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4137257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 dirty="0">
                          <a:solidFill>
                            <a:schemeClr val="tx1"/>
                          </a:solidFill>
                          <a:effectLst/>
                        </a:rPr>
                        <a:t>Предоставляют лечение на дому</a:t>
                      </a:r>
                      <a:endParaRPr lang="ru-RU" sz="7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>
                          <a:solidFill>
                            <a:schemeClr val="tx1"/>
                          </a:solidFill>
                          <a:effectLst/>
                        </a:rPr>
                        <a:t>Ведут надёжные записи</a:t>
                      </a:r>
                      <a:endParaRPr lang="ru-RU" sz="75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1575097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 dirty="0">
                          <a:solidFill>
                            <a:schemeClr val="tx1"/>
                          </a:solidFill>
                          <a:effectLst/>
                        </a:rPr>
                        <a:t>Ведут надёжные записи</a:t>
                      </a:r>
                      <a:endParaRPr lang="ru-RU" sz="7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>
                    <a:solidFill>
                      <a:srgbClr val="CBDAE4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>
                          <a:solidFill>
                            <a:schemeClr val="tx1"/>
                          </a:solidFill>
                          <a:effectLst/>
                        </a:rPr>
                        <a:t>Проводят медицинское обучение</a:t>
                      </a:r>
                      <a:endParaRPr lang="ru-RU" sz="75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8475009"/>
                  </a:ext>
                </a:extLst>
              </a:tr>
              <a:tr h="36365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 dirty="0">
                          <a:solidFill>
                            <a:schemeClr val="tx1"/>
                          </a:solidFill>
                          <a:effectLst/>
                        </a:rPr>
                        <a:t>Проводят медицинское обучение</a:t>
                      </a:r>
                      <a:endParaRPr lang="ru-RU" sz="7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>
                          <a:solidFill>
                            <a:schemeClr val="tx1"/>
                          </a:solidFill>
                          <a:effectLst/>
                        </a:rPr>
                        <a:t>Сотрудничают с другими ЦЛГ в области исследований и обмена опытом в области наилучших практик</a:t>
                      </a:r>
                      <a:endParaRPr lang="ru-RU" sz="75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6925062"/>
                  </a:ext>
                </a:extLst>
              </a:tr>
              <a:tr h="18036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42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27000" algn="l"/>
                        </a:tabLst>
                      </a:pPr>
                      <a:r>
                        <a:rPr lang="ru-RU" sz="750" b="0" dirty="0">
                          <a:solidFill>
                            <a:schemeClr val="tx1"/>
                          </a:solidFill>
                          <a:effectLst/>
                        </a:rPr>
                        <a:t>Инициируют исследования и участвуют в них</a:t>
                      </a:r>
                      <a:endParaRPr lang="ru-RU" sz="7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>
                    <a:solidFill>
                      <a:srgbClr val="CBD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2000"/>
                        </a:lnSpc>
                        <a:spcAft>
                          <a:spcPts val="0"/>
                        </a:spcAft>
                        <a:tabLst>
                          <a:tab pos="127000" algn="l"/>
                        </a:tabLst>
                      </a:pPr>
                      <a:r>
                        <a:rPr lang="ru-RU" sz="75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7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373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90016" y="96566"/>
            <a:ext cx="902080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ТАБЛИЦА 1-1. </a:t>
            </a:r>
            <a:r>
              <a:rPr lang="ru-RU" sz="1200" dirty="0"/>
              <a:t>Функции центров комплексного лечения гемофилии и центров лечения гемофилии</a:t>
            </a:r>
            <a:r>
              <a:rPr lang="ru-RU" sz="1200" baseline="30000" dirty="0"/>
              <a:t>6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711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604" y="225425"/>
            <a:ext cx="11962915" cy="1090079"/>
          </a:xfrm>
        </p:spPr>
        <p:txBody>
          <a:bodyPr>
            <a:normAutofit/>
          </a:bodyPr>
          <a:lstStyle/>
          <a:p>
            <a:r>
              <a:rPr lang="ru-RU" dirty="0"/>
              <a:t>Принцип</a:t>
            </a:r>
            <a:r>
              <a:rPr lang="en-CA" dirty="0"/>
              <a:t> 2</a:t>
            </a:r>
            <a:r>
              <a:rPr lang="ru-RU" dirty="0"/>
              <a:t>.</a:t>
            </a:r>
            <a:r>
              <a:rPr lang="en-CA" dirty="0"/>
              <a:t> </a:t>
            </a:r>
            <a:r>
              <a:rPr lang="ru-RU" dirty="0"/>
              <a:t>Доступ к </a:t>
            </a:r>
            <a:r>
              <a:rPr lang="ru-RU" dirty="0" err="1"/>
              <a:t>гемостатическим</a:t>
            </a:r>
            <a:r>
              <a:rPr lang="ru-RU" dirty="0"/>
              <a:t> препаратам</a:t>
            </a:r>
            <a:endParaRPr lang="en-C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9F1886-723C-40B0-929F-67DF6DBBC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/>
          </a:bodyPr>
          <a:lstStyle/>
          <a:p>
            <a:r>
              <a:rPr lang="ru-RU" sz="2400" dirty="0"/>
              <a:t>Доступ к безопасным и эффективным препаратам для  профилактики и лечения кровотечений </a:t>
            </a:r>
            <a:r>
              <a:rPr lang="en-CA" sz="2400" dirty="0"/>
              <a:t>- </a:t>
            </a:r>
            <a:r>
              <a:rPr lang="ru-RU" sz="2400" dirty="0" err="1"/>
              <a:t>пл</a:t>
            </a:r>
            <a:r>
              <a:rPr lang="en-CA" sz="2400" dirty="0"/>
              <a:t> </a:t>
            </a:r>
            <a:r>
              <a:rPr lang="ru-RU" sz="2400" dirty="0"/>
              <a:t>и</a:t>
            </a:r>
            <a:r>
              <a:rPr lang="en-CA" sz="2400" dirty="0"/>
              <a:t> </a:t>
            </a:r>
            <a:r>
              <a:rPr lang="ru-RU" sz="2400" dirty="0" err="1"/>
              <a:t>рКФС</a:t>
            </a:r>
            <a:r>
              <a:rPr lang="en-CA" sz="2400" dirty="0"/>
              <a:t> + </a:t>
            </a:r>
            <a:r>
              <a:rPr lang="ru-RU" sz="2400" dirty="0"/>
              <a:t>альтернативные препараты коагуляции </a:t>
            </a:r>
            <a:r>
              <a:rPr lang="en-CA" sz="2400" dirty="0"/>
              <a:t>– </a:t>
            </a:r>
            <a:r>
              <a:rPr lang="ru-RU" sz="2400" dirty="0"/>
              <a:t>Надёжная система тендеров и выбора препаратов </a:t>
            </a:r>
          </a:p>
          <a:p>
            <a:r>
              <a:rPr lang="ru-RU" sz="2400" dirty="0"/>
              <a:t>Руководство ВФГ по оценке концентратов фактора свёртывания</a:t>
            </a:r>
            <a:r>
              <a:rPr lang="en-CA" sz="2400" dirty="0"/>
              <a:t> </a:t>
            </a:r>
            <a:r>
              <a:rPr lang="ru-RU" sz="2400" dirty="0"/>
              <a:t>должно быть тщательно пересмотрено </a:t>
            </a:r>
          </a:p>
          <a:p>
            <a:r>
              <a:rPr lang="ru-RU" sz="2400" dirty="0"/>
              <a:t>Онлайн-регистр ВФГ концентратов фактора свёртывания</a:t>
            </a:r>
            <a:endParaRPr lang="en-CA" sz="2400" dirty="0"/>
          </a:p>
          <a:p>
            <a:r>
              <a:rPr lang="ru-RU" sz="2400" dirty="0"/>
              <a:t>Профилактика – стандарт терапии для лиц с тяжёлой гемофилией</a:t>
            </a:r>
            <a:endParaRPr lang="en-CA" sz="2400" dirty="0"/>
          </a:p>
          <a:p>
            <a:r>
              <a:rPr lang="ru-RU" sz="2400" dirty="0"/>
              <a:t>Эпизодическое замещение КФС</a:t>
            </a:r>
            <a:r>
              <a:rPr lang="en-CA" sz="2400" dirty="0"/>
              <a:t> </a:t>
            </a:r>
            <a:r>
              <a:rPr lang="ru-RU" sz="2400" dirty="0"/>
              <a:t>не должно считаться долгосрочной терапией</a:t>
            </a:r>
            <a:endParaRPr lang="en-CA" sz="2400" dirty="0"/>
          </a:p>
          <a:p>
            <a:endParaRPr lang="en-CA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815285-BD13-42F6-9BC7-FCBC0B7858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err="1"/>
              <a:t>пл</a:t>
            </a:r>
            <a:r>
              <a:rPr lang="en-US" dirty="0"/>
              <a:t>, </a:t>
            </a:r>
            <a:r>
              <a:rPr lang="ru-RU" dirty="0"/>
              <a:t>получаемые из плазмы</a:t>
            </a:r>
            <a:r>
              <a:rPr lang="en-US" dirty="0"/>
              <a:t>; </a:t>
            </a:r>
            <a:r>
              <a:rPr lang="ru-RU" dirty="0" err="1"/>
              <a:t>рКФС</a:t>
            </a:r>
            <a:r>
              <a:rPr lang="en-US" dirty="0"/>
              <a:t>, </a:t>
            </a:r>
            <a:r>
              <a:rPr lang="ru-RU" dirty="0"/>
              <a:t>рекомбинантные</a:t>
            </a:r>
            <a:r>
              <a:rPr lang="en-US" dirty="0"/>
              <a:t> </a:t>
            </a:r>
            <a:r>
              <a:rPr lang="ru-RU" dirty="0"/>
              <a:t>концентраты фактора свёртывания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713376" y="5257562"/>
            <a:ext cx="6765243" cy="919401"/>
          </a:xfrm>
          <a:prstGeom prst="roundRect">
            <a:avLst/>
          </a:prstGeom>
          <a:noFill/>
          <a:ln w="38100">
            <a:solidFill>
              <a:srgbClr val="008B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Новейшие </a:t>
            </a:r>
            <a:r>
              <a:rPr lang="ru-RU" sz="2400" dirty="0" err="1"/>
              <a:t>гемостатические</a:t>
            </a:r>
            <a:r>
              <a:rPr lang="ru-RU" sz="2400" dirty="0"/>
              <a:t> препараты изменили парадигму лечения гемофилии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2370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078" y="211137"/>
            <a:ext cx="11770715" cy="708017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Принцип</a:t>
            </a:r>
            <a:r>
              <a:rPr lang="en-CA" sz="3200" dirty="0"/>
              <a:t> 3</a:t>
            </a:r>
            <a:r>
              <a:rPr lang="ru-RU" sz="3200" dirty="0"/>
              <a:t>.</a:t>
            </a:r>
            <a:r>
              <a:rPr lang="en-CA" sz="3200" dirty="0"/>
              <a:t> </a:t>
            </a:r>
            <a:r>
              <a:rPr lang="ru-RU" sz="3200" dirty="0"/>
              <a:t>Лабораторная диагностика и генетическая оценка</a:t>
            </a:r>
            <a:endParaRPr lang="en-C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76306"/>
            <a:ext cx="10515600" cy="46148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ru-RU" dirty="0"/>
              <a:t>Лаборатория с соответствующим оборудованием и реагентами</a:t>
            </a:r>
            <a:endParaRPr lang="en-CA" dirty="0"/>
          </a:p>
          <a:p>
            <a:pPr lvl="1"/>
            <a:r>
              <a:rPr lang="ru-RU" dirty="0"/>
              <a:t>Возможность проведения скрининга и подтверждающих тестов </a:t>
            </a:r>
            <a:r>
              <a:rPr lang="en-CA" dirty="0"/>
              <a:t>(</a:t>
            </a:r>
            <a:r>
              <a:rPr lang="ru-RU" dirty="0"/>
              <a:t>факторный анализ</a:t>
            </a:r>
            <a:r>
              <a:rPr lang="en-CA" dirty="0"/>
              <a:t>)</a:t>
            </a:r>
          </a:p>
          <a:p>
            <a:pPr lvl="1"/>
            <a:r>
              <a:rPr lang="ru-RU" dirty="0"/>
              <a:t>Важно для диагностики и лечения</a:t>
            </a:r>
            <a:endParaRPr lang="en-CA" dirty="0"/>
          </a:p>
          <a:p>
            <a:r>
              <a:rPr lang="ru-RU" dirty="0"/>
              <a:t>Тесты на ингибиторы</a:t>
            </a:r>
            <a:r>
              <a:rPr lang="en-CA" dirty="0"/>
              <a:t> – </a:t>
            </a:r>
            <a:r>
              <a:rPr lang="ru-RU" dirty="0"/>
              <a:t>скрининг и анализы </a:t>
            </a:r>
          </a:p>
          <a:p>
            <a:r>
              <a:rPr lang="ru-RU" dirty="0"/>
              <a:t>Наличие обученного персонала - серьёзная проблема</a:t>
            </a:r>
            <a:endParaRPr lang="en-CA" dirty="0">
              <a:cs typeface="Arial"/>
            </a:endParaRPr>
          </a:p>
          <a:p>
            <a:r>
              <a:rPr lang="ru-RU" dirty="0"/>
              <a:t>Обеспечение качества - внутренний контроль качества / внешняя оценка качества</a:t>
            </a:r>
            <a:endParaRPr lang="en-CA" dirty="0">
              <a:cs typeface="Arial"/>
            </a:endParaRPr>
          </a:p>
          <a:p>
            <a:endParaRPr lang="en-CA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8BB0"/>
                </a:solidFill>
              </a:rPr>
              <a:t>Генетическая оценка гемофилии всё чаще используется в клинической практике</a:t>
            </a:r>
            <a:endParaRPr lang="en-CA" dirty="0">
              <a:solidFill>
                <a:srgbClr val="008BB0"/>
              </a:solidFill>
            </a:endParaRPr>
          </a:p>
          <a:p>
            <a:r>
              <a:rPr lang="ru-RU" dirty="0">
                <a:solidFill>
                  <a:srgbClr val="008BB0"/>
                </a:solidFill>
              </a:rPr>
              <a:t>Принципы и методы </a:t>
            </a:r>
            <a:r>
              <a:rPr lang="en-CA" dirty="0">
                <a:solidFill>
                  <a:srgbClr val="008BB0"/>
                </a:solidFill>
              </a:rPr>
              <a:t>– </a:t>
            </a:r>
            <a:r>
              <a:rPr lang="ru-RU" dirty="0">
                <a:solidFill>
                  <a:srgbClr val="008BB0"/>
                </a:solidFill>
              </a:rPr>
              <a:t>анализ сцепления / выявление мутаций / </a:t>
            </a:r>
            <a:r>
              <a:rPr lang="ru-RU" dirty="0" err="1">
                <a:solidFill>
                  <a:srgbClr val="008BB0"/>
                </a:solidFill>
              </a:rPr>
              <a:t>секвенирование</a:t>
            </a:r>
            <a:r>
              <a:rPr lang="ru-RU" dirty="0">
                <a:solidFill>
                  <a:srgbClr val="008BB0"/>
                </a:solidFill>
              </a:rPr>
              <a:t> генов </a:t>
            </a:r>
          </a:p>
          <a:p>
            <a:r>
              <a:rPr lang="ru-RU" dirty="0">
                <a:solidFill>
                  <a:srgbClr val="008BB0"/>
                </a:solidFill>
              </a:rPr>
              <a:t>Интерпретация результатов - присвоение значимости вариациям</a:t>
            </a:r>
            <a:endParaRPr lang="en-CA" dirty="0">
              <a:solidFill>
                <a:srgbClr val="008BB0"/>
              </a:solidFill>
            </a:endParaRPr>
          </a:p>
          <a:p>
            <a:r>
              <a:rPr lang="ru-RU" dirty="0">
                <a:solidFill>
                  <a:srgbClr val="008BB0"/>
                </a:solidFill>
              </a:rPr>
              <a:t>Генетическое консультирование</a:t>
            </a:r>
            <a:endParaRPr lang="en-CA" dirty="0">
              <a:solidFill>
                <a:srgbClr val="008BB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5151" y="5701904"/>
            <a:ext cx="8484790" cy="510778"/>
          </a:xfrm>
          <a:prstGeom prst="roundRect">
            <a:avLst/>
          </a:prstGeom>
          <a:noFill/>
          <a:ln w="38100">
            <a:solidFill>
              <a:srgbClr val="008BB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Особое значение в странах с низким уровнем выявления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203928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47" y="171131"/>
            <a:ext cx="11250817" cy="912814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Недостаточность диагностирования гемофилии </a:t>
            </a:r>
            <a:r>
              <a:rPr lang="en-CA" sz="3200" dirty="0"/>
              <a:t>/ </a:t>
            </a:r>
            <a:r>
              <a:rPr lang="ru-RU" sz="3200" dirty="0"/>
              <a:t>БВ</a:t>
            </a:r>
            <a:r>
              <a:rPr lang="en-CA" sz="3200" dirty="0"/>
              <a:t>                                          </a:t>
            </a:r>
            <a:r>
              <a:rPr lang="ru-RU" sz="2800" i="1" dirty="0">
                <a:solidFill>
                  <a:srgbClr val="642566"/>
                </a:solidFill>
              </a:rPr>
              <a:t>Общее население и число выявленных пациентов</a:t>
            </a:r>
            <a:endParaRPr lang="en-CA" sz="2800" i="1" dirty="0">
              <a:solidFill>
                <a:srgbClr val="6425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4562" y="6059284"/>
            <a:ext cx="8817906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rgbClr val="0070C0"/>
                </a:solidFill>
                <a:cs typeface="Avenir Heavy"/>
              </a:rPr>
              <a:t>При современном уровне диагностики даже в течение следующих </a:t>
            </a:r>
            <a:r>
              <a:rPr lang="en-CA" sz="1600" i="1" dirty="0">
                <a:solidFill>
                  <a:srgbClr val="0070C0"/>
                </a:solidFill>
                <a:cs typeface="Avenir Heavy"/>
              </a:rPr>
              <a:t>50 </a:t>
            </a:r>
            <a:r>
              <a:rPr lang="ru-RU" sz="1600" i="1" dirty="0">
                <a:solidFill>
                  <a:srgbClr val="0070C0"/>
                </a:solidFill>
                <a:cs typeface="Avenir Heavy"/>
              </a:rPr>
              <a:t>лет</a:t>
            </a:r>
            <a:r>
              <a:rPr lang="en-CA" sz="1600" i="1" dirty="0">
                <a:solidFill>
                  <a:srgbClr val="0070C0"/>
                </a:solidFill>
                <a:cs typeface="Avenir Heavy"/>
              </a:rPr>
              <a:t> </a:t>
            </a:r>
            <a:r>
              <a:rPr lang="ru-RU" sz="1600" i="1" dirty="0">
                <a:solidFill>
                  <a:srgbClr val="0070C0"/>
                </a:solidFill>
                <a:cs typeface="Avenir Heavy"/>
              </a:rPr>
              <a:t>не будут выявлены все клинически значимые наследственные </a:t>
            </a:r>
            <a:r>
              <a:rPr lang="ru-RU" sz="1600" i="1" dirty="0" err="1">
                <a:solidFill>
                  <a:srgbClr val="0070C0"/>
                </a:solidFill>
                <a:cs typeface="Avenir Heavy"/>
              </a:rPr>
              <a:t>коагулопатии</a:t>
            </a:r>
            <a:endParaRPr lang="en-CA" sz="1600" i="1" dirty="0">
              <a:solidFill>
                <a:srgbClr val="0070C0"/>
              </a:solidFill>
              <a:cs typeface="Avenir Heavy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249489"/>
              </p:ext>
            </p:extLst>
          </p:nvPr>
        </p:nvGraphicFramePr>
        <p:xfrm>
          <a:off x="464044" y="1120785"/>
          <a:ext cx="9129992" cy="4872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5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5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4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4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rgbClr val="008BB0"/>
                          </a:solidFill>
                          <a:effectLst/>
                        </a:rPr>
                        <a:t>Страна</a:t>
                      </a:r>
                      <a:endParaRPr lang="en-IN" sz="1900" b="0" dirty="0">
                        <a:solidFill>
                          <a:srgbClr val="008BB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rgbClr val="008BB0"/>
                          </a:solidFill>
                          <a:effectLst/>
                        </a:rPr>
                        <a:t>Население</a:t>
                      </a:r>
                      <a:endParaRPr lang="en-IN" sz="1900" b="0" dirty="0">
                        <a:solidFill>
                          <a:srgbClr val="008BB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rgbClr val="008BB0"/>
                          </a:solidFill>
                          <a:effectLst/>
                        </a:rPr>
                        <a:t>Лица</a:t>
                      </a:r>
                      <a:r>
                        <a:rPr lang="ru-RU" sz="1900" b="0" baseline="0" dirty="0">
                          <a:solidFill>
                            <a:srgbClr val="008BB0"/>
                          </a:solidFill>
                          <a:effectLst/>
                        </a:rPr>
                        <a:t> с </a:t>
                      </a:r>
                      <a:r>
                        <a:rPr lang="ru-RU" sz="1900" b="0" dirty="0">
                          <a:solidFill>
                            <a:srgbClr val="008BB0"/>
                          </a:solidFill>
                          <a:effectLst/>
                        </a:rPr>
                        <a:t>гемофилией</a:t>
                      </a:r>
                      <a:endParaRPr lang="en-IN" sz="1900" b="0" dirty="0">
                        <a:solidFill>
                          <a:srgbClr val="008BB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rgbClr val="008BB0"/>
                          </a:solidFill>
                          <a:effectLst/>
                        </a:rPr>
                        <a:t>Примерн</a:t>
                      </a:r>
                      <a:r>
                        <a:rPr lang="en-US" sz="1800" b="0" dirty="0">
                          <a:solidFill>
                            <a:srgbClr val="008BB0"/>
                          </a:solidFill>
                          <a:effectLst/>
                        </a:rPr>
                        <a:t>. % </a:t>
                      </a:r>
                      <a:r>
                        <a:rPr lang="ru-RU" sz="1800" b="0" dirty="0">
                          <a:solidFill>
                            <a:srgbClr val="008BB0"/>
                          </a:solidFill>
                          <a:effectLst/>
                        </a:rPr>
                        <a:t>от</a:t>
                      </a:r>
                      <a:r>
                        <a:rPr lang="ru-RU" sz="1800" b="0" baseline="0" dirty="0">
                          <a:solidFill>
                            <a:srgbClr val="008BB0"/>
                          </a:solidFill>
                          <a:effectLst/>
                        </a:rPr>
                        <a:t> общ. ожидаем.</a:t>
                      </a:r>
                      <a:r>
                        <a:rPr lang="en-US" sz="1800" b="0" dirty="0">
                          <a:solidFill>
                            <a:srgbClr val="008BB0"/>
                          </a:solidFill>
                          <a:effectLst/>
                        </a:rPr>
                        <a:t> </a:t>
                      </a:r>
                      <a:r>
                        <a:rPr lang="en-US" sz="1900" b="0" dirty="0">
                          <a:solidFill>
                            <a:srgbClr val="008BB0"/>
                          </a:solidFill>
                          <a:effectLst/>
                        </a:rPr>
                        <a:t> </a:t>
                      </a:r>
                      <a:endParaRPr lang="en-IN" sz="1900" b="0" dirty="0">
                        <a:solidFill>
                          <a:srgbClr val="008BB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0" dirty="0">
                          <a:solidFill>
                            <a:srgbClr val="008BB0"/>
                          </a:solidFill>
                          <a:effectLst/>
                        </a:rPr>
                        <a:t>Лица</a:t>
                      </a:r>
                      <a:r>
                        <a:rPr lang="ru-RU" sz="1900" b="0" baseline="0" dirty="0">
                          <a:solidFill>
                            <a:srgbClr val="008BB0"/>
                          </a:solidFill>
                          <a:effectLst/>
                        </a:rPr>
                        <a:t> с БВ</a:t>
                      </a:r>
                      <a:endParaRPr lang="en-IN" sz="1900" b="0" dirty="0">
                        <a:solidFill>
                          <a:srgbClr val="008BB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Бангладеш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161356039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1675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~10% 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Бразилия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209469333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12653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~60% 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8957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</a:rPr>
                        <a:t>Канада</a:t>
                      </a: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en-IN" sz="16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</a:rPr>
                        <a:t>37058856</a:t>
                      </a:r>
                      <a:endParaRPr lang="en-IN" sz="16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</a:rPr>
                        <a:t>3687</a:t>
                      </a:r>
                      <a:endParaRPr lang="en-IN" sz="16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</a:rPr>
                        <a:t>~99% </a:t>
                      </a:r>
                      <a:endParaRPr lang="en-IN" sz="16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</a:rPr>
                        <a:t>4321</a:t>
                      </a:r>
                      <a:endParaRPr lang="en-IN" sz="16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Китай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1392730000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18712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14% 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149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Египет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98423595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6028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61% 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583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719500"/>
                          </a:solidFill>
                          <a:effectLst/>
                        </a:rPr>
                        <a:t>Эфиопия</a:t>
                      </a:r>
                      <a:r>
                        <a:rPr lang="en-US" sz="1600" b="0" dirty="0">
                          <a:solidFill>
                            <a:srgbClr val="719500"/>
                          </a:solidFill>
                          <a:effectLst/>
                        </a:rPr>
                        <a:t> </a:t>
                      </a:r>
                      <a:endParaRPr lang="en-IN" sz="1600" b="0" dirty="0">
                        <a:solidFill>
                          <a:srgbClr val="7195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719500"/>
                          </a:solidFill>
                          <a:effectLst/>
                        </a:rPr>
                        <a:t>109224599</a:t>
                      </a:r>
                      <a:endParaRPr lang="en-IN" sz="1600" b="0" dirty="0">
                        <a:solidFill>
                          <a:srgbClr val="7195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719500"/>
                          </a:solidFill>
                          <a:effectLst/>
                        </a:rPr>
                        <a:t>328</a:t>
                      </a:r>
                      <a:endParaRPr lang="en-IN" sz="1600" b="0" dirty="0">
                        <a:solidFill>
                          <a:srgbClr val="7195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719500"/>
                          </a:solidFill>
                          <a:effectLst/>
                        </a:rPr>
                        <a:t> 3%</a:t>
                      </a:r>
                      <a:endParaRPr lang="en-IN" sz="1600" b="0" dirty="0">
                        <a:solidFill>
                          <a:srgbClr val="7195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719500"/>
                          </a:solidFill>
                          <a:effectLst/>
                        </a:rPr>
                        <a:t>Неизвестно</a:t>
                      </a:r>
                      <a:endParaRPr lang="en-IN" sz="1600" b="0" dirty="0">
                        <a:solidFill>
                          <a:srgbClr val="7195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</a:rPr>
                        <a:t>Франция</a:t>
                      </a: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en-IN" sz="16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</a:rPr>
                        <a:t>66987244</a:t>
                      </a:r>
                      <a:endParaRPr lang="en-IN" sz="16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</a:rPr>
                        <a:t>7944</a:t>
                      </a:r>
                      <a:endParaRPr lang="en-IN" sz="16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</a:rPr>
                        <a:t>118% </a:t>
                      </a:r>
                      <a:endParaRPr lang="en-IN" sz="16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</a:rPr>
                        <a:t>2479</a:t>
                      </a:r>
                      <a:endParaRPr lang="en-IN" sz="16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Индия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1352617328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20778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15%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676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Индонезия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267663435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2345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9%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17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B050"/>
                          </a:solidFill>
                          <a:effectLst/>
                        </a:rPr>
                        <a:t>Япония</a:t>
                      </a:r>
                      <a:r>
                        <a:rPr lang="en-US" sz="1600" b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endParaRPr lang="en-IN" sz="16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B050"/>
                          </a:solidFill>
                          <a:effectLst/>
                        </a:rPr>
                        <a:t>126529100</a:t>
                      </a:r>
                      <a:endParaRPr lang="en-IN" sz="16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B050"/>
                          </a:solidFill>
                          <a:effectLst/>
                        </a:rPr>
                        <a:t>6457</a:t>
                      </a:r>
                      <a:endParaRPr lang="en-IN" sz="16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B050"/>
                          </a:solidFill>
                          <a:effectLst/>
                        </a:rPr>
                        <a:t>51% </a:t>
                      </a:r>
                      <a:endParaRPr lang="en-IN" sz="16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B050"/>
                          </a:solidFill>
                          <a:effectLst/>
                        </a:rPr>
                        <a:t>1325</a:t>
                      </a:r>
                      <a:endParaRPr lang="en-IN" sz="16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719500"/>
                          </a:solidFill>
                          <a:effectLst/>
                        </a:rPr>
                        <a:t>Нигерия</a:t>
                      </a:r>
                      <a:endParaRPr lang="en-IN" sz="1600" b="0" dirty="0">
                        <a:solidFill>
                          <a:srgbClr val="7195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719500"/>
                          </a:solidFill>
                          <a:effectLst/>
                        </a:rPr>
                        <a:t>195874740</a:t>
                      </a:r>
                      <a:endParaRPr lang="en-IN" sz="1600" b="0" dirty="0">
                        <a:solidFill>
                          <a:srgbClr val="7195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719500"/>
                          </a:solidFill>
                          <a:effectLst/>
                        </a:rPr>
                        <a:t>397</a:t>
                      </a:r>
                      <a:endParaRPr lang="en-IN" sz="1600" b="0" dirty="0">
                        <a:solidFill>
                          <a:srgbClr val="7195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719500"/>
                          </a:solidFill>
                          <a:effectLst/>
                        </a:rPr>
                        <a:t> 2%</a:t>
                      </a:r>
                      <a:endParaRPr lang="en-IN" sz="1600" b="0" dirty="0">
                        <a:solidFill>
                          <a:srgbClr val="7195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719500"/>
                          </a:solidFill>
                          <a:effectLst/>
                        </a:rPr>
                        <a:t>1</a:t>
                      </a:r>
                      <a:endParaRPr lang="en-IN" sz="1600" b="0" dirty="0">
                        <a:solidFill>
                          <a:srgbClr val="7195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Пакистан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212215030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1982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9% 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294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Россия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144478050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7451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51% 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1950</a:t>
                      </a:r>
                      <a:endParaRPr lang="en-IN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C00000"/>
                          </a:solidFill>
                          <a:effectLst/>
                        </a:rPr>
                        <a:t>Великобритания</a:t>
                      </a:r>
                      <a:endParaRPr lang="en-IN" sz="16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</a:rPr>
                        <a:t>66488991</a:t>
                      </a:r>
                      <a:endParaRPr lang="en-IN" sz="16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</a:rPr>
                        <a:t>8348</a:t>
                      </a:r>
                      <a:endParaRPr lang="en-IN" sz="16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</a:rPr>
                        <a:t>125% </a:t>
                      </a:r>
                      <a:endParaRPr lang="en-IN" sz="16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</a:rPr>
                        <a:t>10969</a:t>
                      </a:r>
                      <a:endParaRPr lang="en-IN" sz="16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0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B050"/>
                          </a:solidFill>
                          <a:effectLst/>
                        </a:rPr>
                        <a:t>США</a:t>
                      </a:r>
                      <a:r>
                        <a:rPr lang="en-US" sz="1600" b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endParaRPr lang="en-IN" sz="16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B050"/>
                          </a:solidFill>
                          <a:effectLst/>
                        </a:rPr>
                        <a:t>327167434</a:t>
                      </a:r>
                      <a:endParaRPr lang="en-IN" sz="16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B050"/>
                          </a:solidFill>
                          <a:effectLst/>
                        </a:rPr>
                        <a:t>17757</a:t>
                      </a:r>
                      <a:endParaRPr lang="en-IN" sz="16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B050"/>
                          </a:solidFill>
                          <a:effectLst/>
                        </a:rPr>
                        <a:t>54% </a:t>
                      </a:r>
                      <a:endParaRPr lang="en-IN" sz="16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B050"/>
                          </a:solidFill>
                          <a:effectLst/>
                        </a:rPr>
                        <a:t>11805</a:t>
                      </a:r>
                      <a:endParaRPr lang="en-IN" sz="16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23" marR="68623" marT="0" marB="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2341" y="6436519"/>
            <a:ext cx="1894254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>
                <a:latin typeface="+mj-lt"/>
                <a:cs typeface="Avenir Heavy"/>
              </a:rPr>
              <a:t>Данные ГВО ВФГ</a:t>
            </a:r>
            <a:r>
              <a:rPr lang="en-CA" sz="1067" dirty="0">
                <a:latin typeface="+mj-lt"/>
                <a:cs typeface="Avenir Heavy"/>
              </a:rPr>
              <a:t> </a:t>
            </a:r>
            <a:r>
              <a:rPr lang="ru-RU" sz="1067" dirty="0">
                <a:latin typeface="+mj-lt"/>
                <a:cs typeface="Avenir Heavy"/>
              </a:rPr>
              <a:t>-</a:t>
            </a:r>
            <a:r>
              <a:rPr lang="en-CA" sz="1067" dirty="0">
                <a:latin typeface="+mj-lt"/>
                <a:cs typeface="Avenir Heavy"/>
              </a:rPr>
              <a:t> 2018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22642" y="1878412"/>
            <a:ext cx="2569358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33" b="1" dirty="0">
                <a:solidFill>
                  <a:srgbClr val="719500"/>
                </a:solidFill>
                <a:latin typeface="Avenir Heavy"/>
                <a:cs typeface="Avenir Heavy"/>
              </a:rPr>
              <a:t>СНСУД</a:t>
            </a:r>
            <a:r>
              <a:rPr lang="en-CA" sz="1333" b="1" dirty="0">
                <a:solidFill>
                  <a:srgbClr val="719500"/>
                </a:solidFill>
                <a:latin typeface="Avenir Heavy"/>
                <a:cs typeface="Avenir Heavy"/>
              </a:rPr>
              <a:t> </a:t>
            </a:r>
            <a:r>
              <a:rPr lang="ru-RU" sz="1333" b="1" dirty="0">
                <a:solidFill>
                  <a:srgbClr val="719500"/>
                </a:solidFill>
                <a:latin typeface="Avenir Heavy"/>
                <a:cs typeface="Avenir Heavy"/>
              </a:rPr>
              <a:t>с</a:t>
            </a:r>
            <a:r>
              <a:rPr lang="en-CA" sz="1333" b="1" dirty="0">
                <a:solidFill>
                  <a:srgbClr val="719500"/>
                </a:solidFill>
                <a:latin typeface="Avenir Heavy"/>
                <a:cs typeface="Avenir Heavy"/>
              </a:rPr>
              <a:t> 1-10% </a:t>
            </a:r>
            <a:r>
              <a:rPr lang="ru-RU" sz="1333" b="1" dirty="0" err="1">
                <a:solidFill>
                  <a:srgbClr val="719500"/>
                </a:solidFill>
                <a:latin typeface="Avenir Heavy"/>
                <a:cs typeface="Avenir Heavy"/>
              </a:rPr>
              <a:t>ЛсГ</a:t>
            </a:r>
            <a:endParaRPr lang="en-CA" sz="1333" b="1" dirty="0">
              <a:solidFill>
                <a:srgbClr val="719500"/>
              </a:solidFill>
              <a:latin typeface="Avenir Heavy"/>
              <a:cs typeface="Avenir Heavy"/>
            </a:endParaRPr>
          </a:p>
          <a:p>
            <a:r>
              <a:rPr lang="ru-RU" sz="1333" b="1" dirty="0">
                <a:latin typeface="Avenir Heavy"/>
                <a:cs typeface="Avenir Heavy"/>
              </a:rPr>
              <a:t>СНСУД</a:t>
            </a:r>
            <a:r>
              <a:rPr lang="en-CA" sz="1333" b="1" dirty="0">
                <a:latin typeface="Avenir Heavy"/>
                <a:cs typeface="Avenir Heavy"/>
              </a:rPr>
              <a:t> </a:t>
            </a:r>
            <a:r>
              <a:rPr lang="ru-RU" sz="1333" b="1" dirty="0">
                <a:latin typeface="Avenir Heavy"/>
                <a:cs typeface="Avenir Heavy"/>
              </a:rPr>
              <a:t>с</a:t>
            </a:r>
            <a:r>
              <a:rPr lang="en-CA" sz="1333" b="1" dirty="0">
                <a:latin typeface="Avenir Heavy"/>
                <a:cs typeface="Avenir Heavy"/>
              </a:rPr>
              <a:t> 10-60% </a:t>
            </a:r>
            <a:r>
              <a:rPr lang="ru-RU" sz="1333" b="1" dirty="0" err="1">
                <a:latin typeface="Avenir Heavy"/>
                <a:cs typeface="Avenir Heavy"/>
              </a:rPr>
              <a:t>ЛсГ</a:t>
            </a:r>
            <a:endParaRPr lang="en-CA" sz="1333" b="1" dirty="0">
              <a:latin typeface="Avenir Heavy"/>
              <a:cs typeface="Avenir Heavy"/>
            </a:endParaRPr>
          </a:p>
          <a:p>
            <a:r>
              <a:rPr lang="ru-RU" sz="1333" b="1" dirty="0">
                <a:solidFill>
                  <a:srgbClr val="00B050"/>
                </a:solidFill>
                <a:latin typeface="Avenir Heavy"/>
                <a:cs typeface="Avenir Heavy"/>
              </a:rPr>
              <a:t>СВУД</a:t>
            </a:r>
            <a:r>
              <a:rPr lang="en-CA" sz="1333" b="1" dirty="0">
                <a:solidFill>
                  <a:srgbClr val="00B050"/>
                </a:solidFill>
                <a:latin typeface="Avenir Heavy"/>
                <a:cs typeface="Avenir Heavy"/>
              </a:rPr>
              <a:t> </a:t>
            </a:r>
            <a:r>
              <a:rPr lang="ru-RU" sz="1333" b="1" dirty="0">
                <a:solidFill>
                  <a:srgbClr val="00B050"/>
                </a:solidFill>
                <a:latin typeface="Avenir Heavy"/>
                <a:cs typeface="Avenir Heavy"/>
              </a:rPr>
              <a:t>с</a:t>
            </a:r>
            <a:r>
              <a:rPr lang="en-CA" sz="1333" b="1" dirty="0">
                <a:solidFill>
                  <a:srgbClr val="00B050"/>
                </a:solidFill>
                <a:latin typeface="Avenir Heavy"/>
                <a:cs typeface="Avenir Heavy"/>
              </a:rPr>
              <a:t> 50-60% </a:t>
            </a:r>
            <a:r>
              <a:rPr lang="ru-RU" sz="1333" b="1" dirty="0" err="1">
                <a:solidFill>
                  <a:srgbClr val="00B050"/>
                </a:solidFill>
                <a:latin typeface="Avenir Heavy"/>
                <a:cs typeface="Avenir Heavy"/>
              </a:rPr>
              <a:t>ЛсГ</a:t>
            </a:r>
            <a:endParaRPr lang="en-CA" sz="1333" b="1" dirty="0">
              <a:solidFill>
                <a:srgbClr val="00B050"/>
              </a:solidFill>
              <a:latin typeface="Avenir Heavy"/>
              <a:cs typeface="Avenir Heavy"/>
            </a:endParaRPr>
          </a:p>
          <a:p>
            <a:r>
              <a:rPr lang="ru-RU" sz="1333" b="1" dirty="0">
                <a:solidFill>
                  <a:srgbClr val="E60D2E"/>
                </a:solidFill>
                <a:latin typeface="Avenir Heavy"/>
                <a:cs typeface="Avenir Heavy"/>
              </a:rPr>
              <a:t>СВУД</a:t>
            </a:r>
            <a:r>
              <a:rPr lang="en-CA" sz="1333" b="1" dirty="0">
                <a:solidFill>
                  <a:srgbClr val="E60D2E"/>
                </a:solidFill>
                <a:latin typeface="Avenir Heavy"/>
                <a:cs typeface="Avenir Heavy"/>
              </a:rPr>
              <a:t>  100-125% </a:t>
            </a:r>
            <a:r>
              <a:rPr lang="ru-RU" sz="1333" b="1" dirty="0" err="1">
                <a:solidFill>
                  <a:srgbClr val="E60D2E"/>
                </a:solidFill>
                <a:latin typeface="Avenir Heavy"/>
                <a:cs typeface="Avenir Heavy"/>
              </a:rPr>
              <a:t>ЛсГ</a:t>
            </a:r>
            <a:endParaRPr lang="en-CA" sz="1333" b="1" dirty="0">
              <a:solidFill>
                <a:srgbClr val="E60D2E"/>
              </a:solidFill>
              <a:latin typeface="Avenir Heavy"/>
              <a:cs typeface="Avenir Heavy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20306" y="3824459"/>
            <a:ext cx="2254257" cy="1373709"/>
          </a:xfrm>
          <a:prstGeom prst="roundRect">
            <a:avLst/>
          </a:prstGeom>
          <a:noFill/>
          <a:ln w="38100">
            <a:solidFill>
              <a:srgbClr val="008BB0"/>
            </a:solidFill>
          </a:ln>
        </p:spPr>
        <p:txBody>
          <a:bodyPr wrap="square" rtlCol="0">
            <a:spAutoFit/>
          </a:bodyPr>
          <a:lstStyle/>
          <a:p>
            <a:r>
              <a:rPr lang="ru-RU" sz="1867" dirty="0">
                <a:latin typeface="Avenir Heavy"/>
                <a:cs typeface="Avenir Heavy"/>
              </a:rPr>
              <a:t>Многофакторное основание для более низких цифр</a:t>
            </a:r>
            <a:endParaRPr lang="en-CA" sz="1867" dirty="0">
              <a:latin typeface="Avenir Heavy"/>
              <a:cs typeface="Avenir Heavy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4194806" y="1758747"/>
            <a:ext cx="1374247" cy="4247350"/>
          </a:xfrm>
          <a:prstGeom prst="roundRect">
            <a:avLst/>
          </a:prstGeom>
          <a:noFill/>
          <a:ln w="38100">
            <a:solidFill>
              <a:srgbClr val="E60D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A7333B6-03D7-42C5-8A7D-3B35B97539AC}"/>
              </a:ext>
            </a:extLst>
          </p:cNvPr>
          <p:cNvSpPr/>
          <p:nvPr/>
        </p:nvSpPr>
        <p:spPr>
          <a:xfrm>
            <a:off x="6066630" y="1764111"/>
            <a:ext cx="1374247" cy="4227698"/>
          </a:xfrm>
          <a:prstGeom prst="roundRect">
            <a:avLst/>
          </a:prstGeom>
          <a:noFill/>
          <a:ln w="38100">
            <a:solidFill>
              <a:srgbClr val="E60D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5282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242549" y="39335"/>
            <a:ext cx="9706898" cy="978729"/>
          </a:xfr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Недостаточность диагностирования гемофилии и других </a:t>
            </a:r>
            <a:r>
              <a:rPr lang="ru-RU" sz="3200" dirty="0" err="1"/>
              <a:t>коагулопатий</a:t>
            </a:r>
            <a:endParaRPr lang="en-CA" sz="32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813456-9C55-461D-909E-095FC4D6AD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err="1"/>
              <a:t>Стоунбрейкер</a:t>
            </a:r>
            <a:r>
              <a:rPr lang="ru-RU" dirty="0"/>
              <a:t> и др. Журнал «Гемофилия»</a:t>
            </a:r>
            <a:r>
              <a:rPr lang="en-CA" dirty="0"/>
              <a:t>, 2020 </a:t>
            </a:r>
          </a:p>
          <a:p>
            <a:r>
              <a:rPr lang="en-CA" dirty="0"/>
              <a:t>Ann Intern Med. 2019;171:540-546.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398" t="22747" r="28556" b="31664"/>
          <a:stretch/>
        </p:blipFill>
        <p:spPr>
          <a:xfrm>
            <a:off x="694542" y="1274165"/>
            <a:ext cx="5125567" cy="3053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159" y="4275647"/>
            <a:ext cx="51255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8BB0"/>
                </a:solidFill>
              </a:rPr>
              <a:t>Глобальные показатели выявления</a:t>
            </a:r>
            <a:r>
              <a:rPr lang="en-CA" sz="2000" dirty="0">
                <a:solidFill>
                  <a:srgbClr val="008BB0"/>
                </a:solidFill>
              </a:rPr>
              <a:t>:</a:t>
            </a:r>
          </a:p>
          <a:p>
            <a:r>
              <a:rPr lang="en-CA" sz="2000" dirty="0">
                <a:solidFill>
                  <a:srgbClr val="008BB0"/>
                </a:solidFill>
              </a:rPr>
              <a:t>1999: 12% </a:t>
            </a:r>
            <a:r>
              <a:rPr lang="en-CA" sz="2000" dirty="0">
                <a:solidFill>
                  <a:srgbClr val="008BB0"/>
                </a:solidFill>
                <a:sym typeface="Wingdings" panose="05000000000000000000" pitchFamily="2" charset="2"/>
              </a:rPr>
              <a:t> 2018: 26%</a:t>
            </a:r>
          </a:p>
          <a:p>
            <a:r>
              <a:rPr lang="en-CA" sz="1400" i="1" dirty="0"/>
              <a:t>@ </a:t>
            </a:r>
            <a:r>
              <a:rPr lang="ru-RU" sz="1400" i="1" dirty="0"/>
              <a:t>распространённость гемофилии - </a:t>
            </a:r>
            <a:r>
              <a:rPr lang="en-CA" sz="1400" i="1" dirty="0"/>
              <a:t>21 </a:t>
            </a:r>
            <a:r>
              <a:rPr lang="ru-RU" sz="1400" i="1" dirty="0"/>
              <a:t>случай на</a:t>
            </a:r>
            <a:r>
              <a:rPr lang="en-CA" sz="1400" i="1" dirty="0"/>
              <a:t> </a:t>
            </a:r>
          </a:p>
          <a:p>
            <a:r>
              <a:rPr lang="en-CA" sz="1400" i="1" dirty="0"/>
              <a:t>100000 </a:t>
            </a:r>
            <a:r>
              <a:rPr lang="ru-RU" sz="1400" i="1" dirty="0"/>
              <a:t>мужчин</a:t>
            </a:r>
            <a:r>
              <a:rPr lang="en-CA" sz="1400" dirty="0"/>
              <a:t> </a:t>
            </a:r>
            <a:endParaRPr lang="en-CA" sz="1400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815" t="30292" r="45576" b="17094"/>
          <a:stretch/>
        </p:blipFill>
        <p:spPr>
          <a:xfrm>
            <a:off x="6568519" y="1290834"/>
            <a:ext cx="4508590" cy="32068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59149" y="4505073"/>
            <a:ext cx="6039909" cy="124162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867" dirty="0">
                <a:solidFill>
                  <a:srgbClr val="008BB0"/>
                </a:solidFill>
              </a:rPr>
              <a:t>Данные национальных </a:t>
            </a:r>
            <a:r>
              <a:rPr lang="ru-RU" sz="1867" dirty="0" err="1">
                <a:solidFill>
                  <a:srgbClr val="008BB0"/>
                </a:solidFill>
              </a:rPr>
              <a:t>пациентских</a:t>
            </a:r>
            <a:r>
              <a:rPr lang="ru-RU" sz="1867" dirty="0">
                <a:solidFill>
                  <a:srgbClr val="008BB0"/>
                </a:solidFill>
              </a:rPr>
              <a:t> регистров в </a:t>
            </a:r>
            <a:r>
              <a:rPr lang="ru-RU" sz="1867" dirty="0"/>
              <a:t>Австралии</a:t>
            </a:r>
            <a:r>
              <a:rPr lang="en-CA" sz="1867" dirty="0"/>
              <a:t>, </a:t>
            </a:r>
            <a:r>
              <a:rPr lang="ru-RU" sz="1867" dirty="0"/>
              <a:t>Канаде, Франции, Италии, Новой Зеландии и Соединённом королевстве указывают на в </a:t>
            </a:r>
            <a:r>
              <a:rPr lang="en-CA" sz="1867" dirty="0"/>
              <a:t>25-30</a:t>
            </a:r>
            <a:r>
              <a:rPr lang="ru-RU" sz="1867" dirty="0"/>
              <a:t> случаев</a:t>
            </a:r>
            <a:r>
              <a:rPr lang="en-CA" sz="1867" dirty="0"/>
              <a:t>/100000 </a:t>
            </a:r>
            <a:r>
              <a:rPr lang="ru-RU" sz="1867" dirty="0"/>
              <a:t>рождений мальчиков</a:t>
            </a:r>
            <a:endParaRPr lang="en-CA" sz="1867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77EB45-B70B-4B70-A287-77FA42FEA35F}"/>
              </a:ext>
            </a:extLst>
          </p:cNvPr>
          <p:cNvSpPr txBox="1"/>
          <p:nvPr/>
        </p:nvSpPr>
        <p:spPr>
          <a:xfrm>
            <a:off x="1688518" y="5684043"/>
            <a:ext cx="8814960" cy="783193"/>
          </a:xfrm>
          <a:prstGeom prst="roundRect">
            <a:avLst/>
          </a:prstGeom>
          <a:noFill/>
          <a:ln w="28575">
            <a:solidFill>
              <a:srgbClr val="008B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800000"/>
                </a:solidFill>
                <a:latin typeface="+mj-lt"/>
                <a:cs typeface="Avenir Heavy"/>
              </a:rPr>
              <a:t>При более высокой распространённости степень недостаточности диагностирования будет ещё выше</a:t>
            </a:r>
            <a:endParaRPr lang="en-CA" sz="2000" dirty="0">
              <a:solidFill>
                <a:srgbClr val="800000"/>
              </a:solidFill>
              <a:latin typeface="+mj-lt"/>
              <a:cs typeface="Avenir Heavy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39023" y="4000930"/>
            <a:ext cx="105947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Наблюдается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3666" y="3945799"/>
            <a:ext cx="165989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Ожидается, по оценкам распространённости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95322" y="3945799"/>
            <a:ext cx="171814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Ожидается, по оценкам распространённости при рождении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5432560" y="2419419"/>
            <a:ext cx="253352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/>
              <a:t>Число пациентов с гемофилией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79134" y="1467699"/>
            <a:ext cx="1788030" cy="584775"/>
          </a:xfrm>
          <a:prstGeom prst="rect">
            <a:avLst/>
          </a:prstGeom>
          <a:solidFill>
            <a:srgbClr val="E8E7E9"/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ЧИСЛО ЛЮДЕЙ С ДИАГНОЗОМ: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3764" y="2097271"/>
            <a:ext cx="1048356" cy="800219"/>
          </a:xfrm>
          <a:prstGeom prst="rect">
            <a:avLst/>
          </a:prstGeom>
          <a:solidFill>
            <a:srgbClr val="E8E7E9"/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ГЕМОФИЛИЯ</a:t>
            </a:r>
          </a:p>
          <a:p>
            <a:r>
              <a:rPr lang="ru-RU" sz="900" b="1" dirty="0"/>
              <a:t>ГЕМОФИЛИЯ А</a:t>
            </a:r>
          </a:p>
          <a:p>
            <a:r>
              <a:rPr lang="ru-RU" sz="900" b="1" dirty="0"/>
              <a:t>ГЕМОФИЛИЯ В</a:t>
            </a:r>
          </a:p>
          <a:p>
            <a:r>
              <a:rPr lang="ru-RU" sz="900" b="1" dirty="0"/>
              <a:t>ГЕМОФИЛИЯ НЕИЗВ. ВИДА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9350" y="2981992"/>
            <a:ext cx="2457814" cy="523220"/>
          </a:xfrm>
          <a:prstGeom prst="rect">
            <a:avLst/>
          </a:prstGeom>
          <a:solidFill>
            <a:srgbClr val="E8E7E9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БОЛЕЗНЬ ВИЛЛЕБРАНДА</a:t>
            </a:r>
          </a:p>
          <a:p>
            <a:r>
              <a:rPr lang="ru-RU" sz="1400" dirty="0"/>
              <a:t>ДРУГИЕ КОАГУЛОПАТИИ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09350" y="3718858"/>
            <a:ext cx="3698370" cy="523220"/>
          </a:xfrm>
          <a:prstGeom prst="rect">
            <a:avLst/>
          </a:prstGeom>
          <a:solidFill>
            <a:srgbClr val="0089B0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↑</a:t>
            </a:r>
            <a:r>
              <a:rPr lang="en-US" sz="1400" b="1" dirty="0">
                <a:solidFill>
                  <a:schemeClr val="bg1"/>
                </a:solidFill>
              </a:rPr>
              <a:t>204%</a:t>
            </a:r>
            <a:r>
              <a:rPr lang="en-US" sz="1400" dirty="0">
                <a:solidFill>
                  <a:schemeClr val="bg1"/>
                </a:solidFill>
              </a:rPr>
              <a:t> - </a:t>
            </a:r>
            <a:r>
              <a:rPr lang="ru-RU" sz="1400" dirty="0">
                <a:solidFill>
                  <a:schemeClr val="bg1"/>
                </a:solidFill>
              </a:rPr>
              <a:t>рост числа выявленных пациентов с </a:t>
            </a:r>
            <a:r>
              <a:rPr lang="ru-RU" sz="1400" dirty="0" err="1">
                <a:solidFill>
                  <a:schemeClr val="bg1"/>
                </a:solidFill>
              </a:rPr>
              <a:t>коагулопатиями</a:t>
            </a:r>
            <a:r>
              <a:rPr lang="ru-RU" sz="1400" dirty="0">
                <a:solidFill>
                  <a:schemeClr val="bg1"/>
                </a:solidFill>
              </a:rPr>
              <a:t> с 1999 г.</a:t>
            </a:r>
          </a:p>
        </p:txBody>
      </p:sp>
    </p:spTree>
    <p:extLst>
      <p:ext uri="{BB962C8B-B14F-4D97-AF65-F5344CB8AC3E}">
        <p14:creationId xmlns:p14="http://schemas.microsoft.com/office/powerpoint/2010/main" val="3488713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07E562-5C9E-4DF0-ADC6-439DEC14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Принцип</a:t>
            </a:r>
            <a:r>
              <a:rPr lang="en-CA" sz="3200" dirty="0"/>
              <a:t> 4</a:t>
            </a:r>
            <a:r>
              <a:rPr lang="ru-RU" sz="3200" dirty="0"/>
              <a:t>.</a:t>
            </a:r>
            <a:r>
              <a:rPr lang="en-CA" sz="3200" dirty="0"/>
              <a:t> </a:t>
            </a:r>
            <a:r>
              <a:rPr lang="ru-RU" dirty="0"/>
              <a:t>Обучение и тренинги</a:t>
            </a:r>
            <a:br>
              <a:rPr lang="en-CA" dirty="0"/>
            </a:br>
            <a:r>
              <a:rPr lang="ru-RU" sz="3200" i="1" dirty="0">
                <a:solidFill>
                  <a:srgbClr val="642566"/>
                </a:solidFill>
              </a:rPr>
              <a:t>Обучение команды комплексной терапии</a:t>
            </a:r>
            <a:endParaRPr lang="en-CA" sz="2800" i="1" dirty="0">
              <a:solidFill>
                <a:srgbClr val="642566"/>
              </a:solidFill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D1C2F0-C131-443B-97AC-3005881B3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969" y="1414376"/>
            <a:ext cx="10515600" cy="46148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000" b="1" dirty="0">
                <a:solidFill>
                  <a:srgbClr val="008BB0"/>
                </a:solidFill>
                <a:latin typeface="+mn-lt"/>
              </a:rPr>
              <a:t>Лечение гемофилии – специальная задача, требующая комплексного обучения</a:t>
            </a:r>
            <a:endParaRPr lang="en-CA" sz="2000" b="1" dirty="0">
              <a:solidFill>
                <a:srgbClr val="008BB0"/>
              </a:solidFill>
              <a:latin typeface="+mn-lt"/>
            </a:endParaRPr>
          </a:p>
          <a:p>
            <a:r>
              <a:rPr lang="ru-RU" sz="2000" dirty="0">
                <a:latin typeface="+mn-lt"/>
              </a:rPr>
              <a:t>Комплексное лечение</a:t>
            </a:r>
          </a:p>
          <a:p>
            <a:r>
              <a:rPr lang="ru-RU" sz="2000" dirty="0">
                <a:latin typeface="+mn-lt"/>
              </a:rPr>
              <a:t>Лабораторная диагностика</a:t>
            </a:r>
            <a:endParaRPr lang="en-CA" sz="2000" dirty="0">
              <a:latin typeface="+mn-lt"/>
            </a:endParaRPr>
          </a:p>
          <a:p>
            <a:r>
              <a:rPr lang="ru-RU" sz="2000" dirty="0">
                <a:latin typeface="+mn-lt"/>
              </a:rPr>
              <a:t>Лечение опорно-двигательного аппарата</a:t>
            </a:r>
            <a:endParaRPr lang="en-CA" sz="2000" dirty="0"/>
          </a:p>
          <a:p>
            <a:pPr marL="0" indent="0" algn="l">
              <a:buNone/>
            </a:pPr>
            <a:r>
              <a:rPr lang="ru-RU" sz="2000" b="1" dirty="0">
                <a:latin typeface="+mn-lt"/>
              </a:rPr>
              <a:t>Обучающие программы ВФГ</a:t>
            </a:r>
            <a:endParaRPr lang="en-CA" sz="2000" b="1" dirty="0">
              <a:latin typeface="+mn-lt"/>
            </a:endParaRPr>
          </a:p>
          <a:p>
            <a:r>
              <a:rPr lang="ru-RU" sz="2000" dirty="0">
                <a:latin typeface="+mn-lt"/>
              </a:rPr>
              <a:t>Международные обучающие  центры </a:t>
            </a:r>
          </a:p>
          <a:p>
            <a:pPr marL="0" indent="0">
              <a:buNone/>
            </a:pPr>
            <a:r>
              <a:rPr lang="ru-RU" sz="2000" dirty="0">
                <a:latin typeface="+mn-lt"/>
              </a:rPr>
              <a:t>   лечения гемофилии</a:t>
            </a:r>
          </a:p>
          <a:p>
            <a:r>
              <a:rPr lang="ru-RU" sz="2000" dirty="0">
                <a:latin typeface="+mn-lt"/>
              </a:rPr>
              <a:t>Программы </a:t>
            </a:r>
            <a:r>
              <a:rPr lang="ru-RU" sz="2000" dirty="0" err="1">
                <a:latin typeface="+mn-lt"/>
              </a:rPr>
              <a:t>твиннинга</a:t>
            </a:r>
            <a:endParaRPr lang="en-CA" sz="2000" dirty="0">
              <a:latin typeface="+mn-lt"/>
            </a:endParaRPr>
          </a:p>
          <a:p>
            <a:pPr algn="l"/>
            <a:r>
              <a:rPr lang="ru-RU" sz="2000" dirty="0">
                <a:latin typeface="+mn-lt"/>
              </a:rPr>
              <a:t>Семинары</a:t>
            </a:r>
            <a:endParaRPr lang="en-CA" sz="2000" dirty="0">
              <a:latin typeface="+mn-lt"/>
            </a:endParaRPr>
          </a:p>
          <a:p>
            <a:pPr algn="l"/>
            <a:r>
              <a:rPr lang="ru-RU" sz="2000" dirty="0" err="1">
                <a:latin typeface="+mn-lt"/>
              </a:rPr>
              <a:t>Вебинары</a:t>
            </a:r>
            <a:endParaRPr lang="en-CA" sz="2000" dirty="0">
              <a:latin typeface="+mn-lt"/>
            </a:endParaRPr>
          </a:p>
          <a:p>
            <a:pPr marL="0" indent="0">
              <a:buNone/>
            </a:pPr>
            <a:r>
              <a:rPr lang="ru-RU" sz="2000" b="1" dirty="0">
                <a:latin typeface="+mn-lt"/>
              </a:rPr>
              <a:t>Другие организации, продвигающие обучение</a:t>
            </a:r>
            <a:endParaRPr lang="en-CA" sz="2000" b="1" dirty="0">
              <a:latin typeface="+mn-lt"/>
            </a:endParaRPr>
          </a:p>
          <a:p>
            <a:pPr algn="l"/>
            <a:r>
              <a:rPr lang="ru-RU" sz="2000" dirty="0">
                <a:latin typeface="+mn-lt"/>
              </a:rPr>
              <a:t>Региональные</a:t>
            </a:r>
            <a:r>
              <a:rPr lang="en-CA" sz="2000" dirty="0">
                <a:latin typeface="+mn-lt"/>
              </a:rPr>
              <a:t> / </a:t>
            </a:r>
            <a:r>
              <a:rPr lang="ru-RU" sz="2000" dirty="0">
                <a:latin typeface="+mn-lt"/>
              </a:rPr>
              <a:t>национальные гемофилические организации</a:t>
            </a:r>
            <a:endParaRPr lang="en-CA" sz="2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055A15-8E27-4E42-8585-32FD99712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i="1" dirty="0"/>
              <a:t>Журнал «Гемофилия»</a:t>
            </a:r>
            <a:r>
              <a:rPr lang="en-CA" sz="900" i="1" dirty="0"/>
              <a:t>. </a:t>
            </a:r>
            <a:r>
              <a:rPr lang="en-CA" sz="900" dirty="0"/>
              <a:t>2020; Suppl 6:1–158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898423-675D-4613-9B0E-C8AD4D359A38}"/>
              </a:ext>
            </a:extLst>
          </p:cNvPr>
          <p:cNvGrpSpPr>
            <a:grpSpLocks noChangeAspect="1"/>
          </p:cNvGrpSpPr>
          <p:nvPr/>
        </p:nvGrpSpPr>
        <p:grpSpPr>
          <a:xfrm>
            <a:off x="5930364" y="2476509"/>
            <a:ext cx="6261636" cy="3639061"/>
            <a:chOff x="3869392" y="1498996"/>
            <a:chExt cx="7800682" cy="453350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118F05-EECA-4C4A-AD7E-7DDABAC1BA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4876" y="4778123"/>
              <a:ext cx="0" cy="8223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5E2A6E4-2E59-4FD2-8F9F-70F348DEE2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4876" y="1922313"/>
              <a:ext cx="0" cy="8223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E4C241-42D4-458B-973A-331F58112A7D}"/>
                </a:ext>
              </a:extLst>
            </p:cNvPr>
            <p:cNvSpPr/>
            <p:nvPr/>
          </p:nvSpPr>
          <p:spPr>
            <a:xfrm flipV="1">
              <a:off x="8926350" y="2561764"/>
              <a:ext cx="738878" cy="488613"/>
            </a:xfrm>
            <a:custGeom>
              <a:avLst/>
              <a:gdLst>
                <a:gd name="connsiteX0" fmla="*/ 787400 w 787400"/>
                <a:gd name="connsiteY0" fmla="*/ 520700 h 520700"/>
                <a:gd name="connsiteX1" fmla="*/ 520700 w 787400"/>
                <a:gd name="connsiteY1" fmla="*/ 520700 h 520700"/>
                <a:gd name="connsiteX2" fmla="*/ 0 w 787400"/>
                <a:gd name="connsiteY2" fmla="*/ 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520700">
                  <a:moveTo>
                    <a:pt x="787400" y="520700"/>
                  </a:moveTo>
                  <a:lnTo>
                    <a:pt x="520700" y="5207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3623DDB-7659-4A33-BA25-4F9EB8368408}"/>
                </a:ext>
              </a:extLst>
            </p:cNvPr>
            <p:cNvSpPr/>
            <p:nvPr/>
          </p:nvSpPr>
          <p:spPr>
            <a:xfrm flipH="1" flipV="1">
              <a:off x="6220892" y="2561764"/>
              <a:ext cx="738878" cy="488613"/>
            </a:xfrm>
            <a:custGeom>
              <a:avLst/>
              <a:gdLst>
                <a:gd name="connsiteX0" fmla="*/ 787400 w 787400"/>
                <a:gd name="connsiteY0" fmla="*/ 520700 h 520700"/>
                <a:gd name="connsiteX1" fmla="*/ 520700 w 787400"/>
                <a:gd name="connsiteY1" fmla="*/ 520700 h 520700"/>
                <a:gd name="connsiteX2" fmla="*/ 0 w 787400"/>
                <a:gd name="connsiteY2" fmla="*/ 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520700">
                  <a:moveTo>
                    <a:pt x="787400" y="520700"/>
                  </a:moveTo>
                  <a:lnTo>
                    <a:pt x="520700" y="5207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EDA6A8B-DD55-4621-ACB8-CC67D2CA0221}"/>
                </a:ext>
              </a:extLst>
            </p:cNvPr>
            <p:cNvSpPr/>
            <p:nvPr/>
          </p:nvSpPr>
          <p:spPr>
            <a:xfrm>
              <a:off x="9671121" y="2270026"/>
              <a:ext cx="1783340" cy="579127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2929" rIns="0" bIns="9292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dirty="0">
                  <a:solidFill>
                    <a:srgbClr val="C00000"/>
                  </a:solidFill>
                  <a:latin typeface="+mj-lt"/>
                </a:rPr>
                <a:t>Медсестра</a:t>
              </a:r>
              <a:endParaRPr lang="en-CA" sz="2000" b="1" kern="1200" dirty="0">
                <a:solidFill>
                  <a:srgbClr val="C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BB24208-D9F4-4B13-B8BC-5FB8EBD82C6D}"/>
                </a:ext>
              </a:extLst>
            </p:cNvPr>
            <p:cNvSpPr/>
            <p:nvPr/>
          </p:nvSpPr>
          <p:spPr>
            <a:xfrm>
              <a:off x="3869392" y="2288548"/>
              <a:ext cx="2338035" cy="579127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accent1"/>
                  </a:solidFill>
                </a:rPr>
                <a:t>Патологоанатом</a:t>
              </a:r>
              <a:endParaRPr lang="en-CA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C0B4113-A367-42C0-83FD-4383EDF04288}"/>
                </a:ext>
              </a:extLst>
            </p:cNvPr>
            <p:cNvSpPr/>
            <p:nvPr/>
          </p:nvSpPr>
          <p:spPr>
            <a:xfrm>
              <a:off x="8926350" y="4434440"/>
              <a:ext cx="738878" cy="488613"/>
            </a:xfrm>
            <a:custGeom>
              <a:avLst/>
              <a:gdLst>
                <a:gd name="connsiteX0" fmla="*/ 787400 w 787400"/>
                <a:gd name="connsiteY0" fmla="*/ 520700 h 520700"/>
                <a:gd name="connsiteX1" fmla="*/ 520700 w 787400"/>
                <a:gd name="connsiteY1" fmla="*/ 520700 h 520700"/>
                <a:gd name="connsiteX2" fmla="*/ 0 w 787400"/>
                <a:gd name="connsiteY2" fmla="*/ 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520700">
                  <a:moveTo>
                    <a:pt x="787400" y="520700"/>
                  </a:moveTo>
                  <a:lnTo>
                    <a:pt x="520700" y="5207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72F7E0C-DCF9-4FBD-91BB-F36223FCB868}"/>
                </a:ext>
              </a:extLst>
            </p:cNvPr>
            <p:cNvSpPr/>
            <p:nvPr/>
          </p:nvSpPr>
          <p:spPr>
            <a:xfrm flipH="1">
              <a:off x="6220892" y="4434440"/>
              <a:ext cx="738878" cy="488613"/>
            </a:xfrm>
            <a:custGeom>
              <a:avLst/>
              <a:gdLst>
                <a:gd name="connsiteX0" fmla="*/ 787400 w 787400"/>
                <a:gd name="connsiteY0" fmla="*/ 520700 h 520700"/>
                <a:gd name="connsiteX1" fmla="*/ 520700 w 787400"/>
                <a:gd name="connsiteY1" fmla="*/ 520700 h 520700"/>
                <a:gd name="connsiteX2" fmla="*/ 0 w 787400"/>
                <a:gd name="connsiteY2" fmla="*/ 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520700">
                  <a:moveTo>
                    <a:pt x="787400" y="520700"/>
                  </a:moveTo>
                  <a:lnTo>
                    <a:pt x="520700" y="5207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4172B1F-5E0B-4C41-9BB4-395060DA9474}"/>
                </a:ext>
              </a:extLst>
            </p:cNvPr>
            <p:cNvCxnSpPr>
              <a:cxnSpLocks/>
            </p:cNvCxnSpPr>
            <p:nvPr/>
          </p:nvCxnSpPr>
          <p:spPr>
            <a:xfrm>
              <a:off x="5996176" y="3759181"/>
              <a:ext cx="882005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0FF7494-CC4E-47A6-89E8-1184467A2697}"/>
                </a:ext>
              </a:extLst>
            </p:cNvPr>
            <p:cNvCxnSpPr>
              <a:cxnSpLocks/>
            </p:cNvCxnSpPr>
            <p:nvPr/>
          </p:nvCxnSpPr>
          <p:spPr>
            <a:xfrm>
              <a:off x="9004729" y="3759181"/>
              <a:ext cx="88200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DDF532-703F-4A49-A5D6-DB296B39D7A4}"/>
                </a:ext>
              </a:extLst>
            </p:cNvPr>
            <p:cNvSpPr/>
            <p:nvPr/>
          </p:nvSpPr>
          <p:spPr>
            <a:xfrm>
              <a:off x="7095422" y="1498996"/>
              <a:ext cx="1783340" cy="579127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accent1"/>
                  </a:solidFill>
                  <a:latin typeface="+mj-lt"/>
                </a:rPr>
                <a:t>Врачи</a:t>
              </a:r>
              <a:endParaRPr lang="en-CA" sz="16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80C659C-4595-43B5-ACD0-0104E6B327A6}"/>
                </a:ext>
              </a:extLst>
            </p:cNvPr>
            <p:cNvSpPr/>
            <p:nvPr/>
          </p:nvSpPr>
          <p:spPr>
            <a:xfrm>
              <a:off x="9886734" y="3477049"/>
              <a:ext cx="1783340" cy="579127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accent1"/>
                  </a:solidFill>
                  <a:latin typeface="+mj-lt"/>
                </a:rPr>
                <a:t>Генетик</a:t>
              </a:r>
              <a:endParaRPr lang="en-CA" sz="16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198CC7-922F-4508-BAA6-6289900227F9}"/>
                </a:ext>
              </a:extLst>
            </p:cNvPr>
            <p:cNvSpPr/>
            <p:nvPr/>
          </p:nvSpPr>
          <p:spPr>
            <a:xfrm>
              <a:off x="9671120" y="4634324"/>
              <a:ext cx="1889348" cy="579127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dirty="0">
                  <a:solidFill>
                    <a:schemeClr val="accent1"/>
                  </a:solidFill>
                  <a:latin typeface="+mj-lt"/>
                </a:rPr>
                <a:t>Социальный работник</a:t>
              </a:r>
              <a:endParaRPr lang="en-CA" sz="1600" b="1" kern="12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8FBCAFD-4FCA-4541-8B3C-8B62B330D48F}"/>
                </a:ext>
              </a:extLst>
            </p:cNvPr>
            <p:cNvSpPr/>
            <p:nvPr/>
          </p:nvSpPr>
          <p:spPr>
            <a:xfrm>
              <a:off x="7095421" y="5453374"/>
              <a:ext cx="2109303" cy="579127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accent1"/>
                  </a:solidFill>
                </a:rPr>
                <a:t>Инфекционист</a:t>
              </a:r>
              <a:endParaRPr lang="en-CA" sz="1600" b="1" kern="12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34D538-3746-4DB0-B9E7-122CD626F770}"/>
                </a:ext>
              </a:extLst>
            </p:cNvPr>
            <p:cNvSpPr/>
            <p:nvPr/>
          </p:nvSpPr>
          <p:spPr>
            <a:xfrm>
              <a:off x="4424087" y="4619958"/>
              <a:ext cx="1783340" cy="579127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>
                  <a:solidFill>
                    <a:schemeClr val="accent1"/>
                  </a:solidFill>
                  <a:latin typeface="+mj-lt"/>
                </a:rPr>
                <a:t>Ортопедия</a:t>
              </a:r>
              <a:endParaRPr lang="en-CA" sz="1600" b="1" kern="12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7C97CC2-FE11-48D1-A49E-4FE2EF2C8A5F}"/>
                </a:ext>
              </a:extLst>
            </p:cNvPr>
            <p:cNvSpPr/>
            <p:nvPr/>
          </p:nvSpPr>
          <p:spPr>
            <a:xfrm>
              <a:off x="4215697" y="3457599"/>
              <a:ext cx="1892610" cy="579127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accent1"/>
                  </a:solidFill>
                </a:rPr>
                <a:t>Врачи ЛФК / </a:t>
              </a:r>
              <a:r>
                <a:rPr lang="ru-RU" sz="1600" b="1" dirty="0" err="1">
                  <a:solidFill>
                    <a:schemeClr val="accent1"/>
                  </a:solidFill>
                </a:rPr>
                <a:t>трудотера-певты</a:t>
              </a:r>
              <a:endParaRPr lang="en-CA" sz="1600" b="1" dirty="0">
                <a:solidFill>
                  <a:schemeClr val="accent1"/>
                </a:solidFill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600" b="1" kern="1200" dirty="0">
                <a:solidFill>
                  <a:schemeClr val="accent1"/>
                </a:solidFill>
                <a:latin typeface="+mj-lt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64521A7-14C0-41BF-B8DD-37CF3F763E87}"/>
                </a:ext>
              </a:extLst>
            </p:cNvPr>
            <p:cNvGrpSpPr/>
            <p:nvPr/>
          </p:nvGrpSpPr>
          <p:grpSpPr>
            <a:xfrm>
              <a:off x="6577108" y="2498539"/>
              <a:ext cx="2747012" cy="2530662"/>
              <a:chOff x="6309465" y="2251975"/>
              <a:chExt cx="3282298" cy="3023789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E1C586F-4034-4B9D-8223-F8BA6F5C7733}"/>
                  </a:ext>
                </a:extLst>
              </p:cNvPr>
              <p:cNvSpPr/>
              <p:nvPr/>
            </p:nvSpPr>
            <p:spPr>
              <a:xfrm>
                <a:off x="6425312" y="2251975"/>
                <a:ext cx="3023788" cy="3023789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B566B0E-31BB-450F-9661-AFB38C3E240F}"/>
                  </a:ext>
                </a:extLst>
              </p:cNvPr>
              <p:cNvSpPr txBox="1"/>
              <p:nvPr/>
            </p:nvSpPr>
            <p:spPr>
              <a:xfrm>
                <a:off x="6309465" y="3242946"/>
                <a:ext cx="3282298" cy="1053720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rgbClr val="642566"/>
                    </a:solidFill>
                  </a:rPr>
                  <a:t>Лица с гемофилией</a:t>
                </a:r>
                <a:endParaRPr lang="en-CA" sz="2000" b="1" dirty="0">
                  <a:solidFill>
                    <a:srgbClr val="642566"/>
                  </a:solidFill>
                </a:endParaRP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40710DF-D88C-471E-B5DF-CFD1335C30B9}"/>
                </a:ext>
              </a:extLst>
            </p:cNvPr>
            <p:cNvCxnSpPr>
              <a:cxnSpLocks/>
            </p:cNvCxnSpPr>
            <p:nvPr/>
          </p:nvCxnSpPr>
          <p:spPr>
            <a:xfrm>
              <a:off x="7695355" y="5453374"/>
              <a:ext cx="5834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F14A12C-7C42-41A8-9FB4-29A9952BFFC7}"/>
                </a:ext>
              </a:extLst>
            </p:cNvPr>
            <p:cNvCxnSpPr>
              <a:cxnSpLocks/>
            </p:cNvCxnSpPr>
            <p:nvPr/>
          </p:nvCxnSpPr>
          <p:spPr>
            <a:xfrm>
              <a:off x="7695355" y="2066601"/>
              <a:ext cx="5834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8B245FD-AF87-4E1C-9F3C-DEE1D122279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386097" y="2561764"/>
              <a:ext cx="5834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F55E018-E094-4C4C-959F-9ABC9D98FB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608039" y="3766613"/>
              <a:ext cx="5834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D6B4D52-163E-4E50-9DAD-5BAEEB690BD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386096" y="4923887"/>
              <a:ext cx="5834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D93FFF0-E47A-4373-8269-CF080B1E782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933934" y="4923887"/>
              <a:ext cx="5834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82E5393-3816-4AB3-B78D-08E99103A6E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712334" y="3766613"/>
              <a:ext cx="5834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6706327-D1DA-490D-A00C-D34B5C86B77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933935" y="2561764"/>
              <a:ext cx="5834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708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A7CA-25A6-4E52-AD19-9B794E7D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dirty="0"/>
              <a:t>Руководство ВФГ по лечению гемофилии</a:t>
            </a:r>
            <a:endParaRPr lang="en-CA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3DC7D3-4231-4F84-8B3E-CAB46BE5583F}"/>
              </a:ext>
            </a:extLst>
          </p:cNvPr>
          <p:cNvSpPr txBox="1">
            <a:spLocks/>
          </p:cNvSpPr>
          <p:nvPr/>
        </p:nvSpPr>
        <p:spPr>
          <a:xfrm>
            <a:off x="990601" y="6508751"/>
            <a:ext cx="992505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900" dirty="0">
                <a:solidFill>
                  <a:prstClr val="black"/>
                </a:solidFill>
                <a:latin typeface="Arial" panose="020B0604020202020204"/>
              </a:rPr>
              <a:t>А. </a:t>
            </a:r>
            <a:r>
              <a:rPr lang="ru-RU" sz="900" dirty="0" err="1">
                <a:solidFill>
                  <a:prstClr val="black"/>
                </a:solidFill>
                <a:latin typeface="Arial" panose="020B0604020202020204"/>
              </a:rPr>
              <a:t>Шривастава</a:t>
            </a:r>
            <a:r>
              <a:rPr lang="ru-RU" sz="900" dirty="0">
                <a:solidFill>
                  <a:prstClr val="black"/>
                </a:solidFill>
                <a:latin typeface="Arial" panose="020B0604020202020204"/>
              </a:rPr>
              <a:t> и др. Журнал «Гемофилия»</a:t>
            </a:r>
            <a:r>
              <a:rPr kumimoji="0" lang="en-CA" sz="9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2020;26(Suppl 6):1–158.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9305BB-ED29-4EF6-9355-89343E3AE668}"/>
              </a:ext>
            </a:extLst>
          </p:cNvPr>
          <p:cNvSpPr txBox="1"/>
          <p:nvPr/>
        </p:nvSpPr>
        <p:spPr>
          <a:xfrm>
            <a:off x="366955" y="2967335"/>
            <a:ext cx="472916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8BB0"/>
                </a:solidFill>
              </a:rPr>
              <a:t>340 </a:t>
            </a:r>
            <a:r>
              <a:rPr lang="ru-RU" sz="2400" b="1" dirty="0">
                <a:solidFill>
                  <a:srgbClr val="008BB0"/>
                </a:solidFill>
              </a:rPr>
              <a:t>ПРАКТИЧЕСКИХ РЕКОМЕНДАЦИЙ</a:t>
            </a:r>
            <a:endParaRPr lang="en-CA" sz="2400" b="1" dirty="0">
              <a:solidFill>
                <a:srgbClr val="008BB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231772" y="123399"/>
            <a:ext cx="6613130" cy="25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035" y="1141879"/>
            <a:ext cx="3460377" cy="4534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EAC5F-2259-4354-95B9-DB2FD11F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796753" cy="109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Принцип</a:t>
            </a:r>
            <a:r>
              <a:rPr lang="en-CA" sz="3200" dirty="0"/>
              <a:t> 5</a:t>
            </a:r>
            <a:r>
              <a:rPr lang="ru-RU" sz="3200" dirty="0"/>
              <a:t>.</a:t>
            </a:r>
            <a:r>
              <a:rPr lang="en-CA" sz="3200" dirty="0"/>
              <a:t> </a:t>
            </a:r>
            <a:r>
              <a:rPr lang="ru-RU" sz="3200" dirty="0"/>
              <a:t>Клинические и эпидемиологические исследования</a:t>
            </a:r>
            <a:br>
              <a:rPr lang="en-CA" sz="3200" dirty="0">
                <a:solidFill>
                  <a:srgbClr val="642566"/>
                </a:solidFill>
              </a:rPr>
            </a:br>
            <a:r>
              <a:rPr lang="ru-RU" sz="3200" b="1" i="1" dirty="0">
                <a:solidFill>
                  <a:srgbClr val="642566"/>
                </a:solidFill>
                <a:latin typeface="+mn-lt"/>
              </a:rPr>
              <a:t>Нерешённые вопросы лечения гемофилии</a:t>
            </a:r>
            <a:endParaRPr lang="en-CA" sz="3200" dirty="0">
              <a:solidFill>
                <a:srgbClr val="6425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E3640-1396-46AB-A8E8-7D86F6C36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Недостаточность доказательной базы по многим аспектам современной медицинской практики</a:t>
            </a:r>
            <a:endParaRPr lang="en-CA" dirty="0"/>
          </a:p>
          <a:p>
            <a:r>
              <a:rPr lang="ru-RU" dirty="0"/>
              <a:t>Существовали препятствия к проведению соответствующих исследований</a:t>
            </a:r>
            <a:endParaRPr lang="en-CA" dirty="0"/>
          </a:p>
          <a:p>
            <a:r>
              <a:rPr lang="ru-RU" dirty="0"/>
              <a:t>Приоритетные области исследований </a:t>
            </a:r>
            <a:r>
              <a:rPr lang="en-CA" dirty="0"/>
              <a:t>– </a:t>
            </a:r>
            <a:r>
              <a:rPr lang="ru-RU" dirty="0"/>
              <a:t>местная актуальность</a:t>
            </a:r>
            <a:endParaRPr lang="en-CA" dirty="0"/>
          </a:p>
          <a:p>
            <a:r>
              <a:rPr lang="ru-RU" dirty="0">
                <a:solidFill>
                  <a:srgbClr val="008BB0"/>
                </a:solidFill>
              </a:rPr>
              <a:t>Протоколы оптимальной заместительной терапии (профилактики) фактором</a:t>
            </a:r>
            <a:endParaRPr lang="en-CA" dirty="0">
              <a:solidFill>
                <a:srgbClr val="008BB0"/>
              </a:solidFill>
            </a:endParaRPr>
          </a:p>
          <a:p>
            <a:r>
              <a:rPr lang="ru-RU" dirty="0">
                <a:solidFill>
                  <a:srgbClr val="008BB0"/>
                </a:solidFill>
              </a:rPr>
              <a:t>Использование альтернативных </a:t>
            </a:r>
            <a:r>
              <a:rPr lang="ru-RU" dirty="0" err="1">
                <a:solidFill>
                  <a:srgbClr val="008BB0"/>
                </a:solidFill>
              </a:rPr>
              <a:t>гемостатических</a:t>
            </a:r>
            <a:r>
              <a:rPr lang="ru-RU" dirty="0">
                <a:solidFill>
                  <a:srgbClr val="008BB0"/>
                </a:solidFill>
              </a:rPr>
              <a:t> препаратов</a:t>
            </a:r>
            <a:endParaRPr lang="en-CA" dirty="0">
              <a:solidFill>
                <a:srgbClr val="008BB0"/>
              </a:solidFill>
            </a:endParaRPr>
          </a:p>
          <a:p>
            <a:r>
              <a:rPr lang="en-CA" dirty="0">
                <a:solidFill>
                  <a:srgbClr val="008BB0"/>
                </a:solidFill>
              </a:rPr>
              <a:t>M</a:t>
            </a:r>
            <a:r>
              <a:rPr lang="ru-RU" dirty="0">
                <a:solidFill>
                  <a:srgbClr val="008BB0"/>
                </a:solidFill>
              </a:rPr>
              <a:t>лечение острых суставных кровотечений</a:t>
            </a:r>
            <a:endParaRPr lang="en-CA" dirty="0">
              <a:solidFill>
                <a:srgbClr val="008BB0"/>
              </a:solidFill>
            </a:endParaRPr>
          </a:p>
          <a:p>
            <a:r>
              <a:rPr lang="ru-RU" dirty="0">
                <a:solidFill>
                  <a:srgbClr val="008BB0"/>
                </a:solidFill>
              </a:rPr>
              <a:t>Оценка результатов</a:t>
            </a:r>
            <a:r>
              <a:rPr lang="en-CA" dirty="0">
                <a:solidFill>
                  <a:srgbClr val="008BB0"/>
                </a:solidFill>
              </a:rPr>
              <a:t> – </a:t>
            </a:r>
            <a:r>
              <a:rPr lang="ru-RU" dirty="0">
                <a:solidFill>
                  <a:srgbClr val="008BB0"/>
                </a:solidFill>
              </a:rPr>
              <a:t>частота кровотечений</a:t>
            </a:r>
            <a:r>
              <a:rPr lang="en-CA" dirty="0">
                <a:solidFill>
                  <a:srgbClr val="008BB0"/>
                </a:solidFill>
              </a:rPr>
              <a:t> / </a:t>
            </a:r>
            <a:r>
              <a:rPr lang="ru-RU" dirty="0">
                <a:solidFill>
                  <a:srgbClr val="008BB0"/>
                </a:solidFill>
              </a:rPr>
              <a:t>результаты по ОДА</a:t>
            </a:r>
            <a:r>
              <a:rPr lang="en-CA" dirty="0">
                <a:solidFill>
                  <a:srgbClr val="008BB0"/>
                </a:solidFill>
              </a:rPr>
              <a:t> </a:t>
            </a:r>
            <a:endParaRPr lang="ru-RU" dirty="0">
              <a:solidFill>
                <a:srgbClr val="008BB0"/>
              </a:solidFill>
            </a:endParaRPr>
          </a:p>
          <a:p>
            <a:r>
              <a:rPr lang="ru-RU" dirty="0"/>
              <a:t>Исследования, основанные на данных регистра </a:t>
            </a:r>
            <a:r>
              <a:rPr lang="en-CA" dirty="0"/>
              <a:t>– </a:t>
            </a:r>
            <a:r>
              <a:rPr lang="ru-RU" dirty="0"/>
              <a:t>Всемирный регистр </a:t>
            </a:r>
            <a:r>
              <a:rPr lang="ru-RU" dirty="0" err="1"/>
              <a:t>коагулопатий</a:t>
            </a:r>
            <a:endParaRPr lang="en-CA" dirty="0"/>
          </a:p>
          <a:p>
            <a:r>
              <a:rPr lang="ru-RU" dirty="0"/>
              <a:t>Инновационные виды терапии</a:t>
            </a:r>
            <a:r>
              <a:rPr lang="en-CA" dirty="0"/>
              <a:t> – </a:t>
            </a:r>
            <a:r>
              <a:rPr lang="ru-RU" dirty="0"/>
              <a:t>генная терапия</a:t>
            </a:r>
            <a:r>
              <a:rPr lang="en-CA" dirty="0"/>
              <a:t> / </a:t>
            </a:r>
            <a:r>
              <a:rPr lang="ru-RU" dirty="0"/>
              <a:t>другие виды</a:t>
            </a:r>
            <a:endParaRPr lang="en-CA" dirty="0"/>
          </a:p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07BF5-470F-4A9C-89B8-3455A8EA5A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sz="900" dirty="0"/>
          </a:p>
          <a:p>
            <a:r>
              <a:rPr lang="ru-RU" dirty="0"/>
              <a:t>ОДА</a:t>
            </a:r>
            <a:r>
              <a:rPr lang="en-CA" dirty="0"/>
              <a:t>, </a:t>
            </a:r>
            <a:r>
              <a:rPr lang="fr-CA" dirty="0" err="1"/>
              <a:t>опорно-двигательный</a:t>
            </a:r>
            <a:r>
              <a:rPr lang="fr-CA" dirty="0"/>
              <a:t> </a:t>
            </a:r>
            <a:r>
              <a:rPr lang="fr-CA" dirty="0" err="1"/>
              <a:t>аппарат</a:t>
            </a:r>
            <a:r>
              <a:rPr lang="en-CA" dirty="0"/>
              <a:t>. </a:t>
            </a:r>
          </a:p>
          <a:p>
            <a:r>
              <a:rPr lang="ru-RU" i="1" dirty="0"/>
              <a:t>Журнал «Гемофилия»</a:t>
            </a:r>
            <a:r>
              <a:rPr lang="en-CA" sz="900" i="1" dirty="0"/>
              <a:t>. </a:t>
            </a:r>
            <a:r>
              <a:rPr lang="en-CA" sz="900" dirty="0"/>
              <a:t>2020; Suppl 6:1–158</a:t>
            </a:r>
          </a:p>
        </p:txBody>
      </p:sp>
    </p:spTree>
    <p:extLst>
      <p:ext uri="{BB962C8B-B14F-4D97-AF65-F5344CB8AC3E}">
        <p14:creationId xmlns:p14="http://schemas.microsoft.com/office/powerpoint/2010/main" val="1529895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64F13636-9D10-4C45-81B2-889F5F57E8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t="6130" r="6168" b="24526"/>
          <a:stretch/>
        </p:blipFill>
        <p:spPr>
          <a:xfrm>
            <a:off x="5450681" y="583533"/>
            <a:ext cx="5828563" cy="60210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18" y="196849"/>
            <a:ext cx="11852255" cy="550267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Принцип</a:t>
            </a:r>
            <a:r>
              <a:rPr lang="en-CA" sz="3200" dirty="0"/>
              <a:t> 6</a:t>
            </a:r>
            <a:r>
              <a:rPr lang="ru-RU" sz="3200" dirty="0"/>
              <a:t>.</a:t>
            </a:r>
            <a:r>
              <a:rPr lang="en-CA" sz="3200" dirty="0"/>
              <a:t> </a:t>
            </a:r>
            <a:r>
              <a:rPr lang="ru-RU" sz="3200" dirty="0"/>
              <a:t>Срочная и неотложная медицинская помощь при кровотечениях </a:t>
            </a:r>
            <a:endParaRPr lang="en-CA" sz="32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F7F68FB-90A6-44EB-91BB-4F5CDA2E5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20" y="1060252"/>
            <a:ext cx="5107728" cy="4614863"/>
          </a:xfrm>
        </p:spPr>
        <p:txBody>
          <a:bodyPr>
            <a:noAutofit/>
          </a:bodyPr>
          <a:lstStyle/>
          <a:p>
            <a:pPr marL="285750" indent="-285750"/>
            <a:r>
              <a:rPr lang="ru-RU" sz="2400" dirty="0"/>
              <a:t>Указаны </a:t>
            </a:r>
            <a:r>
              <a:rPr lang="ru-RU" sz="2400" dirty="0">
                <a:solidFill>
                  <a:srgbClr val="008BB0"/>
                </a:solidFill>
              </a:rPr>
              <a:t>желательные пиковые уровни фактора при заместительной терапии КФС</a:t>
            </a:r>
            <a:r>
              <a:rPr lang="ru-RU" sz="2400" dirty="0"/>
              <a:t>. Уровни показаны для терапии кровотечений различной локализации и отражают </a:t>
            </a:r>
            <a:r>
              <a:rPr lang="ru-RU" sz="2400" dirty="0">
                <a:solidFill>
                  <a:srgbClr val="008BB0"/>
                </a:solidFill>
              </a:rPr>
              <a:t>диапазон в мировой клинической практике в зависимости от имеющихся ресурсов</a:t>
            </a:r>
            <a:r>
              <a:rPr lang="en-CA" sz="2400" dirty="0">
                <a:solidFill>
                  <a:srgbClr val="008BB0"/>
                </a:solidFill>
                <a:latin typeface="+mj-lt"/>
              </a:rPr>
              <a:t>. </a:t>
            </a:r>
          </a:p>
          <a:p>
            <a:pPr marL="285750" indent="-285750"/>
            <a:r>
              <a:rPr lang="ru-RU" sz="2400" dirty="0"/>
              <a:t>Важно отметить, что </a:t>
            </a:r>
            <a:r>
              <a:rPr lang="ru-RU" sz="2400" dirty="0">
                <a:solidFill>
                  <a:srgbClr val="008BB0"/>
                </a:solidFill>
              </a:rPr>
              <a:t>цель лечения состоит в эффективной остановке кровотечения, и что эта цель должна быть неизменной для любой страны</a:t>
            </a:r>
            <a:r>
              <a:rPr lang="en-CA" sz="2400" dirty="0">
                <a:solidFill>
                  <a:srgbClr val="008BB0"/>
                </a:solidFill>
                <a:latin typeface="+mj-lt"/>
              </a:rPr>
              <a:t>.</a:t>
            </a:r>
          </a:p>
          <a:p>
            <a:endParaRPr lang="en-CA" sz="2400" dirty="0">
              <a:solidFill>
                <a:srgbClr val="008BB0"/>
              </a:solidFill>
              <a:latin typeface="+mj-lt"/>
            </a:endParaRPr>
          </a:p>
          <a:p>
            <a:endParaRPr lang="en-CA" sz="24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49224C-E5D2-48C3-B471-1F4DAF5C2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КФС</a:t>
            </a:r>
            <a:r>
              <a:rPr lang="en-US" dirty="0"/>
              <a:t>, </a:t>
            </a:r>
            <a:r>
              <a:rPr lang="ru-RU" dirty="0"/>
              <a:t>концентрат фактора свёртывания</a:t>
            </a:r>
            <a:r>
              <a:rPr lang="en-US" dirty="0"/>
              <a:t>.</a:t>
            </a:r>
            <a:endParaRPr lang="en-CA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968538"/>
              </p:ext>
            </p:extLst>
          </p:nvPr>
        </p:nvGraphicFramePr>
        <p:xfrm>
          <a:off x="5573761" y="1077972"/>
          <a:ext cx="5812556" cy="55089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94740">
                  <a:extLst>
                    <a:ext uri="{9D8B030D-6E8A-4147-A177-3AD203B41FA5}">
                      <a16:colId xmlns:a16="http://schemas.microsoft.com/office/drawing/2014/main" val="2961662708"/>
                    </a:ext>
                  </a:extLst>
                </a:gridCol>
                <a:gridCol w="547887">
                  <a:extLst>
                    <a:ext uri="{9D8B030D-6E8A-4147-A177-3AD203B41FA5}">
                      <a16:colId xmlns:a16="http://schemas.microsoft.com/office/drawing/2014/main" val="2383805310"/>
                    </a:ext>
                  </a:extLst>
                </a:gridCol>
                <a:gridCol w="550196">
                  <a:extLst>
                    <a:ext uri="{9D8B030D-6E8A-4147-A177-3AD203B41FA5}">
                      <a16:colId xmlns:a16="http://schemas.microsoft.com/office/drawing/2014/main" val="3749154173"/>
                    </a:ext>
                  </a:extLst>
                </a:gridCol>
                <a:gridCol w="116044">
                  <a:extLst>
                    <a:ext uri="{9D8B030D-6E8A-4147-A177-3AD203B41FA5}">
                      <a16:colId xmlns:a16="http://schemas.microsoft.com/office/drawing/2014/main" val="910251013"/>
                    </a:ext>
                  </a:extLst>
                </a:gridCol>
                <a:gridCol w="547307">
                  <a:extLst>
                    <a:ext uri="{9D8B030D-6E8A-4147-A177-3AD203B41FA5}">
                      <a16:colId xmlns:a16="http://schemas.microsoft.com/office/drawing/2014/main" val="2737382083"/>
                    </a:ext>
                  </a:extLst>
                </a:gridCol>
                <a:gridCol w="550772">
                  <a:extLst>
                    <a:ext uri="{9D8B030D-6E8A-4147-A177-3AD203B41FA5}">
                      <a16:colId xmlns:a16="http://schemas.microsoft.com/office/drawing/2014/main" val="489469304"/>
                    </a:ext>
                  </a:extLst>
                </a:gridCol>
                <a:gridCol w="115467">
                  <a:extLst>
                    <a:ext uri="{9D8B030D-6E8A-4147-A177-3AD203B41FA5}">
                      <a16:colId xmlns:a16="http://schemas.microsoft.com/office/drawing/2014/main" val="2083054245"/>
                    </a:ext>
                  </a:extLst>
                </a:gridCol>
                <a:gridCol w="547307">
                  <a:extLst>
                    <a:ext uri="{9D8B030D-6E8A-4147-A177-3AD203B41FA5}">
                      <a16:colId xmlns:a16="http://schemas.microsoft.com/office/drawing/2014/main" val="1606859931"/>
                    </a:ext>
                  </a:extLst>
                </a:gridCol>
                <a:gridCol w="550772">
                  <a:extLst>
                    <a:ext uri="{9D8B030D-6E8A-4147-A177-3AD203B41FA5}">
                      <a16:colId xmlns:a16="http://schemas.microsoft.com/office/drawing/2014/main" val="603541457"/>
                    </a:ext>
                  </a:extLst>
                </a:gridCol>
                <a:gridCol w="116044">
                  <a:extLst>
                    <a:ext uri="{9D8B030D-6E8A-4147-A177-3AD203B41FA5}">
                      <a16:colId xmlns:a16="http://schemas.microsoft.com/office/drawing/2014/main" val="2063844363"/>
                    </a:ext>
                  </a:extLst>
                </a:gridCol>
                <a:gridCol w="546731">
                  <a:extLst>
                    <a:ext uri="{9D8B030D-6E8A-4147-A177-3AD203B41FA5}">
                      <a16:colId xmlns:a16="http://schemas.microsoft.com/office/drawing/2014/main" val="1650530064"/>
                    </a:ext>
                  </a:extLst>
                </a:gridCol>
                <a:gridCol w="629289">
                  <a:extLst>
                    <a:ext uri="{9D8B030D-6E8A-4147-A177-3AD203B41FA5}">
                      <a16:colId xmlns:a16="http://schemas.microsoft.com/office/drawing/2014/main" val="1203177860"/>
                    </a:ext>
                  </a:extLst>
                </a:gridCol>
              </a:tblGrid>
              <a:tr h="501155">
                <a:tc gridSpan="12">
                  <a:txBody>
                    <a:bodyPr/>
                    <a:lstStyle/>
                    <a:p>
                      <a:pPr marL="1094740">
                        <a:spcBef>
                          <a:spcPts val="510"/>
                        </a:spcBef>
                        <a:spcAft>
                          <a:spcPts val="0"/>
                        </a:spcAft>
                        <a:tabLst>
                          <a:tab pos="3764280" algn="l"/>
                        </a:tabLs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Гемофилия</a:t>
                      </a:r>
                      <a:r>
                        <a:rPr lang="ru-RU" sz="700" spc="-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A	Гемофилия</a:t>
                      </a:r>
                      <a:r>
                        <a:rPr lang="ru-RU" sz="7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094740" marR="374650">
                        <a:lnSpc>
                          <a:spcPct val="12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2429510" algn="l"/>
                          <a:tab pos="3764280" algn="l"/>
                          <a:tab pos="5099685" algn="l"/>
                        </a:tabLst>
                      </a:pP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Низкодозный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1094740" marR="374650">
                        <a:lnSpc>
                          <a:spcPct val="12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2429510" algn="l"/>
                          <a:tab pos="3764280" algn="l"/>
                          <a:tab pos="5099685" algn="l"/>
                        </a:tabLs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протокол	Высокодозный	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Низкодозный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                    Высокодозный 	                                                        протокол			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973741"/>
                  </a:ext>
                </a:extLst>
              </a:tr>
              <a:tr h="232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4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Пиковый уровень фактора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84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</a:rPr>
                        <a:t>Длительность лечения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4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</a:rPr>
                        <a:t>Пиковый уровень фактора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84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</a:rPr>
                        <a:t>Длительность лечения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84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</a:rPr>
                        <a:t>Пиковый уровень фактора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84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</a:rPr>
                        <a:t>Длительность лечения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84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</a:rPr>
                        <a:t>Пиковый уровень фактора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84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</a:rPr>
                        <a:t>Длительность лечения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113515"/>
                  </a:ext>
                </a:extLst>
              </a:tr>
              <a:tr h="174383">
                <a:tc>
                  <a:txBody>
                    <a:bodyPr/>
                    <a:lstStyle/>
                    <a:p>
                      <a:pPr marL="6350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bg1"/>
                          </a:solidFill>
                          <a:effectLst/>
                        </a:rPr>
                        <a:t>Тип кровоизлияния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уровень </a:t>
                      </a:r>
                      <a:r>
                        <a:rPr lang="ru-RU" sz="700" spc="5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ru-RU" sz="700" spc="15" dirty="0">
                          <a:solidFill>
                            <a:schemeClr val="bg1"/>
                          </a:solidFill>
                          <a:effectLst/>
                        </a:rPr>
                        <a:t>МЕ</a:t>
                      </a:r>
                      <a:r>
                        <a:rPr lang="ru-RU" sz="700" spc="-4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ru-RU" sz="700" spc="10" dirty="0" err="1">
                          <a:solidFill>
                            <a:schemeClr val="bg1"/>
                          </a:solidFill>
                          <a:effectLst/>
                        </a:rPr>
                        <a:t>дл</a:t>
                      </a: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(дни)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уровень </a:t>
                      </a:r>
                      <a:r>
                        <a:rPr lang="ru-RU" sz="700" spc="5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ru-RU" sz="700" spc="15" dirty="0">
                          <a:solidFill>
                            <a:schemeClr val="bg1"/>
                          </a:solidFill>
                          <a:effectLst/>
                        </a:rPr>
                        <a:t>МЕ</a:t>
                      </a:r>
                      <a:r>
                        <a:rPr lang="ru-RU" sz="700" spc="-4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ru-RU" sz="700" spc="10" dirty="0" err="1">
                          <a:solidFill>
                            <a:schemeClr val="bg1"/>
                          </a:solidFill>
                          <a:effectLst/>
                        </a:rPr>
                        <a:t>дл</a:t>
                      </a: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(дни)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уровень </a:t>
                      </a:r>
                      <a:r>
                        <a:rPr lang="ru-RU" sz="700" spc="5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ru-RU" sz="700" spc="15" dirty="0">
                          <a:solidFill>
                            <a:schemeClr val="bg1"/>
                          </a:solidFill>
                          <a:effectLst/>
                        </a:rPr>
                        <a:t>МЕ</a:t>
                      </a:r>
                      <a:r>
                        <a:rPr lang="ru-RU" sz="700" spc="-4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ru-RU" sz="700" spc="10" dirty="0" err="1">
                          <a:solidFill>
                            <a:schemeClr val="bg1"/>
                          </a:solidFill>
                          <a:effectLst/>
                        </a:rPr>
                        <a:t>дл</a:t>
                      </a: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(дни)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уровень </a:t>
                      </a:r>
                      <a:r>
                        <a:rPr lang="ru-RU" sz="700" spc="5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ru-RU" sz="700" spc="15" dirty="0">
                          <a:solidFill>
                            <a:schemeClr val="bg1"/>
                          </a:solidFill>
                          <a:effectLst/>
                        </a:rPr>
                        <a:t>МЕ</a:t>
                      </a:r>
                      <a:r>
                        <a:rPr lang="ru-RU" sz="700" spc="-4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ru-RU" sz="700" spc="10" dirty="0" err="1">
                          <a:solidFill>
                            <a:schemeClr val="bg1"/>
                          </a:solidFill>
                          <a:effectLst/>
                        </a:rPr>
                        <a:t>дл</a:t>
                      </a: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</a:rPr>
                        <a:t>(дни)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280171"/>
                  </a:ext>
                </a:extLst>
              </a:tr>
              <a:tr h="127397">
                <a:tc>
                  <a:txBody>
                    <a:bodyPr/>
                    <a:lstStyle/>
                    <a:p>
                      <a:pPr marL="63500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Внутрисуставное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10-20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1-2</a:t>
                      </a:r>
                      <a:r>
                        <a:rPr lang="ru-RU" sz="700" b="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40-60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1-2</a:t>
                      </a:r>
                      <a:r>
                        <a:rPr lang="ru-RU" sz="700" b="0" baseline="300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10-20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1-2</a:t>
                      </a:r>
                      <a:r>
                        <a:rPr lang="ru-RU" sz="700" b="0" baseline="300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40-60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1-2</a:t>
                      </a:r>
                      <a:r>
                        <a:rPr lang="ru-RU" sz="700" b="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81453"/>
                  </a:ext>
                </a:extLst>
              </a:tr>
              <a:tr h="639406">
                <a:tc>
                  <a:txBody>
                    <a:bodyPr/>
                    <a:lstStyle/>
                    <a:p>
                      <a:pPr marL="114300" marR="138430" indent="-50800">
                        <a:lnSpc>
                          <a:spcPts val="105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В поверхностную мышцу / без НС повреждений (кроме подвздошно-поясничной мышцы)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10-20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2-3</a:t>
                      </a:r>
                      <a:r>
                        <a:rPr lang="ru-RU" sz="700" b="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40-60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2-3</a:t>
                      </a:r>
                      <a:r>
                        <a:rPr lang="ru-RU" sz="700" b="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10-20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2-3</a:t>
                      </a:r>
                      <a:r>
                        <a:rPr lang="ru-RU" sz="700" b="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40-60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2-3</a:t>
                      </a:r>
                      <a:r>
                        <a:rPr lang="ru-RU" sz="700" b="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44630"/>
                  </a:ext>
                </a:extLst>
              </a:tr>
              <a:tr h="109474">
                <a:tc gridSpan="12">
                  <a:txBody>
                    <a:bodyPr/>
                    <a:lstStyle/>
                    <a:p>
                      <a:pPr marL="63500">
                        <a:lnSpc>
                          <a:spcPts val="765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В подвздошно-поясничную мышцу или глубокие мышцы с НС повреждениями или значительной кровопотерей.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888500"/>
                  </a:ext>
                </a:extLst>
              </a:tr>
              <a:tr h="145804">
                <a:tc>
                  <a:txBody>
                    <a:bodyPr/>
                    <a:lstStyle/>
                    <a:p>
                      <a:pPr marL="15875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Начальная терапия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20-40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1-2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80-100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1-2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15-30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1-2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60-80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1-2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344838"/>
                  </a:ext>
                </a:extLst>
              </a:tr>
              <a:tr h="134178">
                <a:tc>
                  <a:txBody>
                    <a:bodyPr/>
                    <a:lstStyle/>
                    <a:p>
                      <a:pPr marL="15875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Поддерживающая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10-20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3-5</a:t>
                      </a:r>
                      <a:r>
                        <a:rPr lang="ru-RU" sz="700" b="0" baseline="3000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30-60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3-5</a:t>
                      </a:r>
                      <a:r>
                        <a:rPr lang="ru-RU" sz="700" b="0" baseline="3000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10-20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3-5</a:t>
                      </a:r>
                      <a:r>
                        <a:rPr lang="ru-RU" sz="700" b="0" baseline="3000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30-60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3-5</a:t>
                      </a:r>
                      <a:r>
                        <a:rPr lang="ru-RU" sz="700" b="0" baseline="300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549848"/>
                  </a:ext>
                </a:extLst>
              </a:tr>
              <a:tr h="131272">
                <a:tc>
                  <a:txBody>
                    <a:bodyPr/>
                    <a:lstStyle/>
                    <a:p>
                      <a:pPr marL="6350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Внутричерепное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051227"/>
                  </a:ext>
                </a:extLst>
              </a:tr>
              <a:tr h="129819">
                <a:tc>
                  <a:txBody>
                    <a:bodyPr/>
                    <a:lstStyle/>
                    <a:p>
                      <a:pPr marL="15875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Начальная терапия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50-80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1-3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80-100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1-7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50-80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1-3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60-80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1-7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868229"/>
                  </a:ext>
                </a:extLst>
              </a:tr>
              <a:tr h="115771">
                <a:tc>
                  <a:txBody>
                    <a:bodyPr/>
                    <a:lstStyle/>
                    <a:p>
                      <a:pPr marL="158750">
                        <a:lnSpc>
                          <a:spcPts val="84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Поддерживающая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4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20-40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84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8-14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0">
                        <a:lnSpc>
                          <a:spcPts val="84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84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8-21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lnSpc>
                          <a:spcPts val="84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20-40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84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8-14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lnSpc>
                          <a:spcPts val="84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84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8-21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814886"/>
                  </a:ext>
                </a:extLst>
              </a:tr>
              <a:tr h="1148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30-50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4-7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30-50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4-7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73973"/>
                  </a:ext>
                </a:extLst>
              </a:tr>
              <a:tr h="131272">
                <a:tc>
                  <a:txBody>
                    <a:bodyPr/>
                    <a:lstStyle/>
                    <a:p>
                      <a:pPr marL="6350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Горло и шея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651385"/>
                  </a:ext>
                </a:extLst>
              </a:tr>
              <a:tr h="129819">
                <a:tc>
                  <a:txBody>
                    <a:bodyPr/>
                    <a:lstStyle/>
                    <a:p>
                      <a:pPr marL="15875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Начальная терапия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30-50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1-3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80-100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1-7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30-50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1-3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60-80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1-7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859536"/>
                  </a:ext>
                </a:extLst>
              </a:tr>
              <a:tr h="128850">
                <a:tc>
                  <a:txBody>
                    <a:bodyPr/>
                    <a:lstStyle/>
                    <a:p>
                      <a:pPr marL="15875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Поддерживающая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10-20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4-7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8-14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10-20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4-7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8-14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67790"/>
                  </a:ext>
                </a:extLst>
              </a:tr>
              <a:tr h="131272">
                <a:tc>
                  <a:txBody>
                    <a:bodyPr/>
                    <a:lstStyle/>
                    <a:p>
                      <a:pPr marL="6350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Желудочно-кишечные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636813"/>
                  </a:ext>
                </a:extLst>
              </a:tr>
              <a:tr h="129819">
                <a:tc>
                  <a:txBody>
                    <a:bodyPr/>
                    <a:lstStyle/>
                    <a:p>
                      <a:pPr marL="15875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Начальная терапия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30-50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1-3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80-100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7-14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30-50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1-3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60-80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7-14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382781"/>
                  </a:ext>
                </a:extLst>
              </a:tr>
              <a:tr h="128850">
                <a:tc>
                  <a:txBody>
                    <a:bodyPr/>
                    <a:lstStyle/>
                    <a:p>
                      <a:pPr marL="15875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Поддерживающая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10-20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4-7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10-20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4-7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970646"/>
                  </a:ext>
                </a:extLst>
              </a:tr>
              <a:tr h="129819">
                <a:tc>
                  <a:txBody>
                    <a:bodyPr/>
                    <a:lstStyle/>
                    <a:p>
                      <a:pPr marL="6350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Почечное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20-40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3-5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3-5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15-30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3-5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3-5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391178"/>
                  </a:ext>
                </a:extLst>
              </a:tr>
              <a:tr h="129819">
                <a:tc>
                  <a:txBody>
                    <a:bodyPr/>
                    <a:lstStyle/>
                    <a:p>
                      <a:pPr marL="6350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Глубокие резаные раны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20-40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5-7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5-7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15-30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5-7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5-7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64816"/>
                  </a:ext>
                </a:extLst>
              </a:tr>
              <a:tr h="174383">
                <a:tc>
                  <a:txBody>
                    <a:bodyPr/>
                    <a:lstStyle/>
                    <a:p>
                      <a:pPr marL="6350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Хирургическая операция (большая)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834227"/>
                  </a:ext>
                </a:extLst>
              </a:tr>
              <a:tr h="124490">
                <a:tc>
                  <a:txBody>
                    <a:bodyPr/>
                    <a:lstStyle/>
                    <a:p>
                      <a:pPr marL="15875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Предоперационно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60-80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80-100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50-70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60-80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291566"/>
                  </a:ext>
                </a:extLst>
              </a:tr>
              <a:tr h="121100">
                <a:tc>
                  <a:txBody>
                    <a:bodyPr/>
                    <a:lstStyle/>
                    <a:p>
                      <a:pPr marL="158750">
                        <a:lnSpc>
                          <a:spcPts val="84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Послеоперационно</a:t>
                      </a:r>
                      <a:r>
                        <a:rPr lang="ru-RU" sz="700" b="0" baseline="3000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4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30-40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84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1-3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0">
                        <a:lnSpc>
                          <a:spcPts val="84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60-80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84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1-3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lnSpc>
                          <a:spcPts val="84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30-40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84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1-3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lnSpc>
                          <a:spcPts val="84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40-60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84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1-3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947905"/>
                  </a:ext>
                </a:extLst>
              </a:tr>
              <a:tr h="101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4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20-30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84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0">
                        <a:lnSpc>
                          <a:spcPts val="84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40-60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84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lnSpc>
                          <a:spcPts val="84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20-30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84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lnSpc>
                          <a:spcPts val="84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30-50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84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4-6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177542"/>
                  </a:ext>
                </a:extLst>
              </a:tr>
              <a:tr h="115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10-20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7-14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30-50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7-14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10-20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7-14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20-40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7-14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69941"/>
                  </a:ext>
                </a:extLst>
              </a:tr>
              <a:tr h="174383">
                <a:tc>
                  <a:txBody>
                    <a:bodyPr/>
                    <a:lstStyle/>
                    <a:p>
                      <a:pPr marL="63500"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Хирургическая операция  (малая)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545861"/>
                  </a:ext>
                </a:extLst>
              </a:tr>
              <a:tr h="124490">
                <a:tc>
                  <a:txBody>
                    <a:bodyPr/>
                    <a:lstStyle/>
                    <a:p>
                      <a:pPr marL="15875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Предоперационно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40-80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50-80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40-80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50-80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298856"/>
                  </a:ext>
                </a:extLst>
              </a:tr>
              <a:tr h="129334">
                <a:tc>
                  <a:txBody>
                    <a:bodyPr/>
                    <a:lstStyle/>
                    <a:p>
                      <a:pPr marL="15875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 err="1">
                          <a:solidFill>
                            <a:schemeClr val="tx1"/>
                          </a:solidFill>
                          <a:effectLst/>
                        </a:rPr>
                        <a:t>Послеоперационно</a:t>
                      </a:r>
                      <a:r>
                        <a:rPr lang="ru-RU" sz="700" b="0" baseline="30000" dirty="0" err="1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20-50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1-5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0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30-80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747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1-5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20-50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1-5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</a:rPr>
                        <a:t>30-80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10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</a:rPr>
                        <a:t>1-5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85378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59201" y="676126"/>
            <a:ext cx="584167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 dirty="0"/>
              <a:t>ТАБЛИЦА 7 – 2. </a:t>
            </a:r>
            <a:r>
              <a:rPr lang="ru-RU" sz="1000" dirty="0"/>
              <a:t>Сложившаяся практика лечения: пиковые уровни фактора в плазме и продолжительность введения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91912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Принцип</a:t>
            </a:r>
            <a:r>
              <a:rPr lang="en-CA" sz="3200" dirty="0"/>
              <a:t> 7</a:t>
            </a:r>
            <a:r>
              <a:rPr lang="ru-RU" sz="3200" dirty="0"/>
              <a:t>.</a:t>
            </a:r>
            <a:r>
              <a:rPr lang="en-CA" sz="3200" dirty="0"/>
              <a:t> </a:t>
            </a:r>
            <a:r>
              <a:rPr lang="en-CA" sz="3200" dirty="0" err="1"/>
              <a:t>Многопрофильное</a:t>
            </a:r>
            <a:r>
              <a:rPr lang="en-CA" sz="3200" dirty="0"/>
              <a:t> </a:t>
            </a:r>
            <a:r>
              <a:rPr lang="ru-RU" sz="3200" dirty="0"/>
              <a:t>комплексное </a:t>
            </a:r>
            <a:r>
              <a:rPr lang="en-CA" sz="3200" dirty="0" err="1"/>
              <a:t>лечение</a:t>
            </a:r>
            <a:r>
              <a:rPr lang="en-CA" sz="3200" dirty="0"/>
              <a:t> </a:t>
            </a:r>
            <a:r>
              <a:rPr lang="en-CA" sz="3200" dirty="0" err="1"/>
              <a:t>гемофилии</a:t>
            </a:r>
            <a:endParaRPr lang="en-CA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07" y="1365434"/>
            <a:ext cx="10515600" cy="46148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Профилактика кровотечений</a:t>
            </a:r>
            <a:r>
              <a:rPr lang="en-CA" dirty="0"/>
              <a:t> – </a:t>
            </a:r>
            <a:r>
              <a:rPr lang="ru-RU" dirty="0"/>
              <a:t>повреждений суставов</a:t>
            </a:r>
            <a:endParaRPr lang="en-CA" dirty="0"/>
          </a:p>
          <a:p>
            <a:r>
              <a:rPr lang="ru-RU" dirty="0"/>
              <a:t>Эффективное лечение кровотечений</a:t>
            </a:r>
            <a:r>
              <a:rPr lang="en-CA" dirty="0"/>
              <a:t> </a:t>
            </a:r>
          </a:p>
          <a:p>
            <a:r>
              <a:rPr lang="ru-RU" dirty="0"/>
              <a:t>Неотложная помощь</a:t>
            </a:r>
            <a:endParaRPr lang="en-CA" dirty="0"/>
          </a:p>
          <a:p>
            <a:r>
              <a:rPr lang="ru-RU" dirty="0"/>
              <a:t>Обезболивание</a:t>
            </a:r>
            <a:r>
              <a:rPr lang="en-CA" dirty="0"/>
              <a:t> </a:t>
            </a:r>
          </a:p>
          <a:p>
            <a:r>
              <a:rPr lang="ru-RU" dirty="0"/>
              <a:t>Лечение опорно-двигательного аппарата</a:t>
            </a:r>
            <a:r>
              <a:rPr lang="en-CA" dirty="0"/>
              <a:t> </a:t>
            </a:r>
          </a:p>
          <a:p>
            <a:r>
              <a:rPr lang="ru-RU" dirty="0"/>
              <a:t>Лечение сопутствующих заболеваний</a:t>
            </a:r>
          </a:p>
          <a:p>
            <a:r>
              <a:rPr lang="ru-RU" dirty="0"/>
              <a:t>Психосоциальная поддержка</a:t>
            </a:r>
          </a:p>
          <a:p>
            <a:r>
              <a:rPr lang="ru-RU" b="1" dirty="0"/>
              <a:t>Переход из педиатрической </a:t>
            </a:r>
          </a:p>
          <a:p>
            <a:r>
              <a:rPr lang="ru-RU" b="1" dirty="0"/>
              <a:t>системы здравоохранения во взрослую </a:t>
            </a:r>
          </a:p>
          <a:p>
            <a:r>
              <a:rPr lang="ru-RU" b="1" dirty="0">
                <a:solidFill>
                  <a:srgbClr val="008BB0"/>
                </a:solidFill>
              </a:rPr>
              <a:t>Расширение возможностей пациентов и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8BB0"/>
                </a:solidFill>
              </a:rPr>
              <a:t>    самостоятельное лечение</a:t>
            </a:r>
            <a:endParaRPr lang="en-CA" b="1" dirty="0">
              <a:solidFill>
                <a:srgbClr val="008BB0"/>
              </a:solidFill>
            </a:endParaRPr>
          </a:p>
          <a:p>
            <a:pPr lvl="1"/>
            <a:r>
              <a:rPr lang="ru-RU" sz="2000" dirty="0">
                <a:solidFill>
                  <a:srgbClr val="008BB0"/>
                </a:solidFill>
              </a:rPr>
              <a:t>Распознавание кровотечений</a:t>
            </a:r>
            <a:r>
              <a:rPr lang="en-CA" sz="2000" dirty="0">
                <a:solidFill>
                  <a:srgbClr val="008BB0"/>
                </a:solidFill>
              </a:rPr>
              <a:t> </a:t>
            </a:r>
            <a:r>
              <a:rPr lang="ru-RU" sz="2000" dirty="0">
                <a:solidFill>
                  <a:srgbClr val="008BB0"/>
                </a:solidFill>
              </a:rPr>
              <a:t>и самостоятельное введение </a:t>
            </a:r>
            <a:r>
              <a:rPr lang="ru-RU" sz="2000" dirty="0" err="1">
                <a:solidFill>
                  <a:srgbClr val="008BB0"/>
                </a:solidFill>
              </a:rPr>
              <a:t>инфузий</a:t>
            </a:r>
            <a:r>
              <a:rPr lang="en-CA" sz="2000" dirty="0">
                <a:solidFill>
                  <a:srgbClr val="008BB0"/>
                </a:solidFill>
              </a:rPr>
              <a:t> </a:t>
            </a:r>
            <a:endParaRPr lang="ru-RU" sz="2000" dirty="0">
              <a:solidFill>
                <a:srgbClr val="008BB0"/>
              </a:solidFill>
            </a:endParaRPr>
          </a:p>
          <a:p>
            <a:pPr lvl="1"/>
            <a:r>
              <a:rPr lang="ru-RU" sz="2000" dirty="0">
                <a:solidFill>
                  <a:srgbClr val="008BB0"/>
                </a:solidFill>
              </a:rPr>
              <a:t>Обезболивание</a:t>
            </a:r>
            <a:endParaRPr lang="en-CA" sz="2000" dirty="0">
              <a:solidFill>
                <a:srgbClr val="008BB0"/>
              </a:solidFill>
            </a:endParaRPr>
          </a:p>
          <a:p>
            <a:pPr lvl="1"/>
            <a:r>
              <a:rPr lang="ru-RU" sz="2000" dirty="0">
                <a:solidFill>
                  <a:srgbClr val="008BB0"/>
                </a:solidFill>
              </a:rPr>
              <a:t>Ведение записей и отчётность</a:t>
            </a:r>
            <a:endParaRPr lang="en-CA" sz="2000" dirty="0">
              <a:solidFill>
                <a:srgbClr val="008BB0"/>
              </a:solidFill>
            </a:endParaRPr>
          </a:p>
          <a:p>
            <a:pPr lvl="1"/>
            <a:r>
              <a:rPr lang="ru-RU" sz="2000" dirty="0" err="1">
                <a:solidFill>
                  <a:srgbClr val="008BB0"/>
                </a:solidFill>
              </a:rPr>
              <a:t>Адвокация</a:t>
            </a:r>
            <a:r>
              <a:rPr lang="ru-RU" sz="2000" dirty="0">
                <a:solidFill>
                  <a:srgbClr val="008BB0"/>
                </a:solidFill>
              </a:rPr>
              <a:t> и совершенствование оказания помощи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945AF05-3FC2-41A9-A04A-FABEF56087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9FE418-8138-436B-B635-F0CA25D97289}"/>
              </a:ext>
            </a:extLst>
          </p:cNvPr>
          <p:cNvGrpSpPr>
            <a:grpSpLocks noChangeAspect="1"/>
          </p:cNvGrpSpPr>
          <p:nvPr/>
        </p:nvGrpSpPr>
        <p:grpSpPr>
          <a:xfrm>
            <a:off x="5963984" y="1316576"/>
            <a:ext cx="6228016" cy="3874811"/>
            <a:chOff x="3911276" y="1498996"/>
            <a:chExt cx="7758798" cy="482720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FC02E70-63DE-46F1-92C6-0D8AF2EAF0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4876" y="4778123"/>
              <a:ext cx="0" cy="8223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FB2837-F782-4F04-AC31-82DE12D6DE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4876" y="1922313"/>
              <a:ext cx="0" cy="8223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9982C47-27A3-4F8F-BE07-9CFF98D806E8}"/>
                </a:ext>
              </a:extLst>
            </p:cNvPr>
            <p:cNvSpPr/>
            <p:nvPr/>
          </p:nvSpPr>
          <p:spPr>
            <a:xfrm flipV="1">
              <a:off x="8926350" y="2561764"/>
              <a:ext cx="738878" cy="488613"/>
            </a:xfrm>
            <a:custGeom>
              <a:avLst/>
              <a:gdLst>
                <a:gd name="connsiteX0" fmla="*/ 787400 w 787400"/>
                <a:gd name="connsiteY0" fmla="*/ 520700 h 520700"/>
                <a:gd name="connsiteX1" fmla="*/ 520700 w 787400"/>
                <a:gd name="connsiteY1" fmla="*/ 520700 h 520700"/>
                <a:gd name="connsiteX2" fmla="*/ 0 w 787400"/>
                <a:gd name="connsiteY2" fmla="*/ 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520700">
                  <a:moveTo>
                    <a:pt x="787400" y="520700"/>
                  </a:moveTo>
                  <a:lnTo>
                    <a:pt x="520700" y="5207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600C4F3-55E7-49B2-AAB1-E57532960E4F}"/>
                </a:ext>
              </a:extLst>
            </p:cNvPr>
            <p:cNvSpPr/>
            <p:nvPr/>
          </p:nvSpPr>
          <p:spPr>
            <a:xfrm flipH="1" flipV="1">
              <a:off x="6220892" y="2561764"/>
              <a:ext cx="738878" cy="488613"/>
            </a:xfrm>
            <a:custGeom>
              <a:avLst/>
              <a:gdLst>
                <a:gd name="connsiteX0" fmla="*/ 787400 w 787400"/>
                <a:gd name="connsiteY0" fmla="*/ 520700 h 520700"/>
                <a:gd name="connsiteX1" fmla="*/ 520700 w 787400"/>
                <a:gd name="connsiteY1" fmla="*/ 520700 h 520700"/>
                <a:gd name="connsiteX2" fmla="*/ 0 w 787400"/>
                <a:gd name="connsiteY2" fmla="*/ 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520700">
                  <a:moveTo>
                    <a:pt x="787400" y="520700"/>
                  </a:moveTo>
                  <a:lnTo>
                    <a:pt x="520700" y="5207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66C9F8-FE80-4E64-83AC-FE8E52F7CE50}"/>
                </a:ext>
              </a:extLst>
            </p:cNvPr>
            <p:cNvSpPr/>
            <p:nvPr/>
          </p:nvSpPr>
          <p:spPr>
            <a:xfrm>
              <a:off x="9671121" y="2270026"/>
              <a:ext cx="1783340" cy="579127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2929" rIns="0" bIns="9292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dirty="0">
                  <a:solidFill>
                    <a:srgbClr val="C00000"/>
                  </a:solidFill>
                  <a:latin typeface="+mj-lt"/>
                  <a:ea typeface="+mn-ea"/>
                  <a:cs typeface="+mn-cs"/>
                </a:rPr>
                <a:t>Медсестра</a:t>
              </a:r>
              <a:endParaRPr lang="en-CA" sz="2000" b="1" kern="1200" dirty="0">
                <a:solidFill>
                  <a:srgbClr val="C00000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0642AD-EDFA-4763-AA3E-E598B6C4CCB7}"/>
                </a:ext>
              </a:extLst>
            </p:cNvPr>
            <p:cNvSpPr/>
            <p:nvPr/>
          </p:nvSpPr>
          <p:spPr>
            <a:xfrm>
              <a:off x="3911276" y="2288548"/>
              <a:ext cx="2296151" cy="579127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dirty="0">
                  <a:solidFill>
                    <a:schemeClr val="accent1"/>
                  </a:solidFill>
                  <a:latin typeface="+mj-lt"/>
                </a:rPr>
                <a:t>Патологоанатом</a:t>
              </a:r>
              <a:endParaRPr lang="en-CA" sz="1600" b="1" kern="12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647E57-C1D1-4B5C-B284-5850BDFA8E24}"/>
                </a:ext>
              </a:extLst>
            </p:cNvPr>
            <p:cNvSpPr/>
            <p:nvPr/>
          </p:nvSpPr>
          <p:spPr>
            <a:xfrm>
              <a:off x="8926350" y="4434440"/>
              <a:ext cx="738878" cy="488613"/>
            </a:xfrm>
            <a:custGeom>
              <a:avLst/>
              <a:gdLst>
                <a:gd name="connsiteX0" fmla="*/ 787400 w 787400"/>
                <a:gd name="connsiteY0" fmla="*/ 520700 h 520700"/>
                <a:gd name="connsiteX1" fmla="*/ 520700 w 787400"/>
                <a:gd name="connsiteY1" fmla="*/ 520700 h 520700"/>
                <a:gd name="connsiteX2" fmla="*/ 0 w 787400"/>
                <a:gd name="connsiteY2" fmla="*/ 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520700">
                  <a:moveTo>
                    <a:pt x="787400" y="520700"/>
                  </a:moveTo>
                  <a:lnTo>
                    <a:pt x="520700" y="5207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FC3D0C-7972-47DE-BB49-927789F60FAE}"/>
                </a:ext>
              </a:extLst>
            </p:cNvPr>
            <p:cNvSpPr/>
            <p:nvPr/>
          </p:nvSpPr>
          <p:spPr>
            <a:xfrm flipH="1">
              <a:off x="6220892" y="4434440"/>
              <a:ext cx="738878" cy="488613"/>
            </a:xfrm>
            <a:custGeom>
              <a:avLst/>
              <a:gdLst>
                <a:gd name="connsiteX0" fmla="*/ 787400 w 787400"/>
                <a:gd name="connsiteY0" fmla="*/ 520700 h 520700"/>
                <a:gd name="connsiteX1" fmla="*/ 520700 w 787400"/>
                <a:gd name="connsiteY1" fmla="*/ 520700 h 520700"/>
                <a:gd name="connsiteX2" fmla="*/ 0 w 787400"/>
                <a:gd name="connsiteY2" fmla="*/ 0 h 52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7400" h="520700">
                  <a:moveTo>
                    <a:pt x="787400" y="520700"/>
                  </a:moveTo>
                  <a:lnTo>
                    <a:pt x="520700" y="52070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4B22B3B-8DCB-4084-9674-BC0C93A1B1F1}"/>
                </a:ext>
              </a:extLst>
            </p:cNvPr>
            <p:cNvCxnSpPr>
              <a:cxnSpLocks/>
            </p:cNvCxnSpPr>
            <p:nvPr/>
          </p:nvCxnSpPr>
          <p:spPr>
            <a:xfrm>
              <a:off x="5996176" y="3759181"/>
              <a:ext cx="882005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F0224C3-2070-462B-B7CB-96A430B7AB1E}"/>
                </a:ext>
              </a:extLst>
            </p:cNvPr>
            <p:cNvCxnSpPr>
              <a:cxnSpLocks/>
            </p:cNvCxnSpPr>
            <p:nvPr/>
          </p:nvCxnSpPr>
          <p:spPr>
            <a:xfrm>
              <a:off x="9004729" y="3759181"/>
              <a:ext cx="88200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3F92751-3776-4BD5-9F94-38D5249201FE}"/>
                </a:ext>
              </a:extLst>
            </p:cNvPr>
            <p:cNvSpPr/>
            <p:nvPr/>
          </p:nvSpPr>
          <p:spPr>
            <a:xfrm>
              <a:off x="7095422" y="1498996"/>
              <a:ext cx="1909307" cy="579127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accent1"/>
                  </a:solidFill>
                  <a:latin typeface="+mj-lt"/>
                </a:rPr>
                <a:t>Врач</a:t>
              </a:r>
              <a:r>
                <a:rPr lang="en-CA" sz="1600" b="1" dirty="0">
                  <a:solidFill>
                    <a:schemeClr val="accent1"/>
                  </a:solidFill>
                  <a:latin typeface="+mj-lt"/>
                </a:rPr>
                <a:t> / </a:t>
              </a:r>
              <a:r>
                <a:rPr lang="ru-RU" sz="1600" b="1" dirty="0">
                  <a:solidFill>
                    <a:schemeClr val="accent1"/>
                  </a:solidFill>
                  <a:latin typeface="+mj-lt"/>
                </a:rPr>
                <a:t>Гематолог</a:t>
              </a:r>
              <a:endParaRPr lang="en-CA" sz="16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3AC184E-06A7-4005-9A3C-457C99827B06}"/>
                </a:ext>
              </a:extLst>
            </p:cNvPr>
            <p:cNvSpPr/>
            <p:nvPr/>
          </p:nvSpPr>
          <p:spPr>
            <a:xfrm>
              <a:off x="9886734" y="3477049"/>
              <a:ext cx="1783340" cy="579127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accent1"/>
                  </a:solidFill>
                  <a:latin typeface="+mj-lt"/>
                </a:rPr>
                <a:t>Генетик</a:t>
              </a:r>
              <a:endParaRPr lang="en-CA" sz="16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5B8FAD2-FE66-419A-822F-312206817495}"/>
                </a:ext>
              </a:extLst>
            </p:cNvPr>
            <p:cNvSpPr/>
            <p:nvPr/>
          </p:nvSpPr>
          <p:spPr>
            <a:xfrm>
              <a:off x="9671120" y="4634324"/>
              <a:ext cx="1903922" cy="579127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dirty="0">
                  <a:solidFill>
                    <a:schemeClr val="accent1"/>
                  </a:solidFill>
                  <a:latin typeface="+mj-lt"/>
                </a:rPr>
                <a:t>Социальный работник</a:t>
              </a:r>
              <a:endParaRPr lang="en-CA" sz="1600" b="1" kern="12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C4C78D5-CF37-4FC3-96F4-D2904174D4DB}"/>
                </a:ext>
              </a:extLst>
            </p:cNvPr>
            <p:cNvSpPr/>
            <p:nvPr/>
          </p:nvSpPr>
          <p:spPr>
            <a:xfrm>
              <a:off x="6959770" y="5747072"/>
              <a:ext cx="2244954" cy="579127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dirty="0">
                  <a:solidFill>
                    <a:schemeClr val="accent1"/>
                  </a:solidFill>
                  <a:latin typeface="+mj-lt"/>
                </a:rPr>
                <a:t>Инфекционист</a:t>
              </a:r>
              <a:r>
                <a:rPr lang="en-CA" sz="1600" b="1" kern="1200" dirty="0">
                  <a:solidFill>
                    <a:schemeClr val="accent1"/>
                  </a:solidFill>
                  <a:latin typeface="+mj-lt"/>
                </a:rPr>
                <a:t> / </a:t>
              </a:r>
              <a:r>
                <a:rPr lang="ru-RU" sz="1600" b="1" dirty="0" err="1">
                  <a:solidFill>
                    <a:schemeClr val="accent1"/>
                  </a:solidFill>
                  <a:latin typeface="+mj-lt"/>
                </a:rPr>
                <a:t>Гепатолог</a:t>
              </a:r>
              <a:endParaRPr lang="en-CA" sz="1600" b="1" kern="12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900B1F4-3F74-4B8C-AB22-C3E36E6C514A}"/>
                </a:ext>
              </a:extLst>
            </p:cNvPr>
            <p:cNvSpPr/>
            <p:nvPr/>
          </p:nvSpPr>
          <p:spPr>
            <a:xfrm>
              <a:off x="4165989" y="4619959"/>
              <a:ext cx="2130578" cy="579127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dirty="0">
                  <a:solidFill>
                    <a:schemeClr val="accent1"/>
                  </a:solidFill>
                  <a:latin typeface="+mj-lt"/>
                </a:rPr>
                <a:t>Хирурги</a:t>
              </a:r>
              <a:r>
                <a:rPr lang="en-CA" sz="1600" b="1" kern="1200" dirty="0">
                  <a:solidFill>
                    <a:schemeClr val="accent1"/>
                  </a:solidFill>
                  <a:latin typeface="+mj-lt"/>
                </a:rPr>
                <a:t>/ </a:t>
              </a:r>
              <a:r>
                <a:rPr lang="ru-RU" sz="1600" b="1" dirty="0">
                  <a:solidFill>
                    <a:schemeClr val="accent1"/>
                  </a:solidFill>
                  <a:latin typeface="+mj-lt"/>
                </a:rPr>
                <a:t>Ортопедические хирурги</a:t>
              </a:r>
              <a:endParaRPr lang="en-CA" sz="1600" b="1" kern="12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1CE0C59-CE06-4671-85B3-A418188E7FE2}"/>
                </a:ext>
              </a:extLst>
            </p:cNvPr>
            <p:cNvSpPr/>
            <p:nvPr/>
          </p:nvSpPr>
          <p:spPr>
            <a:xfrm>
              <a:off x="4041879" y="3249946"/>
              <a:ext cx="1979828" cy="959829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29" tIns="92929" rIns="92929" bIns="9292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>
                  <a:solidFill>
                    <a:schemeClr val="accent1"/>
                  </a:solidFill>
                  <a:latin typeface="+mj-lt"/>
                </a:rPr>
                <a:t>Врачи ЛФК / </a:t>
              </a:r>
              <a:r>
                <a:rPr lang="ru-RU" sz="1600" b="1" dirty="0" err="1">
                  <a:solidFill>
                    <a:schemeClr val="accent1"/>
                  </a:solidFill>
                  <a:latin typeface="+mj-lt"/>
                </a:rPr>
                <a:t>т</a:t>
              </a:r>
              <a:r>
                <a:rPr lang="ru-RU" sz="1600" b="1" kern="1200" dirty="0" err="1">
                  <a:solidFill>
                    <a:schemeClr val="accent1"/>
                  </a:solidFill>
                  <a:latin typeface="+mj-lt"/>
                </a:rPr>
                <a:t>рудотера-певты</a:t>
              </a:r>
              <a:endParaRPr lang="en-CA" sz="1600" b="1" kern="1200" dirty="0">
                <a:solidFill>
                  <a:schemeClr val="accent1"/>
                </a:solidFill>
                <a:latin typeface="+mj-lt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DB93C94-B345-4257-93B5-465C380D3EB2}"/>
                </a:ext>
              </a:extLst>
            </p:cNvPr>
            <p:cNvGrpSpPr/>
            <p:nvPr/>
          </p:nvGrpSpPr>
          <p:grpSpPr>
            <a:xfrm>
              <a:off x="6577108" y="2498539"/>
              <a:ext cx="2747012" cy="2530662"/>
              <a:chOff x="6309465" y="2251975"/>
              <a:chExt cx="3282298" cy="3023789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0BBDB11-EEAD-475E-929C-C80DD9214B40}"/>
                  </a:ext>
                </a:extLst>
              </p:cNvPr>
              <p:cNvSpPr/>
              <p:nvPr/>
            </p:nvSpPr>
            <p:spPr>
              <a:xfrm>
                <a:off x="6425312" y="2251975"/>
                <a:ext cx="3023788" cy="3023789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8C3EF44-98FE-4865-B47F-F845AA6AD190}"/>
                  </a:ext>
                </a:extLst>
              </p:cNvPr>
              <p:cNvSpPr txBox="1"/>
              <p:nvPr/>
            </p:nvSpPr>
            <p:spPr>
              <a:xfrm>
                <a:off x="6309465" y="3242944"/>
                <a:ext cx="3282298" cy="1053721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rgbClr val="642566"/>
                    </a:solidFill>
                  </a:rPr>
                  <a:t>Лица с гемофилией</a:t>
                </a:r>
                <a:endParaRPr lang="en-CA" sz="2000" b="1" dirty="0">
                  <a:solidFill>
                    <a:srgbClr val="642566"/>
                  </a:solidFill>
                </a:endParaRPr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7295FDF-6860-4A33-A5B7-98328834C473}"/>
                </a:ext>
              </a:extLst>
            </p:cNvPr>
            <p:cNvCxnSpPr>
              <a:cxnSpLocks/>
            </p:cNvCxnSpPr>
            <p:nvPr/>
          </p:nvCxnSpPr>
          <p:spPr>
            <a:xfrm>
              <a:off x="7695355" y="5577973"/>
              <a:ext cx="583474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5259626-3784-4E0F-8A75-0FBC18D6C942}"/>
                </a:ext>
              </a:extLst>
            </p:cNvPr>
            <p:cNvCxnSpPr>
              <a:cxnSpLocks/>
            </p:cNvCxnSpPr>
            <p:nvPr/>
          </p:nvCxnSpPr>
          <p:spPr>
            <a:xfrm>
              <a:off x="7695355" y="2066601"/>
              <a:ext cx="5834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6392000-5107-4492-B6E8-D8DC94E7CE3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386097" y="2561764"/>
              <a:ext cx="5834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D6EA0C-4E70-4D3A-B3B5-CD8E7A28FDD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608039" y="3766613"/>
              <a:ext cx="5834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90D7F25-EA99-4141-ACD1-6AF553D282D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386096" y="4923887"/>
              <a:ext cx="5834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8C0973C-A272-410E-A7AF-8BFA9AEAFEF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933934" y="4923887"/>
              <a:ext cx="5834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FBB83B8-13D2-4098-AE42-53C8A35DF63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712334" y="3766613"/>
              <a:ext cx="5834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0941EE1-C2D6-4DE7-8CB6-30CB29B890B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933935" y="2561764"/>
              <a:ext cx="5834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2708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600" y="199629"/>
            <a:ext cx="11988800" cy="78184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Принцип</a:t>
            </a:r>
            <a:r>
              <a:rPr lang="en-CA" sz="3200" dirty="0"/>
              <a:t> 8</a:t>
            </a:r>
            <a:r>
              <a:rPr lang="ru-RU" sz="3200" dirty="0"/>
              <a:t>. </a:t>
            </a:r>
            <a:r>
              <a:rPr lang="ru-RU" sz="3100" dirty="0"/>
              <a:t>Регулярная заместительная терапия</a:t>
            </a:r>
            <a:r>
              <a:rPr lang="en-CA" sz="3200" dirty="0"/>
              <a:t>:</a:t>
            </a:r>
            <a:r>
              <a:rPr lang="ru-RU" sz="3200" dirty="0"/>
              <a:t> профилактика</a:t>
            </a:r>
            <a:endParaRPr lang="en-C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1" y="833345"/>
            <a:ext cx="10515600" cy="4614863"/>
          </a:xfrm>
        </p:spPr>
        <p:txBody>
          <a:bodyPr>
            <a:normAutofit/>
          </a:bodyPr>
          <a:lstStyle/>
          <a:p>
            <a:r>
              <a:rPr lang="ru-RU" sz="2000" b="1" dirty="0"/>
              <a:t>Профилактика</a:t>
            </a:r>
            <a:r>
              <a:rPr lang="en-CA" sz="2000" b="1" dirty="0"/>
              <a:t> – </a:t>
            </a:r>
            <a:r>
              <a:rPr lang="ru-RU" sz="2000" b="1" dirty="0"/>
              <a:t>регулярная заместительная терапия</a:t>
            </a:r>
            <a:r>
              <a:rPr lang="en-CA" sz="2000" b="1" dirty="0"/>
              <a:t> </a:t>
            </a:r>
            <a:r>
              <a:rPr lang="ru-RU" sz="2000" b="1" dirty="0"/>
              <a:t>– является стандартом лечения</a:t>
            </a:r>
            <a:endParaRPr lang="en-CA" sz="2000" b="1" dirty="0">
              <a:solidFill>
                <a:srgbClr val="800000"/>
              </a:solidFill>
            </a:endParaRPr>
          </a:p>
          <a:p>
            <a:pPr lvl="1"/>
            <a:r>
              <a:rPr lang="ru-RU" sz="1800" b="1" dirty="0"/>
              <a:t>Протоколы основаны</a:t>
            </a:r>
            <a:r>
              <a:rPr lang="en-CA" sz="1800" b="1" dirty="0"/>
              <a:t> </a:t>
            </a:r>
            <a:r>
              <a:rPr lang="ru-RU" sz="1800" b="1" dirty="0"/>
              <a:t>на периоде полувыведения</a:t>
            </a:r>
            <a:r>
              <a:rPr lang="en-CA" sz="1800" b="1" dirty="0"/>
              <a:t> [t ½] </a:t>
            </a:r>
            <a:r>
              <a:rPr lang="ru-RU" sz="1800" b="1" dirty="0"/>
              <a:t>препарата</a:t>
            </a:r>
            <a:endParaRPr lang="en-CA" sz="1800" b="1" dirty="0"/>
          </a:p>
          <a:p>
            <a:pPr lvl="1"/>
            <a:r>
              <a:rPr lang="ru-RU" sz="1800" b="1" dirty="0">
                <a:solidFill>
                  <a:srgbClr val="008BB0"/>
                </a:solidFill>
              </a:rPr>
              <a:t>СПП</a:t>
            </a:r>
            <a:r>
              <a:rPr lang="en-CA" sz="1800" b="1" dirty="0">
                <a:solidFill>
                  <a:srgbClr val="008BB0"/>
                </a:solidFill>
              </a:rPr>
              <a:t>/</a:t>
            </a:r>
            <a:r>
              <a:rPr lang="ru-RU" sz="1800" b="1" dirty="0">
                <a:solidFill>
                  <a:srgbClr val="008BB0"/>
                </a:solidFill>
              </a:rPr>
              <a:t>УПП</a:t>
            </a:r>
            <a:r>
              <a:rPr lang="en-CA" sz="1800" b="1" dirty="0">
                <a:solidFill>
                  <a:srgbClr val="008BB0"/>
                </a:solidFill>
              </a:rPr>
              <a:t>/</a:t>
            </a:r>
            <a:r>
              <a:rPr lang="ru-RU" sz="1800" b="1" dirty="0">
                <a:solidFill>
                  <a:srgbClr val="008BB0"/>
                </a:solidFill>
              </a:rPr>
              <a:t>альтернативные </a:t>
            </a:r>
            <a:r>
              <a:rPr lang="ru-RU" sz="1800" b="1" dirty="0" err="1">
                <a:solidFill>
                  <a:srgbClr val="008BB0"/>
                </a:solidFill>
              </a:rPr>
              <a:t>гемостатические</a:t>
            </a:r>
            <a:r>
              <a:rPr lang="ru-RU" sz="1800" b="1" dirty="0">
                <a:solidFill>
                  <a:srgbClr val="008BB0"/>
                </a:solidFill>
              </a:rPr>
              <a:t> препараты </a:t>
            </a:r>
            <a:r>
              <a:rPr lang="en-CA" sz="1800" b="1" dirty="0">
                <a:solidFill>
                  <a:srgbClr val="008BB0"/>
                </a:solidFill>
              </a:rPr>
              <a:t> </a:t>
            </a:r>
            <a:endParaRPr lang="ru-RU" sz="1800" b="1" dirty="0">
              <a:solidFill>
                <a:srgbClr val="008BB0"/>
              </a:solidFill>
            </a:endParaRPr>
          </a:p>
          <a:p>
            <a:pPr lvl="1"/>
            <a:r>
              <a:rPr lang="ru-RU" sz="1800" b="1" dirty="0"/>
              <a:t>Индивидуализированная профилактика</a:t>
            </a:r>
            <a:r>
              <a:rPr lang="en-CA" sz="1800" b="1" dirty="0"/>
              <a:t> – </a:t>
            </a:r>
            <a:r>
              <a:rPr lang="ru-RU" sz="1800" b="1" dirty="0"/>
              <a:t>основана на клинических показаниях</a:t>
            </a:r>
            <a:r>
              <a:rPr lang="en-CA" sz="1800" b="1" dirty="0"/>
              <a:t> / </a:t>
            </a:r>
            <a:r>
              <a:rPr lang="ru-RU" sz="1800" b="1" dirty="0" err="1"/>
              <a:t>фармакокинетике</a:t>
            </a:r>
            <a:endParaRPr lang="en-CA" sz="1800" b="1" dirty="0"/>
          </a:p>
          <a:p>
            <a:pPr lvl="1"/>
            <a:r>
              <a:rPr lang="ru-RU" sz="1800" b="1" dirty="0"/>
              <a:t>Профилактика «более низкими» дозами</a:t>
            </a:r>
            <a:r>
              <a:rPr lang="en-CA" sz="1800" b="1" dirty="0"/>
              <a:t> – </a:t>
            </a:r>
            <a:r>
              <a:rPr lang="ru-RU" sz="1800" b="1" dirty="0"/>
              <a:t>когда и почему</a:t>
            </a:r>
            <a:r>
              <a:rPr lang="en-CA" sz="1800" b="1" dirty="0"/>
              <a:t>?</a:t>
            </a:r>
          </a:p>
          <a:p>
            <a:r>
              <a:rPr lang="ru-RU" sz="2000" b="1" dirty="0"/>
              <a:t>Обучение</a:t>
            </a:r>
            <a:r>
              <a:rPr lang="en-CA" sz="2000" b="1" dirty="0"/>
              <a:t> / </a:t>
            </a:r>
            <a:r>
              <a:rPr lang="ru-RU" sz="2000" b="1" dirty="0"/>
              <a:t>образование</a:t>
            </a:r>
            <a:r>
              <a:rPr lang="en-CA" sz="2000" b="1" dirty="0"/>
              <a:t> </a:t>
            </a:r>
            <a:r>
              <a:rPr lang="ru-RU" sz="2000" b="1" dirty="0"/>
              <a:t>для проведения профилактики на дому</a:t>
            </a:r>
            <a:endParaRPr lang="en-CA" sz="2000" b="1" dirty="0"/>
          </a:p>
          <a:p>
            <a:r>
              <a:rPr lang="ru-RU" sz="2000" b="1" dirty="0"/>
              <a:t>МР</a:t>
            </a:r>
            <a:r>
              <a:rPr lang="en-CA" sz="2000" b="1" dirty="0"/>
              <a:t> </a:t>
            </a:r>
            <a:r>
              <a:rPr lang="ru-RU" sz="2000" b="1" dirty="0"/>
              <a:t>также необходимо ознакомление с профилактикой</a:t>
            </a:r>
            <a:endParaRPr lang="en-CA" sz="2000" b="1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9CD2A8-926A-46AC-BC1A-1E65151BC3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КФС</a:t>
            </a:r>
            <a:r>
              <a:rPr lang="en-US" dirty="0"/>
              <a:t>, </a:t>
            </a:r>
            <a:r>
              <a:rPr lang="ru-RU" dirty="0"/>
              <a:t>концентраты фактора свёртывания</a:t>
            </a:r>
            <a:r>
              <a:rPr lang="en-US" dirty="0"/>
              <a:t>s; </a:t>
            </a:r>
            <a:r>
              <a:rPr lang="ru-RU" dirty="0"/>
              <a:t>УПП</a:t>
            </a:r>
            <a:r>
              <a:rPr lang="en-US" dirty="0"/>
              <a:t>, </a:t>
            </a:r>
            <a:r>
              <a:rPr lang="ru-RU" dirty="0"/>
              <a:t>удлинённый период полувыведения</a:t>
            </a:r>
            <a:r>
              <a:rPr lang="en-US" dirty="0"/>
              <a:t>; </a:t>
            </a:r>
            <a:r>
              <a:rPr lang="ru-RU" dirty="0"/>
              <a:t>МР</a:t>
            </a:r>
            <a:r>
              <a:rPr lang="en-US" dirty="0"/>
              <a:t>, </a:t>
            </a:r>
            <a:r>
              <a:rPr lang="ru-RU" dirty="0"/>
              <a:t>медицинский работник</a:t>
            </a:r>
            <a:r>
              <a:rPr lang="en-US" dirty="0"/>
              <a:t>; </a:t>
            </a:r>
            <a:r>
              <a:rPr lang="ru-RU" dirty="0"/>
              <a:t>СПП</a:t>
            </a:r>
            <a:r>
              <a:rPr lang="en-US" dirty="0"/>
              <a:t>, </a:t>
            </a:r>
            <a:r>
              <a:rPr lang="ru-RU" dirty="0"/>
              <a:t>стандартный период полувыведения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3" name="Rectangle: Rounded Corners 2"/>
          <p:cNvSpPr/>
          <p:nvPr/>
        </p:nvSpPr>
        <p:spPr>
          <a:xfrm>
            <a:off x="1728573" y="5303523"/>
            <a:ext cx="8734852" cy="1123712"/>
          </a:xfrm>
          <a:prstGeom prst="roundRect">
            <a:avLst/>
          </a:prstGeom>
          <a:ln w="38100">
            <a:solidFill>
              <a:srgbClr val="008BB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Эпизодическая (“по требованию”) заместительная терапия фактором свёртывания не должна более считаться вариантом долгосрочной терапии</a:t>
            </a:r>
            <a:r>
              <a:rPr lang="en-CA" sz="2000" b="1" dirty="0"/>
              <a:t>.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775588" y="3769402"/>
            <a:ext cx="10640821" cy="1464231"/>
          </a:xfrm>
          <a:prstGeom prst="roundRect">
            <a:avLst/>
          </a:prstGeom>
          <a:ln w="38100">
            <a:solidFill>
              <a:srgbClr val="008BB0"/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800000"/>
                </a:solidFill>
              </a:rPr>
              <a:t>Стандартом лечения для всех пациентов с тяжёлой гемофилией является регулярная заместительная терапия (профилактика) с использованием КФС или других </a:t>
            </a:r>
            <a:r>
              <a:rPr lang="ru-RU" sz="2000" b="1" i="1" dirty="0" err="1">
                <a:solidFill>
                  <a:srgbClr val="800000"/>
                </a:solidFill>
              </a:rPr>
              <a:t>гемостатических</a:t>
            </a:r>
            <a:r>
              <a:rPr lang="ru-RU" sz="2000" b="1" i="1" dirty="0">
                <a:solidFill>
                  <a:srgbClr val="800000"/>
                </a:solidFill>
              </a:rPr>
              <a:t> препаратов с целью предотвращения кровотечений. Её следует начинать в раннем детском возрасте (до 3 лет).</a:t>
            </a:r>
            <a:r>
              <a:rPr lang="ru-RU" b="1" dirty="0">
                <a:solidFill>
                  <a:srgbClr val="800000"/>
                </a:solidFill>
              </a:rPr>
              <a:t> </a:t>
            </a:r>
            <a:endParaRPr lang="en-CA" sz="2000" b="1" i="1" dirty="0">
              <a:solidFill>
                <a:srgbClr val="8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524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2667" y="225425"/>
            <a:ext cx="11924083" cy="1090079"/>
          </a:xfrm>
        </p:spPr>
        <p:txBody>
          <a:bodyPr anchor="t">
            <a:normAutofit/>
          </a:bodyPr>
          <a:lstStyle/>
          <a:p>
            <a:r>
              <a:rPr lang="ru-RU" sz="3200" dirty="0"/>
              <a:t>Регулярная заместительная терапия</a:t>
            </a:r>
            <a:r>
              <a:rPr lang="en-CA" sz="3200" dirty="0"/>
              <a:t>: </a:t>
            </a:r>
            <a:r>
              <a:rPr lang="ru-RU" sz="3200" dirty="0"/>
              <a:t>профилактика</a:t>
            </a:r>
            <a:endParaRPr lang="en-CA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478" t="34010" r="10597" b="20097"/>
          <a:stretch/>
        </p:blipFill>
        <p:spPr>
          <a:xfrm>
            <a:off x="172667" y="1020135"/>
            <a:ext cx="11846665" cy="50197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090" y="890912"/>
            <a:ext cx="11846665" cy="22118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94615">
              <a:spcBef>
                <a:spcPts val="66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ТАБЛИЦА 6 -1 </a:t>
            </a: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</a:rPr>
              <a:t>Традиционная профилактика фактором при гемофилии 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</a:rPr>
              <a:t>, определения в зависимости от времени постановки на профилактику</a:t>
            </a:r>
            <a:r>
              <a:rPr lang="ru-RU" sz="16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ru-RU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650365" marR="323215" indent="-1479550">
              <a:lnSpc>
                <a:spcPct val="120000"/>
              </a:lnSpc>
              <a:spcBef>
                <a:spcPts val="780"/>
              </a:spcBef>
              <a:spcAft>
                <a:spcPts val="0"/>
              </a:spcAft>
              <a:tabLst>
                <a:tab pos="1536065" algn="l"/>
              </a:tabLst>
            </a:pPr>
            <a:r>
              <a:rPr lang="ru-RU" sz="1100" dirty="0">
                <a:latin typeface="Arial" panose="020B0604020202020204" pitchFamily="34" charset="0"/>
                <a:ea typeface="Arial" panose="020B0604020202020204" pitchFamily="34" charset="0"/>
              </a:rPr>
              <a:t>Первичная профилактика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	• </a:t>
            </a:r>
            <a:r>
              <a:rPr lang="ru-RU" sz="1100" dirty="0">
                <a:latin typeface="Arial" panose="020B0604020202020204" pitchFamily="34" charset="0"/>
                <a:ea typeface="Arial" panose="020B0604020202020204" pitchFamily="34" charset="0"/>
              </a:rPr>
              <a:t>Регулярная непрерывная профилактика, начатая при отсутствии документированного заболевания суставов, определённого 		путём физического осмотра и/или визуализирующих исследований, и до второго клинически явного суставного кровотечения и 		достижения возраста 3 лет</a:t>
            </a:r>
          </a:p>
          <a:p>
            <a:pPr marL="1650365" marR="222885" indent="-1479550">
              <a:lnSpc>
                <a:spcPct val="120000"/>
              </a:lnSpc>
              <a:spcBef>
                <a:spcPts val="350"/>
              </a:spcBef>
              <a:spcAft>
                <a:spcPts val="0"/>
              </a:spcAft>
              <a:tabLst>
                <a:tab pos="1536065" algn="l"/>
              </a:tabLst>
            </a:pPr>
            <a:r>
              <a:rPr lang="ru-RU" sz="1100" dirty="0">
                <a:latin typeface="Arial" panose="020B0604020202020204" pitchFamily="34" charset="0"/>
                <a:ea typeface="Arial" panose="020B0604020202020204" pitchFamily="34" charset="0"/>
              </a:rPr>
              <a:t>Вторичная профилактика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	•</a:t>
            </a:r>
            <a:r>
              <a:rPr lang="ru-RU" sz="1100" spc="115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ea typeface="Arial" panose="020B0604020202020204" pitchFamily="34" charset="0"/>
              </a:rPr>
              <a:t>Регулярная непрерывная профилактика, начатая после 2-х или более кровоизлияний в суставы, но до наступления заболевания 		суставов; обычно в возрасте от 3 лет</a:t>
            </a:r>
          </a:p>
          <a:p>
            <a:pPr marL="1650365" marR="395605" indent="-1479550">
              <a:lnSpc>
                <a:spcPct val="120000"/>
              </a:lnSpc>
              <a:spcBef>
                <a:spcPts val="350"/>
              </a:spcBef>
              <a:spcAft>
                <a:spcPts val="0"/>
              </a:spcAft>
              <a:tabLst>
                <a:tab pos="1536065" algn="l"/>
              </a:tabLst>
            </a:pPr>
            <a:r>
              <a:rPr lang="ru-RU" sz="1100" dirty="0">
                <a:latin typeface="Arial" panose="020B0604020202020204" pitchFamily="34" charset="0"/>
                <a:ea typeface="Arial" panose="020B0604020202020204" pitchFamily="34" charset="0"/>
              </a:rPr>
              <a:t>Третичная профилактика	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	•</a:t>
            </a:r>
            <a:r>
              <a:rPr lang="ru-RU" sz="1100" spc="7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ea typeface="Arial" panose="020B0604020202020204" pitchFamily="34" charset="0"/>
              </a:rPr>
              <a:t>Регулярная непрерывная профилактика, начатая после наступления документированного заболевания суставов. Третичная 		профилактика обычно относится к взрослым</a:t>
            </a:r>
            <a:endParaRPr lang="ru-RU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371863"/>
              </p:ext>
            </p:extLst>
          </p:nvPr>
        </p:nvGraphicFramePr>
        <p:xfrm>
          <a:off x="229208" y="3687575"/>
          <a:ext cx="11733582" cy="22885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22348">
                  <a:extLst>
                    <a:ext uri="{9D8B030D-6E8A-4147-A177-3AD203B41FA5}">
                      <a16:colId xmlns:a16="http://schemas.microsoft.com/office/drawing/2014/main" val="1325379592"/>
                    </a:ext>
                  </a:extLst>
                </a:gridCol>
                <a:gridCol w="3941068">
                  <a:extLst>
                    <a:ext uri="{9D8B030D-6E8A-4147-A177-3AD203B41FA5}">
                      <a16:colId xmlns:a16="http://schemas.microsoft.com/office/drawing/2014/main" val="3375755970"/>
                    </a:ext>
                  </a:extLst>
                </a:gridCol>
                <a:gridCol w="3970166">
                  <a:extLst>
                    <a:ext uri="{9D8B030D-6E8A-4147-A177-3AD203B41FA5}">
                      <a16:colId xmlns:a16="http://schemas.microsoft.com/office/drawing/2014/main" val="4221248036"/>
                    </a:ext>
                  </a:extLst>
                </a:gridCol>
              </a:tblGrid>
              <a:tr h="534608">
                <a:tc>
                  <a:txBody>
                    <a:bodyPr/>
                    <a:lstStyle/>
                    <a:p>
                      <a:pPr marL="76200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6200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Интенсивность п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</a:rPr>
                        <a:t>рофилактик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46050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</a:rPr>
                        <a:t>Гемофилия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 A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30835"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</a:rPr>
                        <a:t>Гемофилия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 B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441688"/>
                  </a:ext>
                </a:extLst>
              </a:tr>
              <a:tr h="35056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825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0500" algn="l"/>
                        </a:tabLs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825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050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Высокодозная профилактика</a:t>
                      </a:r>
                      <a:r>
                        <a:rPr lang="en-CA" sz="1100" b="0" baseline="30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825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60350" algn="l"/>
                        </a:tabLs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825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6035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25-40 МЕ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FVIII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/кг каждые 2 дня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825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60350" algn="l"/>
                        </a:tabLst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(&gt;4000 МЕ/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</a:rPr>
                        <a:t>кг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 в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ts val="825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60350" algn="l"/>
                        </a:tabLs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825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45135" algn="l"/>
                        </a:tabLs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825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4513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40-60 МЕ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FIX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/кг два раза в неделю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825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45135" algn="l"/>
                        </a:tabLst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(&gt;4000 МЕ/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</a:rPr>
                        <a:t>кг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 в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ts val="825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45135" algn="l"/>
                        </a:tabLs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963189"/>
                  </a:ext>
                </a:extLst>
              </a:tr>
              <a:tr h="3607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8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0500" algn="l"/>
                        </a:tabLs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8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0500" algn="l"/>
                        </a:tabLs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Среднедозная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</a:rPr>
                        <a:t>профилактика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8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60350" algn="l"/>
                        </a:tabLs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8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6035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15-25 МЕ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FVIII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/кг 3 дня в неделю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8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60350" algn="l"/>
                        </a:tabLst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(1500-4000 МЕ/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</a:rPr>
                        <a:t>кг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 в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ts val="8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60350" algn="l"/>
                        </a:tabLs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8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45135" algn="l"/>
                        </a:tabLs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8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4513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20-40 МЕ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FIX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/кг два раза в неделю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8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45135" algn="l"/>
                        </a:tabLst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(2000-4000 МЕ/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</a:rPr>
                        <a:t>кг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 в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ts val="8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45135" algn="l"/>
                        </a:tabLs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909915"/>
                  </a:ext>
                </a:extLst>
              </a:tr>
              <a:tr h="71251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7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0500" algn="l"/>
                        </a:tabLs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7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90500" algn="l"/>
                        </a:tabLs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Низкодозная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 профилактика (с нарастанием интенсивности дозировки при необходимости)</a:t>
                      </a:r>
                      <a:r>
                        <a:rPr lang="en-US" sz="1100" b="0" baseline="300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7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60350" algn="l"/>
                        </a:tabLs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7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6035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10-15 МЕ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FVIII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/кг 2-3 дня в неделю</a:t>
                      </a:r>
                    </a:p>
                    <a:p>
                      <a:pPr marL="259715">
                        <a:lnSpc>
                          <a:spcPts val="7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60350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(1000-1500 МЕ/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</a:rPr>
                        <a:t>кг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 в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7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45135" algn="l"/>
                        </a:tabLs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7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4513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10-15 МЕ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FIX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/кг 2 дня в неделю </a:t>
                      </a:r>
                    </a:p>
                    <a:p>
                      <a:pPr marL="444500">
                        <a:lnSpc>
                          <a:spcPts val="78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4513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1000-1500 МЕ/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</a:rPr>
                        <a:t>кг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 в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907287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8598" y="3102800"/>
            <a:ext cx="1167765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ТАБЛИЦА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6 - 2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Arial" panose="020B0604020202020204" pitchFamily="34" charset="0"/>
              </a:rPr>
              <a:t>Традиционная профилактика фактором свёртывания со стандартным периодом полувыведения, определения в зависимости от интенсивности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8218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81156" y="111121"/>
            <a:ext cx="8941594" cy="684001"/>
          </a:xfrm>
        </p:spPr>
        <p:txBody>
          <a:bodyPr>
            <a:normAutofit/>
          </a:bodyPr>
          <a:lstStyle/>
          <a:p>
            <a:r>
              <a:rPr lang="ru-RU" sz="3200" dirty="0"/>
              <a:t>Задача терапии гемофилии</a:t>
            </a:r>
            <a:r>
              <a:rPr lang="en-CA" sz="3200" dirty="0"/>
              <a:t> – </a:t>
            </a:r>
            <a:r>
              <a:rPr lang="ru-RU" sz="3200" dirty="0"/>
              <a:t>будущее</a:t>
            </a:r>
            <a:endParaRPr lang="en-CA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884295"/>
              </p:ext>
            </p:extLst>
          </p:nvPr>
        </p:nvGraphicFramePr>
        <p:xfrm>
          <a:off x="838200" y="1562101"/>
          <a:ext cx="10515600" cy="236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9250" y="4524734"/>
            <a:ext cx="11410950" cy="1890044"/>
          </a:xfrm>
        </p:spPr>
        <p:txBody>
          <a:bodyPr anchor="t">
            <a:noAutofit/>
          </a:bodyPr>
          <a:lstStyle/>
          <a:p>
            <a:pPr marL="228600" indent="-228600">
              <a:spcBef>
                <a:spcPts val="1000"/>
              </a:spcBef>
              <a:buClr>
                <a:srgbClr val="642566"/>
              </a:buClr>
              <a:buFont typeface="Arial" panose="020B0604020202020204" pitchFamily="34" charset="0"/>
              <a:buChar char="•"/>
            </a:pPr>
            <a:r>
              <a:rPr lang="ru-RU" sz="2400" b="1" dirty="0"/>
              <a:t>Умеренная или лёгкая форма, либо нормальный уровень</a:t>
            </a:r>
            <a:endParaRPr lang="en-CA" sz="2400" b="1" dirty="0"/>
          </a:p>
          <a:p>
            <a:pPr marL="228600" indent="-228600">
              <a:spcBef>
                <a:spcPts val="1000"/>
              </a:spcBef>
              <a:buClr>
                <a:srgbClr val="642566"/>
              </a:buClr>
              <a:buFont typeface="Arial" panose="020B0604020202020204" pitchFamily="34" charset="0"/>
              <a:buChar char="•"/>
            </a:pPr>
            <a:r>
              <a:rPr lang="ru-RU" sz="2400" b="1" dirty="0"/>
              <a:t>Улучшение защиты от кровотечений </a:t>
            </a:r>
            <a:r>
              <a:rPr lang="en-CA" sz="2400" b="1" dirty="0"/>
              <a:t>(</a:t>
            </a:r>
            <a:r>
              <a:rPr lang="ru-RU" sz="2400" b="1" dirty="0"/>
              <a:t>напр.</a:t>
            </a:r>
            <a:r>
              <a:rPr lang="en-CA" sz="2400" b="1" dirty="0"/>
              <a:t> ‘</a:t>
            </a:r>
            <a:r>
              <a:rPr lang="ru-RU" sz="2400" b="1" dirty="0"/>
              <a:t>нулевая</a:t>
            </a:r>
            <a:r>
              <a:rPr lang="en-CA" sz="2400" b="1" dirty="0"/>
              <a:t>’ </a:t>
            </a:r>
            <a:r>
              <a:rPr lang="ru-RU" sz="2400" b="1" dirty="0"/>
              <a:t>ГЧК</a:t>
            </a:r>
            <a:r>
              <a:rPr lang="en-CA" sz="2400" b="1" dirty="0"/>
              <a:t> / </a:t>
            </a:r>
            <a:r>
              <a:rPr lang="ru-RU" sz="2400" b="1" dirty="0"/>
              <a:t>ГЧСК</a:t>
            </a:r>
            <a:r>
              <a:rPr lang="en-CA" sz="2400" b="1" dirty="0"/>
              <a:t>)</a:t>
            </a:r>
          </a:p>
          <a:p>
            <a:pPr marL="228600" indent="-228600">
              <a:spcBef>
                <a:spcPts val="1000"/>
              </a:spcBef>
              <a:buClr>
                <a:srgbClr val="642566"/>
              </a:buClr>
              <a:buFont typeface="Arial" panose="020B0604020202020204" pitchFamily="34" charset="0"/>
              <a:buChar char="•"/>
            </a:pPr>
            <a:r>
              <a:rPr lang="ru-RU" sz="2400" b="1" dirty="0"/>
              <a:t>Облегчение бремени лечения</a:t>
            </a:r>
            <a:r>
              <a:rPr lang="en-CA" sz="2400" b="1" dirty="0"/>
              <a:t> (</a:t>
            </a:r>
            <a:r>
              <a:rPr lang="ru-RU" sz="2400" b="1" dirty="0"/>
              <a:t>напр.</a:t>
            </a:r>
            <a:r>
              <a:rPr lang="en-CA" sz="2400" b="1" dirty="0"/>
              <a:t> </a:t>
            </a:r>
            <a:r>
              <a:rPr lang="ru-RU" sz="2400" b="1" dirty="0"/>
              <a:t>менее частый приём</a:t>
            </a:r>
            <a:r>
              <a:rPr lang="en-CA" sz="2400" b="1" dirty="0"/>
              <a:t>)</a:t>
            </a:r>
          </a:p>
          <a:p>
            <a:pPr marL="228600" indent="-228600">
              <a:spcBef>
                <a:spcPts val="1000"/>
              </a:spcBef>
              <a:buClr>
                <a:srgbClr val="642566"/>
              </a:buClr>
              <a:buFont typeface="Arial" panose="020B0604020202020204" pitchFamily="34" charset="0"/>
              <a:buChar char="•"/>
            </a:pPr>
            <a:r>
              <a:rPr lang="ru-RU" sz="2400" b="1" dirty="0"/>
              <a:t>Цель - </a:t>
            </a:r>
            <a:r>
              <a:rPr lang="en-CA" sz="2400" b="1" dirty="0"/>
              <a:t>“</a:t>
            </a:r>
            <a:r>
              <a:rPr lang="ru-RU" sz="2400" b="1" dirty="0"/>
              <a:t>нормальная</a:t>
            </a:r>
            <a:r>
              <a:rPr lang="en-CA" sz="2400" b="1" dirty="0"/>
              <a:t>” </a:t>
            </a:r>
            <a:r>
              <a:rPr lang="ru-RU" sz="2400" b="1" dirty="0"/>
              <a:t>жизнь с широкодоступными препаратами</a:t>
            </a:r>
            <a:endParaRPr lang="en-CA" sz="2400" b="1" dirty="0"/>
          </a:p>
        </p:txBody>
      </p:sp>
      <p:sp>
        <p:nvSpPr>
          <p:cNvPr id="12" name="Curved Down Arrow 11"/>
          <p:cNvSpPr/>
          <p:nvPr/>
        </p:nvSpPr>
        <p:spPr>
          <a:xfrm>
            <a:off x="2428793" y="1239540"/>
            <a:ext cx="2647704" cy="781048"/>
          </a:xfrm>
          <a:prstGeom prst="curvedDownArrow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 sz="1800" dirty="0">
              <a:solidFill>
                <a:prstClr val="black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2353688" y="953788"/>
            <a:ext cx="5140187" cy="1066800"/>
          </a:xfrm>
          <a:prstGeom prst="curvedDownArrow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 sz="1800" dirty="0">
              <a:solidFill>
                <a:prstClr val="black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>
            <a:off x="2344162" y="802647"/>
            <a:ext cx="7335865" cy="1217941"/>
          </a:xfrm>
          <a:prstGeom prst="curvedDownArrow">
            <a:avLst/>
          </a:prstGeom>
          <a:solidFill>
            <a:srgbClr val="FDB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 sz="18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30250" y="3551433"/>
            <a:ext cx="10845800" cy="50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88" rIns="91380" bIns="45688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0" dirty="0">
                <a:ea typeface="+mj-ea"/>
                <a:cs typeface="+mj-cs"/>
              </a:rPr>
              <a:t>Уровень фактора</a:t>
            </a:r>
            <a:r>
              <a:rPr lang="en-CA" sz="2400" kern="0" dirty="0">
                <a:ea typeface="+mj-ea"/>
                <a:cs typeface="+mj-cs"/>
              </a:rPr>
              <a:t> &gt;1% </a:t>
            </a:r>
            <a:r>
              <a:rPr lang="ru-RU" sz="2400" kern="0" dirty="0">
                <a:ea typeface="+mj-ea"/>
                <a:cs typeface="+mj-cs"/>
              </a:rPr>
              <a:t>конечно, не является целью в 2021 году и далее!</a:t>
            </a:r>
            <a:endParaRPr lang="en-CA" sz="2400" kern="0" dirty="0"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14300" y="4014436"/>
            <a:ext cx="11899900" cy="50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88" rIns="91380" bIns="45688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0" dirty="0">
                <a:ea typeface="+mj-ea"/>
                <a:cs typeface="+mj-cs"/>
              </a:rPr>
              <a:t>Скорее уровень фактора 3-15% для достижения умеренного / лёгкого фенотипа</a:t>
            </a:r>
            <a:endParaRPr lang="en-CA" sz="2400" kern="0" dirty="0">
              <a:ea typeface="+mj-ea"/>
              <a:cs typeface="+mj-cs"/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723CBD-A0EB-40C4-83F8-6E2457E8CFE7}"/>
              </a:ext>
            </a:extLst>
          </p:cNvPr>
          <p:cNvSpPr txBox="1">
            <a:spLocks/>
          </p:cNvSpPr>
          <p:nvPr/>
        </p:nvSpPr>
        <p:spPr>
          <a:xfrm>
            <a:off x="838201" y="6356351"/>
            <a:ext cx="9925050" cy="365125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ГСК, годовая частота кровотечений; ГЧСК, годовая частота суставных кровотечений.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376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0069" y="225425"/>
            <a:ext cx="11232040" cy="696119"/>
          </a:xfrm>
        </p:spPr>
        <p:txBody>
          <a:bodyPr>
            <a:noAutofit/>
          </a:bodyPr>
          <a:lstStyle/>
          <a:p>
            <a:r>
              <a:rPr lang="ru-RU" sz="2900" dirty="0"/>
              <a:t>Принцип</a:t>
            </a:r>
            <a:r>
              <a:rPr lang="en-CA" sz="2900" dirty="0"/>
              <a:t> 9</a:t>
            </a:r>
            <a:r>
              <a:rPr lang="ru-RU" sz="2900" dirty="0"/>
              <a:t>.</a:t>
            </a:r>
            <a:r>
              <a:rPr lang="en-CA" sz="2900" dirty="0"/>
              <a:t> </a:t>
            </a:r>
            <a:r>
              <a:rPr lang="en-CA" sz="2900" dirty="0" err="1"/>
              <a:t>Лечение</a:t>
            </a:r>
            <a:r>
              <a:rPr lang="en-CA" sz="2900" dirty="0"/>
              <a:t> </a:t>
            </a:r>
            <a:r>
              <a:rPr lang="en-CA" sz="2900" dirty="0" err="1"/>
              <a:t>пациентов</a:t>
            </a:r>
            <a:r>
              <a:rPr lang="en-CA" sz="2900" dirty="0"/>
              <a:t> с </a:t>
            </a:r>
            <a:r>
              <a:rPr lang="en-CA" sz="2900" dirty="0" err="1"/>
              <a:t>ингибиторами</a:t>
            </a:r>
            <a:r>
              <a:rPr lang="en-CA" sz="2900" dirty="0"/>
              <a:t> </a:t>
            </a:r>
            <a:r>
              <a:rPr lang="ru-RU" sz="2900" dirty="0"/>
              <a:t>к факторам свёртывания</a:t>
            </a:r>
            <a:endParaRPr lang="en-CA" sz="29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1" y="1144584"/>
            <a:ext cx="10515600" cy="4614863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Ингибиторы фактора</a:t>
            </a:r>
            <a:r>
              <a:rPr lang="en-CA" sz="2400" b="1" dirty="0"/>
              <a:t> – </a:t>
            </a:r>
            <a:r>
              <a:rPr lang="ru-RU" sz="2400" b="1" dirty="0"/>
              <a:t>нейтрализующие антитела</a:t>
            </a:r>
            <a:r>
              <a:rPr lang="en-CA" sz="2400" b="1" dirty="0"/>
              <a:t> </a:t>
            </a:r>
          </a:p>
          <a:p>
            <a:r>
              <a:rPr lang="ru-RU" sz="2400" b="1" dirty="0"/>
              <a:t>Систематическая регулярная оценка </a:t>
            </a:r>
            <a:r>
              <a:rPr lang="en-CA" sz="2400" b="1" dirty="0"/>
              <a:t>– </a:t>
            </a:r>
            <a:r>
              <a:rPr lang="ru-RU" sz="2400" b="1" dirty="0"/>
              <a:t>скрининг</a:t>
            </a:r>
            <a:r>
              <a:rPr lang="en-CA" sz="2400" b="1" dirty="0"/>
              <a:t> / </a:t>
            </a:r>
            <a:r>
              <a:rPr lang="ru-RU" sz="2400" b="1" dirty="0"/>
              <a:t>анализ</a:t>
            </a:r>
            <a:r>
              <a:rPr lang="en-CA" sz="2400" b="1" dirty="0"/>
              <a:t> </a:t>
            </a:r>
            <a:r>
              <a:rPr lang="ru-RU" sz="2400" b="1" dirty="0" err="1"/>
              <a:t>Бетезда</a:t>
            </a:r>
            <a:endParaRPr lang="en-CA" sz="2400" b="1" dirty="0"/>
          </a:p>
          <a:p>
            <a:r>
              <a:rPr lang="ru-RU" sz="2400" b="1" dirty="0"/>
              <a:t>Гемофилия</a:t>
            </a:r>
            <a:r>
              <a:rPr lang="en-CA" sz="2400" b="1" dirty="0"/>
              <a:t> A – </a:t>
            </a:r>
            <a:r>
              <a:rPr lang="ru-RU" sz="2400" b="1" dirty="0"/>
              <a:t>заболеваемость  </a:t>
            </a:r>
            <a:r>
              <a:rPr lang="en-CA" sz="2400" b="1" dirty="0"/>
              <a:t>20-30% </a:t>
            </a:r>
            <a:endParaRPr lang="ru-RU" sz="2400" b="1" dirty="0"/>
          </a:p>
          <a:p>
            <a:r>
              <a:rPr lang="ru-RU" sz="2400" b="1" dirty="0"/>
              <a:t>Гемофилия</a:t>
            </a:r>
            <a:r>
              <a:rPr lang="en-CA" sz="2400" b="1" dirty="0"/>
              <a:t> B – </a:t>
            </a:r>
            <a:r>
              <a:rPr lang="ru-RU" sz="2400" b="1" dirty="0"/>
              <a:t>заболеваемость </a:t>
            </a:r>
            <a:r>
              <a:rPr lang="en-CA" sz="2400" b="1" dirty="0"/>
              <a:t>3-10% </a:t>
            </a:r>
            <a:endParaRPr lang="ru-RU" sz="2400" b="1" dirty="0"/>
          </a:p>
          <a:p>
            <a:r>
              <a:rPr lang="ru-RU" sz="2400" b="1" dirty="0"/>
              <a:t>Терапия кровотечений</a:t>
            </a:r>
            <a:r>
              <a:rPr lang="en-CA" sz="2400" b="1" dirty="0"/>
              <a:t> – </a:t>
            </a:r>
            <a:r>
              <a:rPr lang="ru-RU" sz="2400" b="1" dirty="0"/>
              <a:t>препараты </a:t>
            </a:r>
          </a:p>
          <a:p>
            <a:pPr marL="0" indent="0">
              <a:buNone/>
            </a:pPr>
            <a:r>
              <a:rPr lang="ru-RU" sz="2400" b="1" dirty="0"/>
              <a:t>   обходного действия</a:t>
            </a:r>
            <a:endParaRPr lang="en-CA" sz="2400" b="1" dirty="0"/>
          </a:p>
          <a:p>
            <a:r>
              <a:rPr lang="ru-RU" sz="2400" b="1" dirty="0"/>
              <a:t>Индукция иммунной толерантности </a:t>
            </a:r>
            <a:r>
              <a:rPr lang="en-CA" sz="2400" b="1" dirty="0"/>
              <a:t>- ?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   Схема</a:t>
            </a:r>
            <a:endParaRPr lang="en-CA" sz="2400" b="1" dirty="0"/>
          </a:p>
          <a:p>
            <a:r>
              <a:rPr lang="ru-RU" sz="2400" b="1" dirty="0"/>
              <a:t>Обеспечение гемостаза при операциях</a:t>
            </a:r>
            <a:endParaRPr lang="en-CA" sz="2400" b="1" dirty="0"/>
          </a:p>
          <a:p>
            <a:r>
              <a:rPr lang="ru-RU" sz="2400" b="1" dirty="0"/>
              <a:t>Новые виды препаратов</a:t>
            </a:r>
            <a:r>
              <a:rPr lang="en-CA" sz="2400" b="1" dirty="0"/>
              <a:t> </a:t>
            </a:r>
          </a:p>
          <a:p>
            <a:pPr lvl="1"/>
            <a:r>
              <a:rPr lang="ru-RU" sz="1800" b="1" dirty="0" err="1"/>
              <a:t>Эмицизумаб</a:t>
            </a:r>
            <a:r>
              <a:rPr lang="en-CA" sz="1800" b="1" dirty="0"/>
              <a:t> / </a:t>
            </a:r>
            <a:r>
              <a:rPr lang="ru-RU" sz="1800" b="1" dirty="0"/>
              <a:t>Другие исследуемые препараты</a:t>
            </a:r>
            <a:endParaRPr lang="en-CA" sz="1800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DB5CC8D-8762-408C-B8F2-A7EB83DD74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153" t="22512" r="41576" b="34783"/>
          <a:stretch/>
        </p:blipFill>
        <p:spPr>
          <a:xfrm>
            <a:off x="7731925" y="2028329"/>
            <a:ext cx="4050184" cy="321397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473949" y="2028329"/>
            <a:ext cx="4308159" cy="34901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94615">
              <a:spcBef>
                <a:spcPts val="5"/>
              </a:spcBef>
              <a:spcAft>
                <a:spcPts val="0"/>
              </a:spcAft>
            </a:pPr>
            <a:r>
              <a:rPr lang="ru-RU" sz="1600" b="1" spc="3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ТАБЛИЦА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600" b="1" spc="35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-1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Показания к проведению диагностики на наличие ингибиторов:</a:t>
            </a:r>
            <a:endParaRPr lang="ru-RU" sz="2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35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после начала заместительной терапии фактором	</a:t>
            </a:r>
            <a:endParaRPr lang="ru-RU" sz="3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78740" lvl="0" indent="-342900">
              <a:lnSpc>
                <a:spcPct val="120000"/>
              </a:lnSpc>
              <a:spcBef>
                <a:spcPts val="54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после интенсивного введения фактора, например, ежедневного введения в течение более 5 дней</a:t>
            </a:r>
            <a:r>
              <a:rPr lang="ru-RU" sz="9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7,15</a:t>
            </a:r>
            <a:endParaRPr lang="ru-RU" sz="3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107950" lvl="0" indent="-342900">
              <a:lnSpc>
                <a:spcPct val="120000"/>
              </a:lnSpc>
              <a:spcBef>
                <a:spcPts val="35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при рецидивах кровотечений и кровоизлияниях в суставы-мишени, несмотря на адекватную заместительную КФС</a:t>
            </a:r>
            <a:r>
              <a:rPr lang="ru-RU" sz="9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7,12-14</a:t>
            </a:r>
            <a:endParaRPr lang="ru-RU" sz="3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35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при отсутствии ответа на адекватную заместительную терапию КФС</a:t>
            </a:r>
            <a:r>
              <a:rPr lang="ru-RU" sz="9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7,12,14</a:t>
            </a:r>
            <a:endParaRPr lang="ru-RU" sz="3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180975" lvl="0" indent="-342900">
              <a:lnSpc>
                <a:spcPct val="120000"/>
              </a:lnSpc>
              <a:spcBef>
                <a:spcPts val="54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при восстановлении уровня фактора ниже ожидаемого или при укорочении периода полувыведения после заместительной терапии КФС</a:t>
            </a:r>
            <a:r>
              <a:rPr lang="ru-RU" sz="9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7,12-14</a:t>
            </a:r>
            <a:endParaRPr lang="ru-RU" sz="3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614680" lvl="0" indent="-342900">
              <a:lnSpc>
                <a:spcPct val="120000"/>
              </a:lnSpc>
              <a:spcBef>
                <a:spcPts val="35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при недостаточном клиническом или лабораторном ответе на заместительную терапию КФС </a:t>
            </a:r>
            <a:r>
              <a:rPr lang="ru-RU" sz="9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3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614680" lvl="0" indent="-342900">
              <a:lnSpc>
                <a:spcPct val="120000"/>
              </a:lnSpc>
              <a:spcBef>
                <a:spcPts val="35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перед хирургическим вмешательством</a:t>
            </a:r>
            <a:r>
              <a:rPr lang="ru-RU" sz="9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1,7,11</a:t>
            </a:r>
            <a:endParaRPr lang="ru-RU" sz="3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304800" lvl="0" indent="-342900">
              <a:lnSpc>
                <a:spcPct val="110000"/>
              </a:lnSpc>
              <a:spcBef>
                <a:spcPts val="54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после операции при отсутствии адекватного повышения уровня фактора в крови в ответ на заместительную терапию КФС</a:t>
            </a:r>
            <a:r>
              <a:rPr lang="ru-RU" sz="105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7, 12-14</a:t>
            </a:r>
            <a:r>
              <a:rPr lang="ru-RU" sz="3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4615">
              <a:spcBef>
                <a:spcPts val="685"/>
              </a:spcBef>
              <a:spcAft>
                <a:spcPts val="0"/>
              </a:spcAft>
            </a:pP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Аббревиатура: КФС – концентрат фактора свертывания.</a:t>
            </a:r>
            <a:endParaRPr lang="ru-RU" sz="3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65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726" y="203993"/>
            <a:ext cx="11726764" cy="646113"/>
          </a:xfrm>
        </p:spPr>
        <p:txBody>
          <a:bodyPr>
            <a:noAutofit/>
          </a:bodyPr>
          <a:lstStyle/>
          <a:p>
            <a:r>
              <a:rPr lang="ru-RU" sz="2700" dirty="0"/>
              <a:t>Принцип</a:t>
            </a:r>
            <a:r>
              <a:rPr lang="en-CA" sz="2700" dirty="0"/>
              <a:t> 10</a:t>
            </a:r>
            <a:r>
              <a:rPr lang="ru-RU" sz="2700" dirty="0"/>
              <a:t>.</a:t>
            </a:r>
            <a:r>
              <a:rPr lang="en-CA" sz="2700" dirty="0"/>
              <a:t> </a:t>
            </a:r>
            <a:r>
              <a:rPr lang="ru-RU" sz="2700" dirty="0"/>
              <a:t>Лечение поражений опорно-двигательного аппарата</a:t>
            </a:r>
            <a:endParaRPr lang="en-CA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897727"/>
            <a:ext cx="10813256" cy="5458623"/>
          </a:xfrm>
        </p:spPr>
        <p:txBody>
          <a:bodyPr numCol="2">
            <a:normAutofit/>
          </a:bodyPr>
          <a:lstStyle/>
          <a:p>
            <a:r>
              <a:rPr lang="ru-RU" sz="2400" b="1" dirty="0" err="1"/>
              <a:t>Синовит</a:t>
            </a:r>
            <a:r>
              <a:rPr lang="ru-RU" sz="2400" b="1" dirty="0"/>
              <a:t> </a:t>
            </a:r>
            <a:r>
              <a:rPr lang="en-CA" sz="2400" b="1" dirty="0"/>
              <a:t>/ </a:t>
            </a:r>
            <a:r>
              <a:rPr lang="ru-RU" sz="2400" b="1" dirty="0"/>
              <a:t>хронический </a:t>
            </a:r>
            <a:r>
              <a:rPr lang="ru-RU" sz="2400" b="1" dirty="0" err="1"/>
              <a:t>синовит</a:t>
            </a:r>
            <a:endParaRPr lang="en-CA" sz="2400" b="1" dirty="0"/>
          </a:p>
          <a:p>
            <a:r>
              <a:rPr lang="ru-RU" sz="2400" b="1" dirty="0"/>
              <a:t>Гемофилическая </a:t>
            </a:r>
            <a:r>
              <a:rPr lang="ru-RU" sz="2400" b="1" dirty="0" err="1"/>
              <a:t>артропатия</a:t>
            </a:r>
            <a:r>
              <a:rPr lang="en-CA" sz="2400" b="1" dirty="0"/>
              <a:t> </a:t>
            </a:r>
          </a:p>
          <a:p>
            <a:r>
              <a:rPr lang="ru-RU" sz="2400" b="1" dirty="0"/>
              <a:t>Мышечные кровоизлияния</a:t>
            </a:r>
            <a:endParaRPr lang="en-CA" sz="2400" b="1" dirty="0"/>
          </a:p>
          <a:p>
            <a:r>
              <a:rPr lang="ru-RU" sz="2400" b="1" dirty="0" err="1"/>
              <a:t>Псевдоопухоли</a:t>
            </a:r>
            <a:endParaRPr lang="en-CA" sz="2400" b="1" dirty="0"/>
          </a:p>
          <a:p>
            <a:r>
              <a:rPr lang="ru-RU" sz="2400" b="1" dirty="0"/>
              <a:t>Переломы</a:t>
            </a:r>
            <a:endParaRPr lang="en-CA" sz="2400" b="1" dirty="0"/>
          </a:p>
          <a:p>
            <a:r>
              <a:rPr lang="ru-RU" sz="2400" b="1" dirty="0"/>
              <a:t>Ортопедическая хирургия – замена суставов </a:t>
            </a:r>
          </a:p>
          <a:p>
            <a:r>
              <a:rPr lang="ru-RU" sz="2400" b="1" dirty="0"/>
              <a:t>Хирургическое лечение</a:t>
            </a:r>
            <a:endParaRPr lang="en-CA" sz="2400" b="1" dirty="0"/>
          </a:p>
          <a:p>
            <a:r>
              <a:rPr lang="ru-RU" sz="2400" b="1" dirty="0"/>
              <a:t>Послеоперационная ЛФК</a:t>
            </a:r>
            <a:r>
              <a:rPr lang="en-CA" sz="2400" b="1" dirty="0"/>
              <a:t> / </a:t>
            </a:r>
            <a:r>
              <a:rPr lang="ru-RU" sz="2400" b="1" dirty="0"/>
              <a:t>реабилитация</a:t>
            </a:r>
            <a:endParaRPr lang="en-CA" sz="2400" b="1" dirty="0"/>
          </a:p>
          <a:p>
            <a:r>
              <a:rPr lang="ru-RU" sz="2400" b="1" dirty="0"/>
              <a:t>Осложнения</a:t>
            </a:r>
          </a:p>
          <a:p>
            <a:endParaRPr lang="en-CA" sz="2400" b="1" dirty="0"/>
          </a:p>
          <a:p>
            <a:r>
              <a:rPr lang="ru-RU" sz="2400" b="1" dirty="0">
                <a:solidFill>
                  <a:srgbClr val="008BB0"/>
                </a:solidFill>
              </a:rPr>
              <a:t>Ортопедия</a:t>
            </a:r>
            <a:r>
              <a:rPr lang="en-CA" sz="2400" b="1" dirty="0">
                <a:solidFill>
                  <a:srgbClr val="008BB0"/>
                </a:solidFill>
              </a:rPr>
              <a:t> / </a:t>
            </a:r>
            <a:r>
              <a:rPr lang="ru-RU" sz="2400" b="1" dirty="0">
                <a:solidFill>
                  <a:srgbClr val="008BB0"/>
                </a:solidFill>
              </a:rPr>
              <a:t>ревматология</a:t>
            </a:r>
            <a:r>
              <a:rPr lang="en-CA" sz="2400" b="1" dirty="0">
                <a:solidFill>
                  <a:srgbClr val="008BB0"/>
                </a:solidFill>
              </a:rPr>
              <a:t> / </a:t>
            </a:r>
            <a:r>
              <a:rPr lang="ru-RU" sz="2400" b="1" dirty="0">
                <a:solidFill>
                  <a:srgbClr val="008BB0"/>
                </a:solidFill>
              </a:rPr>
              <a:t>физиатрия</a:t>
            </a:r>
            <a:endParaRPr lang="en-CA" sz="2400" b="1" dirty="0">
              <a:solidFill>
                <a:srgbClr val="008BB0"/>
              </a:solidFill>
            </a:endParaRPr>
          </a:p>
          <a:p>
            <a:r>
              <a:rPr lang="ru-RU" sz="2400" b="1" dirty="0">
                <a:solidFill>
                  <a:srgbClr val="008BB0"/>
                </a:solidFill>
              </a:rPr>
              <a:t>Врач ЛФК</a:t>
            </a:r>
            <a:endParaRPr lang="en-CA" sz="2400" b="1" dirty="0">
              <a:solidFill>
                <a:srgbClr val="008BB0"/>
              </a:solidFill>
            </a:endParaRPr>
          </a:p>
          <a:p>
            <a:r>
              <a:rPr lang="ru-RU" sz="2400" b="1" dirty="0" err="1">
                <a:solidFill>
                  <a:srgbClr val="008BB0"/>
                </a:solidFill>
              </a:rPr>
              <a:t>Трудотерапевт</a:t>
            </a:r>
            <a:endParaRPr lang="ru-RU" sz="2400" b="1" dirty="0">
              <a:solidFill>
                <a:srgbClr val="008BB0"/>
              </a:solidFill>
            </a:endParaRPr>
          </a:p>
          <a:p>
            <a:r>
              <a:rPr lang="ru-RU" sz="2400" b="1" dirty="0" err="1">
                <a:solidFill>
                  <a:srgbClr val="008BB0"/>
                </a:solidFill>
              </a:rPr>
              <a:t>Ортотехника</a:t>
            </a:r>
            <a:endParaRPr lang="ru-RU" sz="2400" b="1" dirty="0">
              <a:solidFill>
                <a:srgbClr val="008BB0"/>
              </a:solidFill>
            </a:endParaRPr>
          </a:p>
          <a:p>
            <a:r>
              <a:rPr lang="ru-RU" sz="2400" b="1" dirty="0">
                <a:solidFill>
                  <a:srgbClr val="008BB0"/>
                </a:solidFill>
              </a:rPr>
              <a:t>Хирургическая бригада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8BB0"/>
                </a:solidFill>
              </a:rPr>
              <a:t>   </a:t>
            </a:r>
            <a:r>
              <a:rPr lang="en-CA" sz="2400" b="1" dirty="0">
                <a:solidFill>
                  <a:srgbClr val="008BB0"/>
                </a:solidFill>
              </a:rPr>
              <a:t>(</a:t>
            </a:r>
            <a:r>
              <a:rPr lang="ru-RU" sz="2400" b="1" dirty="0">
                <a:solidFill>
                  <a:srgbClr val="008BB0"/>
                </a:solidFill>
              </a:rPr>
              <a:t>с услугами лаборатории</a:t>
            </a:r>
            <a:r>
              <a:rPr lang="en-CA" sz="2400" b="1" dirty="0">
                <a:solidFill>
                  <a:srgbClr val="008BB0"/>
                </a:solidFill>
              </a:rPr>
              <a:t>)</a:t>
            </a:r>
          </a:p>
          <a:p>
            <a:r>
              <a:rPr lang="ru-RU" sz="2400" b="1" dirty="0">
                <a:solidFill>
                  <a:srgbClr val="008BB0"/>
                </a:solidFill>
              </a:rPr>
              <a:t>Психосоциальная поддержка</a:t>
            </a:r>
            <a:endParaRPr lang="en-CA" sz="2400" b="1" dirty="0">
              <a:solidFill>
                <a:srgbClr val="008BB0"/>
              </a:solidFill>
            </a:endParaRPr>
          </a:p>
          <a:p>
            <a:endParaRPr lang="en-CA" sz="24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CA" b="1" dirty="0"/>
          </a:p>
          <a:p>
            <a:endParaRPr lang="en-CA" b="1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A507F3-A3F2-4881-915E-31A74BFE11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672137" y="4643277"/>
            <a:ext cx="6379368" cy="1464231"/>
          </a:xfrm>
          <a:prstGeom prst="roundRect">
            <a:avLst/>
          </a:prstGeom>
          <a:noFill/>
          <a:ln w="38100">
            <a:solidFill>
              <a:srgbClr val="008BB0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i="1" dirty="0"/>
              <a:t>*</a:t>
            </a:r>
            <a:r>
              <a:rPr lang="ru-RU" sz="2000" b="1" i="1" dirty="0"/>
              <a:t>Упор</a:t>
            </a:r>
            <a:r>
              <a:rPr lang="en-CA" sz="2000" b="1" i="1" dirty="0"/>
              <a:t> </a:t>
            </a:r>
            <a:r>
              <a:rPr lang="ru-RU" sz="2000" b="1" i="1" dirty="0"/>
              <a:t>на лечение</a:t>
            </a:r>
            <a:r>
              <a:rPr lang="en-CA" sz="2000" b="1" i="1" dirty="0"/>
              <a:t> </a:t>
            </a:r>
            <a:r>
              <a:rPr lang="ru-RU" sz="2000" b="1" i="1" dirty="0"/>
              <a:t>осложнений, связанных с основным заболеванием</a:t>
            </a:r>
            <a:r>
              <a:rPr lang="en-CA" sz="2000" b="1" i="1" dirty="0"/>
              <a:t> </a:t>
            </a:r>
          </a:p>
          <a:p>
            <a:r>
              <a:rPr lang="en-CA" sz="2000" b="1" i="1" dirty="0"/>
              <a:t>*</a:t>
            </a:r>
            <a:r>
              <a:rPr lang="ru-RU" sz="2000" b="1" i="1" dirty="0"/>
              <a:t>Пока ранняя профилактика не станет широкодоступной</a:t>
            </a:r>
            <a:endParaRPr lang="en-CA" sz="2000" b="1" i="1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B98699F-1CB2-4185-BCFE-D54B68CC01DD}"/>
              </a:ext>
            </a:extLst>
          </p:cNvPr>
          <p:cNvSpPr txBox="1">
            <a:spLocks/>
          </p:cNvSpPr>
          <p:nvPr/>
        </p:nvSpPr>
        <p:spPr>
          <a:xfrm>
            <a:off x="6687289" y="1142721"/>
            <a:ext cx="51141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2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39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Принцип</a:t>
            </a:r>
            <a:r>
              <a:rPr lang="en-CA" sz="3200" dirty="0"/>
              <a:t> 11</a:t>
            </a:r>
            <a:r>
              <a:rPr lang="ru-RU" sz="3200" dirty="0"/>
              <a:t>.</a:t>
            </a:r>
            <a:r>
              <a:rPr lang="en-CA" sz="3200" dirty="0"/>
              <a:t> </a:t>
            </a:r>
            <a:r>
              <a:rPr lang="ru-RU" sz="3200" dirty="0"/>
              <a:t>Лечение отдельных нарушений и сопутствующих заболеваний</a:t>
            </a:r>
            <a:endParaRPr lang="en-CA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2584" y="1362075"/>
            <a:ext cx="10341215" cy="4614863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Лечение носительниц</a:t>
            </a:r>
            <a:endParaRPr lang="en-CA" b="1" dirty="0"/>
          </a:p>
          <a:p>
            <a:r>
              <a:rPr lang="ru-RU" b="1" dirty="0"/>
              <a:t>Вакцинация</a:t>
            </a:r>
            <a:endParaRPr lang="en-CA" b="1" dirty="0"/>
          </a:p>
          <a:p>
            <a:r>
              <a:rPr lang="ru-RU" b="1" dirty="0"/>
              <a:t>Обрезание</a:t>
            </a:r>
            <a:endParaRPr lang="en-CA" b="1" dirty="0"/>
          </a:p>
          <a:p>
            <a:r>
              <a:rPr lang="ru-RU" b="1" dirty="0"/>
              <a:t>Хирургические вмешательства</a:t>
            </a:r>
            <a:r>
              <a:rPr lang="en-CA" b="1" dirty="0"/>
              <a:t> / </a:t>
            </a:r>
            <a:r>
              <a:rPr lang="ru-RU" b="1" dirty="0"/>
              <a:t>инвазивные процедуры</a:t>
            </a:r>
            <a:endParaRPr lang="en-CA" b="1" dirty="0"/>
          </a:p>
          <a:p>
            <a:r>
              <a:rPr lang="ru-RU" b="1" dirty="0"/>
              <a:t>Сексуальность</a:t>
            </a:r>
            <a:r>
              <a:rPr lang="en-CA" b="1" dirty="0"/>
              <a:t> </a:t>
            </a:r>
          </a:p>
          <a:p>
            <a:r>
              <a:rPr lang="ru-RU" b="1" dirty="0"/>
              <a:t>Вопросы психологии</a:t>
            </a:r>
            <a:endParaRPr lang="en-CA" b="1" dirty="0"/>
          </a:p>
          <a:p>
            <a:r>
              <a:rPr lang="ru-RU" b="1" dirty="0"/>
              <a:t>Лечение сопутствующих </a:t>
            </a:r>
          </a:p>
          <a:p>
            <a:pPr marL="0" indent="0">
              <a:buNone/>
            </a:pPr>
            <a:r>
              <a:rPr lang="ru-RU" b="1" dirty="0"/>
              <a:t>  заболеваний</a:t>
            </a:r>
          </a:p>
          <a:p>
            <a:r>
              <a:rPr lang="ru-RU" b="1" dirty="0"/>
              <a:t>Старческие заболевания</a:t>
            </a:r>
            <a:endParaRPr lang="en-CA" b="1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F9F977-20CA-46AA-A5C3-98DF76FF4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6665120" y="3764077"/>
            <a:ext cx="5193440" cy="2009061"/>
          </a:xfrm>
          <a:prstGeom prst="roundRect">
            <a:avLst/>
          </a:prstGeom>
          <a:noFill/>
          <a:ln w="38100">
            <a:solidFill>
              <a:srgbClr val="008BB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Большие</a:t>
            </a:r>
            <a:r>
              <a:rPr lang="en-CA" sz="2800" b="1" dirty="0"/>
              <a:t> </a:t>
            </a:r>
            <a:r>
              <a:rPr lang="ru-RU" sz="2800" b="1" dirty="0"/>
              <a:t>различия по всему миру </a:t>
            </a:r>
            <a:r>
              <a:rPr lang="en-CA" sz="2800" b="1" dirty="0"/>
              <a:t>– </a:t>
            </a:r>
            <a:r>
              <a:rPr lang="ru-RU" sz="2800" b="1" dirty="0"/>
              <a:t>системы здравоохранения </a:t>
            </a:r>
            <a:r>
              <a:rPr lang="en-CA" sz="2800" b="1" dirty="0"/>
              <a:t>/</a:t>
            </a:r>
            <a:endParaRPr lang="ru-RU" sz="2800" b="1" dirty="0"/>
          </a:p>
          <a:p>
            <a:pPr algn="ctr"/>
            <a:r>
              <a:rPr lang="ru-RU" sz="2800" b="1" dirty="0"/>
              <a:t>ожидания общества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341568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567EC6B-46A4-4066-B647-A7DDEAF77B2C}"/>
              </a:ext>
            </a:extLst>
          </p:cNvPr>
          <p:cNvSpPr txBox="1"/>
          <p:nvPr/>
        </p:nvSpPr>
        <p:spPr>
          <a:xfrm>
            <a:off x="1841296" y="5614984"/>
            <a:ext cx="28235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F2F98-C30C-4851-9FC5-87D25E3943CA}"/>
              </a:ext>
            </a:extLst>
          </p:cNvPr>
          <p:cNvSpPr txBox="1"/>
          <p:nvPr/>
        </p:nvSpPr>
        <p:spPr>
          <a:xfrm>
            <a:off x="7351210" y="864889"/>
            <a:ext cx="4758240" cy="4392692"/>
          </a:xfrm>
          <a:prstGeom prst="roundRect">
            <a:avLst/>
          </a:prstGeom>
          <a:noFill/>
          <a:ln w="38100">
            <a:solidFill>
              <a:srgbClr val="008BB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8BB0"/>
                </a:solidFill>
              </a:rPr>
              <a:t>Внутрисуставное кровотечение</a:t>
            </a:r>
            <a:r>
              <a:rPr lang="en-CA" b="1" i="1" dirty="0">
                <a:solidFill>
                  <a:srgbClr val="008BB0"/>
                </a:solidFill>
              </a:rPr>
              <a:t>: </a:t>
            </a:r>
            <a:r>
              <a:rPr lang="ru-RU" b="1" dirty="0"/>
              <a:t>необычное ощущение в суставе «ауры» в сочетании с любым из нижеперечисленного</a:t>
            </a:r>
            <a:r>
              <a:rPr lang="en-CA" b="1" dirty="0"/>
              <a:t>:                             </a:t>
            </a:r>
          </a:p>
          <a:p>
            <a:pPr marL="342900" indent="-342900">
              <a:buFontTx/>
              <a:buAutoNum type="alphaLcParenBoth"/>
            </a:pPr>
            <a:r>
              <a:rPr lang="ru-RU" b="1" dirty="0"/>
              <a:t>увеличивающееся опухание сустава и растущее ощущение потепления кожи в месте над суставом</a:t>
            </a:r>
            <a:r>
              <a:rPr lang="en-CA" b="1" dirty="0"/>
              <a:t>; </a:t>
            </a:r>
          </a:p>
          <a:p>
            <a:pPr marL="342900" indent="-342900">
              <a:buAutoNum type="alphaLcParenBoth"/>
            </a:pPr>
            <a:r>
              <a:rPr lang="ru-RU" b="1" dirty="0"/>
              <a:t>нарастающая боль;</a:t>
            </a:r>
            <a:endParaRPr lang="en-CA" b="1" dirty="0"/>
          </a:p>
          <a:p>
            <a:pPr marL="342900" indent="-342900">
              <a:buAutoNum type="alphaLcParenBoth"/>
            </a:pPr>
            <a:r>
              <a:rPr lang="ru-RU" b="1" dirty="0"/>
              <a:t>прогрессирующее уменьшение амплитуды движения конечности или трудности в работе конечности по сравнению с исходным состоянием</a:t>
            </a:r>
            <a:endParaRPr lang="en-CA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955F5B-1FDE-4BAD-A48D-D61420376096}"/>
              </a:ext>
            </a:extLst>
          </p:cNvPr>
          <p:cNvSpPr txBox="1"/>
          <p:nvPr/>
        </p:nvSpPr>
        <p:spPr>
          <a:xfrm>
            <a:off x="232860" y="4988981"/>
            <a:ext cx="10609311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008BB0"/>
                </a:solidFill>
              </a:defRPr>
            </a:lvl1pPr>
          </a:lstStyle>
          <a:p>
            <a:r>
              <a:rPr lang="en-CA" dirty="0"/>
              <a:t>*</a:t>
            </a:r>
            <a:r>
              <a:rPr lang="ru-RU" dirty="0"/>
              <a:t>Все МР</a:t>
            </a:r>
            <a:r>
              <a:rPr lang="en-CA" dirty="0"/>
              <a:t> / </a:t>
            </a:r>
            <a:r>
              <a:rPr lang="ru-RU" dirty="0"/>
              <a:t>ПАЦИЕНТЫ</a:t>
            </a:r>
            <a:r>
              <a:rPr lang="en-CA" dirty="0"/>
              <a:t> </a:t>
            </a:r>
            <a:r>
              <a:rPr lang="ru-RU" dirty="0"/>
              <a:t>должны понимать эти ограничения</a:t>
            </a:r>
            <a:endParaRPr lang="en-CA" dirty="0"/>
          </a:p>
          <a:p>
            <a:r>
              <a:rPr lang="en-CA" dirty="0"/>
              <a:t>*</a:t>
            </a:r>
            <a:r>
              <a:rPr lang="ru-RU" dirty="0"/>
              <a:t>УЗИ полезно, но имеет много ограничений</a:t>
            </a:r>
            <a:r>
              <a:rPr lang="en-CA" dirty="0"/>
              <a:t> </a:t>
            </a:r>
            <a:endParaRPr lang="ru-RU" dirty="0"/>
          </a:p>
          <a:p>
            <a:r>
              <a:rPr lang="en-CA" dirty="0"/>
              <a:t>*</a:t>
            </a:r>
            <a:r>
              <a:rPr lang="ru-RU" dirty="0"/>
              <a:t>Необходимы дальнейшие исследования</a:t>
            </a:r>
            <a:r>
              <a:rPr lang="en-CA" dirty="0"/>
              <a:t> </a:t>
            </a:r>
            <a:r>
              <a:rPr lang="ru-RU" dirty="0"/>
              <a:t>для определения «золотого» стандарта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CF8450-CCD3-4E37-8FC8-743425EE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6"/>
            <a:ext cx="10515599" cy="534762"/>
          </a:xfrm>
        </p:spPr>
        <p:txBody>
          <a:bodyPr>
            <a:normAutofit/>
          </a:bodyPr>
          <a:lstStyle/>
          <a:p>
            <a:pPr algn="ctr">
              <a:tabLst>
                <a:tab pos="7358063" algn="l"/>
              </a:tabLst>
            </a:pPr>
            <a:r>
              <a:rPr lang="ru-RU" sz="3200" dirty="0"/>
              <a:t>Принцип</a:t>
            </a:r>
            <a:r>
              <a:rPr lang="en-CA" sz="3200" dirty="0"/>
              <a:t> 12</a:t>
            </a:r>
            <a:r>
              <a:rPr lang="ru-RU" sz="3200" dirty="0"/>
              <a:t>.</a:t>
            </a:r>
            <a:r>
              <a:rPr lang="en-CA" sz="3200" dirty="0"/>
              <a:t> </a:t>
            </a:r>
            <a:r>
              <a:rPr lang="ru-RU" sz="3200" dirty="0"/>
              <a:t>Оценка результатов</a:t>
            </a:r>
            <a:r>
              <a:rPr lang="en-CA" sz="3200" dirty="0"/>
              <a:t> - </a:t>
            </a:r>
            <a:r>
              <a:rPr lang="ru-RU" sz="3200" dirty="0"/>
              <a:t>Гемостаз</a:t>
            </a:r>
            <a:endParaRPr lang="en-C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DDE55-0C15-466A-9A20-8DD21D81E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9800"/>
            <a:ext cx="7200900" cy="4108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Кровотечение</a:t>
            </a:r>
            <a:r>
              <a:rPr lang="en-CA" sz="1800" b="1" dirty="0"/>
              <a:t> (</a:t>
            </a:r>
            <a:r>
              <a:rPr lang="ru-RU" sz="1800" b="1" dirty="0"/>
              <a:t>при гемофилии</a:t>
            </a:r>
            <a:r>
              <a:rPr lang="en-CA" sz="1800" b="1" dirty="0"/>
              <a:t>): </a:t>
            </a:r>
          </a:p>
          <a:p>
            <a:r>
              <a:rPr lang="ru-RU" sz="1800" b="1" dirty="0"/>
              <a:t>Суставные кровотечения</a:t>
            </a:r>
            <a:r>
              <a:rPr lang="en-CA" sz="1800" b="1" dirty="0"/>
              <a:t> - ~90% (</a:t>
            </a:r>
            <a:r>
              <a:rPr lang="ru-RU" sz="1800" b="1" dirty="0"/>
              <a:t>субъективная отчётность</a:t>
            </a:r>
            <a:r>
              <a:rPr lang="en-CA" sz="1800" b="1" dirty="0"/>
              <a:t> – </a:t>
            </a:r>
            <a:r>
              <a:rPr lang="ru-RU" sz="1800" b="1" dirty="0" err="1"/>
              <a:t>ЛсГ</a:t>
            </a:r>
            <a:r>
              <a:rPr lang="ru-RU" sz="1800" b="1" dirty="0"/>
              <a:t>)</a:t>
            </a:r>
            <a:endParaRPr lang="en-CA" sz="1800" b="1" dirty="0"/>
          </a:p>
          <a:p>
            <a:r>
              <a:rPr lang="ru-RU" sz="1800" b="1" dirty="0"/>
              <a:t>Другие кровотечения</a:t>
            </a:r>
            <a:r>
              <a:rPr lang="en-CA" sz="1800" b="1" dirty="0"/>
              <a:t> - ~10% (</a:t>
            </a:r>
            <a:r>
              <a:rPr lang="ru-RU" sz="1800" b="1" dirty="0"/>
              <a:t>объективность может быть выше</a:t>
            </a:r>
            <a:r>
              <a:rPr lang="en-CA" sz="1800" b="1" dirty="0"/>
              <a:t>) 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800000"/>
                </a:solidFill>
              </a:rPr>
              <a:t>“</a:t>
            </a:r>
            <a:r>
              <a:rPr lang="ru-RU" sz="1800" b="1" dirty="0">
                <a:solidFill>
                  <a:srgbClr val="800000"/>
                </a:solidFill>
              </a:rPr>
              <a:t>Годовые показатели</a:t>
            </a:r>
            <a:r>
              <a:rPr lang="en-CA" sz="1800" b="1" dirty="0">
                <a:solidFill>
                  <a:srgbClr val="800000"/>
                </a:solidFill>
              </a:rPr>
              <a:t>”: </a:t>
            </a:r>
          </a:p>
          <a:p>
            <a:r>
              <a:rPr lang="ru-RU" sz="1800" b="1" i="1" dirty="0">
                <a:solidFill>
                  <a:srgbClr val="0070C0"/>
                </a:solidFill>
              </a:rPr>
              <a:t>Годовая </a:t>
            </a:r>
            <a:r>
              <a:rPr lang="ru-RU" sz="1800" b="1" dirty="0">
                <a:solidFill>
                  <a:srgbClr val="0070C0"/>
                </a:solidFill>
              </a:rPr>
              <a:t>частота кровотечений</a:t>
            </a:r>
            <a:r>
              <a:rPr lang="en-CA" sz="1800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CA" sz="1800" b="1" dirty="0">
                <a:sym typeface="Wingdings" panose="05000000000000000000" pitchFamily="2" charset="2"/>
              </a:rPr>
              <a:t></a:t>
            </a:r>
            <a:r>
              <a:rPr lang="ru-RU" sz="1800" b="1" dirty="0"/>
              <a:t>Количество</a:t>
            </a:r>
            <a:r>
              <a:rPr lang="en-CA" sz="1800" b="1" dirty="0"/>
              <a:t> </a:t>
            </a:r>
            <a:r>
              <a:rPr lang="ru-RU" sz="1800" b="1" dirty="0"/>
              <a:t>кровотечений</a:t>
            </a:r>
            <a:r>
              <a:rPr lang="en-CA" sz="1800" b="1" dirty="0"/>
              <a:t> - </a:t>
            </a:r>
            <a:r>
              <a:rPr lang="ru-RU" sz="1800" b="1" dirty="0"/>
              <a:t>измеряется</a:t>
            </a:r>
            <a:r>
              <a:rPr lang="en-CA" sz="1800" b="1" dirty="0"/>
              <a:t> </a:t>
            </a:r>
            <a:r>
              <a:rPr lang="ru-RU" sz="1800" b="1" dirty="0"/>
              <a:t>за</a:t>
            </a:r>
            <a:r>
              <a:rPr lang="en-CA" sz="1800" b="1" dirty="0"/>
              <a:t> 12 </a:t>
            </a:r>
            <a:r>
              <a:rPr lang="ru-RU" sz="1800" b="1" dirty="0"/>
              <a:t>мес.</a:t>
            </a:r>
            <a:endParaRPr lang="en-CA" sz="1800" b="1" dirty="0"/>
          </a:p>
          <a:p>
            <a:pPr marL="0" indent="0">
              <a:buNone/>
            </a:pPr>
            <a:r>
              <a:rPr lang="en-CA" sz="1800" b="1" dirty="0"/>
              <a:t> </a:t>
            </a:r>
            <a:r>
              <a:rPr lang="ru-RU" sz="1800" b="1" dirty="0"/>
              <a:t>по сравнению</a:t>
            </a:r>
            <a:endParaRPr lang="en-CA" sz="1800" b="1" dirty="0"/>
          </a:p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</a:rPr>
              <a:t>Годовой уровень кровотечений</a:t>
            </a:r>
            <a:r>
              <a:rPr lang="en-CA" sz="1800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CA" sz="1800" b="1" dirty="0">
                <a:sym typeface="Wingdings" panose="05000000000000000000" pitchFamily="2" charset="2"/>
              </a:rPr>
              <a:t></a:t>
            </a:r>
            <a:r>
              <a:rPr lang="ru-RU" sz="1800" b="1" dirty="0">
                <a:sym typeface="Wingdings" panose="05000000000000000000" pitchFamily="2" charset="2"/>
              </a:rPr>
              <a:t>Количество кровотечений</a:t>
            </a:r>
            <a:r>
              <a:rPr lang="en-CA" sz="1800" b="1" dirty="0"/>
              <a:t> - </a:t>
            </a:r>
            <a:r>
              <a:rPr lang="ru-RU" sz="1800" b="1" dirty="0"/>
              <a:t>экстраполяция на 12 месяцев</a:t>
            </a:r>
            <a:endParaRPr lang="en-CA" sz="1800" b="1" dirty="0"/>
          </a:p>
          <a:p>
            <a:endParaRPr lang="en-CA" sz="2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8BC15-36B5-4EB3-9C1A-C8BB2937DB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u="none" strike="noStrike" baseline="0" dirty="0"/>
              <a:t>МР</a:t>
            </a:r>
            <a:r>
              <a:rPr lang="en-CA" sz="1000" b="0" i="0" u="none" strike="noStrike" baseline="0" dirty="0"/>
              <a:t>, </a:t>
            </a:r>
            <a:r>
              <a:rPr lang="ru-RU" sz="1000" b="0" i="0" u="none" strike="noStrike" baseline="0" dirty="0"/>
              <a:t>медицинский работник</a:t>
            </a:r>
            <a:r>
              <a:rPr lang="en-CA" sz="1000" b="0" i="0" u="none" strike="noStrike" baseline="0" dirty="0"/>
              <a:t>; </a:t>
            </a:r>
            <a:r>
              <a:rPr lang="ru-RU" sz="1000" b="0" i="0" u="none" strike="noStrike" baseline="0" dirty="0" err="1"/>
              <a:t>ЛсГ</a:t>
            </a:r>
            <a:r>
              <a:rPr lang="en-CA" sz="1000" b="0" i="0" u="none" strike="noStrike" baseline="0" dirty="0"/>
              <a:t>,  </a:t>
            </a:r>
            <a:r>
              <a:rPr lang="ru-RU" sz="1000" b="0" i="0" u="none" strike="noStrike" baseline="0" dirty="0"/>
              <a:t>лицо</a:t>
            </a:r>
            <a:r>
              <a:rPr lang="ru-RU" sz="1000" b="0" i="0" u="none" strike="noStrike" dirty="0"/>
              <a:t> с гемофилией</a:t>
            </a:r>
            <a:r>
              <a:rPr lang="en-CA" sz="1000" b="0" i="0" u="none" strike="noStrike" baseline="0" dirty="0"/>
              <a:t> </a:t>
            </a:r>
          </a:p>
          <a:p>
            <a:r>
              <a:rPr lang="ru-RU" sz="1000" dirty="0"/>
              <a:t>Журнал «Гемофилия»</a:t>
            </a:r>
            <a:r>
              <a:rPr lang="en-CA" sz="1000" b="0" i="0" u="none" strike="noStrike" baseline="0" dirty="0"/>
              <a:t> 2015; 21:731–735</a:t>
            </a:r>
          </a:p>
          <a:p>
            <a:r>
              <a:rPr lang="ru-RU" dirty="0"/>
              <a:t>Журнал «Тромбоз и гемостаз»</a:t>
            </a:r>
            <a:r>
              <a:rPr lang="en-CA" sz="900" dirty="0"/>
              <a:t> 2014; 12:1935-9</a:t>
            </a:r>
          </a:p>
        </p:txBody>
      </p:sp>
    </p:spTree>
    <p:extLst>
      <p:ext uri="{BB962C8B-B14F-4D97-AF65-F5344CB8AC3E}">
        <p14:creationId xmlns:p14="http://schemas.microsoft.com/office/powerpoint/2010/main" val="235783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D6C1-DA59-4362-B71C-AAE5FF9178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8BB0"/>
                </a:solidFill>
                <a:ea typeface="+mn-ea"/>
                <a:cs typeface="+mn-cs"/>
              </a:rPr>
              <a:t>Глава</a:t>
            </a:r>
            <a:r>
              <a:rPr lang="en-CA" sz="4000" dirty="0">
                <a:solidFill>
                  <a:srgbClr val="008BB0"/>
                </a:solidFill>
                <a:ea typeface="+mn-ea"/>
                <a:cs typeface="+mn-cs"/>
              </a:rPr>
              <a:t> 1: </a:t>
            </a:r>
            <a:r>
              <a:rPr lang="ru-RU" sz="4000" dirty="0">
                <a:solidFill>
                  <a:srgbClr val="008BB0"/>
                </a:solidFill>
                <a:ea typeface="+mn-ea"/>
                <a:cs typeface="+mn-cs"/>
              </a:rPr>
              <a:t>Принципы оказания медицинской помощи</a:t>
            </a:r>
            <a:endParaRPr lang="en-CA" sz="4000" dirty="0">
              <a:solidFill>
                <a:srgbClr val="008BB0"/>
              </a:solidFill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8DB6CA-9BCD-4B3D-8166-A8CD815F2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3602038"/>
            <a:ext cx="10204450" cy="2646362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/>
              <a:t>Доктор </a:t>
            </a:r>
            <a:r>
              <a:rPr lang="ru-RU" sz="4000" b="1" dirty="0" err="1"/>
              <a:t>Алок</a:t>
            </a:r>
            <a:r>
              <a:rPr lang="ru-RU" sz="4000" b="1" dirty="0"/>
              <a:t> </a:t>
            </a:r>
            <a:r>
              <a:rPr lang="ru-RU" sz="4000" b="1" dirty="0" err="1"/>
              <a:t>Шривастава</a:t>
            </a:r>
            <a:r>
              <a:rPr lang="en-CA" sz="4000" b="1" dirty="0"/>
              <a:t> </a:t>
            </a:r>
          </a:p>
          <a:p>
            <a:r>
              <a:rPr lang="ru-RU" sz="2200" b="1" dirty="0"/>
              <a:t>член Королевской австралийской коллегии врачей общей практики</a:t>
            </a:r>
            <a:r>
              <a:rPr lang="en-CA" sz="2200" b="1" dirty="0"/>
              <a:t>, </a:t>
            </a:r>
            <a:r>
              <a:rPr lang="ru-RU" sz="2200" b="1" dirty="0"/>
              <a:t>Королевской коллегии патологов Австралии и Королевской коллегии врачей</a:t>
            </a:r>
            <a:r>
              <a:rPr lang="en-CA" sz="2200" b="1" dirty="0"/>
              <a:t> </a:t>
            </a:r>
            <a:endParaRPr lang="en-CA" sz="4000" b="1" dirty="0"/>
          </a:p>
          <a:p>
            <a:pPr marL="0" lvl="1" algn="l">
              <a:spcBef>
                <a:spcPts val="0"/>
              </a:spcBef>
            </a:pPr>
            <a:r>
              <a:rPr lang="ru-RU" sz="2500" dirty="0"/>
              <a:t>Профессор медицины</a:t>
            </a:r>
            <a:endParaRPr lang="en-CA" sz="2500" dirty="0"/>
          </a:p>
          <a:p>
            <a:pPr marL="0" lvl="1" algn="l">
              <a:spcBef>
                <a:spcPts val="0"/>
              </a:spcBef>
            </a:pPr>
            <a:r>
              <a:rPr lang="ru-RU" sz="2500" dirty="0"/>
              <a:t>Кафедра гематологии</a:t>
            </a:r>
            <a:endParaRPr lang="en-CA" sz="2500" dirty="0"/>
          </a:p>
          <a:p>
            <a:pPr marL="0" lvl="1" algn="l">
              <a:spcBef>
                <a:spcPts val="0"/>
              </a:spcBef>
            </a:pPr>
            <a:r>
              <a:rPr lang="ru-RU" sz="2500" dirty="0"/>
              <a:t>Глава Центра исследований стволовых клеток</a:t>
            </a:r>
            <a:r>
              <a:rPr lang="en-CA" sz="2500" dirty="0"/>
              <a:t> </a:t>
            </a:r>
            <a:endParaRPr lang="ru-RU" sz="2500" dirty="0"/>
          </a:p>
          <a:p>
            <a:pPr marL="0" lvl="1" algn="l">
              <a:spcBef>
                <a:spcPts val="0"/>
              </a:spcBef>
            </a:pPr>
            <a:r>
              <a:rPr lang="ru-RU" sz="2500" dirty="0"/>
              <a:t>Христианский медицинский колледж</a:t>
            </a:r>
            <a:endParaRPr lang="en-CA" sz="2500" dirty="0"/>
          </a:p>
          <a:p>
            <a:pPr marL="0" lvl="1" algn="l">
              <a:spcBef>
                <a:spcPts val="0"/>
              </a:spcBef>
            </a:pPr>
            <a:r>
              <a:rPr lang="ru-RU" sz="2500" dirty="0"/>
              <a:t>Штат </a:t>
            </a:r>
            <a:r>
              <a:rPr lang="ru-RU" sz="2500" dirty="0" err="1"/>
              <a:t>Тамилнад</a:t>
            </a:r>
            <a:r>
              <a:rPr lang="en-CA" sz="2500" dirty="0"/>
              <a:t>, </a:t>
            </a:r>
            <a:r>
              <a:rPr lang="ru-RU" sz="2500" dirty="0"/>
              <a:t>Индия</a:t>
            </a:r>
            <a:endParaRPr lang="en-CA" sz="2500" dirty="0"/>
          </a:p>
        </p:txBody>
      </p:sp>
    </p:spTree>
    <p:extLst>
      <p:ext uri="{BB962C8B-B14F-4D97-AF65-F5344CB8AC3E}">
        <p14:creationId xmlns:p14="http://schemas.microsoft.com/office/powerpoint/2010/main" val="57500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70427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tabLst>
                <a:tab pos="7358063" algn="l"/>
              </a:tabLst>
            </a:pPr>
            <a:r>
              <a:rPr lang="ru-RU" sz="3200" dirty="0"/>
              <a:t>Оценка результатов</a:t>
            </a:r>
            <a:r>
              <a:rPr lang="en-CA" sz="3200" dirty="0"/>
              <a:t> - </a:t>
            </a:r>
            <a:r>
              <a:rPr lang="ru-RU" sz="3200" dirty="0"/>
              <a:t>опорно-двигательный аппарат</a:t>
            </a:r>
            <a:endParaRPr lang="en-CA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153" t="21061" r="11250" b="6184"/>
          <a:stretch/>
        </p:blipFill>
        <p:spPr>
          <a:xfrm>
            <a:off x="1868558" y="1006050"/>
            <a:ext cx="8395253" cy="56696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153479" y="2275949"/>
            <a:ext cx="947530" cy="51020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2286000" y="2885543"/>
            <a:ext cx="722244" cy="157701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Oval 7"/>
          <p:cNvSpPr/>
          <p:nvPr/>
        </p:nvSpPr>
        <p:spPr>
          <a:xfrm>
            <a:off x="4366593" y="2560870"/>
            <a:ext cx="947530" cy="45720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DFC365-C575-4985-9F96-5E0D8EA76433}"/>
              </a:ext>
            </a:extLst>
          </p:cNvPr>
          <p:cNvSpPr/>
          <p:nvPr/>
        </p:nvSpPr>
        <p:spPr>
          <a:xfrm>
            <a:off x="5086350" y="1064454"/>
            <a:ext cx="2043113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0A076E-D5A9-4977-8D35-B5C6A012473A}"/>
              </a:ext>
            </a:extLst>
          </p:cNvPr>
          <p:cNvSpPr/>
          <p:nvPr/>
        </p:nvSpPr>
        <p:spPr>
          <a:xfrm>
            <a:off x="4260052" y="5088792"/>
            <a:ext cx="1204918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4DEB26-444F-4547-9084-12DB0772E32A}"/>
              </a:ext>
            </a:extLst>
          </p:cNvPr>
          <p:cNvSpPr/>
          <p:nvPr/>
        </p:nvSpPr>
        <p:spPr>
          <a:xfrm>
            <a:off x="6784182" y="5103081"/>
            <a:ext cx="1204918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4FE3C-D4F0-4B79-92E4-89B313060585}"/>
              </a:ext>
            </a:extLst>
          </p:cNvPr>
          <p:cNvSpPr/>
          <p:nvPr/>
        </p:nvSpPr>
        <p:spPr>
          <a:xfrm>
            <a:off x="3345644" y="3159966"/>
            <a:ext cx="1204919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8E83E1-7CA0-4A27-A20A-053E539A0361}"/>
              </a:ext>
            </a:extLst>
          </p:cNvPr>
          <p:cNvSpPr/>
          <p:nvPr/>
        </p:nvSpPr>
        <p:spPr>
          <a:xfrm>
            <a:off x="5505451" y="3155204"/>
            <a:ext cx="1204919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223D18-D991-4DC3-BFCB-E01A3A322D8B}"/>
              </a:ext>
            </a:extLst>
          </p:cNvPr>
          <p:cNvSpPr/>
          <p:nvPr/>
        </p:nvSpPr>
        <p:spPr>
          <a:xfrm>
            <a:off x="7662880" y="3155201"/>
            <a:ext cx="1204919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358E7A-9D57-4904-82DA-76B4C7D81436}"/>
              </a:ext>
            </a:extLst>
          </p:cNvPr>
          <p:cNvSpPr/>
          <p:nvPr/>
        </p:nvSpPr>
        <p:spPr>
          <a:xfrm>
            <a:off x="9151144" y="1944334"/>
            <a:ext cx="817616" cy="2886075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79F1150-2F5C-4682-ACE1-CD1DA6765D36}"/>
              </a:ext>
            </a:extLst>
          </p:cNvPr>
          <p:cNvSpPr/>
          <p:nvPr/>
        </p:nvSpPr>
        <p:spPr>
          <a:xfrm>
            <a:off x="6883589" y="2563249"/>
            <a:ext cx="947530" cy="457200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5162268" y="1080580"/>
            <a:ext cx="189127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Заболевание</a:t>
            </a:r>
            <a:r>
              <a:rPr lang="en-CA" sz="1050" b="1" dirty="0"/>
              <a:t> - </a:t>
            </a:r>
            <a:r>
              <a:rPr lang="ru-RU" sz="1050" b="1" dirty="0"/>
              <a:t>гемофилия</a:t>
            </a:r>
            <a:endParaRPr lang="ru-RU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5565913" y="3208919"/>
            <a:ext cx="10904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Активность</a:t>
            </a:r>
            <a:endParaRPr lang="ru-RU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7718445" y="3208919"/>
            <a:ext cx="11018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/>
              <a:t>Участие</a:t>
            </a:r>
            <a:endParaRPr lang="ru-RU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2286000" y="2391071"/>
            <a:ext cx="7222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/>
              <a:t>ШОСС</a:t>
            </a:r>
            <a:endParaRPr lang="ru-RU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2470584" y="3018070"/>
            <a:ext cx="38052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50" b="1" dirty="0"/>
              <a:t>Рентген</a:t>
            </a:r>
            <a:endParaRPr lang="ru-RU" sz="650" dirty="0"/>
          </a:p>
        </p:txBody>
      </p:sp>
      <p:sp>
        <p:nvSpPr>
          <p:cNvPr id="63" name="TextBox 62"/>
          <p:cNvSpPr txBox="1"/>
          <p:nvPr/>
        </p:nvSpPr>
        <p:spPr>
          <a:xfrm>
            <a:off x="2339955" y="3485918"/>
            <a:ext cx="6190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/>
              <a:t>УЗИ</a:t>
            </a:r>
            <a:endParaRPr lang="ru-RU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2439346" y="4056057"/>
            <a:ext cx="44300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b="1" dirty="0"/>
              <a:t>МРТ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08161" y="3178141"/>
            <a:ext cx="1079105" cy="43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50" b="1" dirty="0" err="1"/>
              <a:t>Структуры</a:t>
            </a:r>
            <a:r>
              <a:rPr lang="en-US" sz="750" b="1" dirty="0"/>
              <a:t> и </a:t>
            </a:r>
            <a:r>
              <a:rPr lang="en-US" sz="750" b="1" dirty="0" err="1"/>
              <a:t>функции</a:t>
            </a:r>
            <a:r>
              <a:rPr lang="en-US" sz="750" b="1" dirty="0"/>
              <a:t> </a:t>
            </a:r>
            <a:r>
              <a:rPr lang="en-US" sz="750" b="1" dirty="0" err="1"/>
              <a:t>организма</a:t>
            </a:r>
            <a:endParaRPr lang="ru-RU" sz="750" dirty="0"/>
          </a:p>
        </p:txBody>
      </p:sp>
      <p:sp>
        <p:nvSpPr>
          <p:cNvPr id="69" name="TextBox 68"/>
          <p:cNvSpPr txBox="1"/>
          <p:nvPr/>
        </p:nvSpPr>
        <p:spPr>
          <a:xfrm>
            <a:off x="4305063" y="5103081"/>
            <a:ext cx="111318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Факторы </a:t>
            </a:r>
            <a:endParaRPr lang="ru-RU" sz="1100" dirty="0"/>
          </a:p>
          <a:p>
            <a:pPr algn="ctr"/>
            <a:r>
              <a:rPr lang="en-US" sz="1100" b="1" dirty="0" err="1"/>
              <a:t>среды</a:t>
            </a:r>
            <a:endParaRPr lang="ru-RU" sz="1100" dirty="0"/>
          </a:p>
        </p:txBody>
      </p:sp>
      <p:sp>
        <p:nvSpPr>
          <p:cNvPr id="71" name="TextBox 70"/>
          <p:cNvSpPr txBox="1"/>
          <p:nvPr/>
        </p:nvSpPr>
        <p:spPr>
          <a:xfrm>
            <a:off x="6883589" y="5145630"/>
            <a:ext cx="10222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Личностные факторы</a:t>
            </a:r>
            <a:endParaRPr lang="ru-RU" sz="1000" dirty="0"/>
          </a:p>
        </p:txBody>
      </p:sp>
      <p:sp>
        <p:nvSpPr>
          <p:cNvPr id="72" name="TextBox 71"/>
          <p:cNvSpPr txBox="1"/>
          <p:nvPr/>
        </p:nvSpPr>
        <p:spPr>
          <a:xfrm>
            <a:off x="251910" y="5590462"/>
            <a:ext cx="10507081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/>
              <a:t>ИЛЛЮСТРАЦИЯ 11 -1 </a:t>
            </a:r>
            <a:r>
              <a:rPr lang="ru-RU" sz="1100" dirty="0"/>
              <a:t>Модель Международной классификации функционирования и здоровья (МКФ), с домен-соотнесёнными инструментами оценки результатов. </a:t>
            </a:r>
            <a:r>
              <a:rPr lang="en-CA" sz="1100" dirty="0"/>
              <a:t>COPM</a:t>
            </a:r>
            <a:r>
              <a:rPr lang="ru-RU" sz="1100" dirty="0"/>
              <a:t> - Канадская оценка выполнения деятельности; </a:t>
            </a:r>
            <a:r>
              <a:rPr lang="en-CA" sz="1100" dirty="0"/>
              <a:t>FISH</a:t>
            </a:r>
            <a:r>
              <a:rPr lang="ru-RU" sz="1100" dirty="0"/>
              <a:t> - Шкала функциональной независимости при гемофилии; </a:t>
            </a:r>
            <a:r>
              <a:rPr lang="en-CA" sz="1100" dirty="0"/>
              <a:t>HAEMO</a:t>
            </a:r>
            <a:r>
              <a:rPr lang="ru-RU" sz="1100" dirty="0"/>
              <a:t>-</a:t>
            </a:r>
            <a:r>
              <a:rPr lang="en-CA" sz="1100" dirty="0" err="1"/>
              <a:t>QoL</a:t>
            </a:r>
            <a:r>
              <a:rPr lang="ru-RU" sz="1100" dirty="0"/>
              <a:t>-</a:t>
            </a:r>
            <a:r>
              <a:rPr lang="en-CA" sz="1100" dirty="0"/>
              <a:t>A</a:t>
            </a:r>
            <a:r>
              <a:rPr lang="ru-RU" sz="1100" dirty="0"/>
              <a:t> - соотнесённый с гемофилией опросник по качеству жизни для взрослых; </a:t>
            </a:r>
            <a:r>
              <a:rPr lang="en-CA" sz="1100" dirty="0"/>
              <a:t>HAL</a:t>
            </a:r>
            <a:r>
              <a:rPr lang="ru-RU" sz="1100" dirty="0"/>
              <a:t> – список видов активности при гемофилии; ШОСС - Шкала оценки состояния суставов при гемофилии; МРТ- магнитно-резонансная томография; </a:t>
            </a:r>
            <a:r>
              <a:rPr lang="en-CA" sz="1100" dirty="0" err="1"/>
              <a:t>PaedHAL</a:t>
            </a:r>
            <a:r>
              <a:rPr lang="ru-RU" sz="1100" dirty="0"/>
              <a:t> - Список видов активности для детей с гемофилией; </a:t>
            </a:r>
            <a:r>
              <a:rPr lang="en-CA" sz="1100" dirty="0"/>
              <a:t>PROBE</a:t>
            </a:r>
            <a:r>
              <a:rPr lang="ru-RU" sz="1100" dirty="0"/>
              <a:t> - Опросник оценки пациентами результатов лечения, бремени и опыта; </a:t>
            </a:r>
            <a:r>
              <a:rPr lang="en-CA" sz="1100" dirty="0"/>
              <a:t>SF</a:t>
            </a:r>
            <a:r>
              <a:rPr lang="ru-RU" sz="1100" dirty="0"/>
              <a:t>- 36 - Опросник состояния здоровья «Краткая форма из 36 пунктов»; УЗИ – ультразвуковое исследование.</a:t>
            </a:r>
          </a:p>
        </p:txBody>
      </p:sp>
    </p:spTree>
    <p:extLst>
      <p:ext uri="{BB962C8B-B14F-4D97-AF65-F5344CB8AC3E}">
        <p14:creationId xmlns:p14="http://schemas.microsoft.com/office/powerpoint/2010/main" val="368375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337" y="4798065"/>
            <a:ext cx="2134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  <a:latin typeface="Algerian" panose="04020705040A02060702" pitchFamily="82" charset="0"/>
              </a:rPr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43661-3D7D-44F5-8C9E-10C17E11AA17}"/>
              </a:ext>
            </a:extLst>
          </p:cNvPr>
          <p:cNvSpPr txBox="1"/>
          <p:nvPr/>
        </p:nvSpPr>
        <p:spPr>
          <a:xfrm>
            <a:off x="1394250" y="1289953"/>
            <a:ext cx="475351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Медицинские работники</a:t>
            </a:r>
            <a:r>
              <a:rPr lang="en-CA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rgbClr val="0070C0"/>
              </a:solidFill>
            </a:endParaRPr>
          </a:p>
          <a:p>
            <a:r>
              <a:rPr lang="ru-RU" dirty="0"/>
              <a:t>Эрик </a:t>
            </a:r>
            <a:r>
              <a:rPr lang="ru-RU" dirty="0" err="1"/>
              <a:t>Бернторп</a:t>
            </a:r>
            <a:r>
              <a:rPr lang="en-CA" dirty="0"/>
              <a:t> </a:t>
            </a:r>
          </a:p>
          <a:p>
            <a:r>
              <a:rPr lang="ru-RU" dirty="0" err="1"/>
              <a:t>Грейг</a:t>
            </a:r>
            <a:r>
              <a:rPr lang="ru-RU" dirty="0"/>
              <a:t> </a:t>
            </a:r>
            <a:r>
              <a:rPr lang="ru-RU" dirty="0" err="1"/>
              <a:t>Блейми</a:t>
            </a:r>
            <a:r>
              <a:rPr lang="en-CA" dirty="0"/>
              <a:t> </a:t>
            </a:r>
          </a:p>
          <a:p>
            <a:r>
              <a:rPr lang="ru-RU" dirty="0"/>
              <a:t>Карлос Д</a:t>
            </a:r>
            <a:r>
              <a:rPr lang="en-US" dirty="0"/>
              <a:t>. </a:t>
            </a:r>
            <a:r>
              <a:rPr lang="ru-RU" dirty="0"/>
              <a:t>Де </a:t>
            </a:r>
            <a:r>
              <a:rPr lang="ru-RU" dirty="0" err="1"/>
              <a:t>Брази</a:t>
            </a:r>
            <a:r>
              <a:rPr lang="en-CA" dirty="0"/>
              <a:t> </a:t>
            </a:r>
          </a:p>
          <a:p>
            <a:r>
              <a:rPr lang="ru-RU" dirty="0"/>
              <a:t>Пит де Клейн</a:t>
            </a:r>
            <a:r>
              <a:rPr lang="en-CA" dirty="0"/>
              <a:t> </a:t>
            </a:r>
          </a:p>
          <a:p>
            <a:r>
              <a:rPr lang="ru-RU" dirty="0" err="1"/>
              <a:t>Сильмара</a:t>
            </a:r>
            <a:r>
              <a:rPr lang="ru-RU" dirty="0"/>
              <a:t> А</a:t>
            </a:r>
            <a:r>
              <a:rPr lang="en-US" dirty="0"/>
              <a:t>. </a:t>
            </a:r>
            <a:r>
              <a:rPr lang="ru-RU" dirty="0"/>
              <a:t>де Лима </a:t>
            </a:r>
            <a:r>
              <a:rPr lang="ru-RU" dirty="0" err="1"/>
              <a:t>Монтальвайо</a:t>
            </a:r>
            <a:endParaRPr lang="en-CA" dirty="0"/>
          </a:p>
          <a:p>
            <a:r>
              <a:rPr lang="ru-RU" dirty="0" err="1"/>
              <a:t>Джерард</a:t>
            </a:r>
            <a:r>
              <a:rPr lang="ru-RU" dirty="0"/>
              <a:t> </a:t>
            </a:r>
            <a:r>
              <a:rPr lang="ru-RU" dirty="0" err="1"/>
              <a:t>Долан</a:t>
            </a:r>
            <a:r>
              <a:rPr lang="en-CA" dirty="0"/>
              <a:t> </a:t>
            </a:r>
          </a:p>
          <a:p>
            <a:r>
              <a:rPr lang="ru-RU" dirty="0" err="1"/>
              <a:t>Элисон</a:t>
            </a:r>
            <a:r>
              <a:rPr lang="ru-RU" dirty="0"/>
              <a:t> </a:t>
            </a:r>
            <a:r>
              <a:rPr lang="ru-RU" dirty="0" err="1"/>
              <a:t>Дугалл</a:t>
            </a:r>
            <a:endParaRPr lang="ru-RU" dirty="0"/>
          </a:p>
          <a:p>
            <a:r>
              <a:rPr lang="ru-RU" dirty="0"/>
              <a:t>Кармен </a:t>
            </a:r>
            <a:r>
              <a:rPr lang="ru-RU" dirty="0" err="1"/>
              <a:t>Эскуриола</a:t>
            </a:r>
            <a:r>
              <a:rPr lang="ru-RU" dirty="0"/>
              <a:t> </a:t>
            </a:r>
            <a:r>
              <a:rPr lang="ru-RU" dirty="0" err="1"/>
              <a:t>Эттингсхаузен</a:t>
            </a:r>
            <a:r>
              <a:rPr lang="en-CA" dirty="0"/>
              <a:t> </a:t>
            </a:r>
          </a:p>
          <a:p>
            <a:r>
              <a:rPr lang="ru-RU" dirty="0"/>
              <a:t>Брайан М</a:t>
            </a:r>
            <a:r>
              <a:rPr lang="en-US" dirty="0"/>
              <a:t>. </a:t>
            </a:r>
            <a:r>
              <a:rPr lang="ru-RU" dirty="0"/>
              <a:t>Фельдман </a:t>
            </a:r>
          </a:p>
          <a:p>
            <a:r>
              <a:rPr lang="ru-RU" dirty="0"/>
              <a:t>Николас Дж</a:t>
            </a:r>
            <a:r>
              <a:rPr lang="en-US" dirty="0"/>
              <a:t>. </a:t>
            </a:r>
            <a:r>
              <a:rPr lang="ru-RU" dirty="0" err="1"/>
              <a:t>Годдард</a:t>
            </a:r>
            <a:r>
              <a:rPr lang="ru-RU" dirty="0"/>
              <a:t> </a:t>
            </a:r>
          </a:p>
          <a:p>
            <a:r>
              <a:rPr lang="ru-RU" dirty="0" err="1"/>
              <a:t>Эмна</a:t>
            </a:r>
            <a:r>
              <a:rPr lang="ru-RU" dirty="0"/>
              <a:t> </a:t>
            </a:r>
            <a:r>
              <a:rPr lang="ru-RU" dirty="0" err="1"/>
              <a:t>Гуйдер</a:t>
            </a:r>
            <a:r>
              <a:rPr lang="en-CA" dirty="0"/>
              <a:t> </a:t>
            </a:r>
          </a:p>
          <a:p>
            <a:r>
              <a:rPr lang="ru-RU" dirty="0" err="1"/>
              <a:t>Кейт</a:t>
            </a:r>
            <a:r>
              <a:rPr lang="ru-RU" dirty="0"/>
              <a:t> </a:t>
            </a:r>
            <a:r>
              <a:rPr lang="ru-RU" dirty="0" err="1"/>
              <a:t>Кейр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Барбара А</a:t>
            </a:r>
            <a:r>
              <a:rPr lang="en-US" dirty="0"/>
              <a:t>. </a:t>
            </a:r>
            <a:r>
              <a:rPr lang="ru-RU" dirty="0" err="1"/>
              <a:t>Конкл</a:t>
            </a:r>
            <a:r>
              <a:rPr lang="en-CA" dirty="0"/>
              <a:t> </a:t>
            </a:r>
          </a:p>
          <a:p>
            <a:r>
              <a:rPr lang="ru-RU" dirty="0" err="1"/>
              <a:t>Рольф</a:t>
            </a:r>
            <a:r>
              <a:rPr lang="ru-RU" dirty="0"/>
              <a:t> Ц</a:t>
            </a:r>
            <a:r>
              <a:rPr lang="en-US" dirty="0"/>
              <a:t>. </a:t>
            </a:r>
            <a:r>
              <a:rPr lang="ru-RU" dirty="0"/>
              <a:t>Р</a:t>
            </a:r>
            <a:r>
              <a:rPr lang="en-US" dirty="0"/>
              <a:t>. </a:t>
            </a:r>
            <a:r>
              <a:rPr lang="ru-RU" dirty="0" err="1"/>
              <a:t>Льюнг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Рича </a:t>
            </a:r>
            <a:r>
              <a:rPr lang="ru-RU" dirty="0" err="1"/>
              <a:t>Моэн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Маргарет К</a:t>
            </a:r>
            <a:r>
              <a:rPr lang="en-US" dirty="0"/>
              <a:t>. </a:t>
            </a:r>
            <a:r>
              <a:rPr lang="ru-RU" dirty="0" err="1"/>
              <a:t>Озело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 err="1"/>
              <a:t>Джанлуиджи</a:t>
            </a:r>
            <a:r>
              <a:rPr lang="ru-RU" dirty="0"/>
              <a:t> Паста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44F388-3B27-4919-A76D-6615BF74D667}"/>
              </a:ext>
            </a:extLst>
          </p:cNvPr>
          <p:cNvSpPr txBox="1"/>
          <p:nvPr/>
        </p:nvSpPr>
        <p:spPr>
          <a:xfrm>
            <a:off x="6465066" y="1289953"/>
            <a:ext cx="433268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70C0"/>
                </a:solidFill>
              </a:rPr>
              <a:t>ЛсГ</a:t>
            </a:r>
            <a:r>
              <a:rPr lang="en-CA" sz="2000" dirty="0">
                <a:solidFill>
                  <a:srgbClr val="0070C0"/>
                </a:solidFill>
              </a:rPr>
              <a:t> / </a:t>
            </a:r>
            <a:r>
              <a:rPr lang="ru-RU" sz="2000" dirty="0">
                <a:solidFill>
                  <a:srgbClr val="0070C0"/>
                </a:solidFill>
              </a:rPr>
              <a:t>Родители</a:t>
            </a:r>
            <a:r>
              <a:rPr lang="en-CA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ЛсГ</a:t>
            </a:r>
            <a:r>
              <a:rPr lang="en-CA" sz="2000" dirty="0">
                <a:solidFill>
                  <a:srgbClr val="0070C0"/>
                </a:solidFill>
              </a:rPr>
              <a:t> </a:t>
            </a:r>
          </a:p>
          <a:p>
            <a:r>
              <a:rPr lang="ru-RU" dirty="0" err="1"/>
              <a:t>Абдельазиз</a:t>
            </a:r>
            <a:r>
              <a:rPr lang="ru-RU" dirty="0"/>
              <a:t> Аль Шариф</a:t>
            </a:r>
            <a:r>
              <a:rPr lang="en-CA" dirty="0"/>
              <a:t> </a:t>
            </a:r>
          </a:p>
          <a:p>
            <a:r>
              <a:rPr lang="ru-RU" dirty="0" err="1"/>
              <a:t>Мануэль</a:t>
            </a:r>
            <a:r>
              <a:rPr lang="ru-RU" dirty="0"/>
              <a:t> А. </a:t>
            </a:r>
            <a:r>
              <a:rPr lang="ru-RU" dirty="0" err="1"/>
              <a:t>Баарслаг</a:t>
            </a:r>
            <a:r>
              <a:rPr lang="en-CA" dirty="0"/>
              <a:t> </a:t>
            </a:r>
          </a:p>
          <a:p>
            <a:r>
              <a:rPr lang="ru-RU" dirty="0"/>
              <a:t>Лиса </a:t>
            </a:r>
            <a:r>
              <a:rPr lang="ru-RU" dirty="0" err="1"/>
              <a:t>Бэгли</a:t>
            </a:r>
            <a:r>
              <a:rPr lang="en-CA" dirty="0"/>
              <a:t> </a:t>
            </a:r>
          </a:p>
          <a:p>
            <a:r>
              <a:rPr lang="ru-RU" dirty="0"/>
              <a:t>Франциско де </a:t>
            </a:r>
            <a:r>
              <a:rPr lang="ru-RU" dirty="0" err="1"/>
              <a:t>Паула</a:t>
            </a:r>
            <a:r>
              <a:rPr lang="ru-RU" dirty="0"/>
              <a:t> Карета</a:t>
            </a:r>
            <a:r>
              <a:rPr lang="en-CA" dirty="0"/>
              <a:t> </a:t>
            </a:r>
          </a:p>
          <a:p>
            <a:r>
              <a:rPr lang="ru-RU" dirty="0"/>
              <a:t>Ким Чу</a:t>
            </a:r>
            <a:r>
              <a:rPr lang="en-CA" dirty="0"/>
              <a:t> </a:t>
            </a:r>
          </a:p>
          <a:p>
            <a:r>
              <a:rPr lang="ru-RU" dirty="0" err="1"/>
              <a:t>Гаэтан</a:t>
            </a:r>
            <a:r>
              <a:rPr lang="ru-RU" dirty="0"/>
              <a:t> </a:t>
            </a:r>
            <a:r>
              <a:rPr lang="ru-RU" dirty="0" err="1"/>
              <a:t>Дюпорт</a:t>
            </a:r>
            <a:endParaRPr lang="en-CA" dirty="0"/>
          </a:p>
          <a:p>
            <a:r>
              <a:rPr lang="ru-RU" dirty="0"/>
              <a:t>Мэтью Джексон</a:t>
            </a:r>
            <a:r>
              <a:rPr lang="en-CA" dirty="0"/>
              <a:t> </a:t>
            </a:r>
          </a:p>
          <a:p>
            <a:r>
              <a:rPr lang="ru-RU" dirty="0" err="1"/>
              <a:t>Радослав</a:t>
            </a:r>
            <a:r>
              <a:rPr lang="ru-RU" dirty="0"/>
              <a:t> </a:t>
            </a:r>
            <a:r>
              <a:rPr lang="ru-RU" dirty="0" err="1"/>
              <a:t>Казмарек</a:t>
            </a:r>
            <a:r>
              <a:rPr lang="en-CA" dirty="0"/>
              <a:t> </a:t>
            </a:r>
          </a:p>
          <a:p>
            <a:r>
              <a:rPr lang="ru-RU" dirty="0" err="1"/>
              <a:t>Аугустас</a:t>
            </a:r>
            <a:r>
              <a:rPr lang="ru-RU" dirty="0"/>
              <a:t> </a:t>
            </a:r>
            <a:r>
              <a:rPr lang="ru-RU" dirty="0" err="1"/>
              <a:t>Недзинскас</a:t>
            </a:r>
            <a:endParaRPr lang="ru-RU" dirty="0"/>
          </a:p>
          <a:p>
            <a:r>
              <a:rPr lang="ru-RU" dirty="0"/>
              <a:t>Энрике Давид </a:t>
            </a:r>
            <a:r>
              <a:rPr lang="ru-RU" dirty="0" err="1"/>
              <a:t>Преза</a:t>
            </a:r>
            <a:r>
              <a:rPr lang="ru-RU" dirty="0"/>
              <a:t> </a:t>
            </a:r>
            <a:r>
              <a:rPr lang="ru-RU" dirty="0" err="1"/>
              <a:t>Эрнандес</a:t>
            </a:r>
            <a:r>
              <a:rPr lang="en-CA" dirty="0"/>
              <a:t> </a:t>
            </a:r>
          </a:p>
          <a:p>
            <a:r>
              <a:rPr lang="ru-RU" dirty="0"/>
              <a:t>Брэдли </a:t>
            </a:r>
            <a:r>
              <a:rPr lang="ru-RU" dirty="0" err="1"/>
              <a:t>Рейнер</a:t>
            </a:r>
            <a:r>
              <a:rPr lang="en-CA" dirty="0"/>
              <a:t> </a:t>
            </a:r>
          </a:p>
          <a:p>
            <a:r>
              <a:rPr lang="ru-RU" dirty="0"/>
              <a:t>Р. </a:t>
            </a:r>
            <a:r>
              <a:rPr lang="ru-RU" dirty="0" err="1"/>
              <a:t>Сатьянараянан</a:t>
            </a:r>
            <a:r>
              <a:rPr lang="en-CA" dirty="0"/>
              <a:t> </a:t>
            </a:r>
          </a:p>
          <a:p>
            <a:r>
              <a:rPr lang="ru-RU" dirty="0"/>
              <a:t>Эндрю </a:t>
            </a:r>
            <a:r>
              <a:rPr lang="ru-RU" dirty="0" err="1"/>
              <a:t>Селваджи</a:t>
            </a:r>
            <a:r>
              <a:rPr lang="en-CA" dirty="0"/>
              <a:t> </a:t>
            </a:r>
          </a:p>
          <a:p>
            <a:r>
              <a:rPr lang="ru-RU" dirty="0" err="1"/>
              <a:t>Экават</a:t>
            </a:r>
            <a:r>
              <a:rPr lang="ru-RU" dirty="0"/>
              <a:t> </a:t>
            </a:r>
            <a:r>
              <a:rPr lang="ru-RU" dirty="0" err="1"/>
              <a:t>Сувантарой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07C23-77AF-4775-94FE-01EABC85C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Выражение благодарности</a:t>
            </a:r>
            <a:r>
              <a:rPr lang="en-CA" dirty="0"/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1503221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6157BC-9029-4371-9282-3F7C9B7C91F5}"/>
              </a:ext>
            </a:extLst>
          </p:cNvPr>
          <p:cNvSpPr txBox="1"/>
          <p:nvPr/>
        </p:nvSpPr>
        <p:spPr>
          <a:xfrm>
            <a:off x="1077514" y="1064971"/>
            <a:ext cx="10036968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8BB0"/>
                </a:solidFill>
              </a:rPr>
              <a:t>ПРОЕКТНАЯ ГРУППА</a:t>
            </a:r>
            <a:endParaRPr lang="en-CA" sz="1600" dirty="0">
              <a:solidFill>
                <a:srgbClr val="008BB0"/>
              </a:solidFill>
            </a:endParaRPr>
          </a:p>
          <a:p>
            <a:r>
              <a:rPr lang="ru-RU" sz="1600" dirty="0">
                <a:solidFill>
                  <a:srgbClr val="008BB0"/>
                </a:solidFill>
              </a:rPr>
              <a:t>Директор проекта</a:t>
            </a:r>
            <a:r>
              <a:rPr lang="en-CA" sz="1600" dirty="0">
                <a:solidFill>
                  <a:srgbClr val="008BB0"/>
                </a:solidFill>
              </a:rPr>
              <a:t>: </a:t>
            </a:r>
            <a:r>
              <a:rPr lang="ru-RU" i="1" dirty="0"/>
              <a:t>Донна </a:t>
            </a:r>
            <a:r>
              <a:rPr lang="ru-RU" i="1" dirty="0" err="1"/>
              <a:t>Коффин</a:t>
            </a:r>
            <a:endParaRPr lang="en-CA" i="1" dirty="0"/>
          </a:p>
          <a:p>
            <a:r>
              <a:rPr lang="ru-RU" sz="1600" dirty="0">
                <a:solidFill>
                  <a:srgbClr val="008BB0"/>
                </a:solidFill>
              </a:rPr>
              <a:t>Консультант по методологии</a:t>
            </a:r>
            <a:r>
              <a:rPr lang="en-CA" sz="1600" dirty="0">
                <a:solidFill>
                  <a:srgbClr val="008BB0"/>
                </a:solidFill>
              </a:rPr>
              <a:t>: </a:t>
            </a:r>
            <a:r>
              <a:rPr lang="ru-RU" i="1" dirty="0"/>
              <a:t>Сандра</a:t>
            </a:r>
            <a:r>
              <a:rPr lang="en-CA" i="1" dirty="0"/>
              <a:t> </a:t>
            </a:r>
            <a:r>
              <a:rPr lang="ru-RU" i="1" dirty="0" err="1"/>
              <a:t>Зельман</a:t>
            </a:r>
            <a:r>
              <a:rPr lang="en-CA" i="1" dirty="0"/>
              <a:t> </a:t>
            </a:r>
            <a:r>
              <a:rPr lang="ru-RU" i="1" dirty="0"/>
              <a:t>Льюис</a:t>
            </a:r>
            <a:r>
              <a:rPr lang="en-CA" i="1" dirty="0"/>
              <a:t> </a:t>
            </a:r>
          </a:p>
          <a:p>
            <a:r>
              <a:rPr lang="ru-RU" sz="1600" dirty="0">
                <a:solidFill>
                  <a:srgbClr val="008BB0"/>
                </a:solidFill>
              </a:rPr>
              <a:t>Менеджер проекта</a:t>
            </a:r>
            <a:r>
              <a:rPr lang="en-CA" sz="1600" dirty="0">
                <a:solidFill>
                  <a:srgbClr val="008BB0"/>
                </a:solidFill>
              </a:rPr>
              <a:t>: </a:t>
            </a:r>
            <a:r>
              <a:rPr lang="ru-RU" sz="1600" dirty="0"/>
              <a:t>Мелани М. Голоб</a:t>
            </a:r>
            <a:r>
              <a:rPr lang="en-CA" sz="1600" dirty="0"/>
              <a:t> </a:t>
            </a:r>
          </a:p>
          <a:p>
            <a:r>
              <a:rPr lang="ru-RU" sz="1600" dirty="0">
                <a:solidFill>
                  <a:srgbClr val="008BB0"/>
                </a:solidFill>
              </a:rPr>
              <a:t>Менеджер по библиографии</a:t>
            </a:r>
            <a:r>
              <a:rPr lang="en-CA" sz="1600" dirty="0">
                <a:solidFill>
                  <a:srgbClr val="008BB0"/>
                </a:solidFill>
              </a:rPr>
              <a:t>: </a:t>
            </a:r>
            <a:r>
              <a:rPr lang="ru-RU" sz="1600" dirty="0"/>
              <a:t>Люси</a:t>
            </a:r>
            <a:r>
              <a:rPr lang="en-CA" sz="1600" dirty="0"/>
              <a:t> </a:t>
            </a:r>
            <a:r>
              <a:rPr lang="ru-RU" sz="1600" dirty="0"/>
              <a:t>Т</a:t>
            </a:r>
            <a:r>
              <a:rPr lang="en-CA" sz="1600" dirty="0"/>
              <a:t>. </a:t>
            </a:r>
            <a:r>
              <a:rPr lang="ru-RU" sz="1600" dirty="0"/>
              <a:t>Генри</a:t>
            </a:r>
            <a:r>
              <a:rPr lang="en-CA" sz="1600" dirty="0"/>
              <a:t> </a:t>
            </a:r>
          </a:p>
          <a:p>
            <a:r>
              <a:rPr lang="ru-RU" sz="1600" dirty="0">
                <a:solidFill>
                  <a:srgbClr val="008BB0"/>
                </a:solidFill>
              </a:rPr>
              <a:t>Координатор партнёрской работы с пациентами</a:t>
            </a:r>
            <a:r>
              <a:rPr lang="en-CA" sz="1600" dirty="0">
                <a:solidFill>
                  <a:srgbClr val="008BB0"/>
                </a:solidFill>
              </a:rPr>
              <a:t>: </a:t>
            </a:r>
            <a:r>
              <a:rPr lang="ru-RU" sz="1600" dirty="0"/>
              <a:t>Мэтью Джексон</a:t>
            </a:r>
            <a:r>
              <a:rPr lang="en-CA" sz="1600" dirty="0"/>
              <a:t> </a:t>
            </a:r>
          </a:p>
          <a:p>
            <a:r>
              <a:rPr lang="ru-RU" sz="1600" dirty="0">
                <a:solidFill>
                  <a:srgbClr val="008BB0"/>
                </a:solidFill>
              </a:rPr>
              <a:t>Медицинские библиотекари</a:t>
            </a:r>
            <a:r>
              <a:rPr lang="en-CA" sz="1600" dirty="0">
                <a:solidFill>
                  <a:srgbClr val="008BB0"/>
                </a:solidFill>
              </a:rPr>
              <a:t>: </a:t>
            </a:r>
            <a:r>
              <a:rPr lang="ru-RU" sz="1600" dirty="0"/>
              <a:t>Маура </a:t>
            </a:r>
            <a:r>
              <a:rPr lang="ru-RU" sz="1600" dirty="0" err="1"/>
              <a:t>Состак</a:t>
            </a:r>
            <a:r>
              <a:rPr lang="en-CA" sz="1600" dirty="0"/>
              <a:t>, </a:t>
            </a:r>
            <a:r>
              <a:rPr lang="ru-RU" sz="1600" dirty="0" err="1"/>
              <a:t>Хайди</a:t>
            </a:r>
            <a:r>
              <a:rPr lang="ru-RU" sz="1600" dirty="0"/>
              <a:t> </a:t>
            </a:r>
            <a:r>
              <a:rPr lang="ru-RU" sz="1600" dirty="0" err="1"/>
              <a:t>Тиболло</a:t>
            </a:r>
            <a:r>
              <a:rPr lang="en-CA" sz="1600" dirty="0"/>
              <a:t> </a:t>
            </a:r>
            <a:r>
              <a:rPr lang="ru-RU" sz="1600" dirty="0"/>
              <a:t>и Александра Флорек</a:t>
            </a:r>
            <a:endParaRPr lang="en-CA" sz="1600" dirty="0"/>
          </a:p>
          <a:p>
            <a:r>
              <a:rPr lang="ru-RU" sz="1600" dirty="0">
                <a:solidFill>
                  <a:srgbClr val="008BB0"/>
                </a:solidFill>
              </a:rPr>
              <a:t>Специалисты по скринингу литературы</a:t>
            </a:r>
            <a:r>
              <a:rPr lang="en-CA" sz="1600" dirty="0">
                <a:solidFill>
                  <a:srgbClr val="008BB0"/>
                </a:solidFill>
              </a:rPr>
              <a:t>: </a:t>
            </a:r>
            <a:r>
              <a:rPr lang="ru-RU" sz="1600" dirty="0"/>
              <a:t>Соня О’Хара,</a:t>
            </a:r>
            <a:r>
              <a:rPr lang="en-CA" sz="1600" dirty="0"/>
              <a:t> </a:t>
            </a:r>
            <a:r>
              <a:rPr lang="ru-RU" sz="1600" dirty="0"/>
              <a:t>Ребекка </a:t>
            </a:r>
            <a:r>
              <a:rPr lang="ru-RU" sz="1600" dirty="0" err="1"/>
              <a:t>Бунгей</a:t>
            </a:r>
            <a:r>
              <a:rPr lang="ru-RU" sz="1600" dirty="0"/>
              <a:t>, </a:t>
            </a:r>
            <a:r>
              <a:rPr lang="ru-RU" sz="1600" dirty="0" err="1"/>
              <a:t>Шантель</a:t>
            </a:r>
            <a:r>
              <a:rPr lang="ru-RU" sz="1600" dirty="0"/>
              <a:t> </a:t>
            </a:r>
            <a:r>
              <a:rPr lang="ru-RU" sz="1600" dirty="0" err="1"/>
              <a:t>Гарритти</a:t>
            </a:r>
            <a:r>
              <a:rPr lang="ru-RU" sz="1600" dirty="0"/>
              <a:t>, </a:t>
            </a:r>
            <a:r>
              <a:rPr lang="ru-RU" sz="1600" dirty="0" err="1"/>
              <a:t>Бьянка</a:t>
            </a:r>
            <a:r>
              <a:rPr lang="ru-RU" sz="1600" dirty="0"/>
              <a:t> </a:t>
            </a:r>
            <a:r>
              <a:rPr lang="ru-RU" sz="1600" dirty="0" err="1"/>
              <a:t>Лаллитто</a:t>
            </a:r>
            <a:r>
              <a:rPr lang="ru-RU" sz="1600" dirty="0"/>
              <a:t>, Денис </a:t>
            </a:r>
            <a:r>
              <a:rPr lang="ru-RU" sz="1600" dirty="0" err="1"/>
              <a:t>Мендоза</a:t>
            </a:r>
            <a:r>
              <a:rPr lang="ru-RU" sz="1600" dirty="0"/>
              <a:t>, </a:t>
            </a:r>
            <a:r>
              <a:rPr lang="ru-RU" sz="1600" dirty="0" err="1"/>
              <a:t>Эллья</a:t>
            </a:r>
            <a:r>
              <a:rPr lang="ru-RU" sz="1600" dirty="0"/>
              <a:t> </a:t>
            </a:r>
            <a:r>
              <a:rPr lang="ru-RU" sz="1600" dirty="0" err="1"/>
              <a:t>Тутунчан</a:t>
            </a:r>
            <a:r>
              <a:rPr lang="ru-RU" sz="1600" dirty="0"/>
              <a:t>, Софи Юн</a:t>
            </a:r>
            <a:endParaRPr lang="en-CA" sz="1600" dirty="0"/>
          </a:p>
          <a:p>
            <a:r>
              <a:rPr lang="ru-RU" sz="1600" dirty="0">
                <a:solidFill>
                  <a:srgbClr val="008BB0"/>
                </a:solidFill>
              </a:rPr>
              <a:t>Методологи и аналитики данных</a:t>
            </a:r>
            <a:r>
              <a:rPr lang="en-CA" sz="1600" dirty="0">
                <a:solidFill>
                  <a:srgbClr val="008BB0"/>
                </a:solidFill>
              </a:rPr>
              <a:t>: </a:t>
            </a:r>
            <a:r>
              <a:rPr lang="ru-RU" i="1" dirty="0"/>
              <a:t>Томас Дж. </a:t>
            </a:r>
            <a:r>
              <a:rPr lang="ru-RU" i="1" dirty="0" err="1"/>
              <a:t>Шофилд</a:t>
            </a:r>
            <a:r>
              <a:rPr lang="en-CA" dirty="0"/>
              <a:t>, </a:t>
            </a:r>
            <a:r>
              <a:rPr lang="ru-RU" sz="1600" dirty="0" err="1"/>
              <a:t>Олувашеун</a:t>
            </a:r>
            <a:r>
              <a:rPr lang="ru-RU" sz="1600" dirty="0"/>
              <a:t> </a:t>
            </a:r>
            <a:r>
              <a:rPr lang="ru-RU" sz="1600" dirty="0" err="1"/>
              <a:t>Акиньед</a:t>
            </a:r>
            <a:r>
              <a:rPr lang="en-CA" sz="1600" dirty="0"/>
              <a:t>, </a:t>
            </a:r>
            <a:r>
              <a:rPr lang="ru-RU" sz="1600" dirty="0"/>
              <a:t>Сулейка </a:t>
            </a:r>
            <a:r>
              <a:rPr lang="ru-RU" sz="1600" dirty="0" err="1"/>
              <a:t>Апонте</a:t>
            </a:r>
            <a:r>
              <a:rPr lang="en-CA" sz="1600" dirty="0"/>
              <a:t>, </a:t>
            </a:r>
            <a:r>
              <a:rPr lang="ru-RU" sz="1600" dirty="0" err="1"/>
              <a:t>Саранья</a:t>
            </a:r>
            <a:r>
              <a:rPr lang="ru-RU" sz="1600" dirty="0"/>
              <a:t> </a:t>
            </a:r>
            <a:r>
              <a:rPr lang="ru-RU" sz="1600" dirty="0" err="1"/>
              <a:t>Чандуру</a:t>
            </a:r>
            <a:r>
              <a:rPr lang="en-CA" sz="1600" dirty="0"/>
              <a:t>, </a:t>
            </a:r>
            <a:r>
              <a:rPr lang="ru-RU" sz="1600" dirty="0"/>
              <a:t>Роден Эль-</a:t>
            </a:r>
            <a:r>
              <a:rPr lang="ru-RU" sz="1600" dirty="0" err="1"/>
              <a:t>Хачейк</a:t>
            </a:r>
            <a:r>
              <a:rPr lang="en-CA" sz="1600" dirty="0"/>
              <a:t>, </a:t>
            </a:r>
            <a:r>
              <a:rPr lang="ru-RU" sz="1600" dirty="0"/>
              <a:t>Майкл </a:t>
            </a:r>
            <a:r>
              <a:rPr lang="ru-RU" sz="1600" dirty="0" err="1"/>
              <a:t>Френд</a:t>
            </a:r>
            <a:r>
              <a:rPr lang="en-CA" sz="1600" dirty="0"/>
              <a:t>, </a:t>
            </a:r>
            <a:r>
              <a:rPr lang="ru-RU" sz="1600" dirty="0" err="1"/>
              <a:t>Брендон</a:t>
            </a:r>
            <a:r>
              <a:rPr lang="ru-RU" sz="1600" dirty="0"/>
              <a:t> Керр</a:t>
            </a:r>
            <a:r>
              <a:rPr lang="en-CA" sz="1600" dirty="0"/>
              <a:t>, </a:t>
            </a:r>
            <a:r>
              <a:rPr lang="ru-RU" sz="1600" dirty="0" err="1"/>
              <a:t>Шарат</a:t>
            </a:r>
            <a:r>
              <a:rPr lang="ru-RU" sz="1600" dirty="0"/>
              <a:t> Кришна</a:t>
            </a:r>
            <a:r>
              <a:rPr lang="en-CA" sz="1600" dirty="0"/>
              <a:t>, </a:t>
            </a:r>
            <a:r>
              <a:rPr lang="ru-RU" sz="1600" dirty="0"/>
              <a:t>Джейн </a:t>
            </a:r>
            <a:r>
              <a:rPr lang="ru-RU" sz="1600" dirty="0" err="1"/>
              <a:t>Лэм</a:t>
            </a:r>
            <a:r>
              <a:rPr lang="ru-RU" sz="1600" dirty="0"/>
              <a:t>,</a:t>
            </a:r>
            <a:r>
              <a:rPr lang="en-US" sz="1600" dirty="0"/>
              <a:t> </a:t>
            </a:r>
            <a:r>
              <a:rPr lang="ru-RU" sz="1600" dirty="0"/>
              <a:t>Денис </a:t>
            </a:r>
            <a:r>
              <a:rPr lang="ru-RU" sz="1600" dirty="0" err="1"/>
              <a:t>Мендоза</a:t>
            </a:r>
            <a:r>
              <a:rPr lang="ru-RU" sz="1600" dirty="0"/>
              <a:t>,</a:t>
            </a:r>
            <a:r>
              <a:rPr lang="en-US" sz="1600" dirty="0"/>
              <a:t> </a:t>
            </a:r>
            <a:r>
              <a:rPr lang="ru-RU" sz="1600" dirty="0" err="1"/>
              <a:t>Эрин</a:t>
            </a:r>
            <a:r>
              <a:rPr lang="ru-RU" sz="1600" dirty="0"/>
              <a:t> </a:t>
            </a:r>
            <a:r>
              <a:rPr lang="ru-RU" sz="1600" dirty="0" err="1"/>
              <a:t>Мюррей</a:t>
            </a:r>
            <a:r>
              <a:rPr lang="ru-RU" sz="1600" dirty="0"/>
              <a:t>, Шина П</a:t>
            </a:r>
            <a:r>
              <a:rPr lang="en-US" sz="1600" dirty="0"/>
              <a:t>a</a:t>
            </a:r>
            <a:r>
              <a:rPr lang="ru-RU" sz="1600" dirty="0"/>
              <a:t>тел,</a:t>
            </a:r>
            <a:r>
              <a:rPr lang="en-US" sz="1600" dirty="0"/>
              <a:t> </a:t>
            </a:r>
            <a:r>
              <a:rPr lang="ru-RU" sz="1600" dirty="0"/>
              <a:t>Эми </a:t>
            </a:r>
            <a:r>
              <a:rPr lang="ru-RU" sz="1600" dirty="0" err="1"/>
              <a:t>Шим</a:t>
            </a:r>
            <a:r>
              <a:rPr lang="ru-RU" sz="1600" dirty="0"/>
              <a:t>, </a:t>
            </a:r>
            <a:r>
              <a:rPr lang="ru-RU" sz="1600" dirty="0" err="1"/>
              <a:t>Амбриш</a:t>
            </a:r>
            <a:r>
              <a:rPr lang="ru-RU" sz="1600" dirty="0"/>
              <a:t> </a:t>
            </a:r>
            <a:r>
              <a:rPr lang="ru-RU" sz="1600" dirty="0" err="1"/>
              <a:t>Сингх,Трейси</a:t>
            </a:r>
            <a:r>
              <a:rPr lang="ru-RU" sz="1600" dirty="0"/>
              <a:t> </a:t>
            </a:r>
            <a:r>
              <a:rPr lang="ru-RU" sz="1600" dirty="0" err="1"/>
              <a:t>Слэнгер</a:t>
            </a:r>
            <a:r>
              <a:rPr lang="ru-RU" sz="1600" dirty="0"/>
              <a:t> и Софи Юн</a:t>
            </a:r>
            <a:r>
              <a:rPr lang="en-CA" sz="1600" dirty="0"/>
              <a:t> </a:t>
            </a:r>
          </a:p>
          <a:p>
            <a:r>
              <a:rPr lang="ru-RU" sz="1600" dirty="0">
                <a:solidFill>
                  <a:srgbClr val="008BB0"/>
                </a:solidFill>
              </a:rPr>
              <a:t>Медицинские редакторы</a:t>
            </a:r>
            <a:r>
              <a:rPr lang="en-CA" sz="1600" dirty="0">
                <a:solidFill>
                  <a:srgbClr val="008BB0"/>
                </a:solidFill>
              </a:rPr>
              <a:t>: </a:t>
            </a:r>
            <a:r>
              <a:rPr lang="ru-RU" sz="1600" dirty="0"/>
              <a:t>Дебби Хам, Эллен </a:t>
            </a:r>
            <a:r>
              <a:rPr lang="ru-RU" sz="1600" dirty="0" err="1"/>
              <a:t>Клашка</a:t>
            </a:r>
            <a:r>
              <a:rPr lang="ru-RU" sz="1600" dirty="0"/>
              <a:t> </a:t>
            </a:r>
            <a:r>
              <a:rPr lang="ru-RU" sz="1600" dirty="0" err="1"/>
              <a:t>Эспьё</a:t>
            </a:r>
            <a:r>
              <a:rPr lang="ru-RU" sz="1600" dirty="0"/>
              <a:t>, Георгия Майкл, Дэвид Пейдж</a:t>
            </a:r>
            <a:r>
              <a:rPr lang="en-CA" sz="1600" dirty="0"/>
              <a:t> </a:t>
            </a:r>
          </a:p>
          <a:p>
            <a:r>
              <a:rPr lang="ru-RU" sz="1600" dirty="0">
                <a:solidFill>
                  <a:srgbClr val="008BB0"/>
                </a:solidFill>
              </a:rPr>
              <a:t>РАБОЧАЯ ГРУППА ПО ПРОЦЕССУ СОЗДАНИЯ «РУКОВОДСТВА»</a:t>
            </a:r>
            <a:r>
              <a:rPr lang="en-CA" sz="1600" dirty="0">
                <a:solidFill>
                  <a:srgbClr val="008BB0"/>
                </a:solidFill>
              </a:rPr>
              <a:t>: </a:t>
            </a:r>
            <a:r>
              <a:rPr lang="ru-RU" i="1" dirty="0"/>
              <a:t>Винсент </a:t>
            </a:r>
            <a:r>
              <a:rPr lang="ru-RU" i="1" dirty="0" err="1"/>
              <a:t>Дюмес</a:t>
            </a:r>
            <a:r>
              <a:rPr lang="en-CA" sz="1600" i="1" dirty="0"/>
              <a:t>, </a:t>
            </a:r>
            <a:r>
              <a:rPr lang="ru-RU" sz="1600" dirty="0" err="1"/>
              <a:t>Магди</a:t>
            </a:r>
            <a:r>
              <a:rPr lang="ru-RU" sz="1600" dirty="0"/>
              <a:t> Эль </a:t>
            </a:r>
            <a:r>
              <a:rPr lang="ru-RU" sz="1600" dirty="0" err="1"/>
              <a:t>Экьяби</a:t>
            </a:r>
            <a:r>
              <a:rPr lang="ru-RU" sz="1600" dirty="0"/>
              <a:t>, </a:t>
            </a:r>
            <a:r>
              <a:rPr lang="ru-RU" sz="1600" dirty="0" err="1"/>
              <a:t>Кейт</a:t>
            </a:r>
            <a:r>
              <a:rPr lang="ru-RU" sz="1600" dirty="0"/>
              <a:t> Майер, </a:t>
            </a:r>
            <a:r>
              <a:rPr lang="ru-RU" sz="1600" dirty="0" err="1"/>
              <a:t>Гленн</a:t>
            </a:r>
            <a:r>
              <a:rPr lang="ru-RU" sz="1600" dirty="0"/>
              <a:t> Ф. </a:t>
            </a:r>
            <a:r>
              <a:rPr lang="ru-RU" sz="1600" dirty="0" err="1"/>
              <a:t>Пиэрс</a:t>
            </a:r>
            <a:r>
              <a:rPr lang="en-US" sz="1600" dirty="0"/>
              <a:t>,</a:t>
            </a:r>
            <a:r>
              <a:rPr lang="ru-RU" sz="1600" dirty="0"/>
              <a:t> Тома </a:t>
            </a:r>
            <a:r>
              <a:rPr lang="ru-RU" sz="1600" dirty="0" err="1"/>
              <a:t>Саннье</a:t>
            </a:r>
            <a:r>
              <a:rPr lang="en-US" sz="1600" dirty="0"/>
              <a:t>, </a:t>
            </a:r>
            <a:r>
              <a:rPr lang="ru-RU" sz="1600" dirty="0" err="1"/>
              <a:t>Деон</a:t>
            </a:r>
            <a:r>
              <a:rPr lang="ru-RU" sz="1600" dirty="0"/>
              <a:t> Йорк</a:t>
            </a:r>
            <a:endParaRPr lang="en-CA" sz="1600" dirty="0"/>
          </a:p>
          <a:p>
            <a:endParaRPr lang="en-CA" sz="1600" dirty="0"/>
          </a:p>
          <a:p>
            <a:r>
              <a:rPr lang="ru-RU" sz="1600" dirty="0">
                <a:solidFill>
                  <a:srgbClr val="008BB0"/>
                </a:solidFill>
              </a:rPr>
              <a:t>РЕЦЕНЗЕНТЫ</a:t>
            </a:r>
            <a:r>
              <a:rPr lang="en-CA" sz="1600" dirty="0">
                <a:solidFill>
                  <a:srgbClr val="008BB0"/>
                </a:solidFill>
              </a:rPr>
              <a:t> </a:t>
            </a:r>
          </a:p>
          <a:p>
            <a:r>
              <a:rPr lang="ru-RU" sz="1600" dirty="0">
                <a:solidFill>
                  <a:srgbClr val="008BB0"/>
                </a:solidFill>
              </a:rPr>
              <a:t>Рецензенты из состава исполнительного руководства ВФГ</a:t>
            </a:r>
            <a:r>
              <a:rPr lang="en-CA" sz="1600" dirty="0">
                <a:solidFill>
                  <a:srgbClr val="008BB0"/>
                </a:solidFill>
              </a:rPr>
              <a:t>: </a:t>
            </a:r>
            <a:r>
              <a:rPr lang="ru-RU" sz="1600" dirty="0"/>
              <a:t>Ален </a:t>
            </a:r>
            <a:r>
              <a:rPr lang="ru-RU" sz="1600" dirty="0" err="1"/>
              <a:t>Бауманн</a:t>
            </a:r>
            <a:r>
              <a:rPr lang="en-CA" sz="1600" dirty="0"/>
              <a:t>, </a:t>
            </a:r>
            <a:r>
              <a:rPr lang="ru-RU" sz="1600" dirty="0" err="1"/>
              <a:t>Гленн</a:t>
            </a:r>
            <a:r>
              <a:rPr lang="ru-RU" sz="1600" dirty="0"/>
              <a:t> Ф. </a:t>
            </a:r>
            <a:r>
              <a:rPr lang="ru-RU" sz="1600" dirty="0" err="1"/>
              <a:t>Пиэрс</a:t>
            </a:r>
            <a:r>
              <a:rPr lang="en-CA" sz="1600" dirty="0"/>
              <a:t>, </a:t>
            </a:r>
            <a:r>
              <a:rPr lang="ru-RU" sz="1600" dirty="0" err="1"/>
              <a:t>Алок</a:t>
            </a:r>
            <a:r>
              <a:rPr lang="ru-RU" sz="1600" dirty="0"/>
              <a:t> </a:t>
            </a:r>
            <a:r>
              <a:rPr lang="ru-RU" sz="1600" dirty="0" err="1"/>
              <a:t>Шривастава</a:t>
            </a:r>
            <a:r>
              <a:rPr lang="en-CA" sz="1600" dirty="0"/>
              <a:t>, </a:t>
            </a:r>
            <a:r>
              <a:rPr lang="ru-RU" sz="1600" dirty="0"/>
              <a:t>Ален </a:t>
            </a:r>
            <a:r>
              <a:rPr lang="ru-RU" sz="1600" dirty="0" err="1"/>
              <a:t>Вейл</a:t>
            </a:r>
            <a:endParaRPr lang="en-CA" sz="1600" dirty="0"/>
          </a:p>
          <a:p>
            <a:r>
              <a:rPr lang="ru-RU" sz="1600" dirty="0">
                <a:solidFill>
                  <a:srgbClr val="008BB0"/>
                </a:solidFill>
              </a:rPr>
              <a:t>Внешние рецензенты</a:t>
            </a:r>
            <a:r>
              <a:rPr lang="en-CA" sz="1600" dirty="0">
                <a:solidFill>
                  <a:srgbClr val="008BB0"/>
                </a:solidFill>
              </a:rPr>
              <a:t>: </a:t>
            </a:r>
            <a:r>
              <a:rPr lang="ru-RU" i="1" dirty="0"/>
              <a:t>Виктор С. </a:t>
            </a:r>
            <a:r>
              <a:rPr lang="ru-RU" i="1" dirty="0" err="1"/>
              <a:t>Бланшетт</a:t>
            </a:r>
            <a:r>
              <a:rPr lang="en-CA" i="1" dirty="0"/>
              <a:t> (</a:t>
            </a:r>
            <a:r>
              <a:rPr lang="ru-RU" i="1" dirty="0"/>
              <a:t>рецензировал весь документ</a:t>
            </a:r>
            <a:r>
              <a:rPr lang="en-CA" i="1" dirty="0"/>
              <a:t>)</a:t>
            </a:r>
            <a:r>
              <a:rPr lang="en-CA" dirty="0"/>
              <a:t>,</a:t>
            </a:r>
            <a:r>
              <a:rPr lang="en-CA" sz="1600" dirty="0"/>
              <a:t> </a:t>
            </a:r>
            <a:r>
              <a:rPr lang="ru-RU" sz="1600" dirty="0"/>
              <a:t>Ян </a:t>
            </a:r>
            <a:r>
              <a:rPr lang="ru-RU" sz="1600" dirty="0" err="1"/>
              <a:t>Астермарк</a:t>
            </a:r>
            <a:r>
              <a:rPr lang="ru-RU" sz="1600" dirty="0"/>
              <a:t>, Мигель А. </a:t>
            </a:r>
            <a:r>
              <a:rPr lang="ru-RU" sz="1600" dirty="0" err="1"/>
              <a:t>Эскобар</a:t>
            </a:r>
            <a:r>
              <a:rPr lang="ru-RU" sz="1600" dirty="0"/>
              <a:t>, </a:t>
            </a:r>
            <a:r>
              <a:rPr lang="ru-RU" sz="1600" dirty="0" err="1"/>
              <a:t>Джили</a:t>
            </a:r>
            <a:r>
              <a:rPr lang="ru-RU" sz="1600" dirty="0"/>
              <a:t> </a:t>
            </a:r>
            <a:r>
              <a:rPr lang="ru-RU" sz="1600" dirty="0" err="1"/>
              <a:t>Кенет</a:t>
            </a:r>
            <a:r>
              <a:rPr lang="ru-RU" sz="1600" dirty="0"/>
              <a:t>, Майкл </a:t>
            </a:r>
            <a:r>
              <a:rPr lang="ru-RU" sz="1600" dirty="0" err="1"/>
              <a:t>Макрис</a:t>
            </a:r>
            <a:r>
              <a:rPr lang="ru-RU" sz="1600" dirty="0"/>
              <a:t>, Пьер М</a:t>
            </a:r>
            <a:r>
              <a:rPr lang="en-US" sz="1600" dirty="0"/>
              <a:t>. </a:t>
            </a:r>
            <a:r>
              <a:rPr lang="ru-RU" sz="1600" dirty="0" err="1"/>
              <a:t>Маннуччи</a:t>
            </a:r>
            <a:r>
              <a:rPr lang="ru-RU" sz="1600" dirty="0"/>
              <a:t>, Ингрид </a:t>
            </a:r>
            <a:r>
              <a:rPr lang="ru-RU" sz="1600" dirty="0" err="1"/>
              <a:t>Пабинджер</a:t>
            </a:r>
            <a:r>
              <a:rPr lang="en-US" sz="1600" dirty="0"/>
              <a:t>-</a:t>
            </a:r>
            <a:r>
              <a:rPr lang="ru-RU" sz="1600" dirty="0" err="1"/>
              <a:t>Фашинг</a:t>
            </a:r>
            <a:r>
              <a:rPr lang="ru-RU" sz="1600" dirty="0"/>
              <a:t>, </a:t>
            </a:r>
            <a:r>
              <a:rPr lang="ru-RU" sz="1600" dirty="0" err="1"/>
              <a:t>Кателин</a:t>
            </a:r>
            <a:r>
              <a:rPr lang="ru-RU" sz="1600" dirty="0"/>
              <a:t> </a:t>
            </a:r>
            <a:r>
              <a:rPr lang="ru-RU" sz="1600" dirty="0" err="1"/>
              <a:t>Пиэрлинк</a:t>
            </a:r>
            <a:r>
              <a:rPr lang="ru-RU" sz="1600" dirty="0"/>
              <a:t>, </a:t>
            </a:r>
            <a:r>
              <a:rPr lang="ru-RU" sz="1600" dirty="0" err="1"/>
              <a:t>Раджив</a:t>
            </a:r>
            <a:r>
              <a:rPr lang="ru-RU" sz="1600" dirty="0"/>
              <a:t> К</a:t>
            </a:r>
            <a:r>
              <a:rPr lang="en-US" sz="1600" dirty="0"/>
              <a:t>. </a:t>
            </a:r>
            <a:r>
              <a:rPr lang="ru-RU" sz="1600" dirty="0" err="1"/>
              <a:t>Прути</a:t>
            </a:r>
            <a:r>
              <a:rPr lang="ru-RU" sz="1600" dirty="0"/>
              <a:t>, Дорис В</a:t>
            </a:r>
            <a:r>
              <a:rPr lang="fr-CA" sz="1600" dirty="0"/>
              <a:t>. </a:t>
            </a:r>
            <a:r>
              <a:rPr lang="ru-RU" sz="1600" dirty="0" err="1"/>
              <a:t>Квон</a:t>
            </a:r>
            <a:r>
              <a:rPr lang="ru-RU" sz="1600" dirty="0"/>
              <a:t>, Леонард А</a:t>
            </a:r>
            <a:r>
              <a:rPr lang="fr-CA" sz="1600" dirty="0"/>
              <a:t>. </a:t>
            </a:r>
            <a:r>
              <a:rPr lang="ru-RU" sz="1600" dirty="0"/>
              <a:t>Валентино, Кристофер Е</a:t>
            </a:r>
            <a:r>
              <a:rPr lang="en-US" sz="1600" dirty="0"/>
              <a:t>. </a:t>
            </a:r>
            <a:r>
              <a:rPr lang="ru-RU" sz="1600" dirty="0" err="1"/>
              <a:t>Волш</a:t>
            </a:r>
            <a:endParaRPr lang="en-CA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D54115-A186-4AD9-8BF0-1D1D10793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Выражение благодарности</a:t>
            </a:r>
            <a:r>
              <a:rPr lang="en-CA" dirty="0"/>
              <a:t> (2)</a:t>
            </a:r>
          </a:p>
        </p:txBody>
      </p:sp>
    </p:spTree>
    <p:extLst>
      <p:ext uri="{BB962C8B-B14F-4D97-AF65-F5344CB8AC3E}">
        <p14:creationId xmlns:p14="http://schemas.microsoft.com/office/powerpoint/2010/main" val="974149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3A6E-C584-499C-8520-F180DB23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9518"/>
            <a:ext cx="10515599" cy="10900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Благодарим организацию</a:t>
            </a:r>
            <a:r>
              <a:rPr lang="en-CA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«Гемофилия-Альянс»</a:t>
            </a:r>
            <a:r>
              <a:rPr lang="en-CA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за поддержку в создании этой презентации</a:t>
            </a:r>
            <a:endParaRPr lang="en-CA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490F289A-D8AB-4BFD-B8AD-37B76215898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371180" y="3429000"/>
            <a:ext cx="3449638" cy="2012950"/>
          </a:xfrm>
        </p:spPr>
      </p:pic>
    </p:spTree>
    <p:extLst>
      <p:ext uri="{BB962C8B-B14F-4D97-AF65-F5344CB8AC3E}">
        <p14:creationId xmlns:p14="http://schemas.microsoft.com/office/powerpoint/2010/main" val="230338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Раскрытие потенциальных конфликтов интересов</a:t>
            </a:r>
            <a:r>
              <a:rPr lang="en-CA" sz="3600" dirty="0"/>
              <a:t>: </a:t>
            </a:r>
            <a:r>
              <a:rPr lang="ru-RU" sz="3600" dirty="0" err="1"/>
              <a:t>Алок</a:t>
            </a:r>
            <a:r>
              <a:rPr lang="ru-RU" sz="3600" dirty="0"/>
              <a:t> </a:t>
            </a:r>
            <a:r>
              <a:rPr lang="ru-RU" sz="3600" dirty="0" err="1"/>
              <a:t>Шривастава</a:t>
            </a:r>
            <a:endParaRPr lang="en-CA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46A58-92F5-4027-BFE9-A23DC7C1D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8BB0"/>
                </a:solidFill>
              </a:rPr>
              <a:t>Гранты</a:t>
            </a:r>
            <a:r>
              <a:rPr lang="en-CA" sz="2400" b="1" dirty="0">
                <a:solidFill>
                  <a:srgbClr val="008BB0"/>
                </a:solidFill>
              </a:rPr>
              <a:t> / </a:t>
            </a:r>
            <a:r>
              <a:rPr lang="ru-RU" sz="2400" b="1" dirty="0">
                <a:solidFill>
                  <a:srgbClr val="008BB0"/>
                </a:solidFill>
              </a:rPr>
              <a:t>поддержка в проведении исследований</a:t>
            </a:r>
            <a:endParaRPr lang="en-CA" sz="2400" b="1" dirty="0">
              <a:solidFill>
                <a:srgbClr val="008BB0"/>
              </a:solidFill>
            </a:endParaRPr>
          </a:p>
          <a:p>
            <a:pPr marL="342900" indent="-342900"/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Roche, Novo Nordisk, Takeda, Sanofi, Pfizer</a:t>
            </a:r>
            <a:r>
              <a:rPr lang="en-CA" sz="2400" b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tx1">
                    <a:lumMod val="1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8BB0"/>
                </a:solidFill>
              </a:rPr>
              <a:t>Консультирование</a:t>
            </a:r>
            <a:r>
              <a:rPr lang="en-CA" sz="2400" b="1" dirty="0">
                <a:solidFill>
                  <a:srgbClr val="008BB0"/>
                </a:solidFill>
              </a:rPr>
              <a:t> / </a:t>
            </a:r>
            <a:r>
              <a:rPr lang="ru-RU" sz="2400" b="1" dirty="0">
                <a:solidFill>
                  <a:srgbClr val="008BB0"/>
                </a:solidFill>
              </a:rPr>
              <a:t>рассмотрение грантов</a:t>
            </a:r>
            <a:endParaRPr lang="en-CA" sz="2400" b="1" dirty="0">
              <a:solidFill>
                <a:srgbClr val="008BB0"/>
              </a:solidFill>
            </a:endParaRPr>
          </a:p>
          <a:p>
            <a:pPr marL="342900" indent="-342900"/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Sanofi, Takeda, Novo Nordisk, Roche, Pfizer, Bayer Healthcare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en-CA" sz="2400" b="0" i="0" u="none" strike="noStrike" baseline="0" dirty="0">
              <a:solidFill>
                <a:srgbClr val="FFFFFF"/>
              </a:solidFill>
              <a:latin typeface="+mj-lt"/>
            </a:endParaRPr>
          </a:p>
          <a:p>
            <a:endParaRPr lang="en-CA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21BDA-10A8-4C87-8562-60CF9FF839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AD542B-9914-4193-A5D5-DE32EBE391E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814A5-5B67-49A0-A5BA-40050328EF92}" type="slidenum">
              <a:rPr kumimoji="0" lang="en-CA" sz="1100" b="0" i="0" u="none" strike="noStrike" kern="1200" cap="none" spc="0" normalizeH="0" baseline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100" b="0" i="0" u="none" strike="noStrike" kern="1200" cap="none" spc="0" normalizeH="0" baseline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95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20D73-BE06-417C-8987-2CA4C0149161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3193256" y="81714"/>
            <a:ext cx="5872163" cy="1425617"/>
            <a:chOff x="47625" y="-24"/>
            <a:chExt cx="9024969" cy="314800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 b="67957"/>
            <a:stretch>
              <a:fillRect/>
            </a:stretch>
          </p:blipFill>
          <p:spPr bwMode="auto">
            <a:xfrm>
              <a:off x="47625" y="-24"/>
              <a:ext cx="9024938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/>
            <a:srcRect t="41789"/>
            <a:stretch>
              <a:fillRect/>
            </a:stretch>
          </p:blipFill>
          <p:spPr bwMode="auto">
            <a:xfrm>
              <a:off x="47656" y="1071546"/>
              <a:ext cx="9024938" cy="2076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1310446" y="6305040"/>
            <a:ext cx="8579052" cy="553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6" tIns="45719" rIns="91436" bIns="45719" rtlCol="0">
            <a:spAutoFit/>
          </a:bodyPr>
          <a:lstStyle/>
          <a:p>
            <a:r>
              <a:rPr lang="en-CA" sz="1000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Одобрено МОТГ и Национальным центром нормативной документации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и социальных служб США</a:t>
            </a:r>
            <a:r>
              <a:rPr lang="en-CA" sz="1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США</a:t>
            </a:r>
            <a:r>
              <a:rPr lang="en-CA" sz="1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1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www.guideline.gov/content.aspx?id=39323</a:t>
            </a:r>
            <a:endParaRPr lang="en-CA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000" i="1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На 7 января 2022 г.</a:t>
            </a:r>
            <a:endParaRPr lang="en-CA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671924"/>
              </p:ext>
            </p:extLst>
          </p:nvPr>
        </p:nvGraphicFramePr>
        <p:xfrm>
          <a:off x="397566" y="1090304"/>
          <a:ext cx="8799443" cy="555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4639F10-67DB-460D-AC89-1B6B001DE1C1}"/>
              </a:ext>
            </a:extLst>
          </p:cNvPr>
          <p:cNvSpPr txBox="1"/>
          <p:nvPr/>
        </p:nvSpPr>
        <p:spPr>
          <a:xfrm>
            <a:off x="8108155" y="5464481"/>
            <a:ext cx="3765825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8BB0"/>
                </a:solidFill>
              </a:rPr>
              <a:t>РУКОВОДСТВО ДЛЯ ВСЕХ</a:t>
            </a:r>
            <a:r>
              <a:rPr lang="en-CA" sz="2000" b="1" dirty="0">
                <a:solidFill>
                  <a:srgbClr val="008BB0"/>
                </a:solidFill>
              </a:rPr>
              <a:t> </a:t>
            </a:r>
            <a:r>
              <a:rPr lang="ru-RU" sz="2000" b="1" dirty="0">
                <a:solidFill>
                  <a:srgbClr val="008BB0"/>
                </a:solidFill>
              </a:rPr>
              <a:t>ЛСГ</a:t>
            </a:r>
            <a:endParaRPr lang="en-CA" sz="2000" b="1" dirty="0">
              <a:solidFill>
                <a:srgbClr val="008BB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C35E70-57E7-42CB-BC85-7E4E22B1EC7E}"/>
              </a:ext>
            </a:extLst>
          </p:cNvPr>
          <p:cNvSpPr txBox="1"/>
          <p:nvPr/>
        </p:nvSpPr>
        <p:spPr>
          <a:xfrm>
            <a:off x="9177539" y="1651566"/>
            <a:ext cx="2245317" cy="4031871"/>
          </a:xfrm>
          <a:prstGeom prst="rect">
            <a:avLst/>
          </a:prstGeom>
          <a:noFill/>
          <a:ln w="19050">
            <a:noFill/>
          </a:ln>
        </p:spPr>
        <p:txBody>
          <a:bodyPr wrap="square" lIns="91436" tIns="45719" rIns="91436" bIns="45719" rtlCol="0">
            <a:spAutoFit/>
          </a:bodyPr>
          <a:lstStyle/>
          <a:p>
            <a:r>
              <a:rPr lang="en-CA" sz="1600" b="1" dirty="0">
                <a:solidFill>
                  <a:srgbClr val="008B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dirty="0">
                <a:solidFill>
                  <a:srgbClr val="008B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-е издание</a:t>
            </a:r>
            <a:r>
              <a:rPr lang="en-CA" sz="1600" b="1" dirty="0">
                <a:solidFill>
                  <a:srgbClr val="008B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**: </a:t>
            </a:r>
          </a:p>
          <a:p>
            <a:r>
              <a:rPr lang="ru-RU" sz="16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загрузок</a:t>
            </a:r>
            <a:r>
              <a:rPr lang="en-CA" sz="16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CA" sz="16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&gt;1100000</a:t>
            </a:r>
          </a:p>
          <a:p>
            <a:endParaRPr lang="en-CA" sz="1600" b="1" i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цитирований</a:t>
            </a:r>
            <a:r>
              <a:rPr lang="en-CA" sz="16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600" b="1" i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1269</a:t>
            </a:r>
          </a:p>
          <a:p>
            <a:endParaRPr lang="en-CA" sz="1600" b="1" i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b="1" dirty="0">
                <a:solidFill>
                  <a:srgbClr val="008B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b="1" dirty="0">
                <a:solidFill>
                  <a:srgbClr val="008B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-е издание</a:t>
            </a:r>
            <a:r>
              <a:rPr lang="en-CA" sz="1600" b="1" dirty="0">
                <a:solidFill>
                  <a:srgbClr val="008B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**: </a:t>
            </a:r>
          </a:p>
          <a:p>
            <a:r>
              <a:rPr lang="ru-RU" sz="16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загрузок</a:t>
            </a:r>
            <a:r>
              <a:rPr lang="en-CA" sz="16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CA" sz="1600" b="1" i="1" dirty="0">
                <a:solidFill>
                  <a:srgbClr val="8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&gt;140000</a:t>
            </a:r>
          </a:p>
          <a:p>
            <a:endParaRPr lang="en-CA" sz="1600" b="1" i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цитирований</a:t>
            </a:r>
            <a:r>
              <a:rPr lang="en-CA" sz="16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91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5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93" t="16410" r="23622" b="44786"/>
          <a:stretch/>
        </p:blipFill>
        <p:spPr>
          <a:xfrm>
            <a:off x="3164792" y="216887"/>
            <a:ext cx="5862415" cy="2539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0088" y="2914112"/>
            <a:ext cx="10051825" cy="3081695"/>
          </a:xfrm>
          <a:prstGeom prst="roundRect">
            <a:avLst/>
          </a:prstGeom>
          <a:noFill/>
          <a:ln w="38100">
            <a:solidFill>
              <a:srgbClr val="008BB0"/>
            </a:solidFill>
          </a:ln>
        </p:spPr>
        <p:txBody>
          <a:bodyPr wrap="square" rtlCol="0">
            <a:spAutoFit/>
          </a:bodyPr>
          <a:lstStyle/>
          <a:p>
            <a:r>
              <a:rPr lang="en-CA" sz="2500" dirty="0"/>
              <a:t>“</a:t>
            </a:r>
            <a:r>
              <a:rPr lang="ru-RU" sz="2500" dirty="0"/>
              <a:t>Однако авторы твёрдо убеждены</a:t>
            </a:r>
            <a:r>
              <a:rPr lang="en-CA" sz="2500" dirty="0"/>
              <a:t>, </a:t>
            </a:r>
            <a:r>
              <a:rPr lang="ru-RU" sz="2500" dirty="0"/>
              <a:t>что </a:t>
            </a:r>
            <a:r>
              <a:rPr lang="ru-RU" sz="2500" i="1" dirty="0">
                <a:solidFill>
                  <a:srgbClr val="642566"/>
                </a:solidFill>
              </a:rPr>
              <a:t>принципы лечения гемофилии одинаковы во всём мире</a:t>
            </a:r>
            <a:r>
              <a:rPr lang="ru-RU" sz="2500" dirty="0"/>
              <a:t>, а </a:t>
            </a:r>
            <a:r>
              <a:rPr lang="ru-RU" sz="2500" i="1" dirty="0">
                <a:solidFill>
                  <a:srgbClr val="642566"/>
                </a:solidFill>
              </a:rPr>
              <a:t>различия заключаются в основном в дозах концентрата фактора свёртывания крови</a:t>
            </a:r>
            <a:r>
              <a:rPr lang="ru-RU" sz="2500" dirty="0"/>
              <a:t>, используемых для лечения или профилактики кровотечений</a:t>
            </a:r>
            <a:r>
              <a:rPr lang="en-CA" sz="2500" dirty="0"/>
              <a:t>. </a:t>
            </a:r>
            <a:r>
              <a:rPr lang="ru-RU" sz="2500" dirty="0"/>
              <a:t>Данное</a:t>
            </a:r>
            <a:r>
              <a:rPr lang="en-CA" sz="2500" dirty="0"/>
              <a:t> </a:t>
            </a:r>
            <a:r>
              <a:rPr lang="ru-RU" sz="2500" dirty="0">
                <a:solidFill>
                  <a:srgbClr val="008BB0"/>
                </a:solidFill>
              </a:rPr>
              <a:t>руководство ВФГ уникально тем, что рассматривает этот вопрос и предоставляет рекомендации </a:t>
            </a:r>
            <a:r>
              <a:rPr lang="en-CA" sz="2500" dirty="0">
                <a:solidFill>
                  <a:srgbClr val="008BB0"/>
                </a:solidFill>
              </a:rPr>
              <a:t> </a:t>
            </a:r>
            <a:r>
              <a:rPr lang="ru-RU" sz="2500" dirty="0">
                <a:solidFill>
                  <a:srgbClr val="008BB0"/>
                </a:solidFill>
              </a:rPr>
              <a:t>для бедных и богатых стран </a:t>
            </a:r>
            <a:r>
              <a:rPr lang="ru-RU" sz="2500" dirty="0"/>
              <a:t>в одном документе</a:t>
            </a:r>
            <a:r>
              <a:rPr lang="en-CA" sz="2500" dirty="0"/>
              <a:t>.”</a:t>
            </a:r>
            <a:r>
              <a:rPr lang="ru-RU" sz="2500" dirty="0"/>
              <a:t> </a:t>
            </a:r>
            <a:endParaRPr lang="en-CA" sz="2500" dirty="0"/>
          </a:p>
        </p:txBody>
      </p:sp>
    </p:spTree>
    <p:extLst>
      <p:ext uri="{BB962C8B-B14F-4D97-AF65-F5344CB8AC3E}">
        <p14:creationId xmlns:p14="http://schemas.microsoft.com/office/powerpoint/2010/main" val="360908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783" t="42091" r="13872" b="17777"/>
          <a:stretch/>
        </p:blipFill>
        <p:spPr>
          <a:xfrm>
            <a:off x="140198" y="136524"/>
            <a:ext cx="5850731" cy="2152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9679" y="1324778"/>
            <a:ext cx="527350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642566"/>
                </a:solidFill>
              </a:rPr>
              <a:t>Гораздо больше МР-волонтёров и</a:t>
            </a:r>
            <a:r>
              <a:rPr lang="en-CA" b="1" dirty="0">
                <a:solidFill>
                  <a:srgbClr val="642566"/>
                </a:solidFill>
              </a:rPr>
              <a:t> </a:t>
            </a:r>
            <a:r>
              <a:rPr lang="ru-RU" b="1" dirty="0" err="1">
                <a:solidFill>
                  <a:srgbClr val="642566"/>
                </a:solidFill>
              </a:rPr>
              <a:t>ЛсГ</a:t>
            </a:r>
            <a:r>
              <a:rPr lang="en-CA" b="1" dirty="0">
                <a:solidFill>
                  <a:srgbClr val="642566"/>
                </a:solidFill>
              </a:rPr>
              <a:t> / </a:t>
            </a:r>
            <a:r>
              <a:rPr lang="ru-RU" b="1" dirty="0">
                <a:solidFill>
                  <a:srgbClr val="642566"/>
                </a:solidFill>
              </a:rPr>
              <a:t>ухаживающих лиц</a:t>
            </a:r>
            <a:r>
              <a:rPr lang="en-CA" b="1" dirty="0">
                <a:solidFill>
                  <a:srgbClr val="642566"/>
                </a:solidFill>
              </a:rPr>
              <a:t>, </a:t>
            </a:r>
            <a:r>
              <a:rPr lang="ru-RU" b="1" dirty="0">
                <a:solidFill>
                  <a:srgbClr val="642566"/>
                </a:solidFill>
              </a:rPr>
              <a:t>а также профессиональных сотрудников из ВФГ и внешних агентств</a:t>
            </a:r>
            <a:endParaRPr lang="en-CA" b="1" dirty="0">
              <a:solidFill>
                <a:srgbClr val="64256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0B259B-675F-487D-B161-026EF9509F7B}"/>
              </a:ext>
            </a:extLst>
          </p:cNvPr>
          <p:cNvSpPr txBox="1"/>
          <p:nvPr/>
        </p:nvSpPr>
        <p:spPr>
          <a:xfrm>
            <a:off x="1054181" y="2635446"/>
            <a:ext cx="9784662" cy="3919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642566"/>
              </a:buClr>
              <a:buFont typeface="Arial" panose="020B0604020202020204" pitchFamily="34" charset="0"/>
              <a:buChar char="•"/>
            </a:pPr>
            <a:r>
              <a:rPr lang="ru-RU" sz="2300" b="1" dirty="0">
                <a:latin typeface="+mj-lt"/>
              </a:rPr>
              <a:t>Сбалансированные тематические экспертные группы с участием </a:t>
            </a:r>
            <a:r>
              <a:rPr lang="ru-RU" sz="2300" b="1" dirty="0" err="1">
                <a:latin typeface="+mj-lt"/>
              </a:rPr>
              <a:t>ЛсГ</a:t>
            </a:r>
            <a:r>
              <a:rPr lang="ru-RU" sz="2300" b="1" dirty="0">
                <a:latin typeface="+mj-lt"/>
              </a:rPr>
              <a:t>/членов семей</a:t>
            </a:r>
            <a:endParaRPr lang="en-CA" sz="2300" b="1" dirty="0">
              <a:latin typeface="+mj-lt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642566"/>
              </a:buClr>
              <a:buFont typeface="Arial" panose="020B0604020202020204" pitchFamily="34" charset="0"/>
              <a:buChar char="•"/>
            </a:pPr>
            <a:r>
              <a:rPr lang="ru-RU" sz="2300" b="1" dirty="0">
                <a:latin typeface="+mj-lt"/>
              </a:rPr>
              <a:t>Назначение независимого эксперта по процессу</a:t>
            </a:r>
            <a:endParaRPr lang="en-CA" sz="2300" b="1" dirty="0">
              <a:latin typeface="+mj-lt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642566"/>
              </a:buClr>
              <a:buFont typeface="Arial" panose="020B0604020202020204" pitchFamily="34" charset="0"/>
              <a:buChar char="•"/>
            </a:pPr>
            <a:r>
              <a:rPr lang="ru-RU" sz="2300" b="1" dirty="0">
                <a:latin typeface="+mj-lt"/>
              </a:rPr>
              <a:t>Библиотекари вели систематические исследования литературы</a:t>
            </a:r>
            <a:endParaRPr lang="en-CA" sz="2300" b="1" dirty="0">
              <a:latin typeface="+mj-lt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642566"/>
              </a:buClr>
              <a:buFont typeface="Arial" panose="020B0604020202020204" pitchFamily="34" charset="0"/>
              <a:buChar char="•"/>
            </a:pPr>
            <a:r>
              <a:rPr lang="ru-RU" sz="2300" b="1" dirty="0">
                <a:latin typeface="+mj-lt"/>
              </a:rPr>
              <a:t>Созданы таблицы доказательств для предоставления текущих данных</a:t>
            </a:r>
            <a:endParaRPr lang="en-CA" sz="2300" b="1" dirty="0">
              <a:latin typeface="+mj-lt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642566"/>
              </a:buClr>
              <a:buFont typeface="Arial" panose="020B0604020202020204" pitchFamily="34" charset="0"/>
              <a:buChar char="•"/>
            </a:pPr>
            <a:r>
              <a:rPr lang="ru-RU" sz="2300" b="1" dirty="0">
                <a:latin typeface="+mj-lt"/>
              </a:rPr>
              <a:t>Проект рекомендаций создан на основе этих данных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642566"/>
              </a:buClr>
              <a:buFont typeface="Arial" panose="020B0604020202020204" pitchFamily="34" charset="0"/>
              <a:buChar char="•"/>
            </a:pPr>
            <a:r>
              <a:rPr lang="ru-RU" sz="2300" b="1" dirty="0">
                <a:latin typeface="+mj-lt"/>
              </a:rPr>
              <a:t>Рекомендации доработаны </a:t>
            </a:r>
            <a:r>
              <a:rPr lang="en-US" sz="2300" b="1" dirty="0">
                <a:latin typeface="+mj-lt"/>
              </a:rPr>
              <a:t>c </a:t>
            </a:r>
            <a:r>
              <a:rPr lang="ru-RU" sz="2300" b="1" dirty="0">
                <a:latin typeface="+mj-lt"/>
              </a:rPr>
              <a:t>использованием дельфийского процесса</a:t>
            </a:r>
            <a:endParaRPr lang="en-CA" sz="2300" b="1" dirty="0">
              <a:latin typeface="+mj-lt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32099F7-1279-4F16-BEF2-C60E1615FDE0}"/>
              </a:ext>
            </a:extLst>
          </p:cNvPr>
          <p:cNvSpPr txBox="1">
            <a:spLocks/>
          </p:cNvSpPr>
          <p:nvPr/>
        </p:nvSpPr>
        <p:spPr>
          <a:xfrm>
            <a:off x="838201" y="6356351"/>
            <a:ext cx="9925050" cy="365125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900" dirty="0">
                <a:solidFill>
                  <a:sysClr val="windowText" lastClr="000000"/>
                </a:solidFill>
                <a:latin typeface="Arial" panose="020B0604020202020204"/>
              </a:rPr>
              <a:t>МР</a:t>
            </a:r>
            <a:r>
              <a:rPr lang="en-CA" sz="900" dirty="0">
                <a:solidFill>
                  <a:sysClr val="windowText" lastClr="000000"/>
                </a:solidFill>
                <a:latin typeface="Arial" panose="020B0604020202020204"/>
              </a:rPr>
              <a:t>, </a:t>
            </a:r>
            <a:r>
              <a:rPr lang="ru-RU" sz="900" dirty="0">
                <a:solidFill>
                  <a:sysClr val="windowText" lastClr="000000"/>
                </a:solidFill>
                <a:latin typeface="Arial" panose="020B0604020202020204"/>
              </a:rPr>
              <a:t>медицинский работник</a:t>
            </a:r>
            <a:r>
              <a:rPr lang="en-CA" sz="900" dirty="0">
                <a:solidFill>
                  <a:sysClr val="windowText" lastClr="000000"/>
                </a:solidFill>
                <a:latin typeface="Arial" panose="020B0604020202020204"/>
              </a:rPr>
              <a:t>; </a:t>
            </a:r>
            <a:r>
              <a:rPr lang="ru-RU" sz="900" dirty="0" err="1">
                <a:solidFill>
                  <a:sysClr val="windowText" lastClr="000000"/>
                </a:solidFill>
                <a:latin typeface="Arial" panose="020B0604020202020204"/>
              </a:rPr>
              <a:t>ЛсГ</a:t>
            </a:r>
            <a:r>
              <a:rPr lang="ru-RU" sz="900" dirty="0">
                <a:solidFill>
                  <a:sysClr val="windowText" lastClr="000000"/>
                </a:solidFill>
                <a:latin typeface="Arial" panose="020B0604020202020204"/>
              </a:rPr>
              <a:t>, лицо с гемофилией</a:t>
            </a:r>
            <a:endParaRPr lang="en-CA" sz="900" dirty="0">
              <a:solidFill>
                <a:sysClr val="windowText" lastClr="000000"/>
              </a:solidFill>
              <a:latin typeface="Arial" panose="020B060402020202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4875"/>
            <a:ext cx="6575436" cy="23993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3025" marR="1157605" algn="just">
              <a:lnSpc>
                <a:spcPct val="110000"/>
              </a:lnSpc>
              <a:spcBef>
                <a:spcPts val="590"/>
              </a:spcBef>
              <a:spcAft>
                <a:spcPts val="0"/>
              </a:spcAft>
            </a:pPr>
            <a:r>
              <a:rPr lang="ru-RU" sz="1400" b="1" kern="0" spc="-2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Руководство ВФГ по лечению гемофилии</a:t>
            </a:r>
            <a:r>
              <a:rPr lang="ru-RU" sz="1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3-е издание</a:t>
            </a:r>
            <a:endParaRPr lang="ru-RU" sz="1400" b="1" kern="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3025" marR="681990">
              <a:lnSpc>
                <a:spcPct val="130000"/>
              </a:lnSpc>
              <a:spcBef>
                <a:spcPts val="1370"/>
              </a:spcBef>
              <a:spcAft>
                <a:spcPts val="0"/>
              </a:spcAft>
            </a:pPr>
            <a:r>
              <a:rPr lang="en-CA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Alok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Srivastava</a:t>
            </a:r>
            <a:r>
              <a:rPr lang="ru-RU" sz="105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</a:t>
            </a:r>
            <a:r>
              <a:rPr lang="ru-RU" sz="1050" b="1" dirty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ru-RU" sz="105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Алок</a:t>
            </a:r>
            <a:r>
              <a:rPr lang="ru-RU" sz="105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105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Шривастава</a:t>
            </a:r>
            <a:r>
              <a:rPr lang="ru-RU" sz="1050" b="1" dirty="0"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| 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Elena </a:t>
            </a:r>
            <a:r>
              <a:rPr lang="en-CA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Santagostino</a:t>
            </a:r>
            <a:r>
              <a:rPr lang="ru-RU" sz="105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(Елена </a:t>
            </a:r>
            <a:r>
              <a:rPr lang="ru-RU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Сантагостино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 | 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Alison </a:t>
            </a:r>
            <a:r>
              <a:rPr lang="en-CA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Dougall</a:t>
            </a:r>
            <a:r>
              <a:rPr lang="ru-RU" sz="105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ru-RU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Элисон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Дугалл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 | 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Steve Kitchen</a:t>
            </a:r>
            <a:r>
              <a:rPr lang="ru-RU" sz="105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4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ru-RU" sz="1050" b="1" dirty="0">
                <a:latin typeface="Times New Roman" panose="02020603050405020304" pitchFamily="18" charset="0"/>
                <a:ea typeface="Arial" panose="020B0604020202020204" pitchFamily="34" charset="0"/>
              </a:rPr>
              <a:t>Стив </a:t>
            </a:r>
            <a:r>
              <a:rPr lang="ru-RU" sz="105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Китчен</a:t>
            </a:r>
            <a:r>
              <a:rPr lang="ru-RU" sz="1050" b="1" dirty="0"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| 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Megan Sutherland</a:t>
            </a:r>
            <a:r>
              <a:rPr lang="ru-RU" sz="105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5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ru-RU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Меган</a:t>
            </a:r>
            <a:r>
              <a:rPr lang="en-US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Сазерланд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 | 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Steven W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Pipe</a:t>
            </a:r>
            <a:r>
              <a:rPr lang="ru-RU" sz="105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6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ru-RU" sz="1050" b="1" dirty="0">
                <a:latin typeface="Times New Roman" panose="02020603050405020304" pitchFamily="18" charset="0"/>
                <a:ea typeface="Arial" panose="020B0604020202020204" pitchFamily="34" charset="0"/>
              </a:rPr>
              <a:t>Стивен В. </a:t>
            </a:r>
            <a:r>
              <a:rPr lang="ru-RU" sz="105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Пайп</a:t>
            </a:r>
            <a:r>
              <a:rPr lang="ru-RU" sz="1050" b="1" dirty="0"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| 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Manuel </a:t>
            </a:r>
            <a:r>
              <a:rPr lang="en-CA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Carcao</a:t>
            </a:r>
            <a:r>
              <a:rPr lang="ru-RU" sz="105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7</a:t>
            </a:r>
            <a:r>
              <a:rPr lang="ru-RU" sz="1050" b="1" dirty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ru-RU" sz="105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Мануэль</a:t>
            </a:r>
            <a:r>
              <a:rPr lang="ru-RU" sz="105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105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Каркао</a:t>
            </a:r>
            <a:r>
              <a:rPr lang="ru-RU" sz="1050" b="1" dirty="0"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r>
              <a:rPr lang="en-US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Johnny </a:t>
            </a:r>
            <a:r>
              <a:rPr lang="en-CA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Mahlangu</a:t>
            </a:r>
            <a:r>
              <a:rPr lang="ru-RU" sz="105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8</a:t>
            </a:r>
            <a:r>
              <a:rPr lang="ru-RU" sz="1050" b="1" dirty="0">
                <a:latin typeface="Times New Roman" panose="02020603050405020304" pitchFamily="18" charset="0"/>
                <a:ea typeface="Arial" panose="020B0604020202020204" pitchFamily="34" charset="0"/>
              </a:rPr>
              <a:t> (Джонни </a:t>
            </a:r>
            <a:r>
              <a:rPr lang="ru-RU" sz="105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Махлангу</a:t>
            </a:r>
            <a:r>
              <a:rPr lang="ru-RU" sz="1050" b="1" dirty="0"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| 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Margaret V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CA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Ragni</a:t>
            </a:r>
            <a:r>
              <a:rPr lang="ru-RU" sz="105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9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(Маргарет В. </a:t>
            </a:r>
            <a:r>
              <a:rPr lang="ru-RU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Рагни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 | 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Jerzy </a:t>
            </a:r>
            <a:r>
              <a:rPr lang="en-CA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Windyga</a:t>
            </a:r>
            <a:r>
              <a:rPr lang="ru-RU" sz="105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10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ru-RU" sz="105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Джерзи</a:t>
            </a:r>
            <a:r>
              <a:rPr lang="ru-RU" sz="105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105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Виндига</a:t>
            </a:r>
            <a:r>
              <a:rPr lang="ru-RU" sz="1050" b="1" dirty="0"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| 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Adolfo </a:t>
            </a:r>
            <a:r>
              <a:rPr lang="en-CA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Llin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á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</a:t>
            </a:r>
            <a:r>
              <a:rPr lang="ru-RU" sz="105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11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ru-RU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Адольфо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Ллинас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 | 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Nicholas J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Goddard</a:t>
            </a:r>
            <a:r>
              <a:rPr lang="ru-RU" sz="105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12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(Николас Дж. </a:t>
            </a:r>
            <a:r>
              <a:rPr lang="ru-RU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Годдард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 | </a:t>
            </a:r>
            <a:r>
              <a:rPr lang="en-CA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Richa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Mohan</a:t>
            </a:r>
            <a:r>
              <a:rPr lang="ru-RU" sz="105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13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(Рича </a:t>
            </a:r>
            <a:r>
              <a:rPr lang="ru-RU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Моэн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 | 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Pradeep M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CA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Poonnoose</a:t>
            </a:r>
            <a:r>
              <a:rPr lang="ru-RU" sz="105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14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ru-RU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Прадип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М. </a:t>
            </a:r>
            <a:r>
              <a:rPr lang="ru-RU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Пуннус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 | 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Brian M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Feldman</a:t>
            </a:r>
            <a:r>
              <a:rPr lang="ru-RU" sz="105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15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(Брайан М. Фельдман) |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Sandra Zelman </a:t>
            </a:r>
            <a:r>
              <a:rPr lang="en-CA" sz="1050" b="1" spc="-15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Lewis</a:t>
            </a:r>
            <a:r>
              <a:rPr lang="ru-RU" sz="1050" b="1" spc="-15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16</a:t>
            </a:r>
            <a:r>
              <a:rPr lang="ru-RU" sz="1050" b="1" spc="-15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Сандра </a:t>
            </a:r>
            <a:r>
              <a:rPr lang="ru-RU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Зельман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Льюис) | 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CA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Marijke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van den Berg</a:t>
            </a:r>
            <a:r>
              <a:rPr lang="ru-RU" sz="105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17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(Х. Марийке </a:t>
            </a:r>
            <a:r>
              <a:rPr lang="ru-RU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ван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105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ден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Берг) | </a:t>
            </a:r>
            <a:r>
              <a:rPr lang="en-CA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Glenn </a:t>
            </a:r>
            <a:r>
              <a:rPr lang="en-CA" sz="1050" b="1" spc="-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F</a:t>
            </a:r>
            <a:r>
              <a:rPr lang="ru-RU" sz="1050" b="1" spc="-5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CA" sz="1050" b="1" spc="-15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Pierce</a:t>
            </a:r>
            <a:r>
              <a:rPr lang="ru-RU" sz="1050" b="1" spc="-15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18</a:t>
            </a:r>
            <a:r>
              <a:rPr lang="ru-RU" sz="1050" b="1" spc="-15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ru-RU" sz="105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Гленн</a:t>
            </a:r>
            <a:r>
              <a:rPr lang="ru-RU" sz="1050" b="1" dirty="0">
                <a:latin typeface="Times New Roman" panose="02020603050405020304" pitchFamily="18" charset="0"/>
                <a:ea typeface="Arial" panose="020B0604020202020204" pitchFamily="34" charset="0"/>
              </a:rPr>
              <a:t> Ф. </a:t>
            </a:r>
            <a:r>
              <a:rPr lang="ru-RU" sz="105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Пиэрс</a:t>
            </a:r>
            <a:r>
              <a:rPr lang="ru-RU" sz="1050" b="1" dirty="0">
                <a:latin typeface="Times New Roman" panose="02020603050405020304" pitchFamily="18" charset="0"/>
                <a:ea typeface="Arial" panose="020B0604020202020204" pitchFamily="34" charset="0"/>
              </a:rPr>
              <a:t>) 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| от лица экспертов-создателей и соавторов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* «Руководства ВФГ по лечению гемофилии»*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43160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Руководство ВФГ по лечению гемофилии:</a:t>
            </a:r>
            <a:r>
              <a:rPr lang="en-CA" sz="3200" dirty="0"/>
              <a:t> </a:t>
            </a:r>
            <a:r>
              <a:rPr lang="ru-RU" sz="3200" dirty="0"/>
              <a:t>главы</a:t>
            </a:r>
            <a:r>
              <a:rPr lang="en-CA" sz="3200" dirty="0"/>
              <a:t> (3</a:t>
            </a:r>
            <a:r>
              <a:rPr lang="ru-RU" sz="3200" dirty="0"/>
              <a:t>-е издание</a:t>
            </a:r>
            <a:r>
              <a:rPr lang="en-CA" sz="3200" dirty="0"/>
              <a:t>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7979" y="1413079"/>
            <a:ext cx="10515600" cy="4614863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100" dirty="0">
                <a:solidFill>
                  <a:srgbClr val="008BB0"/>
                </a:solidFill>
              </a:rPr>
              <a:t>Принципы оказания медицинской помощи</a:t>
            </a:r>
            <a:endParaRPr lang="en-CA" sz="3100" dirty="0">
              <a:solidFill>
                <a:srgbClr val="008BB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ru-RU" sz="3100" dirty="0"/>
              <a:t>Комплексное лечение</a:t>
            </a:r>
            <a:r>
              <a:rPr lang="en-CA" sz="3100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ru-RU" sz="3100" dirty="0"/>
              <a:t>Лабораторная диагностика и контроль</a:t>
            </a:r>
            <a:endParaRPr lang="en-CA" sz="3100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ru-RU" sz="3100" dirty="0">
                <a:solidFill>
                  <a:srgbClr val="008BB0"/>
                </a:solidFill>
              </a:rPr>
              <a:t>Генетическая оценка</a:t>
            </a:r>
            <a:endParaRPr lang="en-CA" sz="3100" dirty="0">
              <a:solidFill>
                <a:srgbClr val="008BB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ru-RU" sz="3400" dirty="0" err="1"/>
              <a:t>Гемостатические</a:t>
            </a:r>
            <a:r>
              <a:rPr lang="ru-RU" sz="3400" dirty="0"/>
              <a:t> препараты</a:t>
            </a:r>
            <a:endParaRPr lang="en-CA" sz="3100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ru-RU" sz="3100" dirty="0">
                <a:solidFill>
                  <a:srgbClr val="008BB0"/>
                </a:solidFill>
              </a:rPr>
              <a:t>Профилактика</a:t>
            </a:r>
            <a:r>
              <a:rPr lang="en-CA" sz="3100" dirty="0">
                <a:solidFill>
                  <a:srgbClr val="008BB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100" dirty="0"/>
              <a:t>Лечение кровотечений различной локализации</a:t>
            </a:r>
            <a:endParaRPr lang="en-CA" sz="3100" dirty="0"/>
          </a:p>
          <a:p>
            <a:pPr>
              <a:buFont typeface="+mj-lt"/>
              <a:buAutoNum type="arabicPeriod"/>
            </a:pPr>
            <a:endParaRPr lang="en-CA" sz="1000" dirty="0"/>
          </a:p>
          <a:p>
            <a:pPr marL="514350" indent="-514350">
              <a:buFont typeface="+mj-lt"/>
              <a:buAutoNum type="arabicPeriod"/>
            </a:pPr>
            <a:r>
              <a:rPr lang="ru-RU" sz="3100" dirty="0">
                <a:solidFill>
                  <a:srgbClr val="008BB0"/>
                </a:solidFill>
              </a:rPr>
              <a:t>Ингибиторы к фактору свёртывания</a:t>
            </a:r>
            <a:endParaRPr lang="en-CA" sz="3100" dirty="0">
              <a:solidFill>
                <a:srgbClr val="008BB0"/>
              </a:solidFill>
            </a:endParaRPr>
          </a:p>
          <a:p>
            <a:pPr>
              <a:buFont typeface="+mj-lt"/>
              <a:buAutoNum type="arabicPeriod"/>
            </a:pPr>
            <a:endParaRPr lang="en-CA" sz="1000" dirty="0"/>
          </a:p>
          <a:p>
            <a:pPr marL="514350" indent="-514350">
              <a:buFont typeface="+mj-lt"/>
              <a:buAutoNum type="arabicPeriod"/>
            </a:pPr>
            <a:r>
              <a:rPr lang="ru-RU" sz="3100" dirty="0"/>
              <a:t>Отдельные аспекты лечения</a:t>
            </a:r>
            <a:r>
              <a:rPr lang="en-CA" sz="3100" dirty="0"/>
              <a:t> </a:t>
            </a:r>
          </a:p>
          <a:p>
            <a:pPr>
              <a:buFont typeface="+mj-lt"/>
              <a:buAutoNum type="arabicPeriod"/>
            </a:pPr>
            <a:endParaRPr lang="en-CA" sz="1000" dirty="0"/>
          </a:p>
          <a:p>
            <a:pPr marL="514350" indent="-514350">
              <a:buFont typeface="+mj-lt"/>
              <a:buAutoNum type="arabicPeriod"/>
            </a:pPr>
            <a:r>
              <a:rPr lang="ru-RU" sz="3100" dirty="0"/>
              <a:t>Поражения опорно-двигательного аппарата</a:t>
            </a:r>
            <a:endParaRPr lang="en-CA" sz="3100" dirty="0"/>
          </a:p>
          <a:p>
            <a:pPr>
              <a:buFont typeface="+mj-lt"/>
              <a:buAutoNum type="arabicPeriod"/>
            </a:pPr>
            <a:endParaRPr lang="en-CA" sz="1000" dirty="0"/>
          </a:p>
          <a:p>
            <a:pPr marL="514350" indent="-514350">
              <a:buFont typeface="+mj-lt"/>
              <a:buAutoNum type="arabicPeriod"/>
            </a:pPr>
            <a:r>
              <a:rPr lang="ru-RU" sz="3100" dirty="0">
                <a:solidFill>
                  <a:srgbClr val="008BB0"/>
                </a:solidFill>
              </a:rPr>
              <a:t>Оценка результатов</a:t>
            </a:r>
            <a:endParaRPr lang="en-CA" sz="3100" dirty="0">
              <a:solidFill>
                <a:srgbClr val="008BB0"/>
              </a:solidFill>
            </a:endParaRPr>
          </a:p>
          <a:p>
            <a:pPr>
              <a:buFont typeface="+mj-lt"/>
              <a:buAutoNum type="arabicPeriod"/>
            </a:pPr>
            <a:endParaRPr lang="en-CA" sz="1000" dirty="0"/>
          </a:p>
          <a:p>
            <a:pPr marL="514350" indent="-514350">
              <a:buFont typeface="+mj-lt"/>
              <a:buAutoNum type="arabicPeriod"/>
            </a:pPr>
            <a:r>
              <a:rPr lang="ru-RU" sz="3100" dirty="0">
                <a:solidFill>
                  <a:srgbClr val="008BB0"/>
                </a:solidFill>
              </a:rPr>
              <a:t>Методология</a:t>
            </a:r>
            <a:r>
              <a:rPr lang="en-CA" sz="3100" dirty="0">
                <a:solidFill>
                  <a:srgbClr val="008BB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CA" sz="31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083303" y="6358486"/>
            <a:ext cx="1012872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ЗНАЧИТЕЛЬНОЕ УСОВЕРШЕНСТВОВАНИЕ ПО СРАВНЕНИЮ СО 2-М ИЗДАНИЕМ</a:t>
            </a:r>
            <a:endParaRPr lang="en-CA" b="1" dirty="0">
              <a:solidFill>
                <a:srgbClr val="80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FBD44E-B740-436E-8120-0FC233EBEE8F}"/>
              </a:ext>
            </a:extLst>
          </p:cNvPr>
          <p:cNvSpPr/>
          <p:nvPr/>
        </p:nvSpPr>
        <p:spPr>
          <a:xfrm>
            <a:off x="838199" y="1382712"/>
            <a:ext cx="3334408" cy="614254"/>
          </a:xfrm>
          <a:prstGeom prst="roundRect">
            <a:avLst/>
          </a:prstGeom>
          <a:noFill/>
          <a:ln w="28575">
            <a:solidFill>
              <a:srgbClr val="642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454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05B9-B8F3-4BAD-B33E-CE66B088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58" y="575473"/>
            <a:ext cx="9763126" cy="673678"/>
          </a:xfrm>
        </p:spPr>
        <p:txBody>
          <a:bodyPr>
            <a:normAutofit/>
          </a:bodyPr>
          <a:lstStyle/>
          <a:p>
            <a:r>
              <a:rPr lang="ru-RU" sz="3200" dirty="0"/>
              <a:t>Авторы</a:t>
            </a:r>
            <a:endParaRPr lang="en-C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E4F86-6C2F-4004-9502-3953902B9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b="1" i="0" u="none" strike="noStrike" baseline="0" dirty="0" err="1"/>
              <a:t>Алок</a:t>
            </a:r>
            <a:r>
              <a:rPr lang="ru-RU" sz="1800" b="1" i="0" u="none" strike="noStrike" baseline="0" dirty="0"/>
              <a:t> </a:t>
            </a:r>
            <a:r>
              <a:rPr lang="ru-RU" sz="1800" b="1" i="0" u="none" strike="noStrike" baseline="0" dirty="0" err="1"/>
              <a:t>Шривастава</a:t>
            </a:r>
            <a:endParaRPr lang="en-CA" sz="1800" b="1" i="0" u="none" strike="noStrike" baseline="0" dirty="0"/>
          </a:p>
          <a:p>
            <a:pPr algn="l"/>
            <a:r>
              <a:rPr lang="ru-RU" sz="1800" b="1" i="0" u="none" strike="noStrike" baseline="0" dirty="0" err="1"/>
              <a:t>Джерард</a:t>
            </a:r>
            <a:r>
              <a:rPr lang="ru-RU" sz="1800" b="1" i="0" u="none" strike="noStrike" baseline="0" dirty="0"/>
              <a:t> </a:t>
            </a:r>
            <a:r>
              <a:rPr lang="ru-RU" sz="1800" b="1" i="0" u="none" strike="noStrike" baseline="0" dirty="0" err="1"/>
              <a:t>Долан</a:t>
            </a:r>
            <a:r>
              <a:rPr lang="ru-RU" sz="1800" b="1" i="0" u="none" strike="noStrike" baseline="0" dirty="0"/>
              <a:t> </a:t>
            </a:r>
          </a:p>
          <a:p>
            <a:pPr algn="l"/>
            <a:r>
              <a:rPr lang="ru-RU" sz="1800" b="1" dirty="0"/>
              <a:t>Лиса </a:t>
            </a:r>
            <a:r>
              <a:rPr lang="ru-RU" sz="1800" b="1" dirty="0" err="1"/>
              <a:t>Бэгли</a:t>
            </a:r>
            <a:r>
              <a:rPr lang="en-CA" sz="1800" b="1" i="0" u="none" strike="noStrike" baseline="0" dirty="0"/>
              <a:t> (</a:t>
            </a:r>
            <a:r>
              <a:rPr lang="ru-RU" sz="1800" b="1" i="0" u="none" strike="noStrike" baseline="0" dirty="0" err="1"/>
              <a:t>ЛсГ</a:t>
            </a:r>
            <a:r>
              <a:rPr lang="en-CA" sz="1800" b="1" i="0" u="none" strike="noStrike" baseline="0" dirty="0"/>
              <a:t>)</a:t>
            </a:r>
          </a:p>
          <a:p>
            <a:pPr algn="l"/>
            <a:r>
              <a:rPr lang="ru-RU" sz="1800" b="1" i="0" u="none" strike="noStrike" baseline="0" dirty="0"/>
              <a:t>Маргарет К. </a:t>
            </a:r>
            <a:r>
              <a:rPr lang="ru-RU" sz="1800" b="1" i="0" u="none" strike="noStrike" baseline="0" dirty="0" err="1"/>
              <a:t>Озело</a:t>
            </a:r>
            <a:endParaRPr lang="ru-RU" sz="1800" b="1" i="0" u="none" strike="noStrike" baseline="0" dirty="0"/>
          </a:p>
          <a:p>
            <a:pPr algn="l"/>
            <a:r>
              <a:rPr lang="ru-RU" sz="1800" b="1" dirty="0" err="1"/>
              <a:t>Эмна</a:t>
            </a:r>
            <a:r>
              <a:rPr lang="ru-RU" sz="1800" b="1" dirty="0"/>
              <a:t> </a:t>
            </a:r>
            <a:r>
              <a:rPr lang="ru-RU" sz="1800" b="1" dirty="0" err="1"/>
              <a:t>Гуйдер</a:t>
            </a:r>
            <a:endParaRPr lang="en-CA" sz="1800" b="1" i="0" u="none" strike="noStrike" baseline="0" dirty="0"/>
          </a:p>
          <a:p>
            <a:pPr algn="l"/>
            <a:r>
              <a:rPr lang="ru-RU" sz="1800" b="1" i="0" u="none" strike="noStrike" baseline="0" dirty="0"/>
              <a:t>Дебби Хам</a:t>
            </a:r>
          </a:p>
          <a:p>
            <a:pPr algn="l"/>
            <a:r>
              <a:rPr lang="ru-RU" sz="1800" b="1" i="0" u="none" strike="noStrike" baseline="0" dirty="0"/>
              <a:t>Стивен В. </a:t>
            </a:r>
            <a:r>
              <a:rPr lang="ru-RU" sz="1800" b="1" i="0" u="none" strike="noStrike" baseline="0" dirty="0" err="1"/>
              <a:t>Пайп</a:t>
            </a:r>
            <a:endParaRPr lang="ru-RU" sz="1800" b="1" i="0" u="none" strike="noStrike" baseline="0" dirty="0"/>
          </a:p>
          <a:p>
            <a:pPr algn="l"/>
            <a:r>
              <a:rPr lang="ru-RU" sz="1800" b="1" i="0" u="none" strike="noStrike" baseline="0" dirty="0"/>
              <a:t>Брэдли </a:t>
            </a:r>
            <a:r>
              <a:rPr lang="ru-RU" sz="1800" b="1" i="0" u="none" strike="noStrike" baseline="0" dirty="0" err="1"/>
              <a:t>Рейнер</a:t>
            </a:r>
            <a:r>
              <a:rPr lang="en-CA" sz="1800" b="1" i="0" u="none" strike="noStrike" baseline="0" dirty="0"/>
              <a:t> (</a:t>
            </a:r>
            <a:r>
              <a:rPr lang="ru-RU" sz="1800" b="1" i="0" u="none" strike="noStrike" baseline="0" dirty="0" err="1"/>
              <a:t>ЛсГ</a:t>
            </a:r>
            <a:r>
              <a:rPr lang="en-CA" sz="1800" b="1" i="0" u="none" strike="noStrike" baseline="0" dirty="0"/>
              <a:t>)</a:t>
            </a:r>
          </a:p>
          <a:p>
            <a:pPr algn="l"/>
            <a:r>
              <a:rPr lang="ru-RU" sz="1800" b="1" i="0" u="none" strike="noStrike" baseline="0" dirty="0" err="1"/>
              <a:t>Элисон</a:t>
            </a:r>
            <a:r>
              <a:rPr lang="ru-RU" sz="1800" b="1" i="0" u="none" strike="noStrike" baseline="0" dirty="0"/>
              <a:t> Стрит</a:t>
            </a:r>
          </a:p>
          <a:p>
            <a:pPr algn="l"/>
            <a:r>
              <a:rPr lang="ru-RU" sz="1800" b="1" i="0" u="none" strike="noStrike" baseline="0" dirty="0" err="1"/>
              <a:t>Гленн</a:t>
            </a:r>
            <a:r>
              <a:rPr lang="ru-RU" sz="1800" b="1" i="0" u="none" strike="noStrike" baseline="0" dirty="0"/>
              <a:t> Ф. </a:t>
            </a:r>
            <a:r>
              <a:rPr lang="ru-RU" sz="1800" b="1" i="0" u="none" strike="noStrike" baseline="0" dirty="0" err="1"/>
              <a:t>Пиэрс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ABF0D-1151-46EA-A30C-D95D10749D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1072" y="6423558"/>
            <a:ext cx="7277099" cy="149803"/>
          </a:xfrm>
        </p:spPr>
        <p:txBody>
          <a:bodyPr/>
          <a:lstStyle/>
          <a:p>
            <a:r>
              <a:rPr kumimoji="0" lang="ru-RU" sz="1000" b="0" i="0" u="none" strike="noStrike" kern="1200" cap="none" spc="0" normalizeH="0" baseline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ЛсГ</a:t>
            </a:r>
            <a:r>
              <a:rPr kumimoji="0" lang="en-CA" sz="10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ru-RU" sz="10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лицо с гемофилией или родственник</a:t>
            </a:r>
            <a:endParaRPr kumimoji="0" lang="en-CA" sz="1000" b="0" i="0" u="none" strike="noStrike" kern="120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C720EF-E6C6-4B89-8B30-F80139FDC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565" y="1159986"/>
            <a:ext cx="7864435" cy="44788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87603" y="1815440"/>
            <a:ext cx="7739322" cy="38908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3025">
              <a:spcBef>
                <a:spcPts val="590"/>
              </a:spcBef>
              <a:spcAft>
                <a:spcPts val="0"/>
              </a:spcAft>
            </a:pP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Глава </a:t>
            </a:r>
            <a:r>
              <a:rPr lang="ru-RU" sz="2400" b="1" kern="0" spc="-25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Принципы оказания медицинской помощи</a:t>
            </a:r>
            <a:endParaRPr lang="ru-RU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3025">
              <a:spcAft>
                <a:spcPts val="0"/>
              </a:spcAft>
            </a:pPr>
            <a:r>
              <a:rPr lang="en-CA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Alok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Srivastava</a:t>
            </a:r>
            <a:r>
              <a:rPr lang="ru-RU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Алок</a:t>
            </a:r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Шривастава</a:t>
            </a:r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|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Джерард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Долан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Герард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Долан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)| 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Lisa Bagley</a:t>
            </a:r>
            <a:r>
              <a:rPr lang="ru-RU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(Лиза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Бэгли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)| </a:t>
            </a:r>
            <a:r>
              <a:rPr lang="en-CA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Margareth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C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CA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Ozelo</a:t>
            </a:r>
            <a:r>
              <a:rPr lang="ru-RU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4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</a:rPr>
              <a:t>Маргарет К. </a:t>
            </a:r>
            <a:r>
              <a:rPr lang="ru-RU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Озело</a:t>
            </a:r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|</a:t>
            </a:r>
            <a:r>
              <a:rPr lang="en-CA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Emna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CA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Gouider</a:t>
            </a:r>
            <a:r>
              <a:rPr lang="ru-RU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5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Эмна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Гуйдер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)| 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Debbie Hum</a:t>
            </a:r>
            <a:r>
              <a:rPr lang="ru-RU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6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(Дебби Хам) | 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Steven W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Pipe</a:t>
            </a:r>
            <a:r>
              <a:rPr lang="ru-RU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7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</a:rPr>
              <a:t>Стивен В. </a:t>
            </a:r>
            <a:r>
              <a:rPr lang="ru-RU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Пайп</a:t>
            </a:r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</a:rPr>
              <a:t>)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| 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Bradley Rayner</a:t>
            </a:r>
            <a:r>
              <a:rPr lang="ru-RU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8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ru-RU" b="1" dirty="0">
                <a:latin typeface="Times New Roman" panose="02020603050405020304" pitchFamily="18" charset="0"/>
                <a:ea typeface="Arial" panose="020B0604020202020204" pitchFamily="34" charset="0"/>
              </a:rPr>
              <a:t>Брэдли </a:t>
            </a:r>
            <a:r>
              <a:rPr lang="ru-RU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Рейнер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 | 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Alison Street</a:t>
            </a:r>
            <a:r>
              <a:rPr lang="ru-RU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9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Элисон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Стрит)|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Glenn F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CA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Pierce</a:t>
            </a:r>
            <a:r>
              <a:rPr lang="ru-RU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6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Гленн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Пиэрс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</a:p>
          <a:p>
            <a:pPr marL="73025">
              <a:spcAft>
                <a:spcPts val="0"/>
              </a:spcAft>
            </a:pPr>
            <a:endParaRPr lang="ru-RU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00" dirty="0">
                <a:latin typeface="Arial" panose="020B0604020202020204" pitchFamily="34" charset="0"/>
                <a:ea typeface="Arial" panose="020B0604020202020204" pitchFamily="34" charset="0"/>
              </a:rPr>
              <a:t> Кафедра гематологии, Христианский медицинский колледж, </a:t>
            </a:r>
            <a:r>
              <a:rPr lang="ru-RU" sz="800" dirty="0" err="1">
                <a:latin typeface="Arial" panose="020B0604020202020204" pitchFamily="34" charset="0"/>
                <a:ea typeface="Arial" panose="020B0604020202020204" pitchFamily="34" charset="0"/>
              </a:rPr>
              <a:t>Веллуру</a:t>
            </a:r>
            <a:r>
              <a:rPr lang="ru-RU" sz="800" dirty="0">
                <a:latin typeface="Arial" panose="020B0604020202020204" pitchFamily="34" charset="0"/>
                <a:ea typeface="Arial" panose="020B0604020202020204" pitchFamily="34" charset="0"/>
              </a:rPr>
              <a:t>, Индия</a:t>
            </a:r>
            <a:endParaRPr lang="ru-RU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3025">
              <a:spcBef>
                <a:spcPts val="1390"/>
              </a:spcBef>
              <a:spcAft>
                <a:spcPts val="0"/>
              </a:spcAft>
            </a:pPr>
            <a:r>
              <a:rPr lang="ru-RU" sz="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Больницы Гая и Святого Фомы Доверительного фонда Национальной службы здравоохранения, Лондон, Великобритания </a:t>
            </a:r>
            <a:endParaRPr lang="ru-RU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3025">
              <a:spcBef>
                <a:spcPts val="1390"/>
              </a:spcBef>
              <a:spcAft>
                <a:spcPts val="0"/>
              </a:spcAft>
            </a:pPr>
            <a:r>
              <a:rPr lang="ru-RU" sz="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Лондон, Великобритания</a:t>
            </a:r>
            <a:endParaRPr lang="ru-RU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3025">
              <a:lnSpc>
                <a:spcPts val="795"/>
              </a:lnSpc>
              <a:spcAft>
                <a:spcPts val="0"/>
              </a:spcAft>
            </a:pPr>
            <a:r>
              <a:rPr lang="ru-RU" sz="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CA" sz="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INCT do </a:t>
            </a:r>
            <a:r>
              <a:rPr lang="en-CA" sz="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Sangue</a:t>
            </a:r>
            <a:r>
              <a:rPr lang="en-CA" sz="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Hemocentro</a:t>
            </a:r>
            <a:r>
              <a:rPr lang="en-CA" sz="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UNICAMP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Университет </a:t>
            </a:r>
            <a:r>
              <a:rPr lang="ru-RU" sz="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Кампинас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Кампинас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Сан-Паулу, Бразилия</a:t>
            </a:r>
            <a:endParaRPr lang="ru-RU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3025">
              <a:spcBef>
                <a:spcPts val="495"/>
              </a:spcBef>
              <a:spcAft>
                <a:spcPts val="0"/>
              </a:spcAft>
            </a:pPr>
            <a:r>
              <a:rPr lang="ru-RU" sz="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Медицинский факультет, Тунисский университет Эль-</a:t>
            </a:r>
            <a:r>
              <a:rPr lang="ru-RU" sz="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Манар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Центр лечения гемофилии, больница принцессы </a:t>
            </a:r>
            <a:r>
              <a:rPr lang="ru-RU" sz="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Азизы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Отмана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Тунис, Тунисская республика</a:t>
            </a:r>
            <a:endParaRPr lang="ru-RU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3025">
              <a:spcBef>
                <a:spcPts val="495"/>
              </a:spcBef>
              <a:spcAft>
                <a:spcPts val="0"/>
              </a:spcAft>
            </a:pPr>
            <a:r>
              <a:rPr lang="ru-RU" sz="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Всемирная федерация гемофилии, Монреаль, Квебек, Канада</a:t>
            </a:r>
            <a:endParaRPr lang="ru-RU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3025">
              <a:spcBef>
                <a:spcPts val="495"/>
              </a:spcBef>
              <a:spcAft>
                <a:spcPts val="0"/>
              </a:spcAft>
            </a:pPr>
            <a:r>
              <a:rPr lang="ru-RU" sz="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Факультеты педиатрии и патологии, </a:t>
            </a:r>
            <a:r>
              <a:rPr lang="ru-RU" sz="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Мичиганский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университет, Анн-</a:t>
            </a:r>
            <a:r>
              <a:rPr lang="ru-RU" sz="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Арбор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штат Мичиган, США</a:t>
            </a:r>
            <a:endParaRPr lang="ru-RU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3025">
              <a:spcBef>
                <a:spcPts val="495"/>
              </a:spcBef>
              <a:spcAft>
                <a:spcPts val="0"/>
              </a:spcAft>
            </a:pPr>
            <a:r>
              <a:rPr lang="ru-RU" sz="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Кейптаун, ЮАР</a:t>
            </a:r>
            <a:endParaRPr lang="ru-RU" sz="1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3025">
              <a:spcBef>
                <a:spcPts val="495"/>
              </a:spcBef>
              <a:spcAft>
                <a:spcPts val="0"/>
              </a:spcAft>
            </a:pPr>
            <a:r>
              <a:rPr lang="ru-RU" sz="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Университет Монаш, Мельбурн, Виктория, Австралия</a:t>
            </a:r>
            <a:endParaRPr lang="ru-RU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028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.4"/>
</p:tagLst>
</file>

<file path=ppt/theme/theme1.xml><?xml version="1.0" encoding="utf-8"?>
<a:theme xmlns:a="http://schemas.openxmlformats.org/drawingml/2006/main" name="1_Blank">
  <a:themeElements>
    <a:clrScheme name="NN Microsoft Office Color Scheme">
      <a:dk1>
        <a:srgbClr val="001965"/>
      </a:dk1>
      <a:lt1>
        <a:srgbClr val="FFFFFF"/>
      </a:lt1>
      <a:dk2>
        <a:srgbClr val="001965"/>
      </a:dk2>
      <a:lt2>
        <a:srgbClr val="E0DED8"/>
      </a:lt2>
      <a:accent1>
        <a:srgbClr val="009FDA"/>
      </a:accent1>
      <a:accent2>
        <a:srgbClr val="001965"/>
      </a:accent2>
      <a:accent3>
        <a:srgbClr val="82786F"/>
      </a:accent3>
      <a:accent4>
        <a:srgbClr val="E0DED8"/>
      </a:accent4>
      <a:accent5>
        <a:srgbClr val="E64A0E"/>
      </a:accent5>
      <a:accent6>
        <a:srgbClr val="AEA79F"/>
      </a:accent6>
      <a:hlink>
        <a:srgbClr val="009FDA"/>
      </a:hlink>
      <a:folHlink>
        <a:srgbClr val="82786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NN White - Primary Color">
      <a:srgbClr val="FFFFFF"/>
    </a:custClr>
    <a:custClr name="NN Dark blue - Primary Color">
      <a:srgbClr val="001965"/>
    </a:custClr>
    <a:custClr name="NN Light blue - Primary Color">
      <a:srgbClr val="009FDA"/>
    </a:custClr>
    <a:custClr name="NN Lava red - Secondary Color">
      <a:srgbClr val="E64A0E"/>
    </a:custClr>
    <a:custClr name="NN Granite grey - Secondary Color">
      <a:srgbClr val="82786F"/>
    </a:custClr>
    <a:custClr name="NN Concrete grey - Secondary Color">
      <a:srgbClr val="AEA79F"/>
    </a:custClr>
    <a:custClr name="NN Marble grey - Secondary Color">
      <a:srgbClr val="C7C2BA"/>
    </a:custClr>
    <a:custClr name="NN Pearl grey - Secondary Color">
      <a:srgbClr val="E0DED8"/>
    </a:custClr>
    <a:custClr name="NN Black - Accent Color">
      <a:srgbClr val="001423"/>
    </a:custClr>
    <a:custClr name="NN Forest green - Accent Color">
      <a:srgbClr val="3F9C35"/>
    </a:custClr>
    <a:custClr name="NN Grass green - Accent Color">
      <a:srgbClr val="739600"/>
    </a:custClr>
    <a:custClr name="NN Lime Green - Accent Color">
      <a:srgbClr val="C9DD03"/>
    </a:custClr>
    <a:custClr name="NN Ocean blue - Accent Color">
      <a:srgbClr val="007C92"/>
    </a:custClr>
    <a:custClr name="NN Sky blue - Accent Color">
      <a:srgbClr val="72B5CC"/>
    </a:custClr>
    <a:custClr name="NN Misty blue - Accent Color">
      <a:srgbClr val="C2DEEA"/>
    </a:custClr>
    <a:custClr name="NN Sunset orange - Accent Color">
      <a:srgbClr val="D47600"/>
    </a:custClr>
    <a:custClr name="NN Golden yellow - Accent Color">
      <a:srgbClr val="EAAB00"/>
    </a:custClr>
  </a:custClrLst>
</a:theme>
</file>

<file path=ppt/theme/theme2.xml><?xml version="1.0" encoding="utf-8"?>
<a:theme xmlns:a="http://schemas.openxmlformats.org/drawingml/2006/main" name="WFH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BB0"/>
      </a:accent1>
      <a:accent2>
        <a:srgbClr val="719500"/>
      </a:accent2>
      <a:accent3>
        <a:srgbClr val="642566"/>
      </a:accent3>
      <a:accent4>
        <a:srgbClr val="FBD913"/>
      </a:accent4>
      <a:accent5>
        <a:srgbClr val="E60D2E"/>
      </a:accent5>
      <a:accent6>
        <a:srgbClr val="C4123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D04D5609056428849DEFF65104C64" ma:contentTypeVersion="13" ma:contentTypeDescription="Create a new document." ma:contentTypeScope="" ma:versionID="9d211ba89ba97d4c7ac1ff23b3a00ba7">
  <xsd:schema xmlns:xsd="http://www.w3.org/2001/XMLSchema" xmlns:xs="http://www.w3.org/2001/XMLSchema" xmlns:p="http://schemas.microsoft.com/office/2006/metadata/properties" xmlns:ns2="902d07f0-7c98-4576-84da-3dac784571f8" xmlns:ns3="026d5d3f-5486-42e2-99f8-af2f5497c969" targetNamespace="http://schemas.microsoft.com/office/2006/metadata/properties" ma:root="true" ma:fieldsID="1c0cad683535ecbd424f06aa3a5df09b" ns2:_="" ns3:_="">
    <xsd:import namespace="902d07f0-7c98-4576-84da-3dac784571f8"/>
    <xsd:import namespace="026d5d3f-5486-42e2-99f8-af2f5497c9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d07f0-7c98-4576-84da-3dac784571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d5d3f-5486-42e2-99f8-af2f5497c96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26d5d3f-5486-42e2-99f8-af2f5497c969">
      <UserInfo>
        <DisplayName>Donna Coffin</DisplayName>
        <AccountId>167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5EAA250-2BE2-4D3B-B6B4-50FC9F14D4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12DA91-04DA-4704-A94A-2E5E4EA9D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2d07f0-7c98-4576-84da-3dac784571f8"/>
    <ds:schemaRef ds:uri="026d5d3f-5486-42e2-99f8-af2f5497c9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8DCF95-89F6-4301-84BF-11FE368EE777}">
  <ds:schemaRefs>
    <ds:schemaRef ds:uri="http://purl.org/dc/terms/"/>
    <ds:schemaRef ds:uri="http://schemas.microsoft.com/office/2006/documentManagement/types"/>
    <ds:schemaRef ds:uri="026d5d3f-5486-42e2-99f8-af2f5497c969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902d07f0-7c98-4576-84da-3dac784571f8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8662</TotalTime>
  <Words>4161</Words>
  <Application>Microsoft Office PowerPoint</Application>
  <PresentationFormat>Widescreen</PresentationFormat>
  <Paragraphs>872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Algerian</vt:lpstr>
      <vt:lpstr>Arial</vt:lpstr>
      <vt:lpstr>Avenir Heavy</vt:lpstr>
      <vt:lpstr>Calibri</vt:lpstr>
      <vt:lpstr>Symbol</vt:lpstr>
      <vt:lpstr>Times New Roman</vt:lpstr>
      <vt:lpstr>Verdana</vt:lpstr>
      <vt:lpstr>1_Blank</vt:lpstr>
      <vt:lpstr>WFH</vt:lpstr>
      <vt:lpstr>PowerPoint Presentation</vt:lpstr>
      <vt:lpstr>Руководство ВФГ по лечению гемофилии</vt:lpstr>
      <vt:lpstr>Глава 1: Принципы оказания медицинской помощи</vt:lpstr>
      <vt:lpstr>Раскрытие потенциальных конфликтов интересов: Алок Шривастава</vt:lpstr>
      <vt:lpstr>PowerPoint Presentation</vt:lpstr>
      <vt:lpstr>PowerPoint Presentation</vt:lpstr>
      <vt:lpstr>PowerPoint Presentation</vt:lpstr>
      <vt:lpstr>Руководство ВФГ по лечению гемофилии: главы (3-е издание) </vt:lpstr>
      <vt:lpstr>Авторы</vt:lpstr>
      <vt:lpstr>Определение принципов оказания медицинской помощи –                        Европа и Азиатско-Тихоокеанский регион</vt:lpstr>
      <vt:lpstr>PowerPoint Presentation</vt:lpstr>
      <vt:lpstr>Глава 1. Принципы оказания медицинской помощи</vt:lpstr>
      <vt:lpstr>Принцип 1. Координация и обеспечение медицинского обслуживания при гемофилии на государственном уровне</vt:lpstr>
      <vt:lpstr>PowerPoint Presentation</vt:lpstr>
      <vt:lpstr>Принцип 2. Доступ к гемостатическим препаратам</vt:lpstr>
      <vt:lpstr>Принцип 3. Лабораторная диагностика и генетическая оценка</vt:lpstr>
      <vt:lpstr>Недостаточность диагностирования гемофилии / БВ                                          Общее население и число выявленных пациентов</vt:lpstr>
      <vt:lpstr>Недостаточность диагностирования гемофилии и других коагулопатий</vt:lpstr>
      <vt:lpstr>Принцип 4. Обучение и тренинги Обучение команды комплексной терапии</vt:lpstr>
      <vt:lpstr>Принцип 5. Клинические и эпидемиологические исследования Нерешённые вопросы лечения гемофилии</vt:lpstr>
      <vt:lpstr>Принцип 6. Срочная и неотложная медицинская помощь при кровотечениях </vt:lpstr>
      <vt:lpstr>Принцип 7. Многопрофильное комплексное лечение гемофилии</vt:lpstr>
      <vt:lpstr>Принцип 8. Регулярная заместительная терапия: профилактика</vt:lpstr>
      <vt:lpstr>Регулярная заместительная терапия: профилактика</vt:lpstr>
      <vt:lpstr>Задача терапии гемофилии – будущее</vt:lpstr>
      <vt:lpstr>Принцип 9. Лечение пациентов с ингибиторами к факторам свёртывания</vt:lpstr>
      <vt:lpstr>Принцип 10. Лечение поражений опорно-двигательного аппарата</vt:lpstr>
      <vt:lpstr>Принцип 11. Лечение отдельных нарушений и сопутствующих заболеваний</vt:lpstr>
      <vt:lpstr>Принцип 12. Оценка результатов - Гемостаз</vt:lpstr>
      <vt:lpstr>Оценка результатов - опорно-двигательный аппарат</vt:lpstr>
      <vt:lpstr>Выражение благодарности (1)</vt:lpstr>
      <vt:lpstr>Выражение благодарности (2)</vt:lpstr>
      <vt:lpstr>Благодарим организацию «Гемофилия-Альянс» за поддержку в создании этой презентации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Alok Srivastava</dc:creator>
  <cp:lastModifiedBy>Julia Chadwick</cp:lastModifiedBy>
  <cp:revision>213</cp:revision>
  <cp:lastPrinted>2021-11-10T04:09:19Z</cp:lastPrinted>
  <dcterms:created xsi:type="dcterms:W3CDTF">2020-08-19T17:29:47Z</dcterms:created>
  <dcterms:modified xsi:type="dcterms:W3CDTF">2022-05-19T15:47:23Z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0x010100E24D04D5609056428849DEFF65104C64</vt:lpwstr>
  </property>
</Properties>
</file>