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</p:sldMasterIdLst>
  <p:notesMasterIdLst>
    <p:notesMasterId r:id="rId43"/>
  </p:notesMasterIdLst>
  <p:sldIdLst>
    <p:sldId id="2988" r:id="rId5"/>
    <p:sldId id="2807" r:id="rId6"/>
    <p:sldId id="2972" r:id="rId7"/>
    <p:sldId id="2973" r:id="rId8"/>
    <p:sldId id="2974" r:id="rId9"/>
    <p:sldId id="2968" r:id="rId10"/>
    <p:sldId id="2892" r:id="rId11"/>
    <p:sldId id="2910" r:id="rId12"/>
    <p:sldId id="2987" r:id="rId13"/>
    <p:sldId id="2809" r:id="rId14"/>
    <p:sldId id="2978" r:id="rId15"/>
    <p:sldId id="2915" r:id="rId16"/>
    <p:sldId id="2916" r:id="rId17"/>
    <p:sldId id="2917" r:id="rId18"/>
    <p:sldId id="2918" r:id="rId19"/>
    <p:sldId id="2919" r:id="rId20"/>
    <p:sldId id="2979" r:id="rId21"/>
    <p:sldId id="2921" r:id="rId22"/>
    <p:sldId id="2980" r:id="rId23"/>
    <p:sldId id="2922" r:id="rId24"/>
    <p:sldId id="2924" r:id="rId25"/>
    <p:sldId id="2967" r:id="rId26"/>
    <p:sldId id="2925" r:id="rId27"/>
    <p:sldId id="2981" r:id="rId28"/>
    <p:sldId id="2932" r:id="rId29"/>
    <p:sldId id="2926" r:id="rId30"/>
    <p:sldId id="2933" r:id="rId31"/>
    <p:sldId id="2986" r:id="rId32"/>
    <p:sldId id="2927" r:id="rId33"/>
    <p:sldId id="2985" r:id="rId34"/>
    <p:sldId id="2934" r:id="rId35"/>
    <p:sldId id="2928" r:id="rId36"/>
    <p:sldId id="2930" r:id="rId37"/>
    <p:sldId id="2938" r:id="rId38"/>
    <p:sldId id="2931" r:id="rId39"/>
    <p:sldId id="2982" r:id="rId40"/>
    <p:sldId id="2939" r:id="rId41"/>
    <p:sldId id="276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 Chadwick" initials="JC" lastIdx="54" clrIdx="0">
    <p:extLst>
      <p:ext uri="{19B8F6BF-5375-455C-9EA6-DF929625EA0E}">
        <p15:presenceInfo xmlns:p15="http://schemas.microsoft.com/office/powerpoint/2012/main" userId="S::jchadwick@wfh.org::bd1ae82f-124b-4de6-bc22-d4eddcd0bf4b" providerId="AD"/>
      </p:ext>
    </p:extLst>
  </p:cmAuthor>
  <p:cmAuthor id="2" name="janice meisner" initials="jm" lastIdx="6" clrIdx="1">
    <p:extLst>
      <p:ext uri="{19B8F6BF-5375-455C-9EA6-DF929625EA0E}">
        <p15:presenceInfo xmlns:p15="http://schemas.microsoft.com/office/powerpoint/2012/main" userId="S::janice.meisner@livagency.ca::8a8d4f83-58bd-46bc-8c13-248eb8034226" providerId="AD"/>
      </p:ext>
    </p:extLst>
  </p:cmAuthor>
  <p:cmAuthor id="3" name="Karine Igartua, Dr" initials="KID" lastIdx="1" clrIdx="2">
    <p:extLst>
      <p:ext uri="{19B8F6BF-5375-455C-9EA6-DF929625EA0E}">
        <p15:presenceInfo xmlns:p15="http://schemas.microsoft.com/office/powerpoint/2012/main" userId="S::karine.igartua@mcgill.ca::0db75cb2-a157-489c-977a-76c312e8a9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B0"/>
    <a:srgbClr val="98DDFB"/>
    <a:srgbClr val="4F7383"/>
    <a:srgbClr val="FFFFFF"/>
    <a:srgbClr val="719500"/>
    <a:srgbClr val="FDB913"/>
    <a:srgbClr val="642566"/>
    <a:srgbClr val="E31837"/>
    <a:srgbClr val="E6E6E6"/>
    <a:srgbClr val="8B0E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994035-C4BA-4CA0-8C0A-AE7F8412205E}" v="1" dt="2022-05-17T19:23:37.268"/>
  </p1510:revLst>
</p1510:revInfo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98" autoAdjust="0"/>
    <p:restoredTop sz="55182" autoAdjust="0"/>
  </p:normalViewPr>
  <p:slideViewPr>
    <p:cSldViewPr snapToGrid="0" snapToObjects="1" showGuides="1">
      <p:cViewPr varScale="1">
        <p:scale>
          <a:sx n="32" d="100"/>
          <a:sy n="32" d="100"/>
        </p:scale>
        <p:origin x="2164" y="2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Chadwick" userId="bd1ae82f-124b-4de6-bc22-d4eddcd0bf4b" providerId="ADAL" clId="{AB994035-C4BA-4CA0-8C0A-AE7F8412205E}"/>
    <pc:docChg chg="modSld">
      <pc:chgData name="Julia Chadwick" userId="bd1ae82f-124b-4de6-bc22-d4eddcd0bf4b" providerId="ADAL" clId="{AB994035-C4BA-4CA0-8C0A-AE7F8412205E}" dt="2022-05-17T19:23:37.267" v="0"/>
      <pc:docMkLst>
        <pc:docMk/>
      </pc:docMkLst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2827534038" sldId="2765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2827534038" sldId="2765"/>
            <ac:picMk id="3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4278045850" sldId="2807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4278045850" sldId="2807"/>
            <ac:picMk id="4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1103202426" sldId="2809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1103202426" sldId="2809"/>
            <ac:picMk id="2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2218284167" sldId="2892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2218284167" sldId="2892"/>
            <ac:picMk id="2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4068020660" sldId="2910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4068020660" sldId="2910"/>
            <ac:picMk id="4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3626332363" sldId="2915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3626332363" sldId="2915"/>
            <ac:picMk id="4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4073019264" sldId="2916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4073019264" sldId="2916"/>
            <ac:picMk id="4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2473425134" sldId="2917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2473425134" sldId="2917"/>
            <ac:picMk id="5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1280119656" sldId="2918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1280119656" sldId="2918"/>
            <ac:picMk id="4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891051764" sldId="2919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891051764" sldId="2919"/>
            <ac:picMk id="5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2857078963" sldId="2921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2857078963" sldId="2921"/>
            <ac:picMk id="6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3721929202" sldId="2922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3721929202" sldId="2922"/>
            <ac:picMk id="6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3119892788" sldId="2924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3119892788" sldId="2924"/>
            <ac:picMk id="5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1280623020" sldId="2925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1280623020" sldId="2925"/>
            <ac:picMk id="5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1845138525" sldId="2926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1845138525" sldId="2926"/>
            <ac:picMk id="4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268803278" sldId="2927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268803278" sldId="2927"/>
            <ac:picMk id="5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3171915985" sldId="2928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3171915985" sldId="2928"/>
            <ac:picMk id="4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1517841906" sldId="2930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1517841906" sldId="2930"/>
            <ac:picMk id="4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1117170612" sldId="2931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1117170612" sldId="2931"/>
            <ac:picMk id="4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350477675" sldId="2932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350477675" sldId="2932"/>
            <ac:picMk id="4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937141138" sldId="2933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937141138" sldId="2933"/>
            <ac:picMk id="5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1789491309" sldId="2934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1789491309" sldId="2934"/>
            <ac:picMk id="4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3040579398" sldId="2938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3040579398" sldId="2938"/>
            <ac:picMk id="3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3849429342" sldId="2939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3849429342" sldId="2939"/>
            <ac:picMk id="3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1965980140" sldId="2967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1965980140" sldId="2967"/>
            <ac:picMk id="5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995346323" sldId="2968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995346323" sldId="2968"/>
            <ac:picMk id="2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57500080" sldId="2972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57500080" sldId="2972"/>
            <ac:picMk id="4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488959842" sldId="2973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488959842" sldId="2973"/>
            <ac:picMk id="3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853490741" sldId="2974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853490741" sldId="2974"/>
            <ac:picMk id="4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704638284" sldId="2978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704638284" sldId="2978"/>
            <ac:picMk id="5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2171907450" sldId="2979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2171907450" sldId="2979"/>
            <ac:picMk id="4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4031397102" sldId="2980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4031397102" sldId="2980"/>
            <ac:picMk id="3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627145373" sldId="2981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627145373" sldId="2981"/>
            <ac:picMk id="4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2879037126" sldId="2982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2879037126" sldId="2982"/>
            <ac:picMk id="4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3083616344" sldId="2985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3083616344" sldId="2985"/>
            <ac:picMk id="5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1459856219" sldId="2986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1459856219" sldId="2986"/>
            <ac:picMk id="3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2828951324" sldId="2987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2828951324" sldId="2987"/>
            <ac:picMk id="2" creationId="{00000000-0000-0000-0000-000000000000}"/>
          </ac:picMkLst>
        </pc:picChg>
      </pc:sldChg>
      <pc:sldChg chg="delSp modTransition modAnim">
        <pc:chgData name="Julia Chadwick" userId="bd1ae82f-124b-4de6-bc22-d4eddcd0bf4b" providerId="ADAL" clId="{AB994035-C4BA-4CA0-8C0A-AE7F8412205E}" dt="2022-05-17T19:23:37.267" v="0"/>
        <pc:sldMkLst>
          <pc:docMk/>
          <pc:sldMk cId="1856379426" sldId="2988"/>
        </pc:sldMkLst>
        <pc:picChg chg="del">
          <ac:chgData name="Julia Chadwick" userId="bd1ae82f-124b-4de6-bc22-d4eddcd0bf4b" providerId="ADAL" clId="{AB994035-C4BA-4CA0-8C0A-AE7F8412205E}" dt="2022-05-17T19:23:37.267" v="0"/>
          <ac:picMkLst>
            <pc:docMk/>
            <pc:sldMk cId="1856379426" sldId="2988"/>
            <ac:picMk id="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6248C-F8BE-43AC-B910-B1131989AF57}" type="datetimeFigureOut">
              <a:rPr lang="en-CA" smtClean="0"/>
              <a:pPr/>
              <a:t>2022-05-19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89C09-0639-464C-95EC-4EF91C0B1B7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579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E48-BBE6-4F6B-B025-041E5A993504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658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02A0-8C06-4C6C-9F86-D72FC38D2147}" type="slidenum">
              <a:rPr lang="en-CA" smtClean="0"/>
              <a:pPr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29320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02A0-8C06-4C6C-9F86-D72FC38D2147}" type="slidenum">
              <a:rPr lang="en-CA" smtClean="0"/>
              <a:pPr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8129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02A0-8C06-4C6C-9F86-D72FC38D2147}" type="slidenum">
              <a:rPr lang="en-CA" smtClean="0"/>
              <a:pPr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87347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02A0-8C06-4C6C-9F86-D72FC38D2147}" type="slidenum">
              <a:rPr lang="en-CA" smtClean="0"/>
              <a:pPr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62982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8594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02A0-8C06-4C6C-9F86-D72FC38D2147}" type="slidenum">
              <a:rPr lang="en-CA" smtClean="0"/>
              <a:pPr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81664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02A0-8C06-4C6C-9F86-D72FC38D2147}" type="slidenum">
              <a:rPr lang="en-CA" smtClean="0"/>
              <a:pPr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3549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02A0-8C06-4C6C-9F86-D72FC38D2147}" type="slidenum">
              <a:rPr lang="en-CA" smtClean="0"/>
              <a:pPr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45731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02A0-8C06-4C6C-9F86-D72FC38D2147}" type="slidenum">
              <a:rPr lang="en-CA" smtClean="0"/>
              <a:pPr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760095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743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92788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02A0-8C06-4C6C-9F86-D72FC38D2147}" type="slidenum">
              <a:rPr lang="en-CA" smtClean="0"/>
              <a:pPr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0258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77975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02A0-8C06-4C6C-9F86-D72FC38D2147}" type="slidenum">
              <a:rPr lang="en-CA" smtClean="0"/>
              <a:pPr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11281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02A0-8C06-4C6C-9F86-D72FC38D2147}" type="slidenum">
              <a:rPr lang="en-CA" smtClean="0"/>
              <a:pPr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461281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7179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8706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44277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11731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5275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1785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C2BFD-7DF5-43F3-B370-424F643A0134}" type="slidenum">
              <a:rPr lang="en-CA" smtClean="0"/>
              <a:pPr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4439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25897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43761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71441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3500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16168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14979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59055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5997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02A0-8C06-4C6C-9F86-D72FC38D2147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22322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02A0-8C06-4C6C-9F86-D72FC38D2147}" type="slidenum">
              <a:rPr lang="en-CA" smtClean="0"/>
              <a:pPr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22168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A02A0-8C06-4C6C-9F86-D72FC38D2147}" type="slidenum">
              <a:rPr lang="en-CA" smtClean="0"/>
              <a:pPr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96556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3146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2998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89C09-0639-464C-95EC-4EF91C0B1B79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4662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642566"/>
              </a:buClr>
              <a:defRPr/>
            </a:lvl1pPr>
            <a:lvl2pPr>
              <a:buClr>
                <a:srgbClr val="642566"/>
              </a:buClr>
              <a:defRPr/>
            </a:lvl2pPr>
            <a:lvl3pPr>
              <a:buClr>
                <a:srgbClr val="642566"/>
              </a:buClr>
              <a:defRPr/>
            </a:lvl3pPr>
            <a:lvl4pPr>
              <a:buClr>
                <a:srgbClr val="642566"/>
              </a:buClr>
              <a:defRPr/>
            </a:lvl4pPr>
            <a:lvl5pPr>
              <a:buClr>
                <a:srgbClr val="642566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6356351"/>
            <a:ext cx="9925050" cy="365125"/>
          </a:xfrm>
        </p:spPr>
        <p:txBody>
          <a:bodyPr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marL="457269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CA814A5-5B67-49A0-A5BA-40050328EF9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918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9944-AC5A-8E4C-8681-EDE8B23A0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3A4AD7-04FD-6E44-807F-22BA9106D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3602038"/>
            <a:ext cx="9144000" cy="26463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88354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14A5-5B67-49A0-A5BA-40050328EF9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835B60B-2EC8-4D93-ACB6-1B1834D465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6356351"/>
            <a:ext cx="9925050" cy="365125"/>
          </a:xfrm>
        </p:spPr>
        <p:txBody>
          <a:bodyPr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marL="457269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7966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CB87F9-AB75-1C41-A436-61396F00B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008BB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87246"/>
          <a:stretch/>
        </p:blipFill>
        <p:spPr>
          <a:xfrm>
            <a:off x="0" y="5983357"/>
            <a:ext cx="12192000" cy="8746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339944-AC5A-8E4C-8681-EDE8B23A0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3A4AD7-04FD-6E44-807F-22BA9106D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1333E1-1FD8-4F8B-9264-CC4E790F7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2914" r="42817"/>
          <a:stretch/>
        </p:blipFill>
        <p:spPr>
          <a:xfrm>
            <a:off x="10125434" y="330666"/>
            <a:ext cx="1887110" cy="98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78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14A5-5B67-49A0-A5BA-40050328EF9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6356351"/>
            <a:ext cx="9925050" cy="365125"/>
          </a:xfrm>
        </p:spPr>
        <p:txBody>
          <a:bodyPr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marL="457269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0636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14A5-5B67-49A0-A5BA-40050328EF92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0787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B8BDC-5F40-B44F-B411-5716E71E1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91514-CD23-BA48-8CFD-2C47D10AE54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4053E-FC2C-E94D-A750-B4B12D10F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353C-B228-D648-BA6F-C5FE40FF6F9E}" type="datetimeFigureOut">
              <a:rPr lang="en-US" smtClean="0"/>
              <a:pPr/>
              <a:t>5/19/2022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FB87F-6580-3A4E-8873-B9D95E20A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F87C7-4ED0-F349-B151-5FDCAC834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732-66C3-AF47-99DC-2B6DA4C694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1CC1F0-5287-44E0-A968-0D371A9FE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914" r="42817"/>
          <a:stretch/>
        </p:blipFill>
        <p:spPr>
          <a:xfrm>
            <a:off x="10827943" y="6028343"/>
            <a:ext cx="1257027" cy="6560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CA8BD8-7DB8-4812-B9B0-84825E73B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008BB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96644"/>
          <a:stretch/>
        </p:blipFill>
        <p:spPr>
          <a:xfrm>
            <a:off x="0" y="6724650"/>
            <a:ext cx="121920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14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FF3365-1B3B-AE40-897B-3F273547E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C2FB9-82F0-7645-AE9C-21EDC14F3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62100"/>
            <a:ext cx="10515600" cy="4614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C6682-5A17-3349-B2C2-42FD07376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596900" cy="365125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C8732-66C3-AF47-99DC-2B6DA4C694F7}" type="slidenum">
              <a:rPr lang="en-US" smtClean="0"/>
              <a:pPr/>
              <a:t>‹#›</a:t>
            </a:fld>
            <a:endParaRPr lang="en-US" sz="11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67B1BE-FB9D-4955-AE31-DCA4774DB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22914" r="42817"/>
          <a:stretch/>
        </p:blipFill>
        <p:spPr>
          <a:xfrm>
            <a:off x="10827943" y="6028343"/>
            <a:ext cx="1257027" cy="656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9C7A7C-071F-4B63-90CB-BB6650ECC3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duotone>
              <a:prstClr val="black"/>
              <a:srgbClr val="008BB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96644"/>
          <a:stretch/>
        </p:blipFill>
        <p:spPr>
          <a:xfrm>
            <a:off x="0" y="6724650"/>
            <a:ext cx="121920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6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4" r:id="rId5"/>
    <p:sldLayoutId id="2147483685" r:id="rId6"/>
    <p:sldLayoutId id="214748368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iff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80AF2E-532C-4907-AE92-398A6FFD95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7776"/>
          <a:stretch/>
        </p:blipFill>
        <p:spPr>
          <a:xfrm>
            <a:off x="-1" y="6003985"/>
            <a:ext cx="12192000" cy="872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B32841-9E81-4097-BB75-7AAA0E21FCDA}"/>
              </a:ext>
            </a:extLst>
          </p:cNvPr>
          <p:cNvSpPr txBox="1"/>
          <p:nvPr/>
        </p:nvSpPr>
        <p:spPr>
          <a:xfrm>
            <a:off x="591941" y="6178785"/>
            <a:ext cx="10870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99DFFF"/>
                </a:solidFill>
              </a:rPr>
              <a:t>Руководство ВФГ по лечению гемофилии, 3-е издание</a:t>
            </a:r>
          </a:p>
          <a:p>
            <a:endParaRPr lang="es-ES" sz="2800" b="1" i="0" noProof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452" y="1552232"/>
            <a:ext cx="11815094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/>
              <a:t>Руководство по лечению гемофилии </a:t>
            </a:r>
            <a:endParaRPr lang="en-US" sz="4800" b="1" dirty="0"/>
          </a:p>
          <a:p>
            <a:pPr algn="ctr"/>
            <a:r>
              <a:rPr lang="ru-RU" sz="4800" b="1" dirty="0"/>
              <a:t>для всех</a:t>
            </a:r>
            <a:endParaRPr lang="en-US" sz="4800" b="1" dirty="0"/>
          </a:p>
          <a:p>
            <a:pPr algn="ctr"/>
            <a:endParaRPr lang="en-US" sz="4800" b="1" dirty="0"/>
          </a:p>
          <a:p>
            <a:pPr algn="ctr"/>
            <a:r>
              <a:rPr lang="ru-RU" sz="2400" dirty="0"/>
              <a:t>Новая инициатива Всемирной федерации гемофилии</a:t>
            </a:r>
            <a:endParaRPr lang="en-CA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637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FBB4444-6D34-CA4B-8EEB-2D2A6DFC5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43" y="225425"/>
            <a:ext cx="11352363" cy="10900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dirty="0"/>
            </a:br>
            <a:r>
              <a:rPr lang="ru-RU" dirty="0"/>
              <a:t>Комплексная терапия </a:t>
            </a:r>
            <a:br>
              <a:rPr lang="en-CA" dirty="0"/>
            </a:br>
            <a:r>
              <a:rPr lang="ru-RU" dirty="0"/>
              <a:t>Основные компоненты: команда комплексной терапии</a:t>
            </a:r>
            <a:br>
              <a:rPr lang="ru-RU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49481-CF61-4B8A-A077-F607B0BB4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303" y="2193826"/>
            <a:ext cx="3175000" cy="4614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2.2.1 </a:t>
            </a:r>
            <a:br>
              <a:rPr lang="en-US" dirty="0"/>
            </a:br>
            <a:endParaRPr lang="ru-RU" dirty="0"/>
          </a:p>
          <a:p>
            <a:pPr marL="0" indent="0">
              <a:buNone/>
            </a:pPr>
            <a:r>
              <a:rPr lang="ru-RU" dirty="0"/>
              <a:t>Для лиц с гемофилией ВФГ рекомендует координированное предоставление комплексной терапии многопрофильной командой опытных медиков, компетентных в лечении гемофилии.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1CF4D1-F405-44E6-BF68-8FC4395E6969}"/>
              </a:ext>
            </a:extLst>
          </p:cNvPr>
          <p:cNvGrpSpPr/>
          <p:nvPr/>
        </p:nvGrpSpPr>
        <p:grpSpPr>
          <a:xfrm>
            <a:off x="4342698" y="1422796"/>
            <a:ext cx="7579008" cy="4533505"/>
            <a:chOff x="4215698" y="1498996"/>
            <a:chExt cx="7579008" cy="453350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21EAA4C-1A98-43F4-9A63-F0E389B75D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4876" y="4778123"/>
              <a:ext cx="0" cy="8223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AF906FC-2F01-4F91-BC8C-3CCCAA68E6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4876" y="1922313"/>
              <a:ext cx="0" cy="8223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4340085-82C4-4E9D-832F-7B3D8084E864}"/>
                </a:ext>
              </a:extLst>
            </p:cNvPr>
            <p:cNvSpPr/>
            <p:nvPr/>
          </p:nvSpPr>
          <p:spPr>
            <a:xfrm flipV="1">
              <a:off x="8926350" y="2561764"/>
              <a:ext cx="738878" cy="488613"/>
            </a:xfrm>
            <a:custGeom>
              <a:avLst/>
              <a:gdLst>
                <a:gd name="connsiteX0" fmla="*/ 787400 w 787400"/>
                <a:gd name="connsiteY0" fmla="*/ 520700 h 520700"/>
                <a:gd name="connsiteX1" fmla="*/ 520700 w 787400"/>
                <a:gd name="connsiteY1" fmla="*/ 520700 h 520700"/>
                <a:gd name="connsiteX2" fmla="*/ 0 w 787400"/>
                <a:gd name="connsiteY2" fmla="*/ 0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7400" h="520700">
                  <a:moveTo>
                    <a:pt x="787400" y="520700"/>
                  </a:moveTo>
                  <a:lnTo>
                    <a:pt x="520700" y="52070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1331565-80A5-4D0E-A2FF-6EABC1267110}"/>
                </a:ext>
              </a:extLst>
            </p:cNvPr>
            <p:cNvSpPr/>
            <p:nvPr/>
          </p:nvSpPr>
          <p:spPr>
            <a:xfrm flipH="1" flipV="1">
              <a:off x="6220892" y="2561764"/>
              <a:ext cx="738878" cy="488613"/>
            </a:xfrm>
            <a:custGeom>
              <a:avLst/>
              <a:gdLst>
                <a:gd name="connsiteX0" fmla="*/ 787400 w 787400"/>
                <a:gd name="connsiteY0" fmla="*/ 520700 h 520700"/>
                <a:gd name="connsiteX1" fmla="*/ 520700 w 787400"/>
                <a:gd name="connsiteY1" fmla="*/ 520700 h 520700"/>
                <a:gd name="connsiteX2" fmla="*/ 0 w 787400"/>
                <a:gd name="connsiteY2" fmla="*/ 0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7400" h="520700">
                  <a:moveTo>
                    <a:pt x="787400" y="520700"/>
                  </a:moveTo>
                  <a:lnTo>
                    <a:pt x="520700" y="52070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40B26-23EF-42A5-9B8B-AFCCEC1CDF27}"/>
                </a:ext>
              </a:extLst>
            </p:cNvPr>
            <p:cNvSpPr/>
            <p:nvPr/>
          </p:nvSpPr>
          <p:spPr>
            <a:xfrm>
              <a:off x="9671121" y="2270026"/>
              <a:ext cx="1783340" cy="579127"/>
            </a:xfrm>
            <a:prstGeom prst="rect">
              <a:avLst/>
            </a:prstGeom>
            <a:solidFill>
              <a:schemeClr val="bg1"/>
            </a:solidFill>
            <a:ln w="3492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2929" rIns="0" bIns="92929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b="1" kern="120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Медсестра-координатор</a:t>
              </a:r>
              <a:endParaRPr lang="en-ZA" sz="1600" b="1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62BE1D3-63E9-45AF-91CC-8954B20AEEA9}"/>
                </a:ext>
              </a:extLst>
            </p:cNvPr>
            <p:cNvSpPr/>
            <p:nvPr/>
          </p:nvSpPr>
          <p:spPr>
            <a:xfrm>
              <a:off x="4424087" y="2288548"/>
              <a:ext cx="1783340" cy="579127"/>
            </a:xfrm>
            <a:prstGeom prst="rect">
              <a:avLst/>
            </a:prstGeom>
            <a:solidFill>
              <a:schemeClr val="bg1"/>
            </a:solidFill>
            <a:ln w="3492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929" tIns="92929" rIns="92929" bIns="92929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>
                  <a:solidFill>
                    <a:schemeClr val="accent1"/>
                  </a:solidFill>
                  <a:latin typeface="+mj-lt"/>
                </a:rPr>
                <a:t>Лаборант</a:t>
              </a:r>
              <a:endParaRPr lang="en-ZA" sz="1600" b="1" kern="1200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A4450C4-1FDC-4EBC-B1D2-15AF6357C41F}"/>
                </a:ext>
              </a:extLst>
            </p:cNvPr>
            <p:cNvSpPr/>
            <p:nvPr/>
          </p:nvSpPr>
          <p:spPr>
            <a:xfrm>
              <a:off x="8926350" y="4434440"/>
              <a:ext cx="738878" cy="488613"/>
            </a:xfrm>
            <a:custGeom>
              <a:avLst/>
              <a:gdLst>
                <a:gd name="connsiteX0" fmla="*/ 787400 w 787400"/>
                <a:gd name="connsiteY0" fmla="*/ 520700 h 520700"/>
                <a:gd name="connsiteX1" fmla="*/ 520700 w 787400"/>
                <a:gd name="connsiteY1" fmla="*/ 520700 h 520700"/>
                <a:gd name="connsiteX2" fmla="*/ 0 w 787400"/>
                <a:gd name="connsiteY2" fmla="*/ 0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7400" h="520700">
                  <a:moveTo>
                    <a:pt x="787400" y="520700"/>
                  </a:moveTo>
                  <a:lnTo>
                    <a:pt x="520700" y="52070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E741579-723C-4F49-B055-EF489DFFD45E}"/>
                </a:ext>
              </a:extLst>
            </p:cNvPr>
            <p:cNvSpPr/>
            <p:nvPr/>
          </p:nvSpPr>
          <p:spPr>
            <a:xfrm flipH="1">
              <a:off x="6220892" y="4434440"/>
              <a:ext cx="738878" cy="488613"/>
            </a:xfrm>
            <a:custGeom>
              <a:avLst/>
              <a:gdLst>
                <a:gd name="connsiteX0" fmla="*/ 787400 w 787400"/>
                <a:gd name="connsiteY0" fmla="*/ 520700 h 520700"/>
                <a:gd name="connsiteX1" fmla="*/ 520700 w 787400"/>
                <a:gd name="connsiteY1" fmla="*/ 520700 h 520700"/>
                <a:gd name="connsiteX2" fmla="*/ 0 w 787400"/>
                <a:gd name="connsiteY2" fmla="*/ 0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7400" h="520700">
                  <a:moveTo>
                    <a:pt x="787400" y="520700"/>
                  </a:moveTo>
                  <a:lnTo>
                    <a:pt x="520700" y="52070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6002968-877B-4D19-A2BA-41A7369F3841}"/>
                </a:ext>
              </a:extLst>
            </p:cNvPr>
            <p:cNvCxnSpPr>
              <a:cxnSpLocks/>
            </p:cNvCxnSpPr>
            <p:nvPr/>
          </p:nvCxnSpPr>
          <p:spPr>
            <a:xfrm>
              <a:off x="5996176" y="3759181"/>
              <a:ext cx="882005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C9D1856-BDEC-43B8-9A31-E1BDE1ED1520}"/>
                </a:ext>
              </a:extLst>
            </p:cNvPr>
            <p:cNvCxnSpPr>
              <a:cxnSpLocks/>
            </p:cNvCxnSpPr>
            <p:nvPr/>
          </p:nvCxnSpPr>
          <p:spPr>
            <a:xfrm>
              <a:off x="9004729" y="3759181"/>
              <a:ext cx="88200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CBBE022-F809-4D5D-A111-5A7EDB23FF0A}"/>
                </a:ext>
              </a:extLst>
            </p:cNvPr>
            <p:cNvSpPr/>
            <p:nvPr/>
          </p:nvSpPr>
          <p:spPr>
            <a:xfrm>
              <a:off x="7095422" y="1498996"/>
              <a:ext cx="1783340" cy="579127"/>
            </a:xfrm>
            <a:prstGeom prst="rect">
              <a:avLst/>
            </a:prstGeom>
            <a:solidFill>
              <a:schemeClr val="bg1"/>
            </a:solidFill>
            <a:ln w="3492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929" tIns="92929" rIns="92929" bIns="92929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>
                  <a:solidFill>
                    <a:schemeClr val="accent1"/>
                  </a:solidFill>
                  <a:latin typeface="+mj-lt"/>
                </a:rPr>
                <a:t>Врач-руководитель</a:t>
              </a:r>
              <a:endParaRPr lang="en-ZA" sz="1600" b="1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244BF80-0E4D-4103-BB96-AFC1A347B871}"/>
                </a:ext>
              </a:extLst>
            </p:cNvPr>
            <p:cNvSpPr/>
            <p:nvPr/>
          </p:nvSpPr>
          <p:spPr>
            <a:xfrm>
              <a:off x="9886734" y="3477049"/>
              <a:ext cx="1783340" cy="579127"/>
            </a:xfrm>
            <a:prstGeom prst="rect">
              <a:avLst/>
            </a:prstGeom>
            <a:solidFill>
              <a:schemeClr val="bg1"/>
            </a:solidFill>
            <a:ln w="3492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929" tIns="92929" rIns="92929" bIns="92929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>
                  <a:solidFill>
                    <a:schemeClr val="accent1"/>
                  </a:solidFill>
                  <a:latin typeface="+mj-lt"/>
                </a:rPr>
                <a:t>Генетик</a:t>
              </a:r>
              <a:endParaRPr lang="en-ZA" sz="1600" b="1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B0C5CD3-1EAF-4B16-A89E-E117F96BFC21}"/>
                </a:ext>
              </a:extLst>
            </p:cNvPr>
            <p:cNvSpPr/>
            <p:nvPr/>
          </p:nvSpPr>
          <p:spPr>
            <a:xfrm>
              <a:off x="9671120" y="4634324"/>
              <a:ext cx="2123586" cy="579127"/>
            </a:xfrm>
            <a:prstGeom prst="rect">
              <a:avLst/>
            </a:prstGeom>
            <a:solidFill>
              <a:schemeClr val="bg1"/>
            </a:solidFill>
            <a:ln w="3492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929" tIns="92929" rIns="92929" bIns="92929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b="1" kern="1200" dirty="0">
                  <a:solidFill>
                    <a:schemeClr val="accent1"/>
                  </a:solidFill>
                  <a:latin typeface="+mj-lt"/>
                </a:rPr>
                <a:t>Консультант по психосоциальным вопросам</a:t>
              </a:r>
              <a:endParaRPr lang="en-ZA" sz="1600" b="1" kern="1200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7F13806-FEBE-4972-A7BE-BED35C6DEE6C}"/>
                </a:ext>
              </a:extLst>
            </p:cNvPr>
            <p:cNvSpPr/>
            <p:nvPr/>
          </p:nvSpPr>
          <p:spPr>
            <a:xfrm>
              <a:off x="7095422" y="5453374"/>
              <a:ext cx="1783340" cy="579127"/>
            </a:xfrm>
            <a:prstGeom prst="rect">
              <a:avLst/>
            </a:prstGeom>
            <a:solidFill>
              <a:schemeClr val="bg1"/>
            </a:solidFill>
            <a:ln w="3492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929" tIns="92929" rIns="92929" bIns="92929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>
                  <a:solidFill>
                    <a:schemeClr val="accent1"/>
                  </a:solidFill>
                  <a:latin typeface="+mj-lt"/>
                </a:rPr>
                <a:t>Инфекционист</a:t>
              </a:r>
              <a:endParaRPr lang="en-ZA" sz="1600" b="1" kern="1200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E62C3B9-4342-422B-BB56-3D0E2B1037C2}"/>
                </a:ext>
              </a:extLst>
            </p:cNvPr>
            <p:cNvSpPr/>
            <p:nvPr/>
          </p:nvSpPr>
          <p:spPr>
            <a:xfrm>
              <a:off x="4424087" y="4619958"/>
              <a:ext cx="1783340" cy="579127"/>
            </a:xfrm>
            <a:prstGeom prst="rect">
              <a:avLst/>
            </a:prstGeom>
            <a:solidFill>
              <a:schemeClr val="bg1"/>
            </a:solidFill>
            <a:ln w="3492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929" tIns="92929" rIns="92929" bIns="92929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b="1" kern="1200" dirty="0">
                  <a:solidFill>
                    <a:schemeClr val="accent1"/>
                  </a:solidFill>
                  <a:latin typeface="+mj-lt"/>
                </a:rPr>
                <a:t>Ортопед</a:t>
              </a:r>
              <a:endParaRPr lang="en-ZA" sz="1600" b="1" kern="1200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DC0B484-5338-4955-9F23-3786F79D5C69}"/>
                </a:ext>
              </a:extLst>
            </p:cNvPr>
            <p:cNvSpPr/>
            <p:nvPr/>
          </p:nvSpPr>
          <p:spPr>
            <a:xfrm>
              <a:off x="4215698" y="3457599"/>
              <a:ext cx="1783340" cy="579127"/>
            </a:xfrm>
            <a:prstGeom prst="rect">
              <a:avLst/>
            </a:prstGeom>
            <a:solidFill>
              <a:schemeClr val="bg1"/>
            </a:solidFill>
            <a:ln w="3492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929" tIns="92929" rIns="92929" bIns="92929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>
                  <a:solidFill>
                    <a:schemeClr val="accent1"/>
                  </a:solidFill>
                  <a:latin typeface="+mj-lt"/>
                </a:rPr>
                <a:t>Специалист ЛФК</a:t>
              </a:r>
              <a:endParaRPr lang="en-ZA" sz="1600" b="1" kern="1200" dirty="0">
                <a:solidFill>
                  <a:schemeClr val="accent1"/>
                </a:solidFill>
                <a:latin typeface="+mj-lt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40CA2EC-AE06-4FA8-93C4-9957249DAFA5}"/>
                </a:ext>
              </a:extLst>
            </p:cNvPr>
            <p:cNvGrpSpPr/>
            <p:nvPr/>
          </p:nvGrpSpPr>
          <p:grpSpPr>
            <a:xfrm>
              <a:off x="6577108" y="2498539"/>
              <a:ext cx="2747012" cy="2530662"/>
              <a:chOff x="6309465" y="2251975"/>
              <a:chExt cx="3282298" cy="3023789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A40011B-A970-4DC4-AA64-2BD68BA61BFB}"/>
                  </a:ext>
                </a:extLst>
              </p:cNvPr>
              <p:cNvSpPr/>
              <p:nvPr/>
            </p:nvSpPr>
            <p:spPr>
              <a:xfrm>
                <a:off x="6425312" y="2251975"/>
                <a:ext cx="3023788" cy="3023789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8F5E15D-C339-4F23-953C-FD2F855D1E64}"/>
                  </a:ext>
                </a:extLst>
              </p:cNvPr>
              <p:cNvSpPr txBox="1"/>
              <p:nvPr/>
            </p:nvSpPr>
            <p:spPr>
              <a:xfrm>
                <a:off x="6309465" y="3242944"/>
                <a:ext cx="3282298" cy="992926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>
                    <a:solidFill>
                      <a:srgbClr val="642566"/>
                    </a:solidFill>
                  </a:rPr>
                  <a:t>Лица с гемофилией</a:t>
                </a:r>
                <a:endParaRPr lang="en-ZA" sz="2400" b="1" dirty="0">
                  <a:solidFill>
                    <a:srgbClr val="642566"/>
                  </a:solidFill>
                </a:endParaRPr>
              </a:p>
            </p:txBody>
          </p: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F2666FD-104C-4E88-A965-5616BABDE861}"/>
                </a:ext>
              </a:extLst>
            </p:cNvPr>
            <p:cNvCxnSpPr>
              <a:cxnSpLocks/>
            </p:cNvCxnSpPr>
            <p:nvPr/>
          </p:nvCxnSpPr>
          <p:spPr>
            <a:xfrm>
              <a:off x="7695355" y="5453374"/>
              <a:ext cx="583475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580F428-6B7C-4C7D-9F48-92B1DCD6DF0C}"/>
                </a:ext>
              </a:extLst>
            </p:cNvPr>
            <p:cNvCxnSpPr>
              <a:cxnSpLocks/>
            </p:cNvCxnSpPr>
            <p:nvPr/>
          </p:nvCxnSpPr>
          <p:spPr>
            <a:xfrm>
              <a:off x="7695355" y="2066601"/>
              <a:ext cx="583475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BEA11D4-41C7-4EBE-AC9B-9ECD4F1526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386097" y="2561764"/>
              <a:ext cx="583475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3EE1107-49DE-4518-9900-7844A275C23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608039" y="3766613"/>
              <a:ext cx="583475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C3EFDC1-5482-4E8D-8F31-28C92BC9E9C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386096" y="4923887"/>
              <a:ext cx="583475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348F913-4F2B-4D83-9AA0-A68236A297A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33934" y="4923887"/>
              <a:ext cx="583475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8B65100-EFC7-4F05-873E-91BA7DB26D2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712334" y="3766613"/>
              <a:ext cx="583475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81C8C5D-1C59-4DDE-B6F2-EE70B161AE5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33935" y="2561764"/>
              <a:ext cx="583475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3202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D3F43-293E-4033-9FBA-829DB1421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rmAutofit/>
          </a:bodyPr>
          <a:lstStyle/>
          <a:p>
            <a:r>
              <a:rPr lang="ru-RU" dirty="0"/>
              <a:t>Комплексная терапия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54097-6445-416F-818C-CFD388DCB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2.2.2:</a:t>
            </a:r>
          </a:p>
          <a:p>
            <a:pPr marL="0" lvl="0" indent="0">
              <a:buNone/>
            </a:pPr>
            <a:r>
              <a:rPr lang="en-US" dirty="0"/>
              <a:t>	</a:t>
            </a:r>
            <a:br>
              <a:rPr lang="en-US" dirty="0"/>
            </a:br>
            <a:r>
              <a:rPr lang="ru-RU" dirty="0"/>
              <a:t>Для лиц с гемофилией ВФГ рекомендует наличие доступа к нижеперечисленному:</a:t>
            </a:r>
          </a:p>
          <a:p>
            <a:r>
              <a:rPr lang="ru-RU" dirty="0"/>
              <a:t>надлежащая неотложная помощь в любое время; </a:t>
            </a:r>
            <a:endParaRPr lang="en-US" dirty="0"/>
          </a:p>
          <a:p>
            <a:r>
              <a:rPr lang="ru-RU" dirty="0"/>
              <a:t>лаборатория </a:t>
            </a:r>
            <a:r>
              <a:rPr lang="ru-RU" dirty="0" err="1"/>
              <a:t>коагулологии</a:t>
            </a:r>
            <a:r>
              <a:rPr lang="ru-RU" dirty="0"/>
              <a:t>, способная выполнять анализы фактора свёртывания и тестирование на ингибиторы; </a:t>
            </a:r>
            <a:endParaRPr lang="en-US" dirty="0"/>
          </a:p>
          <a:p>
            <a:r>
              <a:rPr lang="ru-RU" dirty="0"/>
              <a:t>соответствующие концентраты фактора свёртывания (КФС), плазматические или </a:t>
            </a:r>
            <a:r>
              <a:rPr lang="ru-RU" dirty="0" err="1"/>
              <a:t>рекомбинантные</a:t>
            </a:r>
            <a:r>
              <a:rPr lang="ru-RU" dirty="0"/>
              <a:t>, а также другие </a:t>
            </a:r>
            <a:r>
              <a:rPr lang="ru-RU" dirty="0" err="1"/>
              <a:t>гемостатические</a:t>
            </a:r>
            <a:r>
              <a:rPr lang="ru-RU" dirty="0"/>
              <a:t> средства, такие как </a:t>
            </a:r>
            <a:r>
              <a:rPr lang="ru-RU" dirty="0" err="1"/>
              <a:t>десмопрессин</a:t>
            </a:r>
            <a:r>
              <a:rPr lang="ru-RU" dirty="0"/>
              <a:t>, </a:t>
            </a:r>
            <a:r>
              <a:rPr lang="ru-RU" dirty="0" err="1"/>
              <a:t>эмицизумаб</a:t>
            </a:r>
            <a:r>
              <a:rPr lang="ru-RU" dirty="0"/>
              <a:t> и </a:t>
            </a:r>
            <a:r>
              <a:rPr lang="ru-RU" dirty="0" err="1"/>
              <a:t>антифибринолитики</a:t>
            </a:r>
            <a:r>
              <a:rPr lang="ru-RU" dirty="0"/>
              <a:t>;</a:t>
            </a:r>
          </a:p>
          <a:p>
            <a:pPr indent="0" algn="l">
              <a:spcBef>
                <a:spcPts val="300"/>
              </a:spcBef>
              <a:buNone/>
            </a:pPr>
            <a:endParaRPr lang="en-US" dirty="0"/>
          </a:p>
          <a:p>
            <a:pPr indent="0" algn="l">
              <a:spcBef>
                <a:spcPts val="300"/>
              </a:spcBef>
              <a:buNone/>
            </a:pPr>
            <a:r>
              <a:rPr lang="en-US" sz="1600" i="0" u="none" strike="noStrike" baseline="0" dirty="0"/>
              <a:t>… </a:t>
            </a:r>
            <a:r>
              <a:rPr lang="ru-RU" sz="1600" dirty="0"/>
              <a:t>список продолжается на следующем слайде</a:t>
            </a:r>
            <a:endParaRPr lang="en-US" sz="1600" i="0" u="none" strike="noStrike" baseline="0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CB169A0-C8DB-4A25-AFBE-3DA46A1325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6356351"/>
            <a:ext cx="9925050" cy="365125"/>
          </a:xfrm>
        </p:spPr>
        <p:txBody>
          <a:bodyPr/>
          <a:lstStyle/>
          <a:p>
            <a:r>
              <a:rPr lang="ru-RU" dirty="0"/>
              <a:t>КФС</a:t>
            </a:r>
            <a:r>
              <a:rPr lang="en-US" dirty="0"/>
              <a:t>, </a:t>
            </a:r>
            <a:r>
              <a:rPr lang="ru-RU" dirty="0"/>
              <a:t>концентраты фактора свёртывания </a:t>
            </a:r>
            <a:r>
              <a:rPr lang="en-US" dirty="0"/>
              <a:t>; DDAVP, </a:t>
            </a:r>
            <a:r>
              <a:rPr lang="ru-RU" dirty="0" err="1"/>
              <a:t>десмопрессин</a:t>
            </a:r>
            <a:r>
              <a:rPr lang="en-US" dirty="0"/>
              <a:t>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04638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D3F43-293E-4033-9FBA-829DB1421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dirty="0"/>
              <a:t>Комплексная терапия</a:t>
            </a:r>
            <a:endParaRPr lang="en-CA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54097-6445-416F-818C-CFD388DCB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2.2.2:</a:t>
            </a:r>
          </a:p>
          <a:p>
            <a:pPr>
              <a:spcBef>
                <a:spcPts val="400"/>
              </a:spcBef>
            </a:pPr>
            <a:r>
              <a:rPr lang="ru-RU" dirty="0"/>
              <a:t>Если КФС недоступны - безопасные компоненты крови, такие как свежезамороженная плазма (СЗП) и </a:t>
            </a:r>
            <a:r>
              <a:rPr lang="ru-RU" dirty="0" err="1"/>
              <a:t>криопреципитат</a:t>
            </a:r>
            <a:r>
              <a:rPr lang="ru-RU" dirty="0"/>
              <a:t>, которые прошли надлежащий скрининг, тестирование, и/или вирусную </a:t>
            </a:r>
            <a:r>
              <a:rPr lang="ru-RU" dirty="0" err="1"/>
              <a:t>инактивацию</a:t>
            </a:r>
            <a:r>
              <a:rPr lang="ru-RU" dirty="0"/>
              <a:t>;</a:t>
            </a:r>
          </a:p>
          <a:p>
            <a:r>
              <a:rPr lang="ru-RU" dirty="0"/>
              <a:t>Гипсование и/или </a:t>
            </a:r>
            <a:r>
              <a:rPr lang="ru-RU" dirty="0" err="1"/>
              <a:t>шинирование</a:t>
            </a:r>
            <a:r>
              <a:rPr lang="ru-RU" dirty="0"/>
              <a:t> для иммобилизации и средства мобильности/поддержки, по необходимости;</a:t>
            </a:r>
          </a:p>
          <a:p>
            <a:r>
              <a:rPr lang="ru-RU" dirty="0"/>
              <a:t>Другие специалисты для решения особых медицинских вопросов, которые могут возникнуть у некоторых пациентов, по мере необходимости.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FF366E-E42B-4B54-9D0A-1F67829251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КФС</a:t>
            </a:r>
            <a:r>
              <a:rPr lang="en-US" dirty="0"/>
              <a:t>, </a:t>
            </a:r>
            <a:r>
              <a:rPr lang="ru-RU" dirty="0"/>
              <a:t>концентраты фактора свёртывания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26332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BAC6A-5874-4AB6-A477-4EB9CB9CB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Autofit/>
          </a:bodyPr>
          <a:lstStyle/>
          <a:p>
            <a:r>
              <a:rPr lang="ru-RU" dirty="0"/>
              <a:t>Комплексная терапия</a:t>
            </a:r>
            <a:br>
              <a:rPr lang="en-CA" dirty="0"/>
            </a:br>
            <a:r>
              <a:rPr lang="ru-RU" dirty="0"/>
              <a:t>Координация и предоставление лечения</a:t>
            </a:r>
            <a:br>
              <a:rPr lang="ru-RU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64841-9D59-4EC2-96C5-26F8C9BDC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1"/>
            <a:ext cx="10515600" cy="1651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2.2.4:</a:t>
            </a:r>
          </a:p>
          <a:p>
            <a:pPr marL="0" indent="0">
              <a:buNone/>
            </a:pPr>
            <a:r>
              <a:rPr lang="ru-RU" dirty="0"/>
              <a:t>Для лиц с гемофилией ВФГ рекомендует </a:t>
            </a:r>
            <a:r>
              <a:rPr lang="ru-RU" b="1" dirty="0"/>
              <a:t>многопрофильные осмотры, включая оценку гематологической картины, опорно-двигательного аппарата и качества жизни </a:t>
            </a:r>
            <a:r>
              <a:rPr lang="ru-RU" dirty="0"/>
              <a:t>ключевыми членами команды комплексной терапии, как минимум ежегодно (каждые полгода для детей).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A71529-471A-449A-80CA-1D0A10725DAA}"/>
              </a:ext>
            </a:extLst>
          </p:cNvPr>
          <p:cNvSpPr txBox="1">
            <a:spLocks/>
          </p:cNvSpPr>
          <p:nvPr/>
        </p:nvSpPr>
        <p:spPr>
          <a:xfrm>
            <a:off x="958968" y="3381555"/>
            <a:ext cx="10515600" cy="2484408"/>
          </a:xfrm>
          <a:prstGeom prst="roundRect">
            <a:avLst>
              <a:gd name="adj" fmla="val 9847"/>
            </a:avLst>
          </a:prstGeom>
          <a:ln w="38100">
            <a:solidFill>
              <a:schemeClr val="accent1"/>
            </a:solidFill>
          </a:ln>
        </p:spPr>
        <p:txBody>
          <a:bodyPr vert="horz" lIns="274320" tIns="45720" rIns="27432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rgbClr val="008BB0"/>
                </a:solidFill>
              </a:rPr>
              <a:t>ПРИМЕЧАНИЕ: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/>
              <a:t>Небольшие центры и семейные врачи могут предоставлять первичную медицинскую помощь и лечение некоторых осложнений гемофилии, пользуясь частыми консультациями комплексного центра лечения гемофилии, это особенно актуально для пациентов, проживающих далеко от ближайшего центра лечения гемофилии.</a:t>
            </a:r>
            <a:endParaRPr lang="en-US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4073019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FA3ED-62AC-4BE5-B8BF-81731B121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Autofit/>
          </a:bodyPr>
          <a:lstStyle/>
          <a:p>
            <a:r>
              <a:rPr lang="ru-RU" dirty="0"/>
              <a:t>Комплексная терапия </a:t>
            </a:r>
            <a:br>
              <a:rPr lang="en-CA" dirty="0"/>
            </a:br>
            <a:r>
              <a:rPr lang="ru-RU" dirty="0" err="1"/>
              <a:t>Пациентские</a:t>
            </a:r>
            <a:r>
              <a:rPr lang="ru-RU" dirty="0"/>
              <a:t> регистры и сбор данных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DDF2C-2E9B-4774-BEFF-837E01481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2.2.5: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По всем пациентам с гемофилией ВФГ рекомендует при наличии возможности вести </a:t>
            </a:r>
            <a:r>
              <a:rPr lang="ru-RU" b="1" dirty="0"/>
              <a:t>систематический сбор данных </a:t>
            </a:r>
            <a:r>
              <a:rPr lang="ru-RU" dirty="0"/>
              <a:t>в </a:t>
            </a:r>
            <a:r>
              <a:rPr lang="ru-RU" dirty="0" err="1"/>
              <a:t>пациентских</a:t>
            </a:r>
            <a:r>
              <a:rPr lang="ru-RU" dirty="0"/>
              <a:t> регистрах. Это позволит </a:t>
            </a:r>
            <a:r>
              <a:rPr lang="ru-RU" b="1" dirty="0" err="1"/>
              <a:t>информированно</a:t>
            </a:r>
            <a:r>
              <a:rPr lang="ru-RU" b="1" dirty="0"/>
              <a:t> выделять ресурсы</a:t>
            </a:r>
            <a:r>
              <a:rPr lang="ru-RU" dirty="0"/>
              <a:t>, способствовать улучшению услуг по предоставлению лечения и поддерживать сотрудничество между центрами в области обмена данными и ведения исследований.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5EB74-28AD-924D-9F66-222DD2C458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66376" y="518861"/>
            <a:ext cx="811112" cy="80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25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539A1-8B42-4EF4-B68C-E682B3A2B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Autofit/>
          </a:bodyPr>
          <a:lstStyle/>
          <a:p>
            <a:r>
              <a:rPr lang="ru-RU" dirty="0"/>
              <a:t>Комплексная терапия </a:t>
            </a:r>
            <a:br>
              <a:rPr lang="en-CA" dirty="0"/>
            </a:br>
            <a:r>
              <a:rPr lang="ru-RU" dirty="0"/>
              <a:t>Обучение и поддержка пациентов/ухаживающих лиц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124B8-D12D-4121-9335-454A77BF1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2.2.6:</a:t>
            </a:r>
            <a:br>
              <a:rPr lang="ru-RU" b="1" dirty="0">
                <a:solidFill>
                  <a:schemeClr val="accent1"/>
                </a:solidFill>
              </a:rPr>
            </a:br>
            <a:r>
              <a:rPr lang="ru-RU" dirty="0"/>
              <a:t>ВФГ рекомендует предоставлять лицам с гемофилией, членам их семей и ухаживающим за ними лицам качественное обучение, обеспечивающее возможность проводить самостоятельное лечение и дающее достаточное понимание заболевания. Это необходимо для профилактики кровотечений и связанных с ними осложнений, а также для планирования жизни.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2.2.7:</a:t>
            </a:r>
            <a:br>
              <a:rPr lang="en-US" dirty="0"/>
            </a:br>
            <a:r>
              <a:rPr lang="ru-RU" dirty="0"/>
              <a:t>Для лиц с гемофилией и членов их семей ВФГ рекомендует продвижение и/или поддержку образовательных и рекреационных мероприятий в сотрудничестве с </a:t>
            </a:r>
            <a:r>
              <a:rPr lang="ru-RU" dirty="0" err="1"/>
              <a:t>пациентскими</a:t>
            </a:r>
            <a:r>
              <a:rPr lang="ru-RU" dirty="0"/>
              <a:t> организациями; это даст им возможность открыть новые увлечения и способности и обзавестись поддерживающими связями с различными членами </a:t>
            </a:r>
            <a:r>
              <a:rPr lang="ru-RU" dirty="0" err="1"/>
              <a:t>гемофилического</a:t>
            </a:r>
            <a:r>
              <a:rPr lang="ru-RU" dirty="0"/>
              <a:t> сообщества. </a:t>
            </a:r>
          </a:p>
          <a:p>
            <a:pPr marL="0" lvl="0" indent="0">
              <a:buNone/>
            </a:pPr>
            <a:endParaRPr lang="en-CA" dirty="0"/>
          </a:p>
          <a:p>
            <a:pPr>
              <a:buNone/>
            </a:pP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280119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FCC26-D1CC-425B-8E87-9C2C88085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rmAutofit/>
          </a:bodyPr>
          <a:lstStyle/>
          <a:p>
            <a:r>
              <a:rPr lang="en-CA" dirty="0" err="1"/>
              <a:t>Фитнес</a:t>
            </a:r>
            <a:r>
              <a:rPr lang="en-CA" dirty="0"/>
              <a:t> и </a:t>
            </a:r>
            <a:r>
              <a:rPr lang="en-CA" dirty="0" err="1"/>
              <a:t>физическая</a:t>
            </a:r>
            <a:r>
              <a:rPr lang="en-CA" dirty="0"/>
              <a:t> </a:t>
            </a:r>
            <a:r>
              <a:rPr lang="en-CA" dirty="0" err="1"/>
              <a:t>активность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352A5-F381-4BEA-8F4F-903C4F033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4740"/>
            <a:ext cx="10515600" cy="37084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2.3.1:</a:t>
            </a:r>
            <a:br>
              <a:rPr lang="en-US" dirty="0"/>
            </a:br>
            <a:r>
              <a:rPr lang="ru-RU" dirty="0"/>
              <a:t>Для лиц с гемофилией ВФГ рекомендует </a:t>
            </a:r>
            <a:r>
              <a:rPr lang="ru-RU" b="1" dirty="0"/>
              <a:t>популяризировать физическую активность и занятия фитнесом</a:t>
            </a:r>
            <a:r>
              <a:rPr lang="ru-RU" dirty="0"/>
              <a:t>, при этом особое внимание следует уделять поддержанию здорового состояния костей, укреплению мышц, развитию координации, физическому функционированию, правильной массе тела и позитивной самооценке. </a:t>
            </a:r>
            <a:endParaRPr lang="en-CA" dirty="0"/>
          </a:p>
          <a:p>
            <a:pPr marL="0" lv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2.3.2:</a:t>
            </a:r>
            <a:br>
              <a:rPr lang="en-US" dirty="0"/>
            </a:br>
            <a:r>
              <a:rPr lang="ru-RU" dirty="0"/>
              <a:t>Для лиц с гемофилией ВФГ рекомендует поощрение занятий </a:t>
            </a:r>
            <a:r>
              <a:rPr lang="ru-RU" b="1" dirty="0"/>
              <a:t>бесконтактными видами спорта</a:t>
            </a:r>
            <a:r>
              <a:rPr lang="ru-RU" dirty="0"/>
              <a:t>. Следует избегать контактных и </a:t>
            </a:r>
            <a:r>
              <a:rPr lang="ru-RU" dirty="0" err="1"/>
              <a:t>травмоопасных</a:t>
            </a:r>
            <a:r>
              <a:rPr lang="ru-RU" dirty="0"/>
              <a:t>, а также высокоскоростных видов спорта и деятельности, кроме случаев, когда пациент следует режиму профилактики, способной обеспечить адекватное прикрытие в ходе таких занятий и хорошо проинформирован о потенциальных рисках и о других требуемых мерах защиты.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A60056-D1FB-409B-BBC2-CF7D0840C61B}"/>
              </a:ext>
            </a:extLst>
          </p:cNvPr>
          <p:cNvSpPr txBox="1">
            <a:spLocks/>
          </p:cNvSpPr>
          <p:nvPr/>
        </p:nvSpPr>
        <p:spPr>
          <a:xfrm>
            <a:off x="838198" y="5270740"/>
            <a:ext cx="10515600" cy="1308697"/>
          </a:xfrm>
          <a:prstGeom prst="roundRect">
            <a:avLst>
              <a:gd name="adj" fmla="val 9847"/>
            </a:avLst>
          </a:prstGeom>
          <a:ln w="38100">
            <a:solidFill>
              <a:schemeClr val="accent1"/>
            </a:solidFill>
          </a:ln>
        </p:spPr>
        <p:txBody>
          <a:bodyPr vert="horz" lIns="274320" tIns="45720" rIns="27432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b="1" dirty="0">
              <a:solidFill>
                <a:srgbClr val="008BB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rgbClr val="008BB0"/>
                </a:solidFill>
              </a:rPr>
              <a:t>ПРИМЕЧАНИЕ:</a:t>
            </a:r>
            <a:r>
              <a:rPr lang="en-US" b="1" i="0" u="none" strike="noStrike" baseline="0" dirty="0">
                <a:solidFill>
                  <a:srgbClr val="008BB0"/>
                </a:solidFill>
              </a:rPr>
              <a:t> </a:t>
            </a:r>
            <a:r>
              <a:rPr lang="ru-RU" dirty="0"/>
              <a:t>При выборе спортивных занятий необходимо учитывать индивидуальное физическое состояние и возможности, предпочтения и интересы, местные обычаи и имеющиеся ресурсы.</a:t>
            </a:r>
          </a:p>
          <a:p>
            <a:pPr marL="0" indent="0">
              <a:lnSpc>
                <a:spcPct val="100000"/>
              </a:lnSpc>
              <a:buNone/>
            </a:pPr>
            <a:endParaRPr lang="en-US" i="0" u="none" strike="noStrike" baseline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28627-D2D0-F645-968C-8DD9BA8A3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9638" y="351842"/>
            <a:ext cx="1144588" cy="113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51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FCC26-D1CC-425B-8E87-9C2C88085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rmAutofit/>
          </a:bodyPr>
          <a:lstStyle/>
          <a:p>
            <a:r>
              <a:rPr lang="en-CA" dirty="0" err="1"/>
              <a:t>Фитнес</a:t>
            </a:r>
            <a:r>
              <a:rPr lang="en-CA" dirty="0"/>
              <a:t> и </a:t>
            </a:r>
            <a:r>
              <a:rPr lang="en-CA" dirty="0" err="1"/>
              <a:t>физическая</a:t>
            </a:r>
            <a:r>
              <a:rPr lang="en-CA" dirty="0"/>
              <a:t> </a:t>
            </a:r>
            <a:r>
              <a:rPr lang="en-CA" dirty="0" err="1"/>
              <a:t>активность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352A5-F381-4BEA-8F4F-903C4F033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2.3.3:</a:t>
            </a:r>
            <a:br>
              <a:rPr lang="en-US" dirty="0"/>
            </a:br>
            <a:r>
              <a:rPr lang="ru-RU" dirty="0"/>
              <a:t>Для лиц с гемофилией </a:t>
            </a:r>
            <a:r>
              <a:rPr lang="ru-RU" b="1" dirty="0"/>
              <a:t>перед началом занятий каким-либо видом спорта </a:t>
            </a:r>
            <a:r>
              <a:rPr lang="ru-RU" dirty="0"/>
              <a:t>или физических упражнений ВФГ рекомендует </a:t>
            </a:r>
            <a:r>
              <a:rPr lang="ru-RU" b="1" dirty="0"/>
              <a:t>провести консультацию со специалистом ЛФК или другим специалистом по опорно-двигательному аппарату</a:t>
            </a:r>
            <a:r>
              <a:rPr lang="ru-RU" dirty="0"/>
              <a:t>, чтобы обсудить, соответствуют ли эти занятия состоянию пациента и каковы требования к физическим навыкам этого пациента и/или к защитной экипировке. </a:t>
            </a:r>
          </a:p>
          <a:p>
            <a:endParaRPr lang="en-US" dirty="0"/>
          </a:p>
          <a:p>
            <a:r>
              <a:rPr lang="ru-RU" dirty="0"/>
              <a:t>Лицам с гемофилией, занимающимся любыми контактными видами спорта, следует использовать при этом сделанные по индивидуальным меркам зубные капы – они предотвращают травмы и повреждения зубов и мягких тканей полости рта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1BE92-142D-BA40-AFF3-EBB877E06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9638" y="351842"/>
            <a:ext cx="1144588" cy="113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07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D4AC30-F843-C04F-AD64-519134D8A5A4}"/>
              </a:ext>
            </a:extLst>
          </p:cNvPr>
          <p:cNvSpPr txBox="1"/>
          <p:nvPr/>
        </p:nvSpPr>
        <p:spPr>
          <a:xfrm>
            <a:off x="10763251" y="5757863"/>
            <a:ext cx="1295399" cy="9636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AD515-EFDF-409D-9F97-0389DD61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rmAutofit/>
          </a:bodyPr>
          <a:lstStyle/>
          <a:p>
            <a:r>
              <a:rPr lang="ru-RU" dirty="0" err="1"/>
              <a:t>Адъюнктивная</a:t>
            </a:r>
            <a:r>
              <a:rPr lang="ru-RU" dirty="0"/>
              <a:t> терапия</a:t>
            </a:r>
            <a:endParaRPr lang="en-CA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869C36A-46F7-5D46-A959-63138B38C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164566"/>
            <a:ext cx="10515600" cy="3289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2.4.1: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ru-RU" dirty="0"/>
              <a:t>Для лиц с гемофилией с кровоизлиянием в мышцу или сустав ВФГ рекомендует дополнительно к повышению уровня фактора следовать </a:t>
            </a:r>
            <a:r>
              <a:rPr lang="ru-RU" b="1" dirty="0"/>
              <a:t>принципам </a:t>
            </a:r>
            <a:r>
              <a:rPr lang="en-US" b="1" dirty="0"/>
              <a:t>PRICE</a:t>
            </a:r>
            <a:r>
              <a:rPr lang="ru-RU" b="1" dirty="0"/>
              <a:t> (защита, покой, лёд, компрессия и </a:t>
            </a:r>
            <a:r>
              <a:rPr lang="ru-RU" b="1" dirty="0" err="1"/>
              <a:t>приподнятие</a:t>
            </a:r>
            <a:r>
              <a:rPr lang="ru-RU" b="1" dirty="0"/>
              <a:t>).</a:t>
            </a:r>
          </a:p>
          <a:p>
            <a:pPr marL="0" lv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2.4.2:</a:t>
            </a:r>
            <a:br>
              <a:rPr lang="en-US" dirty="0"/>
            </a:br>
            <a:r>
              <a:rPr lang="ru-RU" dirty="0"/>
              <a:t>Для лиц с гемофилией, </a:t>
            </a:r>
            <a:r>
              <a:rPr lang="ru-RU" b="1" dirty="0"/>
              <a:t>восстанавливающихся</a:t>
            </a:r>
            <a:r>
              <a:rPr lang="ru-RU" dirty="0"/>
              <a:t> после </a:t>
            </a:r>
            <a:r>
              <a:rPr lang="ru-RU" b="1" dirty="0"/>
              <a:t>кровоизлияния в мышцу </a:t>
            </a:r>
            <a:r>
              <a:rPr lang="ru-RU" dirty="0"/>
              <a:t>или сустав, ВФГ рекомендует посте</a:t>
            </a:r>
            <a:r>
              <a:rPr lang="ru-RU" b="1" dirty="0"/>
              <a:t>пенный возврат к физической активности под наблюдением специалиста ЛФК</a:t>
            </a:r>
            <a:r>
              <a:rPr lang="ru-RU" dirty="0"/>
              <a:t> с опытом лечения гемофилии. Это необходимо для оценки того, что возобновилось нормальное двигательное восстановление и координация движений.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31C3A7F-5A51-494F-8413-CDF731E243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6356351"/>
            <a:ext cx="9925050" cy="365125"/>
          </a:xfrm>
        </p:spPr>
        <p:txBody>
          <a:bodyPr/>
          <a:lstStyle/>
          <a:p>
            <a:r>
              <a:rPr lang="en-US" dirty="0"/>
              <a:t>PRICE, </a:t>
            </a:r>
            <a:r>
              <a:rPr lang="ru-RU" dirty="0"/>
              <a:t>защита, покой, лёд, компрессия и </a:t>
            </a:r>
            <a:r>
              <a:rPr lang="ru-RU" dirty="0" err="1"/>
              <a:t>приподнятие</a:t>
            </a:r>
            <a:r>
              <a:rPr lang="en-US" dirty="0"/>
              <a:t>.</a:t>
            </a:r>
            <a:endParaRPr lang="en-CA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73C5A6-4A3D-4EFB-842B-F07D22A1E0CB}"/>
              </a:ext>
            </a:extLst>
          </p:cNvPr>
          <p:cNvSpPr txBox="1">
            <a:spLocks/>
          </p:cNvSpPr>
          <p:nvPr/>
        </p:nvSpPr>
        <p:spPr>
          <a:xfrm>
            <a:off x="838201" y="4666891"/>
            <a:ext cx="10515600" cy="1813046"/>
          </a:xfrm>
          <a:prstGeom prst="roundRect">
            <a:avLst>
              <a:gd name="adj" fmla="val 9847"/>
            </a:avLst>
          </a:prstGeom>
          <a:ln w="38100">
            <a:solidFill>
              <a:schemeClr val="accent1"/>
            </a:solidFill>
          </a:ln>
        </p:spPr>
        <p:txBody>
          <a:bodyPr vert="horz" lIns="274320" tIns="45720" rIns="27432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b="1" dirty="0">
              <a:solidFill>
                <a:srgbClr val="008BB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rgbClr val="008BB0"/>
                </a:solidFill>
              </a:rPr>
              <a:t>ПРИМЕЧАНИЕ:</a:t>
            </a:r>
            <a:r>
              <a:rPr lang="en-US" b="1" dirty="0">
                <a:solidFill>
                  <a:srgbClr val="008BB0"/>
                </a:solidFill>
              </a:rPr>
              <a:t> </a:t>
            </a:r>
            <a:r>
              <a:rPr lang="ru-RU" dirty="0"/>
              <a:t>Для детей с гемофилией, восстанавливающихся после кровоизлияния в мышцу или сустав, специалист ЛФК и родственник или ухаживающее лицо должны оставаться на связи, чтобы иметь возможность обсудить и решить, какие виды спорта и физической активности подходят для постепенной реабилитации ребёнка.</a:t>
            </a:r>
            <a:r>
              <a:rPr lang="ru-RU" b="1" dirty="0"/>
              <a:t> </a:t>
            </a:r>
            <a:endParaRPr lang="ru-RU" dirty="0"/>
          </a:p>
          <a:p>
            <a:pPr marL="0" indent="0">
              <a:lnSpc>
                <a:spcPct val="100000"/>
              </a:lnSpc>
              <a:buNone/>
            </a:pPr>
            <a:endParaRPr lang="en-US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857078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AD515-EFDF-409D-9F97-0389DD61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rmAutofit/>
          </a:bodyPr>
          <a:lstStyle/>
          <a:p>
            <a:r>
              <a:rPr lang="ru-RU" dirty="0" err="1"/>
              <a:t>Адъюнктивная</a:t>
            </a:r>
            <a:r>
              <a:rPr lang="ru-RU" dirty="0"/>
              <a:t> терапия</a:t>
            </a:r>
            <a:endParaRPr lang="en-CA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869C36A-46F7-5D46-A959-63138B38C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2.4.4:</a:t>
            </a:r>
            <a:br>
              <a:rPr lang="en-US" dirty="0"/>
            </a:br>
            <a:r>
              <a:rPr lang="ru-RU" dirty="0"/>
              <a:t>Для лиц с гемофилией </a:t>
            </a:r>
            <a:r>
              <a:rPr lang="ru-RU" b="1" dirty="0"/>
              <a:t>ВФГ рекомендует использование </a:t>
            </a:r>
            <a:r>
              <a:rPr lang="ru-RU" b="1" dirty="0" err="1"/>
              <a:t>антифибринолитиков</a:t>
            </a:r>
            <a:r>
              <a:rPr lang="ru-RU" b="1" dirty="0"/>
              <a:t> </a:t>
            </a:r>
            <a:r>
              <a:rPr lang="ru-RU" dirty="0"/>
              <a:t>(например, </a:t>
            </a:r>
            <a:r>
              <a:rPr lang="ru-RU" dirty="0" err="1"/>
              <a:t>транексамовой</a:t>
            </a:r>
            <a:r>
              <a:rPr lang="ru-RU" dirty="0"/>
              <a:t> кислоты, </a:t>
            </a:r>
            <a:r>
              <a:rPr lang="ru-RU" dirty="0" err="1"/>
              <a:t>эпсилон-аминокапроновой</a:t>
            </a:r>
            <a:r>
              <a:rPr lang="ru-RU" dirty="0"/>
              <a:t> кислоты [ЭАКК]) отдельно или в качестве </a:t>
            </a:r>
            <a:r>
              <a:rPr lang="ru-RU" dirty="0" err="1"/>
              <a:t>адъювантной</a:t>
            </a:r>
            <a:r>
              <a:rPr lang="ru-RU" dirty="0"/>
              <a:t> терапии, особенно для лечения кровотечений из слизистых оболочек и при инвазивных стоматологических процедурах.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31397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FA7CA-25A6-4E52-AD19-9B794E7D9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/>
              <a:t>Руководство ВФГ по лечению гемофилии</a:t>
            </a:r>
            <a:endParaRPr lang="en-CA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CE073A0-1351-4356-BA43-24CF785CB5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6356351"/>
            <a:ext cx="9925050" cy="36512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i="1" dirty="0"/>
              <a:t>Все рекомендации приняты на основе консенсуса.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prstClr val="black"/>
                </a:solidFill>
              </a:rPr>
              <a:t>А. </a:t>
            </a:r>
            <a:r>
              <a:rPr lang="ru-RU" dirty="0" err="1">
                <a:solidFill>
                  <a:prstClr val="black"/>
                </a:solidFill>
              </a:rPr>
              <a:t>Шривастава</a:t>
            </a:r>
            <a:r>
              <a:rPr lang="ru-RU" dirty="0">
                <a:solidFill>
                  <a:prstClr val="black"/>
                </a:solidFill>
              </a:rPr>
              <a:t> и др. Журнал «Гемофилия» </a:t>
            </a:r>
            <a:r>
              <a:rPr lang="it-IT" sz="900" dirty="0"/>
              <a:t>2020;</a:t>
            </a:r>
            <a:r>
              <a:rPr lang="ru-RU" sz="900" dirty="0"/>
              <a:t> </a:t>
            </a:r>
            <a:r>
              <a:rPr lang="it-IT" sz="900" dirty="0"/>
              <a:t>26(</a:t>
            </a:r>
            <a:r>
              <a:rPr lang="ru-RU" sz="900" dirty="0"/>
              <a:t>прил.</a:t>
            </a:r>
            <a:r>
              <a:rPr lang="it-IT" sz="900" dirty="0"/>
              <a:t> 6):1–158. </a:t>
            </a: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035" y="1141879"/>
            <a:ext cx="3460377" cy="453428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045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F1E98-89FF-417B-AB2E-AC056CACD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320"/>
            <a:ext cx="10515599" cy="10900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dirty="0" err="1"/>
              <a:t>Лечение</a:t>
            </a:r>
            <a:r>
              <a:rPr lang="en-CA" dirty="0"/>
              <a:t> </a:t>
            </a:r>
            <a:r>
              <a:rPr lang="en-CA" dirty="0" err="1"/>
              <a:t>на</a:t>
            </a:r>
            <a:r>
              <a:rPr lang="en-CA" dirty="0"/>
              <a:t> </a:t>
            </a:r>
            <a:r>
              <a:rPr lang="en-CA" dirty="0" err="1"/>
              <a:t>дому</a:t>
            </a:r>
            <a:endParaRPr lang="en-CA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452B4-2BDA-4833-8B64-18124D031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Лечение на дому предоставляет лицам с гемофилией немедленный доступ к КФС или другим </a:t>
            </a:r>
            <a:r>
              <a:rPr lang="ru-RU" dirty="0" err="1"/>
              <a:t>гемостатическим</a:t>
            </a:r>
            <a:r>
              <a:rPr lang="ru-RU" dirty="0"/>
              <a:t> препаратам и </a:t>
            </a:r>
            <a:r>
              <a:rPr lang="ru-RU" dirty="0" err="1"/>
              <a:t>гемостатическим</a:t>
            </a:r>
            <a:r>
              <a:rPr lang="ru-RU" dirty="0"/>
              <a:t> средствам </a:t>
            </a:r>
          </a:p>
          <a:p>
            <a:r>
              <a:rPr lang="ru-RU" dirty="0"/>
              <a:t>Это позволяет обеспечить раннее оптимальное лечение, благодаря которому пациенты испытывают меньше боли, у них реже нарушаются функции и реже возникает длительная нетрудоспособность, существенно снижается количество госпитализаций в связи с осложнениями, вызванными </a:t>
            </a:r>
            <a:r>
              <a:rPr lang="ru-RU" dirty="0" err="1"/>
              <a:t>гемофилическими</a:t>
            </a:r>
            <a:r>
              <a:rPr lang="ru-RU" dirty="0"/>
              <a:t> кровотечениями. </a:t>
            </a:r>
            <a:endParaRPr lang="en-US" sz="2000" dirty="0"/>
          </a:p>
          <a:p>
            <a:r>
              <a:rPr lang="ru-RU" dirty="0"/>
              <a:t>Для лиц с гемофилией </a:t>
            </a:r>
            <a:r>
              <a:rPr lang="ru-RU" b="1" dirty="0"/>
              <a:t>самостоятельное лечение требует чёткого понимания механизмов возникновения кровотечений и стратегии лечения </a:t>
            </a:r>
            <a:endParaRPr lang="en-US" sz="2000" b="1" dirty="0"/>
          </a:p>
          <a:p>
            <a:r>
              <a:rPr lang="ru-RU" dirty="0"/>
              <a:t>Пациенты и ухаживающие лица должны понимать разницу, преимущества и любые риски, связанные с определённым видом терапии. </a:t>
            </a:r>
            <a:endParaRPr lang="en-US" sz="2000" dirty="0"/>
          </a:p>
          <a:p>
            <a:r>
              <a:rPr lang="ru-RU" b="1" dirty="0"/>
              <a:t>Распознавание кровотечений</a:t>
            </a:r>
            <a:r>
              <a:rPr lang="ru-RU" dirty="0"/>
              <a:t>, особенно в суставы и мышцы, является важной частью самостоятельного лечения, позволяющей вовремя начать терапию и минимизировать кратковременные и долгосрочные последствия кровотечений. 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13757D-1135-4C05-91B4-4D55F21174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КФС</a:t>
            </a:r>
            <a:r>
              <a:rPr lang="en-US" dirty="0"/>
              <a:t>, </a:t>
            </a:r>
            <a:r>
              <a:rPr lang="ru-RU" dirty="0"/>
              <a:t>концентрат фактора свёртывания</a:t>
            </a:r>
            <a:r>
              <a:rPr lang="en-US" dirty="0"/>
              <a:t>.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B8AD7E-2954-EE4C-89D7-D8BF675FEB0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3170" y="430648"/>
            <a:ext cx="784953" cy="781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D9C0E9-6798-DD4B-8909-D140C47B6BC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 rot="9521507">
            <a:off x="10338328" y="817324"/>
            <a:ext cx="439204" cy="43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29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632C-C453-4D51-8B95-9061978AC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Autofit/>
          </a:bodyPr>
          <a:lstStyle/>
          <a:p>
            <a:r>
              <a:rPr lang="en-CA" dirty="0" err="1"/>
              <a:t>Лечение</a:t>
            </a:r>
            <a:r>
              <a:rPr lang="en-CA" dirty="0"/>
              <a:t> </a:t>
            </a:r>
            <a:r>
              <a:rPr lang="en-CA" dirty="0" err="1"/>
              <a:t>на</a:t>
            </a:r>
            <a:r>
              <a:rPr lang="en-CA" dirty="0"/>
              <a:t> </a:t>
            </a:r>
            <a:r>
              <a:rPr lang="en-CA" dirty="0" err="1"/>
              <a:t>дому</a:t>
            </a:r>
            <a:br>
              <a:rPr lang="en-US" dirty="0"/>
            </a:br>
            <a:r>
              <a:rPr lang="en-CA" dirty="0" err="1"/>
              <a:t>Самостоятельное</a:t>
            </a:r>
            <a:r>
              <a:rPr lang="en-CA" dirty="0"/>
              <a:t> </a:t>
            </a:r>
            <a:r>
              <a:rPr lang="en-CA" dirty="0" err="1"/>
              <a:t>лечение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7CB1E-9B69-4E44-A8EF-C38D56C19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2.5.1:</a:t>
            </a:r>
            <a:br>
              <a:rPr lang="en-US" dirty="0"/>
            </a:br>
            <a:r>
              <a:rPr lang="ru-RU" dirty="0"/>
              <a:t>Пациентов с гемофилией (или лиц, ухаживающих за детьми) необходимо обучать лечению на дому. Они должны продемонстрировать, что понимают, как распознавать кровотечения, и что умеют делать инфузии себе или другим; на протяжении жизни пациента необходимо наблюдать за его навыками венозного доступа.</a:t>
            </a:r>
            <a:endParaRPr lang="en-CA" dirty="0"/>
          </a:p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2.5.2:</a:t>
            </a:r>
            <a:br>
              <a:rPr lang="en-US" dirty="0"/>
            </a:br>
            <a:r>
              <a:rPr lang="ru-RU" dirty="0"/>
              <a:t>Для пациентов с гемофилией подробные записи обо всех проведённых медицинских вмешательствах (причина, номер партии препарата, количество единиц, и т.д.) должны документироваться и использоваться для индивидуализации планов лечения.</a:t>
            </a:r>
            <a:endParaRPr lang="en-CA" dirty="0"/>
          </a:p>
          <a:p>
            <a:pPr marL="0" lv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2.5.3</a:t>
            </a:r>
            <a:br>
              <a:rPr lang="en-US" dirty="0"/>
            </a:br>
            <a:r>
              <a:rPr lang="ru-RU" dirty="0"/>
              <a:t>Для детей с гемофилией возможно использование устройства центрального венозного доступа в целях облегчения раннего доступа к лечению кровотечений и профилактике. </a:t>
            </a:r>
          </a:p>
          <a:p>
            <a:pPr marL="0" lv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1E7DA2-8CC2-BD47-931E-AC5DB04380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9913170" y="430648"/>
            <a:ext cx="784953" cy="7818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A87367-9ACB-2944-91B3-67D80031680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 rot="9521507">
            <a:off x="10338328" y="817324"/>
            <a:ext cx="439204" cy="43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92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D095E-361C-854F-9905-566BE77AA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rmAutofit/>
          </a:bodyPr>
          <a:lstStyle/>
          <a:p>
            <a:r>
              <a:rPr lang="ru-RU" dirty="0"/>
              <a:t>Клинический случай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6A876-8C5A-A94A-BE9B-C5AF6C361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5257800" cy="461486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Саймон болен гемофилией умеренной степени тяжести</a:t>
            </a:r>
            <a:endParaRPr lang="en-CA" dirty="0"/>
          </a:p>
          <a:p>
            <a:r>
              <a:rPr lang="ru-RU" dirty="0"/>
              <a:t>Он жил на большом удалении от центра лечения гемофилии</a:t>
            </a:r>
            <a:endParaRPr lang="en-CA" dirty="0"/>
          </a:p>
          <a:p>
            <a:pPr algn="just"/>
            <a:r>
              <a:rPr lang="ru-RU" dirty="0"/>
              <a:t>Саймон обнаружил, что его кровотечения проходят быстрее, если он распознаёт их раньше</a:t>
            </a:r>
            <a:endParaRPr lang="en-CA" dirty="0"/>
          </a:p>
          <a:p>
            <a:pPr algn="just"/>
            <a:r>
              <a:rPr lang="ru-RU" dirty="0"/>
              <a:t>Скоро Саймон понял, что кровотечения происходят после определённой физической деятельности, он проконсультировался со своей медсестрой-координатором по вопросам гемофилии и специалистом по ЛФК. В итоге он выработал безопасный способ выполнять эту физическую деятельность, а также проводить самостоятельное лечение на дому.    </a:t>
            </a:r>
          </a:p>
          <a:p>
            <a:pPr algn="just"/>
            <a:r>
              <a:rPr lang="ru-RU" dirty="0"/>
              <a:t>В конце концов жизнь с гемофилией оказалась не такой уж и плохой</a:t>
            </a:r>
            <a:endParaRPr lang="en-CA" dirty="0"/>
          </a:p>
        </p:txBody>
      </p:sp>
      <p:pic>
        <p:nvPicPr>
          <p:cNvPr id="6" name="Picture 5" descr="A picture containing sky, ground, outdoor, person&#10;&#10;Description automatically generated">
            <a:extLst>
              <a:ext uri="{FF2B5EF4-FFF2-40B4-BE49-F238E27FC236}">
                <a16:creationId xmlns:a16="http://schemas.microsoft.com/office/drawing/2014/main" id="{5F29A204-819E-490F-A3B9-6345A768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26" b="4896"/>
          <a:stretch/>
        </p:blipFill>
        <p:spPr>
          <a:xfrm>
            <a:off x="7395871" y="1562100"/>
            <a:ext cx="3628268" cy="372396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80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850F-3C65-4DDE-830E-58578050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Autofit/>
          </a:bodyPr>
          <a:lstStyle/>
          <a:p>
            <a:r>
              <a:rPr lang="en-CA" dirty="0" err="1"/>
              <a:t>Обезб</a:t>
            </a:r>
            <a:r>
              <a:rPr lang="ru-RU" dirty="0"/>
              <a:t>о</a:t>
            </a:r>
            <a:r>
              <a:rPr lang="en-CA" dirty="0" err="1"/>
              <a:t>ливание</a:t>
            </a:r>
            <a:r>
              <a:rPr lang="ru-RU" dirty="0"/>
              <a:t> </a:t>
            </a:r>
            <a:br>
              <a:rPr lang="en-US" dirty="0"/>
            </a:br>
            <a:r>
              <a:rPr lang="ru-RU" dirty="0"/>
              <a:t>Острая боль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D470B-0FCE-4903-A82F-D3FF7D98C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2.6.1</a:t>
            </a:r>
            <a:br>
              <a:rPr lang="en-US" dirty="0"/>
            </a:br>
            <a:r>
              <a:rPr lang="ru-RU" dirty="0"/>
              <a:t>Для лиц с гемофилией и </a:t>
            </a:r>
            <a:r>
              <a:rPr lang="ru-RU" b="1" dirty="0"/>
              <a:t>острой или хронической болью </a:t>
            </a:r>
            <a:r>
              <a:rPr lang="ru-RU" dirty="0"/>
              <a:t>ВФГ рекомендует использовать </a:t>
            </a:r>
            <a:r>
              <a:rPr lang="ru-RU" b="1" dirty="0"/>
              <a:t>соответствующие возрасту инструменты оценки боли </a:t>
            </a:r>
            <a:r>
              <a:rPr lang="ru-RU" dirty="0"/>
              <a:t>для определения её причины и руководства правильным обезболиванием. </a:t>
            </a:r>
            <a:endParaRPr lang="en-CA" dirty="0"/>
          </a:p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2.6.2 </a:t>
            </a:r>
            <a:br>
              <a:rPr lang="en-US" dirty="0"/>
            </a:br>
            <a:r>
              <a:rPr lang="ru-RU" dirty="0"/>
              <a:t>Для лиц с гемофилией с болью, дискомфортом или тревожностью от проникновения в вену ВФГ рекомендует применение </a:t>
            </a:r>
            <a:r>
              <a:rPr lang="ru-RU" dirty="0" err="1"/>
              <a:t>местнодействующего</a:t>
            </a:r>
            <a:r>
              <a:rPr lang="ru-RU" dirty="0"/>
              <a:t> </a:t>
            </a:r>
            <a:r>
              <a:rPr lang="ru-RU" dirty="0" err="1"/>
              <a:t>спрея</a:t>
            </a:r>
            <a:r>
              <a:rPr lang="ru-RU" dirty="0"/>
              <a:t> или крема с анестетиком в месте венозного доступа.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97B01-45E4-9848-88DA-3FE5EA8F53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64712" y="459840"/>
            <a:ext cx="908051" cy="90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23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850F-3C65-4DDE-830E-58578050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Autofit/>
          </a:bodyPr>
          <a:lstStyle/>
          <a:p>
            <a:r>
              <a:rPr lang="en-CA" dirty="0" err="1"/>
              <a:t>Обезб</a:t>
            </a:r>
            <a:r>
              <a:rPr lang="ru-RU" dirty="0"/>
              <a:t>о</a:t>
            </a:r>
            <a:r>
              <a:rPr lang="en-CA" dirty="0" err="1"/>
              <a:t>ливание</a:t>
            </a:r>
            <a:r>
              <a:rPr lang="ru-RU" dirty="0"/>
              <a:t> </a:t>
            </a:r>
            <a:br>
              <a:rPr lang="en-US" dirty="0"/>
            </a:br>
            <a:r>
              <a:rPr lang="ru-RU" dirty="0"/>
              <a:t>Острая боль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D470B-0FCE-4903-A82F-D3FF7D98C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2.6.3:</a:t>
            </a:r>
            <a:br>
              <a:rPr lang="en-US" dirty="0"/>
            </a:br>
            <a:r>
              <a:rPr lang="ru-RU" dirty="0"/>
              <a:t>Для лиц с гемофилией, испытывающих острую боль из-за кровоизлияния в мышцы или суставы, ВФГ рекомендует немедленное применение концентратов фактора свёртывания для остановки кровоизлияния, обезболивающие средства и, если это целесообразно - </a:t>
            </a:r>
            <a:r>
              <a:rPr lang="ru-RU" dirty="0" err="1"/>
              <a:t>адъюнктивные</a:t>
            </a:r>
            <a:r>
              <a:rPr lang="ru-RU" dirty="0"/>
              <a:t> меры для минимизации боли, такие как иммобилизация, компрессия и </a:t>
            </a:r>
            <a:r>
              <a:rPr lang="ru-RU" dirty="0" err="1"/>
              <a:t>шинирование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2.6.10:</a:t>
            </a:r>
            <a:br>
              <a:rPr lang="ru-RU" b="1" dirty="0">
                <a:solidFill>
                  <a:schemeClr val="accent1"/>
                </a:solidFill>
              </a:rPr>
            </a:br>
            <a:r>
              <a:rPr lang="ru-RU" dirty="0"/>
              <a:t>Для </a:t>
            </a:r>
            <a:r>
              <a:rPr lang="ru-RU" b="1" dirty="0"/>
              <a:t>детей и взрослых с гемофилией </a:t>
            </a:r>
            <a:r>
              <a:rPr lang="ru-RU" dirty="0"/>
              <a:t>ВФГ рекомендует </a:t>
            </a:r>
            <a:r>
              <a:rPr lang="ru-RU" b="1" dirty="0"/>
              <a:t>временное купирование зубной или челюстно-лицевой боли</a:t>
            </a:r>
            <a:r>
              <a:rPr lang="ru-RU" dirty="0"/>
              <a:t> в соответствии с соразмерным подходом к обезболиванию, а также направление к профессиональному стоматологу за консультацией.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A780ED-479F-EB4B-92F9-CFF9F5E67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4712" y="459840"/>
            <a:ext cx="908051" cy="90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45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57F70-366C-46CB-98F0-8A7C3DCE4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Autofit/>
          </a:bodyPr>
          <a:lstStyle/>
          <a:p>
            <a:r>
              <a:rPr lang="en-CA" dirty="0" err="1"/>
              <a:t>Обезб</a:t>
            </a:r>
            <a:r>
              <a:rPr lang="ru-RU" dirty="0"/>
              <a:t>о</a:t>
            </a:r>
            <a:r>
              <a:rPr lang="en-CA" dirty="0" err="1"/>
              <a:t>ливание</a:t>
            </a:r>
            <a:r>
              <a:rPr lang="ru-RU" dirty="0"/>
              <a:t> </a:t>
            </a:r>
            <a:br>
              <a:rPr lang="en-US" dirty="0"/>
            </a:br>
            <a:r>
              <a:rPr lang="ru-RU" dirty="0" err="1"/>
              <a:t>Постоперационная</a:t>
            </a:r>
            <a:r>
              <a:rPr lang="ru-RU" dirty="0"/>
              <a:t> боль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179D4-9974-4551-A34F-FDE936F7D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315504"/>
            <a:ext cx="10515600" cy="322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2.6.4:</a:t>
            </a:r>
            <a:br>
              <a:rPr lang="ru-RU" b="1" dirty="0">
                <a:solidFill>
                  <a:schemeClr val="accent1"/>
                </a:solidFill>
              </a:rPr>
            </a:br>
            <a:r>
              <a:rPr lang="ru-RU" dirty="0"/>
              <a:t>Для пациентов с гемофилией, страдающих от </a:t>
            </a:r>
            <a:r>
              <a:rPr lang="ru-RU" b="1" dirty="0" err="1"/>
              <a:t>постоперационной</a:t>
            </a:r>
            <a:r>
              <a:rPr lang="ru-RU" b="1" dirty="0"/>
              <a:t> боли</a:t>
            </a:r>
            <a:r>
              <a:rPr lang="ru-RU" dirty="0"/>
              <a:t>, ВФГ рекомендует </a:t>
            </a:r>
            <a:r>
              <a:rPr lang="ru-RU" b="1" dirty="0"/>
              <a:t>купирование</a:t>
            </a:r>
            <a:r>
              <a:rPr lang="ru-RU" dirty="0"/>
              <a:t> </a:t>
            </a:r>
            <a:r>
              <a:rPr lang="ru-RU" dirty="0" err="1"/>
              <a:t>постоперационной</a:t>
            </a:r>
            <a:r>
              <a:rPr lang="ru-RU" dirty="0"/>
              <a:t> боли </a:t>
            </a:r>
            <a:r>
              <a:rPr lang="ru-RU" b="1" dirty="0"/>
              <a:t>в соответствии с рекомендациями анестезиолога</a:t>
            </a:r>
            <a:r>
              <a:rPr lang="ru-RU" dirty="0"/>
              <a:t> или </a:t>
            </a:r>
            <a:r>
              <a:rPr lang="ru-RU" b="1" dirty="0"/>
              <a:t>специалиста в области купирования боли</a:t>
            </a:r>
            <a:r>
              <a:rPr lang="ru-RU" dirty="0"/>
              <a:t>.</a:t>
            </a:r>
            <a:endParaRPr lang="en-CA" dirty="0"/>
          </a:p>
          <a:p>
            <a:pPr marL="0" lv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2.6.5:</a:t>
            </a:r>
            <a:br>
              <a:rPr lang="en-US" dirty="0"/>
            </a:br>
            <a:r>
              <a:rPr lang="ru-RU" dirty="0"/>
              <a:t>Для пациентов с гемофилией при </a:t>
            </a:r>
            <a:r>
              <a:rPr lang="ru-RU" dirty="0" err="1"/>
              <a:t>постоперационной</a:t>
            </a:r>
            <a:r>
              <a:rPr lang="ru-RU" dirty="0"/>
              <a:t> боли ВФГ рекомендует такое же </a:t>
            </a:r>
            <a:r>
              <a:rPr lang="ru-RU" b="1" dirty="0"/>
              <a:t>обезболивание</a:t>
            </a:r>
            <a:r>
              <a:rPr lang="ru-RU" dirty="0"/>
              <a:t>, как и для пациентов без гемофилии, включая, если применимо, внутривенное использование морфина и других наркотических обезболивающих, с последующим оральным приёмом </a:t>
            </a:r>
            <a:r>
              <a:rPr lang="ru-RU" dirty="0" err="1"/>
              <a:t>опиоидов</a:t>
            </a:r>
            <a:r>
              <a:rPr lang="ru-RU" dirty="0"/>
              <a:t> (например, </a:t>
            </a:r>
            <a:r>
              <a:rPr lang="ru-RU" dirty="0" err="1"/>
              <a:t>трамадол</a:t>
            </a:r>
            <a:r>
              <a:rPr lang="ru-RU" dirty="0"/>
              <a:t>, кодеин, </a:t>
            </a:r>
            <a:r>
              <a:rPr lang="ru-RU" dirty="0" err="1"/>
              <a:t>гидрокодон</a:t>
            </a:r>
            <a:r>
              <a:rPr lang="ru-RU" dirty="0"/>
              <a:t> и т.д.), а также парацетамола/</a:t>
            </a:r>
            <a:r>
              <a:rPr lang="ru-RU" dirty="0" err="1"/>
              <a:t>ацетаминофена</a:t>
            </a:r>
            <a:r>
              <a:rPr lang="ru-RU" dirty="0"/>
              <a:t> при утихании боли.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2763989-1AD4-4DCD-907B-86B2DA5354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6356351"/>
            <a:ext cx="9925050" cy="365125"/>
          </a:xfrm>
        </p:spPr>
        <p:txBody>
          <a:bodyPr/>
          <a:lstStyle/>
          <a:p>
            <a:r>
              <a:rPr lang="ru-RU" dirty="0"/>
              <a:t>ЦОГ-2</a:t>
            </a:r>
            <a:r>
              <a:rPr lang="en-US" dirty="0"/>
              <a:t>, </a:t>
            </a:r>
            <a:r>
              <a:rPr lang="ru-RU" dirty="0"/>
              <a:t>циклооксигеназа-2</a:t>
            </a:r>
            <a:r>
              <a:rPr lang="en-CA" dirty="0"/>
              <a:t>; </a:t>
            </a:r>
            <a:r>
              <a:rPr lang="ru-RU" dirty="0"/>
              <a:t>НПВП </a:t>
            </a:r>
            <a:r>
              <a:rPr lang="en-CA" dirty="0"/>
              <a:t>, </a:t>
            </a:r>
            <a:r>
              <a:rPr lang="ru-RU" dirty="0"/>
              <a:t>нестероидные противовоспалительные препараты</a:t>
            </a:r>
            <a:endParaRPr lang="en-CA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A701D1-F351-4A30-8282-18C8F0313E5C}"/>
              </a:ext>
            </a:extLst>
          </p:cNvPr>
          <p:cNvSpPr txBox="1">
            <a:spLocks/>
          </p:cNvSpPr>
          <p:nvPr/>
        </p:nvSpPr>
        <p:spPr>
          <a:xfrm>
            <a:off x="838201" y="4675517"/>
            <a:ext cx="10515600" cy="1483743"/>
          </a:xfrm>
          <a:prstGeom prst="roundRect">
            <a:avLst>
              <a:gd name="adj" fmla="val 984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vert="horz" lIns="274320" tIns="45720" rIns="27432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008BB0"/>
                </a:solidFill>
              </a:rPr>
              <a:t>ПРИМЕЧАНИЕ</a:t>
            </a:r>
            <a:r>
              <a:rPr lang="en-US" sz="1800" b="1" i="0" u="none" strike="noStrike" baseline="0" dirty="0">
                <a:solidFill>
                  <a:srgbClr val="008BB0"/>
                </a:solidFill>
              </a:rPr>
              <a:t>: </a:t>
            </a:r>
            <a:r>
              <a:rPr lang="ru-RU" sz="1800" dirty="0"/>
              <a:t>За исключением селективных ингибиторов ЦОГ-2, </a:t>
            </a:r>
            <a:r>
              <a:rPr lang="ru-RU" sz="1800" b="1" dirty="0"/>
              <a:t>НПВП (нестероидные противовоспалительные препараты) нельзя применять для пациентов с гемофилией.</a:t>
            </a:r>
            <a:endParaRPr lang="en-US" sz="1800" b="1" i="0" u="none" strike="noStrike" baseline="0" dirty="0"/>
          </a:p>
          <a:p>
            <a:pPr marL="0" indent="0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008BB0"/>
                </a:solidFill>
              </a:rPr>
              <a:t>ПРИМЕЧАНИЕ</a:t>
            </a:r>
            <a:r>
              <a:rPr lang="en-US" sz="1800" b="1" i="0" u="none" strike="noStrike" baseline="0" dirty="0">
                <a:solidFill>
                  <a:srgbClr val="008BB0"/>
                </a:solidFill>
              </a:rPr>
              <a:t>: </a:t>
            </a:r>
            <a:r>
              <a:rPr lang="ru-RU" sz="1800" dirty="0"/>
              <a:t>Не рекомендуется </a:t>
            </a:r>
            <a:r>
              <a:rPr lang="ru-RU" sz="1800" b="1" dirty="0"/>
              <a:t>внутримышечное</a:t>
            </a:r>
            <a:r>
              <a:rPr lang="ru-RU" sz="1800" dirty="0"/>
              <a:t> введение обезболивающих средств.</a:t>
            </a:r>
            <a:endParaRPr lang="en-US" sz="180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50477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B1EF-F002-44A6-8AEC-13C635B2D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Autofit/>
          </a:bodyPr>
          <a:lstStyle/>
          <a:p>
            <a:r>
              <a:rPr lang="en-CA" dirty="0" err="1"/>
              <a:t>Обезб</a:t>
            </a:r>
            <a:r>
              <a:rPr lang="ru-RU" dirty="0"/>
              <a:t>о</a:t>
            </a:r>
            <a:r>
              <a:rPr lang="en-CA" dirty="0" err="1"/>
              <a:t>ливание</a:t>
            </a:r>
            <a:r>
              <a:rPr lang="ru-RU" dirty="0"/>
              <a:t> </a:t>
            </a:r>
            <a:br>
              <a:rPr lang="en-US" dirty="0"/>
            </a:br>
            <a:r>
              <a:rPr lang="ru-RU" dirty="0"/>
              <a:t>Хроническая </a:t>
            </a:r>
            <a:r>
              <a:rPr lang="ru-RU" dirty="0" err="1"/>
              <a:t>гемофилическая</a:t>
            </a:r>
            <a:r>
              <a:rPr lang="ru-RU" dirty="0"/>
              <a:t> </a:t>
            </a:r>
            <a:r>
              <a:rPr lang="ru-RU" dirty="0" err="1"/>
              <a:t>артропатия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41847-7547-4521-8247-BD3EC30E7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2.6.6</a:t>
            </a:r>
            <a:br>
              <a:rPr lang="ru-RU" b="1" dirty="0">
                <a:solidFill>
                  <a:schemeClr val="accent1"/>
                </a:solidFill>
              </a:rPr>
            </a:br>
            <a:r>
              <a:rPr lang="ru-RU" dirty="0"/>
              <a:t>Для </a:t>
            </a:r>
            <a:r>
              <a:rPr lang="ru-RU" b="1" dirty="0"/>
              <a:t>лиц с гемофилией и хронической </a:t>
            </a:r>
            <a:r>
              <a:rPr lang="ru-RU" b="1" dirty="0" err="1"/>
              <a:t>гемофилической</a:t>
            </a:r>
            <a:r>
              <a:rPr lang="ru-RU" b="1" dirty="0"/>
              <a:t> </a:t>
            </a:r>
            <a:r>
              <a:rPr lang="ru-RU" b="1" dirty="0" err="1"/>
              <a:t>артропатией</a:t>
            </a:r>
            <a:r>
              <a:rPr lang="ru-RU" dirty="0"/>
              <a:t>, нуждающихся в обезболивании, ВФГ рекомендует </a:t>
            </a:r>
            <a:r>
              <a:rPr lang="ru-RU" b="1" dirty="0"/>
              <a:t>функциональный тренинг и приспособительные изменения наряду с использованием подходящих обезболивающих средств.</a:t>
            </a:r>
            <a:endParaRPr lang="en-CA" b="1" dirty="0"/>
          </a:p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2.6.7:</a:t>
            </a:r>
            <a:br>
              <a:rPr lang="en-US" dirty="0"/>
            </a:br>
            <a:r>
              <a:rPr lang="ru-RU" dirty="0"/>
              <a:t>Для </a:t>
            </a:r>
            <a:r>
              <a:rPr lang="ru-RU" b="1" dirty="0"/>
              <a:t>лиц с гемофилией и хронической </a:t>
            </a:r>
            <a:r>
              <a:rPr lang="ru-RU" b="1" dirty="0" err="1"/>
              <a:t>гемофилической</a:t>
            </a:r>
            <a:r>
              <a:rPr lang="ru-RU" b="1" dirty="0"/>
              <a:t> </a:t>
            </a:r>
            <a:r>
              <a:rPr lang="ru-RU" b="1" dirty="0" err="1"/>
              <a:t>артропатией</a:t>
            </a:r>
            <a:r>
              <a:rPr lang="ru-RU" b="1" dirty="0"/>
              <a:t> </a:t>
            </a:r>
            <a:r>
              <a:rPr lang="ru-RU" dirty="0"/>
              <a:t>ВФГ рекомендует обучение </a:t>
            </a:r>
            <a:r>
              <a:rPr lang="ru-RU" b="1" dirty="0"/>
              <a:t>обезболиванию, включая использование дополнительных методик обезболивания</a:t>
            </a:r>
            <a:r>
              <a:rPr lang="ru-RU" dirty="0"/>
              <a:t> (например, медитация, отвлечение, осознанность или музыкальная терапия). 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45138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33D4-F4C9-4687-9454-40A5485E9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Autofit/>
          </a:bodyPr>
          <a:lstStyle/>
          <a:p>
            <a:r>
              <a:rPr lang="en-CA" dirty="0" err="1"/>
              <a:t>Обезб</a:t>
            </a:r>
            <a:r>
              <a:rPr lang="ru-RU" dirty="0"/>
              <a:t>о</a:t>
            </a:r>
            <a:r>
              <a:rPr lang="en-CA" dirty="0" err="1"/>
              <a:t>ливание</a:t>
            </a:r>
            <a:r>
              <a:rPr lang="ru-RU" dirty="0"/>
              <a:t> </a:t>
            </a:r>
            <a:br>
              <a:rPr lang="en-US" dirty="0"/>
            </a:br>
            <a:r>
              <a:rPr lang="ru-RU" dirty="0"/>
              <a:t>Хроническая </a:t>
            </a:r>
            <a:r>
              <a:rPr lang="ru-RU" dirty="0" err="1"/>
              <a:t>гемофилическая</a:t>
            </a:r>
            <a:r>
              <a:rPr lang="ru-RU" dirty="0"/>
              <a:t> </a:t>
            </a:r>
            <a:r>
              <a:rPr lang="ru-RU" dirty="0" err="1"/>
              <a:t>артропатия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E43AC-BF98-4A8D-91C1-A8BFC4108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2571"/>
            <a:ext cx="10515600" cy="4614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2.6.8:</a:t>
            </a:r>
            <a:br>
              <a:rPr lang="en-US" dirty="0"/>
            </a:br>
            <a:r>
              <a:rPr lang="ru-RU" dirty="0"/>
              <a:t>Для </a:t>
            </a:r>
            <a:r>
              <a:rPr lang="ru-RU" b="1" dirty="0"/>
              <a:t>детей и взрослых с гемофилией и болью</a:t>
            </a:r>
            <a:r>
              <a:rPr lang="ru-RU" dirty="0"/>
              <a:t>, вызываемой хронической </a:t>
            </a:r>
            <a:r>
              <a:rPr lang="ru-RU" dirty="0" err="1"/>
              <a:t>гемофилической</a:t>
            </a:r>
            <a:r>
              <a:rPr lang="ru-RU" dirty="0"/>
              <a:t> </a:t>
            </a:r>
            <a:r>
              <a:rPr lang="ru-RU" dirty="0" err="1"/>
              <a:t>артропатией</a:t>
            </a:r>
            <a:r>
              <a:rPr lang="ru-RU" dirty="0"/>
              <a:t>, ВФГ </a:t>
            </a:r>
            <a:r>
              <a:rPr lang="ru-RU" b="1" dirty="0"/>
              <a:t>рекомендует использовать парацетамол/</a:t>
            </a:r>
            <a:r>
              <a:rPr lang="ru-RU" b="1" dirty="0" err="1"/>
              <a:t>ацетаминофен</a:t>
            </a:r>
            <a:r>
              <a:rPr lang="ru-RU" b="1" dirty="0"/>
              <a:t>, селективные ингибиторы ЦОГ-2, </a:t>
            </a:r>
            <a:r>
              <a:rPr lang="ru-RU" b="1" dirty="0" err="1"/>
              <a:t>трамадол</a:t>
            </a:r>
            <a:r>
              <a:rPr lang="ru-RU" b="1" dirty="0"/>
              <a:t> или морфин; других НПВП следует избегать. </a:t>
            </a:r>
            <a:r>
              <a:rPr lang="ru-RU" dirty="0"/>
              <a:t>Кодеин можно использовать для детей старше 12 лет, детям более младшего возраста он противопоказан.</a:t>
            </a:r>
          </a:p>
          <a:p>
            <a:pPr marL="0" indent="0">
              <a:buNone/>
            </a:pPr>
            <a:r>
              <a:rPr lang="en-CA" dirty="0"/>
              <a:t> </a:t>
            </a:r>
            <a:endParaRPr lang="ru-RU" dirty="0"/>
          </a:p>
          <a:p>
            <a:pPr marL="0" indent="0">
              <a:buNone/>
            </a:pPr>
            <a:br>
              <a:rPr lang="en-CA" dirty="0"/>
            </a:br>
            <a:endParaRPr lang="en-CA" dirty="0"/>
          </a:p>
          <a:p>
            <a:endParaRPr lang="en-US" dirty="0"/>
          </a:p>
          <a:p>
            <a:pPr marL="0" indent="0">
              <a:buNone/>
            </a:pPr>
            <a:endParaRPr lang="en-CA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CA" b="1" dirty="0">
              <a:solidFill>
                <a:schemeClr val="accent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1053ED3-0A99-4E9A-BA39-CD8E4F30BF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6356351"/>
            <a:ext cx="9925050" cy="365125"/>
          </a:xfrm>
        </p:spPr>
        <p:txBody>
          <a:bodyPr/>
          <a:lstStyle/>
          <a:p>
            <a:r>
              <a:rPr lang="ru-RU" dirty="0"/>
              <a:t>ЦОГ-2</a:t>
            </a:r>
            <a:r>
              <a:rPr lang="en-US" dirty="0"/>
              <a:t>, </a:t>
            </a:r>
            <a:r>
              <a:rPr lang="ru-RU" dirty="0"/>
              <a:t>циклооксигеназа-2</a:t>
            </a:r>
            <a:r>
              <a:rPr lang="en-CA" dirty="0"/>
              <a:t>; </a:t>
            </a:r>
            <a:r>
              <a:rPr lang="ru-RU" dirty="0"/>
              <a:t>НПВП </a:t>
            </a:r>
            <a:r>
              <a:rPr lang="en-CA" dirty="0"/>
              <a:t>, </a:t>
            </a:r>
            <a:r>
              <a:rPr lang="ru-RU" dirty="0"/>
              <a:t>нестероидные противовоспалительные препараты</a:t>
            </a:r>
            <a:endParaRPr lang="en-CA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C13245-2A6B-4C50-904A-FDC2CB30B87C}"/>
              </a:ext>
            </a:extLst>
          </p:cNvPr>
          <p:cNvSpPr txBox="1">
            <a:spLocks/>
          </p:cNvSpPr>
          <p:nvPr/>
        </p:nvSpPr>
        <p:spPr>
          <a:xfrm>
            <a:off x="838201" y="4020262"/>
            <a:ext cx="10515600" cy="1800809"/>
          </a:xfrm>
          <a:prstGeom prst="roundRect">
            <a:avLst>
              <a:gd name="adj" fmla="val 984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vert="horz" lIns="274320" tIns="45720" rIns="27432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</a:pPr>
            <a:r>
              <a:rPr lang="ru-RU" b="1" dirty="0">
                <a:solidFill>
                  <a:srgbClr val="008BB0"/>
                </a:solidFill>
              </a:rPr>
              <a:t>ПРИМЕЧАНИЕ: </a:t>
            </a:r>
            <a:r>
              <a:rPr lang="ru-RU" dirty="0"/>
              <a:t>Продолжительный приём этих медикаментов несёт в себе риск привыкания и зависимости, а также повреждения органов, поэтому необходимо внимательное наблюдение.</a:t>
            </a:r>
            <a:endParaRPr lang="en-US" i="0" u="none" strike="noStrike" baseline="0" dirty="0"/>
          </a:p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rgbClr val="008BB0"/>
                </a:solidFill>
              </a:rPr>
              <a:t>ПРИМЕЧАНИЕ: </a:t>
            </a:r>
            <a:r>
              <a:rPr lang="ru-RU" dirty="0"/>
              <a:t>Лиц с постоянной болью необходимо направить на консультацию группы специалистов по обезболиванию.</a:t>
            </a:r>
            <a:endParaRPr lang="en-US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937141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5DA8-56D2-4A3A-AC43-87708A36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Обезб</a:t>
            </a:r>
            <a:r>
              <a:rPr lang="ru-RU" dirty="0"/>
              <a:t>о</a:t>
            </a:r>
            <a:r>
              <a:rPr lang="en-CA" dirty="0" err="1"/>
              <a:t>ливание</a:t>
            </a:r>
            <a:r>
              <a:rPr lang="ru-RU" dirty="0"/>
              <a:t> </a:t>
            </a:r>
            <a:br>
              <a:rPr lang="en-US" dirty="0"/>
            </a:br>
            <a:r>
              <a:rPr lang="ru-RU" dirty="0"/>
              <a:t>Хроническая </a:t>
            </a:r>
            <a:r>
              <a:rPr lang="ru-RU" dirty="0" err="1"/>
              <a:t>гемофилическая</a:t>
            </a:r>
            <a:r>
              <a:rPr lang="ru-RU" dirty="0"/>
              <a:t> </a:t>
            </a:r>
            <a:r>
              <a:rPr lang="ru-RU" dirty="0" err="1"/>
              <a:t>артропатия</a:t>
            </a:r>
            <a:endParaRPr lang="en-C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E2AB98-DDF9-4BE2-9AC6-098A08E1DDE9}"/>
              </a:ext>
            </a:extLst>
          </p:cNvPr>
          <p:cNvSpPr txBox="1">
            <a:spLocks/>
          </p:cNvSpPr>
          <p:nvPr/>
        </p:nvSpPr>
        <p:spPr>
          <a:xfrm>
            <a:off x="838200" y="1909340"/>
            <a:ext cx="10515600" cy="17366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2.6.9: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ru-RU" b="1" dirty="0"/>
              <a:t>Пациентам с гемофилией с ограничивающей деятельность болью</a:t>
            </a:r>
            <a:r>
              <a:rPr lang="ru-RU" dirty="0"/>
              <a:t>, вызванной хронической </a:t>
            </a:r>
            <a:r>
              <a:rPr lang="ru-RU" dirty="0" err="1"/>
              <a:t>гемофилической</a:t>
            </a:r>
            <a:r>
              <a:rPr lang="ru-RU" dirty="0"/>
              <a:t> </a:t>
            </a:r>
            <a:r>
              <a:rPr lang="ru-RU" dirty="0" err="1"/>
              <a:t>артропатией</a:t>
            </a:r>
            <a:r>
              <a:rPr lang="ru-RU" dirty="0"/>
              <a:t>, ВФГ рекомендует </a:t>
            </a:r>
            <a:r>
              <a:rPr lang="ru-RU" b="1" dirty="0"/>
              <a:t>обратиться к ортопеду </a:t>
            </a:r>
            <a:r>
              <a:rPr lang="ru-RU" dirty="0"/>
              <a:t>для рассмотрения возможности проведения ортопедического хирургического вмешательства.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856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F5F0F-AFB8-4B49-BA94-C11358DCD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rmAutofit/>
          </a:bodyPr>
          <a:lstStyle/>
          <a:p>
            <a:r>
              <a:rPr lang="en-CA" dirty="0" err="1"/>
              <a:t>Стоматологический</a:t>
            </a:r>
            <a:r>
              <a:rPr lang="en-CA" dirty="0"/>
              <a:t> </a:t>
            </a:r>
            <a:r>
              <a:rPr lang="en-CA" dirty="0" err="1"/>
              <a:t>уход</a:t>
            </a:r>
            <a:r>
              <a:rPr lang="en-CA" dirty="0"/>
              <a:t> и </a:t>
            </a:r>
            <a:r>
              <a:rPr lang="en-CA" dirty="0" err="1"/>
              <a:t>лечение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E9735-791D-4FD5-983A-4738DBEA8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9856"/>
            <a:ext cx="10515600" cy="39982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2.7.2:</a:t>
            </a:r>
            <a:br>
              <a:rPr lang="en-US" dirty="0"/>
            </a:br>
            <a:r>
              <a:rPr lang="ru-RU" b="1" dirty="0"/>
              <a:t>Детей с гемофилией </a:t>
            </a:r>
            <a:r>
              <a:rPr lang="ru-RU" dirty="0"/>
              <a:t>ВФГ рекомендует </a:t>
            </a:r>
            <a:r>
              <a:rPr lang="ru-RU" b="1" dirty="0"/>
              <a:t>направлять в специализированный центр стоматологии в возрасте прорезывания первого зуба</a:t>
            </a:r>
            <a:r>
              <a:rPr lang="ru-RU" dirty="0"/>
              <a:t> (примерно в 6 месяцев) или по достижении возраста в 1 год. Это следует делать с целью снижения осложнений, заболеваемости, затрат, вреда здоровью и психосоциальных трудностей, которые вызываются заболеваниями полости рта у лиц с гемофилией</a:t>
            </a:r>
            <a:r>
              <a:rPr lang="en-US" dirty="0"/>
              <a:t>.</a:t>
            </a:r>
            <a:endParaRPr lang="en-CA" dirty="0"/>
          </a:p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2.7.3</a:t>
            </a:r>
            <a:r>
              <a:rPr lang="en-US" b="1" dirty="0">
                <a:solidFill>
                  <a:schemeClr val="accent1"/>
                </a:solidFill>
              </a:rPr>
              <a:t>:</a:t>
            </a:r>
            <a:br>
              <a:rPr lang="en-US" dirty="0"/>
            </a:br>
            <a:r>
              <a:rPr lang="ru-RU" dirty="0"/>
              <a:t>Для </a:t>
            </a:r>
            <a:r>
              <a:rPr lang="ru-RU" b="1" dirty="0"/>
              <a:t>взрослых с гемофилией </a:t>
            </a:r>
            <a:r>
              <a:rPr lang="ru-RU" dirty="0"/>
              <a:t>ВФГ рекомендует облегчить </a:t>
            </a:r>
            <a:r>
              <a:rPr lang="ru-RU" b="1" dirty="0"/>
              <a:t>доступ к качественным стоматологическим услугам и процедурам, включающий регулярную оценку состояния зубов</a:t>
            </a:r>
            <a:r>
              <a:rPr lang="ru-RU" dirty="0"/>
              <a:t> на протяжении всей жизни пациентов. Это необходимо для наблюдения за состоянием полости рта и сохранения её здоровья с использованием персонализированных стоматологических протоколов, основанных на принципах доказательной медицины. 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1026" name="Picture 2" descr="Analytics free icon">
            <a:extLst>
              <a:ext uri="{FF2B5EF4-FFF2-40B4-BE49-F238E27FC236}">
                <a16:creationId xmlns:a16="http://schemas.microsoft.com/office/drawing/2014/main" id="{B174F3CF-7AC6-6843-AFEC-169307AEE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278" y="557210"/>
            <a:ext cx="758317" cy="75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03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1D6C1-DA59-4362-B71C-AAE5FF917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122363"/>
            <a:ext cx="9144000" cy="23876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1"/>
                </a:solidFill>
              </a:rPr>
              <a:t>Глава 2: Комплексное лечение гемофилии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4633026-B018-4149-8233-2354578F63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000" b="1" dirty="0" err="1"/>
              <a:t>Кейт</a:t>
            </a:r>
            <a:r>
              <a:rPr lang="ru-RU" sz="3000" b="1" dirty="0"/>
              <a:t> </a:t>
            </a:r>
            <a:r>
              <a:rPr lang="ru-RU" sz="3000" b="1" dirty="0" err="1"/>
              <a:t>Кейр</a:t>
            </a:r>
            <a:r>
              <a:rPr lang="en-US" sz="3000" b="1" dirty="0"/>
              <a:t>, </a:t>
            </a:r>
            <a:r>
              <a:rPr lang="ru-RU" sz="3000" b="1" dirty="0"/>
              <a:t>к.м.н.</a:t>
            </a:r>
            <a:br>
              <a:rPr lang="en-US" sz="2000" dirty="0"/>
            </a:br>
            <a:r>
              <a:rPr lang="ru-RU" sz="2000" dirty="0"/>
              <a:t>Директор по исследованиям</a:t>
            </a:r>
            <a:r>
              <a:rPr lang="en-US" sz="2000" dirty="0"/>
              <a:t>, </a:t>
            </a:r>
            <a:r>
              <a:rPr lang="en-US" sz="2000" dirty="0" err="1"/>
              <a:t>Haemnet</a:t>
            </a:r>
            <a:r>
              <a:rPr lang="en-US" sz="2000" dirty="0"/>
              <a:t>, </a:t>
            </a:r>
            <a:r>
              <a:rPr lang="ru-RU" sz="2000" dirty="0"/>
              <a:t>Лондон</a:t>
            </a:r>
            <a:br>
              <a:rPr lang="en-US" sz="2000" dirty="0"/>
            </a:br>
            <a:r>
              <a:rPr lang="ru-RU" sz="2000" dirty="0"/>
              <a:t>Центр исследования опыта и результатов лечения Исследовательского подразделения по вопросам детского здоровья, заболеваний и ограничений жизнедеятельности (</a:t>
            </a:r>
            <a:r>
              <a:rPr lang="en-US" sz="2000" dirty="0"/>
              <a:t>ORCHID</a:t>
            </a:r>
            <a:r>
              <a:rPr lang="ru-RU" sz="2000" dirty="0"/>
              <a:t>) и детская больница «</a:t>
            </a:r>
            <a:r>
              <a:rPr lang="ru-RU" sz="2000" dirty="0" err="1"/>
              <a:t>Great</a:t>
            </a:r>
            <a:r>
              <a:rPr lang="ru-RU" sz="2000" dirty="0"/>
              <a:t> </a:t>
            </a:r>
            <a:r>
              <a:rPr lang="ru-RU" sz="2000" dirty="0" err="1"/>
              <a:t>Ormond</a:t>
            </a:r>
            <a:r>
              <a:rPr lang="ru-RU" sz="2000" dirty="0"/>
              <a:t> </a:t>
            </a:r>
            <a:r>
              <a:rPr lang="ru-RU" sz="2000" dirty="0" err="1"/>
              <a:t>Street</a:t>
            </a:r>
            <a:r>
              <a:rPr lang="ru-RU" sz="2000" dirty="0"/>
              <a:t>», Лондон, Великобритания</a:t>
            </a:r>
          </a:p>
        </p:txBody>
      </p:sp>
    </p:spTree>
    <p:extLst>
      <p:ext uri="{BB962C8B-B14F-4D97-AF65-F5344CB8AC3E}">
        <p14:creationId xmlns:p14="http://schemas.microsoft.com/office/powerpoint/2010/main" val="57500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F5F0F-AFB8-4B49-BA94-C11358DCD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rmAutofit/>
          </a:bodyPr>
          <a:lstStyle/>
          <a:p>
            <a:r>
              <a:rPr lang="en-CA" dirty="0" err="1"/>
              <a:t>Стоматологический</a:t>
            </a:r>
            <a:r>
              <a:rPr lang="en-CA" dirty="0"/>
              <a:t> </a:t>
            </a:r>
            <a:r>
              <a:rPr lang="en-CA" dirty="0" err="1"/>
              <a:t>уход</a:t>
            </a:r>
            <a:r>
              <a:rPr lang="en-CA" dirty="0"/>
              <a:t> и </a:t>
            </a:r>
            <a:r>
              <a:rPr lang="en-CA" dirty="0" err="1"/>
              <a:t>лечение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E9735-791D-4FD5-983A-4738DBEA8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767"/>
            <a:ext cx="10515600" cy="21114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2.7.4</a:t>
            </a:r>
            <a:r>
              <a:rPr lang="en-US" b="1" dirty="0">
                <a:solidFill>
                  <a:schemeClr val="accent1"/>
                </a:solidFill>
              </a:rPr>
              <a:t>:</a:t>
            </a:r>
            <a:br>
              <a:rPr lang="en-US" dirty="0"/>
            </a:br>
            <a:r>
              <a:rPr lang="ru-RU" dirty="0"/>
              <a:t>Для </a:t>
            </a:r>
            <a:r>
              <a:rPr lang="ru-RU" b="1" dirty="0"/>
              <a:t>лиц с гемофилией </a:t>
            </a:r>
            <a:r>
              <a:rPr lang="ru-RU" dirty="0"/>
              <a:t>ВФГ рекомендует </a:t>
            </a:r>
            <a:r>
              <a:rPr lang="ru-RU" b="1" dirty="0"/>
              <a:t>стоматологическую профилактику и уход за полостью рта</a:t>
            </a:r>
            <a:r>
              <a:rPr lang="ru-RU" dirty="0"/>
              <a:t>, это очень важно для обеспечения здоровья полости рта и её гигиены. </a:t>
            </a:r>
            <a:r>
              <a:rPr lang="ru-RU" b="1" dirty="0"/>
              <a:t>Это позволяет предотвратить заболевания пародонта и зубной кариес</a:t>
            </a:r>
            <a:r>
              <a:rPr lang="ru-RU" dirty="0"/>
              <a:t>, которые приводят к кровоточивости дёсен, зубной боли, потере зубов, затруднённому жеванию и социальным последствиям.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2" descr="Analytics free icon">
            <a:extLst>
              <a:ext uri="{FF2B5EF4-FFF2-40B4-BE49-F238E27FC236}">
                <a16:creationId xmlns:a16="http://schemas.microsoft.com/office/drawing/2014/main" id="{C8A1F29F-85E6-4540-B1BB-D9970C034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278" y="557210"/>
            <a:ext cx="758317" cy="75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616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E11C7-586B-46C8-B844-A0338319D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Autofit/>
          </a:bodyPr>
          <a:lstStyle/>
          <a:p>
            <a:r>
              <a:rPr lang="en-CA" dirty="0" err="1"/>
              <a:t>Стоматологический</a:t>
            </a:r>
            <a:r>
              <a:rPr lang="en-CA" dirty="0"/>
              <a:t> </a:t>
            </a:r>
            <a:r>
              <a:rPr lang="en-CA" dirty="0" err="1"/>
              <a:t>уход</a:t>
            </a:r>
            <a:r>
              <a:rPr lang="en-CA" dirty="0"/>
              <a:t> и </a:t>
            </a:r>
            <a:r>
              <a:rPr lang="en-CA" dirty="0" err="1"/>
              <a:t>лечение</a:t>
            </a:r>
            <a:br>
              <a:rPr lang="en-US" dirty="0"/>
            </a:br>
            <a:r>
              <a:rPr lang="ru-RU" dirty="0"/>
              <a:t>Уход за полостью рта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1C834-B70A-40C3-9727-13C2CF8A8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2.7.5</a:t>
            </a:r>
            <a:r>
              <a:rPr lang="en-US" b="1" dirty="0">
                <a:solidFill>
                  <a:schemeClr val="accent1"/>
                </a:solidFill>
              </a:rPr>
              <a:t>:</a:t>
            </a:r>
            <a:br>
              <a:rPr lang="en-US" dirty="0"/>
            </a:br>
            <a:r>
              <a:rPr lang="ru-RU" dirty="0"/>
              <a:t>Для всех </a:t>
            </a:r>
            <a:r>
              <a:rPr lang="ru-RU" b="1" dirty="0"/>
              <a:t>лиц с гемофилией </a:t>
            </a:r>
            <a:r>
              <a:rPr lang="ru-RU" dirty="0"/>
              <a:t>ВФГ рекомендует </a:t>
            </a:r>
            <a:r>
              <a:rPr lang="ru-RU" b="1" dirty="0"/>
              <a:t>обучение о важности хорошей гигиены полости рта для предотвращения стоматологических проблем и осложнений</a:t>
            </a:r>
            <a:r>
              <a:rPr lang="ru-RU" dirty="0"/>
              <a:t>, обучение должно включать инструкции по чистке зубов: фторсодержащей пастой дважды в день зубной щёткой средней жёсткости или мягкой, для удаления зубного налёта; после чистки пасту не следует выполаскивать (“сплюнуть, но не полоскать”), это обеспечит максимальное воздействие фтора. </a:t>
            </a:r>
          </a:p>
          <a:p>
            <a:pPr marL="0" indent="0">
              <a:buNone/>
            </a:pPr>
            <a:r>
              <a:rPr lang="en-US" dirty="0"/>
              <a:t> </a:t>
            </a:r>
            <a:endParaRPr lang="en-CA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6D7473-32E1-4F03-AC7D-E53CD15D947D}"/>
              </a:ext>
            </a:extLst>
          </p:cNvPr>
          <p:cNvSpPr txBox="1">
            <a:spLocks/>
          </p:cNvSpPr>
          <p:nvPr/>
        </p:nvSpPr>
        <p:spPr>
          <a:xfrm>
            <a:off x="838200" y="4074850"/>
            <a:ext cx="10515600" cy="1668729"/>
          </a:xfrm>
          <a:prstGeom prst="roundRect">
            <a:avLst>
              <a:gd name="adj" fmla="val 984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vert="horz" lIns="274320" tIns="45720" rIns="27432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</a:pPr>
            <a:r>
              <a:rPr lang="ru-RU" b="1" dirty="0">
                <a:solidFill>
                  <a:srgbClr val="008BB0"/>
                </a:solidFill>
              </a:rPr>
              <a:t>ПРИМЕЧАНИЕ:</a:t>
            </a:r>
            <a:r>
              <a:rPr lang="en-US" b="1" i="0" u="none" strike="noStrike" baseline="0" dirty="0">
                <a:solidFill>
                  <a:srgbClr val="008BB0"/>
                </a:solidFill>
              </a:rPr>
              <a:t> </a:t>
            </a:r>
            <a:r>
              <a:rPr lang="ru-RU" dirty="0"/>
              <a:t>Для полного удаления налёта рекомендуется использовать зубную нить или щётки для чистки межзубного пространства. </a:t>
            </a:r>
            <a:endParaRPr lang="en-US" i="0" u="none" strike="noStrike" baseline="0" dirty="0"/>
          </a:p>
          <a:p>
            <a:pPr lvl="0">
              <a:buNone/>
            </a:pPr>
            <a:r>
              <a:rPr lang="ru-RU" b="1" dirty="0">
                <a:solidFill>
                  <a:srgbClr val="008BB0"/>
                </a:solidFill>
              </a:rPr>
              <a:t>ПРИМЕЧАНИЕ:</a:t>
            </a:r>
            <a:r>
              <a:rPr lang="en-US" b="1" i="0" u="none" strike="noStrike" baseline="0" dirty="0">
                <a:solidFill>
                  <a:srgbClr val="008BB0"/>
                </a:solidFill>
              </a:rPr>
              <a:t> </a:t>
            </a:r>
            <a:r>
              <a:rPr lang="ru-RU" dirty="0"/>
              <a:t>Лица с ограниченным радиусом движения локтя или плеча могут</a:t>
            </a:r>
            <a:r>
              <a:rPr lang="en-US" dirty="0"/>
              <a:t> </a:t>
            </a:r>
            <a:r>
              <a:rPr lang="ru-RU" dirty="0"/>
              <a:t>найти полезным использование модифицированных или электрических зубных щёток и устройств для использования зубной нити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8" name="Picture 2" descr="Analytics free icon">
            <a:extLst>
              <a:ext uri="{FF2B5EF4-FFF2-40B4-BE49-F238E27FC236}">
                <a16:creationId xmlns:a16="http://schemas.microsoft.com/office/drawing/2014/main" id="{2F5A98AC-688C-5346-9DD9-F154CFE6B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278" y="557210"/>
            <a:ext cx="758317" cy="75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491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DB25E-30F5-4102-98F3-CA27EBB79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472021"/>
            <a:ext cx="10515599" cy="1090079"/>
          </a:xfrm>
        </p:spPr>
        <p:txBody>
          <a:bodyPr>
            <a:noAutofit/>
          </a:bodyPr>
          <a:lstStyle/>
          <a:p>
            <a:r>
              <a:rPr lang="en-CA" dirty="0" err="1"/>
              <a:t>Стоматологический</a:t>
            </a:r>
            <a:r>
              <a:rPr lang="en-CA" dirty="0"/>
              <a:t> </a:t>
            </a:r>
            <a:r>
              <a:rPr lang="en-CA" dirty="0" err="1"/>
              <a:t>уход</a:t>
            </a:r>
            <a:r>
              <a:rPr lang="en-CA" dirty="0"/>
              <a:t> и </a:t>
            </a:r>
            <a:r>
              <a:rPr lang="en-CA" dirty="0" err="1"/>
              <a:t>лечение</a:t>
            </a:r>
            <a:r>
              <a:rPr lang="en-CA" dirty="0"/>
              <a:t> </a:t>
            </a:r>
            <a:br>
              <a:rPr lang="en-CA" dirty="0"/>
            </a:br>
            <a:r>
              <a:rPr lang="ru-RU" dirty="0"/>
              <a:t>Стоматологическая хирургия и </a:t>
            </a:r>
            <a:r>
              <a:rPr lang="ru-RU" dirty="0" err="1"/>
              <a:t>инвазивные</a:t>
            </a:r>
            <a:r>
              <a:rPr lang="ru-RU" dirty="0"/>
              <a:t> процедуры</a:t>
            </a:r>
            <a:br>
              <a:rPr lang="ru-RU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DACC5-C68D-4768-9FF5-4F5FA29D9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2.7.7: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ru-RU" dirty="0"/>
              <a:t>Для </a:t>
            </a:r>
            <a:r>
              <a:rPr lang="ru-RU" b="1" dirty="0"/>
              <a:t>пациентов с гемофилией </a:t>
            </a:r>
            <a:r>
              <a:rPr lang="ru-RU" dirty="0"/>
              <a:t>ВФГ рекомендует, чтобы </a:t>
            </a:r>
            <a:r>
              <a:rPr lang="ru-RU" b="1" dirty="0"/>
              <a:t>удаление зубов и другие </a:t>
            </a:r>
            <a:r>
              <a:rPr lang="ru-RU" b="1" dirty="0" err="1"/>
              <a:t>инвазивные</a:t>
            </a:r>
            <a:r>
              <a:rPr lang="ru-RU" b="1" dirty="0"/>
              <a:t> процедуры в полости рта </a:t>
            </a:r>
            <a:r>
              <a:rPr lang="ru-RU" dirty="0"/>
              <a:t>(например, имплантация, хирургия периодонта или биопсия дёсен) </a:t>
            </a:r>
            <a:r>
              <a:rPr lang="ru-RU" b="1" dirty="0"/>
              <a:t>проводились только с индивидуальным планом гемостаза</a:t>
            </a:r>
            <a:r>
              <a:rPr lang="ru-RU" dirty="0"/>
              <a:t> по консультации с гематологом</a:t>
            </a:r>
            <a:r>
              <a:rPr lang="en-US" dirty="0"/>
              <a:t>.</a:t>
            </a:r>
            <a:endParaRPr lang="en-CA" dirty="0"/>
          </a:p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2.7.8:</a:t>
            </a:r>
            <a:br>
              <a:rPr lang="en-US" dirty="0"/>
            </a:br>
            <a:r>
              <a:rPr lang="ru-RU" dirty="0"/>
              <a:t>Для </a:t>
            </a:r>
            <a:r>
              <a:rPr lang="ru-RU" b="1" dirty="0"/>
              <a:t>пациентов с гемофилией </a:t>
            </a:r>
            <a:r>
              <a:rPr lang="ru-RU" dirty="0"/>
              <a:t>ВФГ рекомендует </a:t>
            </a:r>
            <a:r>
              <a:rPr lang="ru-RU" b="1" dirty="0"/>
              <a:t>системно или наружно использовать </a:t>
            </a:r>
            <a:r>
              <a:rPr lang="ru-RU" b="1" dirty="0" err="1"/>
              <a:t>транексамовую</a:t>
            </a:r>
            <a:r>
              <a:rPr lang="ru-RU" b="1" dirty="0"/>
              <a:t> кислоту или эпсилон-аминокапроновую кислоту (ЭАКК) в качестве средства </a:t>
            </a:r>
            <a:r>
              <a:rPr lang="ru-RU" b="1" dirty="0" err="1"/>
              <a:t>адъюнктивной</a:t>
            </a:r>
            <a:r>
              <a:rPr lang="ru-RU" b="1" dirty="0"/>
              <a:t> терапии при проведении стоматологических вмешательств</a:t>
            </a:r>
            <a:r>
              <a:rPr lang="ru-RU" dirty="0"/>
              <a:t>, пре- и </a:t>
            </a:r>
            <a:r>
              <a:rPr lang="ru-RU" dirty="0" err="1"/>
              <a:t>постоперационно</a:t>
            </a:r>
            <a:r>
              <a:rPr lang="ru-RU" dirty="0"/>
              <a:t>, они могут снизить необходимость заместительной терапии фактором. 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D17005-1544-4979-8FFE-03A3A58F3AE2}"/>
              </a:ext>
            </a:extLst>
          </p:cNvPr>
          <p:cNvSpPr txBox="1">
            <a:spLocks/>
          </p:cNvSpPr>
          <p:nvPr/>
        </p:nvSpPr>
        <p:spPr>
          <a:xfrm>
            <a:off x="838200" y="5295900"/>
            <a:ext cx="10515600" cy="1325829"/>
          </a:xfrm>
          <a:prstGeom prst="roundRect">
            <a:avLst>
              <a:gd name="adj" fmla="val 984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vert="horz" lIns="274320" tIns="45720" rIns="27432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b="1" i="0" u="none" strike="noStrike" baseline="0" dirty="0">
                <a:solidFill>
                  <a:srgbClr val="008BB0"/>
                </a:solidFill>
              </a:rPr>
              <a:t>ПРИМЕЧАНИЕ: </a:t>
            </a:r>
            <a:r>
              <a:rPr lang="ru-RU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Пациентам необходимо рекомендовать в течение как минимум 3-5 дней после оперативного вмешательства есть мягкую пищу и осторожно чистить зубы вокруг раны, чтобы не нарушить сгусток внутри лунки и её заживление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</a:t>
            </a:r>
            <a:endParaRPr lang="en-US" i="0" u="none" strike="noStrike" baseline="0" dirty="0"/>
          </a:p>
        </p:txBody>
      </p:sp>
      <p:pic>
        <p:nvPicPr>
          <p:cNvPr id="6" name="Picture 2" descr="Analytics free icon">
            <a:extLst>
              <a:ext uri="{FF2B5EF4-FFF2-40B4-BE49-F238E27FC236}">
                <a16:creationId xmlns:a16="http://schemas.microsoft.com/office/drawing/2014/main" id="{C0A01C67-1E52-BE4C-85EB-0557C7A98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610" y="557210"/>
            <a:ext cx="758317" cy="75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915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62391-BB81-428A-B719-CA72E4C30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rmAutofit/>
          </a:bodyPr>
          <a:lstStyle/>
          <a:p>
            <a:r>
              <a:rPr lang="ru-RU" dirty="0"/>
              <a:t>Переход из педиатрической системы здравоохранения во взрослую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B93B1-02CF-4A23-9492-1CA76C867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Два переходных периода особенно сложны для соблюдения приверженности лечению</a:t>
            </a:r>
            <a:r>
              <a:rPr lang="en-US" b="1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dirty="0"/>
              <a:t>Когда</a:t>
            </a:r>
            <a:r>
              <a:rPr lang="ru-RU" b="1" dirty="0"/>
              <a:t> подростки переходят на самостоятельную терапию</a:t>
            </a:r>
            <a:endParaRPr lang="en-US" b="1" dirty="0"/>
          </a:p>
          <a:p>
            <a:pPr marL="914400" lvl="1" indent="-45720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К</a:t>
            </a:r>
            <a:r>
              <a:rPr lang="ru-RU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огда </a:t>
            </a:r>
            <a:r>
              <a:rPr lang="ru-RU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молодые люди уезжают</a:t>
            </a:r>
            <a:r>
              <a:rPr lang="ru-RU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из дома и берут на себя </a:t>
            </a:r>
            <a:r>
              <a:rPr lang="ru-RU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полную ответственность</a:t>
            </a:r>
            <a:r>
              <a:rPr lang="ru-RU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за самостоятельный уход </a:t>
            </a:r>
            <a:endParaRPr lang="en-US" dirty="0"/>
          </a:p>
          <a:p>
            <a:pPr marL="0" indent="0">
              <a:buNone/>
            </a:pPr>
            <a:r>
              <a:rPr lang="ru-RU" b="1" dirty="0"/>
              <a:t>Для решения этой проблемы необходима стратегия перехода. Её основные компоненты </a:t>
            </a:r>
            <a:r>
              <a:rPr lang="en-US" b="1" dirty="0"/>
              <a:t>:</a:t>
            </a:r>
          </a:p>
          <a:p>
            <a:pPr lvl="1"/>
            <a:r>
              <a:rPr lang="ru-RU" dirty="0"/>
              <a:t>Разработка структурированного плана перехода;</a:t>
            </a:r>
          </a:p>
          <a:p>
            <a:pPr lvl="1"/>
            <a:r>
              <a:rPr lang="ru-RU" dirty="0"/>
              <a:t>Наблюдение и систематическая оценка степени готовности пациента;</a:t>
            </a:r>
          </a:p>
          <a:p>
            <a:pPr lvl="1"/>
            <a:r>
              <a:rPr lang="ru-RU" dirty="0"/>
              <a:t>Индивидуализированная поддержка; </a:t>
            </a:r>
          </a:p>
          <a:p>
            <a:pPr lvl="1"/>
            <a:r>
              <a:rPr lang="ru-RU" dirty="0"/>
              <a:t>Дополнительная поддержка при переходе на самостоятельную терапию или переезде из дома.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17841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D095E-361C-854F-9905-566BE77AA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rmAutofit/>
          </a:bodyPr>
          <a:lstStyle/>
          <a:p>
            <a:r>
              <a:rPr lang="ru-RU" dirty="0"/>
              <a:t>Клинический случай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EFB4E4-E849-4298-8F7C-DF65A7840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5168900" cy="461486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«Джеймсу»</a:t>
            </a:r>
            <a:r>
              <a:rPr lang="en-CA" dirty="0"/>
              <a:t> </a:t>
            </a:r>
            <a:r>
              <a:rPr lang="ru-RU" dirty="0"/>
              <a:t>было два года, когда ему диагностировали тяжёлую гемофилию</a:t>
            </a:r>
            <a:endParaRPr lang="en-CA" dirty="0"/>
          </a:p>
          <a:p>
            <a:r>
              <a:rPr lang="ru-RU" dirty="0"/>
              <a:t>В возрасте десяти лет Джеймс поехал в детский лагерь и встретил там других мальчиков с гемофилией</a:t>
            </a:r>
            <a:endParaRPr lang="en-CA" dirty="0"/>
          </a:p>
          <a:p>
            <a:r>
              <a:rPr lang="ru-RU" dirty="0"/>
              <a:t>К 16 годам он был способен самостоятельно выполнять терапевтические процедуры и понимал необходимость лечения</a:t>
            </a:r>
            <a:endParaRPr lang="en-CA" dirty="0"/>
          </a:p>
          <a:p>
            <a:r>
              <a:rPr lang="ru-RU" dirty="0"/>
              <a:t>Он стал «</a:t>
            </a:r>
            <a:r>
              <a:rPr lang="ru-RU" dirty="0" err="1"/>
              <a:t>бадди</a:t>
            </a:r>
            <a:r>
              <a:rPr lang="ru-RU" dirty="0"/>
              <a:t>» (другом-наставником) для ребят с гемофилией, и остался им</a:t>
            </a:r>
            <a:r>
              <a:rPr lang="en-US" dirty="0"/>
              <a:t> </a:t>
            </a:r>
            <a:r>
              <a:rPr lang="ru-RU" dirty="0"/>
              <a:t>даже после того, как был переведён во взрослую клинику</a:t>
            </a:r>
            <a:endParaRPr lang="en-CA" dirty="0"/>
          </a:p>
        </p:txBody>
      </p:sp>
      <p:pic>
        <p:nvPicPr>
          <p:cNvPr id="4" name="Picture 3" descr="A group of people standing around a table&#10;&#10;Description automatically generated with low confidence">
            <a:extLst>
              <a:ext uri="{FF2B5EF4-FFF2-40B4-BE49-F238E27FC236}">
                <a16:creationId xmlns:a16="http://schemas.microsoft.com/office/drawing/2014/main" id="{ADE2D6D0-6FEF-42CD-9626-5C0D9CDCE717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8658" r="11354"/>
          <a:stretch/>
        </p:blipFill>
        <p:spPr>
          <a:xfrm>
            <a:off x="6798673" y="1809750"/>
            <a:ext cx="4682716" cy="29146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79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E6336-F576-43C6-A988-7ABF0E624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rmAutofit/>
          </a:bodyPr>
          <a:lstStyle/>
          <a:p>
            <a:r>
              <a:rPr lang="ru-RU" dirty="0"/>
              <a:t>Переход из педиатрической системы здравоохранения во взрослую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04035-0301-4CD4-B9C0-0C1A7D24C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1"/>
            <a:ext cx="10515600" cy="18669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2.8.1:</a:t>
            </a:r>
            <a:br>
              <a:rPr lang="en-US" dirty="0"/>
            </a:br>
            <a:r>
              <a:rPr lang="ru-RU" b="1" dirty="0"/>
              <a:t>Дети и подростки с гемофилией должны получать поддержку в виде непрерывного обучения и развития навыков</a:t>
            </a:r>
            <a:r>
              <a:rPr lang="ru-RU" dirty="0"/>
              <a:t>, включая умение самостоятельно делать инфузии и другие самостоятельные навыки, они должны получить необходимые знания о самостоятельном лечении гемофилии до совершения перехода из педиатрической системы здравоохранения во взрослую.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1FCFD72-80A6-49F9-BD2F-F02639DA97B2}"/>
              </a:ext>
            </a:extLst>
          </p:cNvPr>
          <p:cNvSpPr txBox="1">
            <a:spLocks/>
          </p:cNvSpPr>
          <p:nvPr/>
        </p:nvSpPr>
        <p:spPr>
          <a:xfrm>
            <a:off x="838200" y="4156153"/>
            <a:ext cx="10515600" cy="1325829"/>
          </a:xfrm>
          <a:prstGeom prst="roundRect">
            <a:avLst>
              <a:gd name="adj" fmla="val 984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vert="horz" lIns="274320" tIns="45720" rIns="27432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256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b="1" i="0" u="none" strike="noStrike" baseline="0" dirty="0">
                <a:solidFill>
                  <a:srgbClr val="008BB0"/>
                </a:solidFill>
              </a:rPr>
              <a:t>ПРИМЕЧАНИЕ: </a:t>
            </a:r>
            <a:r>
              <a:rPr lang="ru-RU" dirty="0">
                <a:effectLst/>
                <a:latin typeface="Arial" panose="020B0604020202020204" pitchFamily="34" charset="0"/>
                <a:ea typeface="Arial" panose="020B0604020202020204" pitchFamily="34" charset="0"/>
                <a:cs typeface="Symbol" panose="05050102010706020507" pitchFamily="18" charset="2"/>
              </a:rPr>
              <a:t>В течение переходного периода молодых пациентов и их семьи должна поддерживать команда комплексного лечения. По возможности при первом визите к взрослому гематологу должен присутствовать и гематолог-педиатр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Symbol" panose="05050102010706020507" pitchFamily="18" charset="2"/>
              </a:rPr>
              <a:t>КР</a:t>
            </a:r>
            <a:endParaRPr lang="en-US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117170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E6336-F576-43C6-A988-7ABF0E624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rmAutofit/>
          </a:bodyPr>
          <a:lstStyle/>
          <a:p>
            <a:r>
              <a:rPr lang="ru-RU" dirty="0"/>
              <a:t>Переход из педиатрической системы здравоохранения во взрослую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04035-0301-4CD4-B9C0-0C1A7D24C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2.8.2:</a:t>
            </a:r>
            <a:br>
              <a:rPr lang="ru-RU" b="1" dirty="0">
                <a:solidFill>
                  <a:schemeClr val="accent1"/>
                </a:solidFill>
              </a:rPr>
            </a:br>
            <a:r>
              <a:rPr lang="ru-RU" dirty="0"/>
              <a:t>Для </a:t>
            </a:r>
            <a:r>
              <a:rPr lang="ru-RU" b="1" dirty="0"/>
              <a:t>подростков с гемофилией </a:t>
            </a:r>
            <a:r>
              <a:rPr lang="ru-RU" dirty="0"/>
              <a:t>на профилактике ВФГ рекомендует </a:t>
            </a:r>
            <a:r>
              <a:rPr lang="ru-RU" b="1" dirty="0"/>
              <a:t>индивидуальное обучение и тренинг, в идеале – от медсестры – координатора лечения гемофилии</a:t>
            </a:r>
            <a:r>
              <a:rPr lang="ru-RU" dirty="0"/>
              <a:t>, это обеспечит адекватные знания о гемофилии и поддержит приверженность профилактике и самостоятельное лечение. Обучение должно включать понимание методики измерения приверженности, а также факторов и рисков, ведущих к изменению частоты кровотечений.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Рекомендация 2.8.3:</a:t>
            </a:r>
            <a:br>
              <a:rPr lang="en-US" dirty="0"/>
            </a:br>
            <a:r>
              <a:rPr lang="ru-RU" dirty="0"/>
              <a:t>Для подростков с гемофилией в возрасте 12-18 лет ВФГ рекомендует участие со сверстниками в лагерях для молодёжи с гемофилией, это усиливает поддержку между членами группы, развивает навыки самостоятельных инфузий и помогает понять важность приверженности лечению.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9037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08C96-7FE0-4B41-9BBA-F4D394852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rmAutofit/>
          </a:bodyPr>
          <a:lstStyle/>
          <a:p>
            <a:r>
              <a:rPr lang="ru-RU" dirty="0"/>
              <a:t>Заключение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E37B1-4EC6-418A-978D-5F40AD0BA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rmAutofit/>
          </a:bodyPr>
          <a:lstStyle/>
          <a:p>
            <a:r>
              <a:rPr lang="ru-RU" dirty="0"/>
              <a:t>Многопрофильная комплексная медицинская помощь обеспечивает лучшую заботу о здоровье и результаты лечения, и включает в себя обучение и поддержку затронутого заболеванием человека и его семьи.</a:t>
            </a:r>
            <a:endParaRPr lang="en-CA" dirty="0"/>
          </a:p>
          <a:p>
            <a:r>
              <a:rPr lang="ru-RU" dirty="0"/>
              <a:t>Участие пациентов в работе команды комплексной терапии важно для обеспечения индивидуализированной, учитывающей возраст медицинской помощи для всех людей, затронутых заболеванием.</a:t>
            </a:r>
            <a:endParaRPr lang="en-CA" dirty="0"/>
          </a:p>
          <a:p>
            <a:r>
              <a:rPr lang="ru-RU" dirty="0"/>
              <a:t>Навыки самостоятельной терапии должны преподаваться всем людям с гемофилией для обеспечения лучших результатов лечения и качества жизни.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494293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63A6E-C584-499C-8520-F180DB23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10515599" cy="147219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Благодарим организацию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«Гемофилия-Альянс»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 поддержку в создании этой презентации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A picture containing logo&#10;&#10;Description automatically generated">
            <a:extLst>
              <a:ext uri="{FF2B5EF4-FFF2-40B4-BE49-F238E27FC236}">
                <a16:creationId xmlns:a16="http://schemas.microsoft.com/office/drawing/2014/main" id="{490F289A-D8AB-4BFD-B8AD-37B76215898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371180" y="3720925"/>
            <a:ext cx="3449638" cy="2012950"/>
          </a:xfrm>
        </p:spPr>
      </p:pic>
    </p:spTree>
    <p:extLst>
      <p:ext uri="{BB962C8B-B14F-4D97-AF65-F5344CB8AC3E}">
        <p14:creationId xmlns:p14="http://schemas.microsoft.com/office/powerpoint/2010/main" val="2827534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rmAutofit/>
          </a:bodyPr>
          <a:lstStyle/>
          <a:p>
            <a:r>
              <a:rPr lang="ru-RU" sz="3200" dirty="0"/>
              <a:t>Публикуемые сведения</a:t>
            </a:r>
            <a:r>
              <a:rPr lang="en-US" sz="3200" dirty="0"/>
              <a:t>: </a:t>
            </a:r>
            <a:r>
              <a:rPr lang="ru-RU" sz="3200" dirty="0" err="1"/>
              <a:t>Кейт</a:t>
            </a:r>
            <a:r>
              <a:rPr lang="ru-RU" sz="3200" dirty="0"/>
              <a:t> </a:t>
            </a:r>
            <a:r>
              <a:rPr lang="ru-RU" sz="3200" dirty="0" err="1"/>
              <a:t>Кейр</a:t>
            </a: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DAD743-20C6-43DE-9B65-E011741CF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8BB0"/>
                </a:solidFill>
              </a:rPr>
              <a:t>Гранты/поддержка в проведении исследований</a:t>
            </a:r>
            <a:endParaRPr lang="ru-RU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dirty="0"/>
              <a:t>CSL Behring, Roche, </a:t>
            </a:r>
            <a:r>
              <a:rPr lang="en-US" dirty="0" err="1"/>
              <a:t>Sobi</a:t>
            </a:r>
            <a:r>
              <a:rPr lang="en-US" dirty="0"/>
              <a:t>, Takeda, Pfizer, </a:t>
            </a:r>
            <a:r>
              <a:rPr lang="en-US" dirty="0" err="1"/>
              <a:t>uniQure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Проспонсированные лекции</a:t>
            </a:r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/>
              <a:t>Bayer, CSL Behring, Novo Nordisk, Roche, </a:t>
            </a:r>
            <a:r>
              <a:rPr lang="en-US" dirty="0" err="1"/>
              <a:t>Sobi</a:t>
            </a:r>
            <a:r>
              <a:rPr lang="en-US" dirty="0"/>
              <a:t>, Takeda, Pfizer, </a:t>
            </a:r>
            <a:r>
              <a:rPr lang="en-US" dirty="0" err="1"/>
              <a:t>uniQure</a:t>
            </a:r>
            <a:endParaRPr lang="en-US" dirty="0"/>
          </a:p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Акционер</a:t>
            </a:r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 err="1"/>
              <a:t>Haemnet</a:t>
            </a:r>
            <a:r>
              <a:rPr lang="en-US" dirty="0"/>
              <a:t> Ltd </a:t>
            </a:r>
          </a:p>
        </p:txBody>
      </p:sp>
    </p:spTree>
    <p:extLst>
      <p:ext uri="{BB962C8B-B14F-4D97-AF65-F5344CB8AC3E}">
        <p14:creationId xmlns:p14="http://schemas.microsoft.com/office/powerpoint/2010/main" val="488959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E05B9-B8F3-4BAD-B33E-CE66B0889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rmAutofit/>
          </a:bodyPr>
          <a:lstStyle/>
          <a:p>
            <a:r>
              <a:rPr lang="ru-RU" dirty="0"/>
              <a:t>Авторы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E4F86-6C2F-4004-9502-3953902B9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b="1" dirty="0"/>
              <a:t>Елена </a:t>
            </a:r>
            <a:r>
              <a:rPr lang="ru-RU" b="1" dirty="0" err="1"/>
              <a:t>Сантагостино</a:t>
            </a:r>
            <a:endParaRPr lang="ru-RU" b="1" dirty="0"/>
          </a:p>
          <a:p>
            <a:pPr>
              <a:spcBef>
                <a:spcPts val="600"/>
              </a:spcBef>
            </a:pPr>
            <a:r>
              <a:rPr lang="ru-RU" b="1" dirty="0" err="1"/>
              <a:t>Элисон</a:t>
            </a:r>
            <a:r>
              <a:rPr lang="ru-RU" b="1" dirty="0"/>
              <a:t> </a:t>
            </a:r>
            <a:r>
              <a:rPr lang="ru-RU" b="1" dirty="0" err="1"/>
              <a:t>Дугалл</a:t>
            </a:r>
            <a:endParaRPr lang="ru-RU" b="1" dirty="0"/>
          </a:p>
          <a:p>
            <a:pPr>
              <a:spcBef>
                <a:spcPts val="600"/>
              </a:spcBef>
            </a:pPr>
            <a:r>
              <a:rPr lang="ru-RU" b="1" dirty="0"/>
              <a:t>Мэтью Джексон </a:t>
            </a:r>
            <a:r>
              <a:rPr lang="en-CA" b="1" dirty="0"/>
              <a:t>(</a:t>
            </a:r>
            <a:r>
              <a:rPr lang="ru-RU" b="1" dirty="0" err="1"/>
              <a:t>ЛсГ</a:t>
            </a:r>
            <a:r>
              <a:rPr lang="en-CA" b="1" dirty="0"/>
              <a:t>)</a:t>
            </a:r>
          </a:p>
          <a:p>
            <a:pPr>
              <a:spcBef>
                <a:spcPts val="600"/>
              </a:spcBef>
            </a:pPr>
            <a:r>
              <a:rPr lang="ru-RU" b="1" dirty="0" err="1"/>
              <a:t>Кейт</a:t>
            </a:r>
            <a:r>
              <a:rPr lang="ru-RU" b="1" dirty="0"/>
              <a:t> </a:t>
            </a:r>
            <a:r>
              <a:rPr lang="ru-RU" b="1" dirty="0" err="1"/>
              <a:t>Кейр</a:t>
            </a:r>
            <a:endParaRPr lang="ru-RU" b="1" dirty="0"/>
          </a:p>
          <a:p>
            <a:pPr>
              <a:spcBef>
                <a:spcPts val="600"/>
              </a:spcBef>
            </a:pPr>
            <a:r>
              <a:rPr lang="ru-RU" b="1" dirty="0" err="1"/>
              <a:t>Рича</a:t>
            </a:r>
            <a:r>
              <a:rPr lang="ru-RU" b="1" dirty="0"/>
              <a:t> </a:t>
            </a:r>
            <a:r>
              <a:rPr lang="ru-RU" b="1" dirty="0" err="1"/>
              <a:t>Моэн</a:t>
            </a:r>
            <a:endParaRPr lang="ru-RU" b="1" dirty="0"/>
          </a:p>
          <a:p>
            <a:pPr>
              <a:spcBef>
                <a:spcPts val="600"/>
              </a:spcBef>
            </a:pPr>
            <a:r>
              <a:rPr lang="ru-RU" b="1" dirty="0"/>
              <a:t>Ким Чу </a:t>
            </a:r>
            <a:r>
              <a:rPr lang="en-CA" b="1" dirty="0"/>
              <a:t>(</a:t>
            </a:r>
            <a:r>
              <a:rPr lang="ru-RU" b="1" dirty="0" err="1"/>
              <a:t>ЛсГ</a:t>
            </a:r>
            <a:r>
              <a:rPr lang="en-CA" b="1" dirty="0"/>
              <a:t>)</a:t>
            </a:r>
          </a:p>
          <a:p>
            <a:pPr>
              <a:spcBef>
                <a:spcPts val="600"/>
              </a:spcBef>
            </a:pPr>
            <a:r>
              <a:rPr lang="ru-RU" b="1" dirty="0" err="1"/>
              <a:t>Аугустас</a:t>
            </a:r>
            <a:r>
              <a:rPr lang="ru-RU" b="1" dirty="0"/>
              <a:t> </a:t>
            </a:r>
            <a:r>
              <a:rPr lang="ru-RU" b="1" dirty="0" err="1"/>
              <a:t>Недзинскас</a:t>
            </a:r>
            <a:r>
              <a:rPr lang="ru-RU" b="1" dirty="0"/>
              <a:t> </a:t>
            </a:r>
            <a:r>
              <a:rPr lang="en-CA" b="1" dirty="0"/>
              <a:t>(</a:t>
            </a:r>
            <a:r>
              <a:rPr lang="ru-RU" b="1" dirty="0" err="1"/>
              <a:t>ЛсГ</a:t>
            </a:r>
            <a:r>
              <a:rPr lang="en-CA" b="1" dirty="0"/>
              <a:t>)</a:t>
            </a:r>
          </a:p>
          <a:p>
            <a:pPr>
              <a:spcBef>
                <a:spcPts val="600"/>
              </a:spcBef>
            </a:pPr>
            <a:r>
              <a:rPr lang="ru-RU" b="1" dirty="0"/>
              <a:t>Маргарет К. </a:t>
            </a:r>
            <a:r>
              <a:rPr lang="ru-RU" b="1" dirty="0" err="1"/>
              <a:t>Озело</a:t>
            </a:r>
            <a:r>
              <a:rPr lang="ru-RU" b="1" dirty="0"/>
              <a:t> </a:t>
            </a:r>
          </a:p>
          <a:p>
            <a:pPr>
              <a:spcBef>
                <a:spcPts val="600"/>
              </a:spcBef>
            </a:pPr>
            <a:r>
              <a:rPr lang="ru-RU" b="1" dirty="0"/>
              <a:t>Х. Марийке </a:t>
            </a:r>
            <a:r>
              <a:rPr lang="ru-RU" b="1" dirty="0" err="1"/>
              <a:t>ван</a:t>
            </a:r>
            <a:r>
              <a:rPr lang="ru-RU" b="1" dirty="0"/>
              <a:t> </a:t>
            </a:r>
            <a:r>
              <a:rPr lang="ru-RU" b="1" dirty="0" err="1"/>
              <a:t>ден</a:t>
            </a:r>
            <a:r>
              <a:rPr lang="ru-RU" b="1" dirty="0"/>
              <a:t> Берг </a:t>
            </a:r>
          </a:p>
          <a:p>
            <a:pPr>
              <a:spcBef>
                <a:spcPts val="600"/>
              </a:spcBef>
            </a:pPr>
            <a:r>
              <a:rPr lang="ru-RU" b="1" dirty="0" err="1"/>
              <a:t>Гленн</a:t>
            </a:r>
            <a:r>
              <a:rPr lang="ru-RU" b="1" dirty="0"/>
              <a:t> Ф. </a:t>
            </a:r>
            <a:r>
              <a:rPr lang="ru-RU" b="1" dirty="0" err="1"/>
              <a:t>Пиэрс</a:t>
            </a:r>
            <a:r>
              <a:rPr lang="ru-RU" b="1" dirty="0"/>
              <a:t> </a:t>
            </a:r>
          </a:p>
          <a:p>
            <a:pPr>
              <a:spcBef>
                <a:spcPts val="600"/>
              </a:spcBef>
            </a:pPr>
            <a:r>
              <a:rPr lang="ru-RU" b="1" dirty="0" err="1"/>
              <a:t>Алок</a:t>
            </a:r>
            <a:r>
              <a:rPr lang="ru-RU" b="1" dirty="0"/>
              <a:t> </a:t>
            </a:r>
            <a:r>
              <a:rPr lang="ru-RU" b="1" dirty="0" err="1"/>
              <a:t>Шривастава</a:t>
            </a:r>
            <a:endParaRPr lang="en-CA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45E7F5-AF62-4B25-A3E1-94250E28E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err="1"/>
              <a:t>ЛсГ</a:t>
            </a:r>
            <a:r>
              <a:rPr lang="en-CA" dirty="0"/>
              <a:t>, </a:t>
            </a:r>
            <a:r>
              <a:rPr lang="ru-RU" dirty="0"/>
              <a:t>лица с гемофилией</a:t>
            </a:r>
            <a:r>
              <a:rPr lang="en-CA" dirty="0"/>
              <a:t>.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4796493" y="1494893"/>
            <a:ext cx="7183790" cy="37834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53490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4775F0-0B21-4BE7-8BA8-DD4B0F52A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Гемофилия</a:t>
            </a:r>
            <a:r>
              <a:rPr lang="en-CA" dirty="0"/>
              <a:t> A и B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845780-D5B7-44FB-BF96-3B1CFE30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ru-RU" dirty="0"/>
              <a:t>Гемофилия – это редкая, наследственная, связанная с Х-хромосомой </a:t>
            </a:r>
            <a:r>
              <a:rPr lang="ru-RU" dirty="0" err="1"/>
              <a:t>коагулопатия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ru-RU" dirty="0"/>
              <a:t>Гемофилия </a:t>
            </a:r>
            <a:r>
              <a:rPr lang="en-US" sz="2000" dirty="0"/>
              <a:t>A </a:t>
            </a:r>
            <a:r>
              <a:rPr lang="ru-RU" dirty="0"/>
              <a:t>характеризуется дефицитом </a:t>
            </a:r>
            <a:r>
              <a:rPr lang="ru-RU" b="1" dirty="0"/>
              <a:t>фактора свёртывания </a:t>
            </a:r>
            <a:r>
              <a:rPr lang="en-US" b="1" dirty="0"/>
              <a:t>VIII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en-US" dirty="0"/>
              <a:t>FVIII</a:t>
            </a:r>
            <a:r>
              <a:rPr lang="ru-RU" dirty="0"/>
              <a:t>)</a:t>
            </a:r>
            <a:endParaRPr lang="en-US" sz="2000" dirty="0"/>
          </a:p>
          <a:p>
            <a:pPr>
              <a:spcBef>
                <a:spcPts val="600"/>
              </a:spcBef>
            </a:pPr>
            <a:r>
              <a:rPr lang="ru-RU" dirty="0"/>
              <a:t>Гемофилия </a:t>
            </a:r>
            <a:r>
              <a:rPr lang="en-US" sz="2000" dirty="0"/>
              <a:t>B </a:t>
            </a:r>
            <a:r>
              <a:rPr lang="ru-RU" dirty="0"/>
              <a:t>характеризуется дефицитом </a:t>
            </a:r>
            <a:r>
              <a:rPr lang="ru-RU" b="1" dirty="0"/>
              <a:t>фактора свёртывания </a:t>
            </a:r>
            <a:r>
              <a:rPr lang="en-US" b="1" dirty="0"/>
              <a:t>IX</a:t>
            </a:r>
            <a:r>
              <a:rPr lang="ru-RU" dirty="0"/>
              <a:t> (</a:t>
            </a:r>
            <a:r>
              <a:rPr lang="en-US" dirty="0"/>
              <a:t>FIX</a:t>
            </a:r>
            <a:r>
              <a:rPr lang="ru-RU" dirty="0"/>
              <a:t>)</a:t>
            </a: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30% </a:t>
            </a:r>
            <a:r>
              <a:rPr lang="ru-RU" dirty="0"/>
              <a:t>всех случаев гемофилии являются результатом </a:t>
            </a:r>
            <a:r>
              <a:rPr lang="ru-RU" b="1" dirty="0"/>
              <a:t>спонтанных генетических вариаций</a:t>
            </a:r>
            <a:endParaRPr lang="en-US" sz="2000" b="1" dirty="0"/>
          </a:p>
          <a:p>
            <a:pPr>
              <a:spcBef>
                <a:spcPts val="600"/>
              </a:spcBef>
            </a:pPr>
            <a:r>
              <a:rPr lang="en-US" sz="2000" dirty="0"/>
              <a:t>50% </a:t>
            </a:r>
            <a:r>
              <a:rPr lang="ru-RU" b="1" dirty="0"/>
              <a:t>вновь диагностированных </a:t>
            </a:r>
            <a:r>
              <a:rPr lang="ru-RU" dirty="0"/>
              <a:t>лиц с </a:t>
            </a:r>
            <a:r>
              <a:rPr lang="ru-RU" b="1" dirty="0"/>
              <a:t>тяжёлой</a:t>
            </a:r>
            <a:r>
              <a:rPr lang="ru-RU" dirty="0"/>
              <a:t> гемофилией не имеют случаев заболевания гемофилией в семье</a:t>
            </a: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ru-RU" b="1" dirty="0">
                <a:solidFill>
                  <a:srgbClr val="008BB0"/>
                </a:solidFill>
              </a:rPr>
              <a:t>Точная диагностика гемофилии важна для информированного решения о правильном лечении.</a:t>
            </a:r>
            <a:endParaRPr lang="en-US" sz="2000" b="1" dirty="0">
              <a:solidFill>
                <a:srgbClr val="008BB0"/>
              </a:solidFill>
            </a:endParaRP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B8E9C8FE-28FE-5D4B-8E98-2B013B6F850E}"/>
              </a:ext>
            </a:extLst>
          </p:cNvPr>
          <p:cNvSpPr txBox="1">
            <a:spLocks/>
          </p:cNvSpPr>
          <p:nvPr/>
        </p:nvSpPr>
        <p:spPr>
          <a:xfrm>
            <a:off x="9177921" y="1433319"/>
            <a:ext cx="3429000" cy="483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46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4775F0-0B21-4BE7-8BA8-DD4B0F52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rmAutofit/>
          </a:bodyPr>
          <a:lstStyle/>
          <a:p>
            <a:r>
              <a:rPr lang="ru-RU" dirty="0"/>
              <a:t>Распространённость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A337DED-5D7C-46C6-A75F-143346FC0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07935"/>
            <a:ext cx="10515600" cy="116902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Основываясь на распространённости гемофилии</a:t>
            </a:r>
            <a:r>
              <a:rPr lang="en-US" dirty="0"/>
              <a:t>, </a:t>
            </a:r>
            <a:r>
              <a:rPr lang="ru-RU" dirty="0"/>
              <a:t>в</a:t>
            </a:r>
            <a:r>
              <a:rPr lang="en-US" dirty="0"/>
              <a:t> 2020</a:t>
            </a:r>
            <a:r>
              <a:rPr lang="ru-RU" dirty="0"/>
              <a:t> году</a:t>
            </a:r>
            <a:r>
              <a:rPr lang="en-US" dirty="0"/>
              <a:t> </a:t>
            </a:r>
            <a:r>
              <a:rPr lang="ru-RU" dirty="0"/>
              <a:t>ожидаемое число мужчин с гемофилией оценивается в </a:t>
            </a:r>
            <a:r>
              <a:rPr lang="en-US" dirty="0"/>
              <a:t>784000</a:t>
            </a:r>
            <a:r>
              <a:rPr lang="ru-RU" dirty="0"/>
              <a:t> человек</a:t>
            </a:r>
            <a:r>
              <a:rPr lang="en-US" dirty="0"/>
              <a:t>, </a:t>
            </a:r>
            <a:r>
              <a:rPr lang="ru-RU" dirty="0"/>
              <a:t>б</a:t>
            </a:r>
            <a:r>
              <a:rPr lang="el-GR" dirty="0"/>
              <a:t>ό</a:t>
            </a:r>
            <a:r>
              <a:rPr lang="ru-RU" dirty="0" err="1"/>
              <a:t>льшая</a:t>
            </a:r>
            <a:r>
              <a:rPr lang="ru-RU" dirty="0"/>
              <a:t> часть которых не диагностирована</a:t>
            </a:r>
            <a:r>
              <a:rPr lang="en-US" dirty="0"/>
              <a:t>.</a:t>
            </a:r>
            <a:endParaRPr lang="en-CA" dirty="0"/>
          </a:p>
          <a:p>
            <a:endParaRPr lang="en-CA" dirty="0"/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CF6F2F9F-0562-4663-A154-9FC292513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219090"/>
              </p:ext>
            </p:extLst>
          </p:nvPr>
        </p:nvGraphicFramePr>
        <p:xfrm>
          <a:off x="822960" y="1819510"/>
          <a:ext cx="10653695" cy="282861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212340">
                  <a:extLst>
                    <a:ext uri="{9D8B030D-6E8A-4147-A177-3AD203B41FA5}">
                      <a16:colId xmlns:a16="http://schemas.microsoft.com/office/drawing/2014/main" val="2594553570"/>
                    </a:ext>
                  </a:extLst>
                </a:gridCol>
                <a:gridCol w="2238596">
                  <a:extLst>
                    <a:ext uri="{9D8B030D-6E8A-4147-A177-3AD203B41FA5}">
                      <a16:colId xmlns:a16="http://schemas.microsoft.com/office/drawing/2014/main" val="3998076085"/>
                    </a:ext>
                  </a:extLst>
                </a:gridCol>
                <a:gridCol w="3108104">
                  <a:extLst>
                    <a:ext uri="{9D8B030D-6E8A-4147-A177-3AD203B41FA5}">
                      <a16:colId xmlns:a16="http://schemas.microsoft.com/office/drawing/2014/main" val="3628527644"/>
                    </a:ext>
                  </a:extLst>
                </a:gridCol>
                <a:gridCol w="3094655">
                  <a:extLst>
                    <a:ext uri="{9D8B030D-6E8A-4147-A177-3AD203B41FA5}">
                      <a16:colId xmlns:a16="http://schemas.microsoft.com/office/drawing/2014/main" val="3300974220"/>
                    </a:ext>
                  </a:extLst>
                </a:gridCol>
              </a:tblGrid>
              <a:tr h="409423">
                <a:tc>
                  <a:txBody>
                    <a:bodyPr/>
                    <a:lstStyle/>
                    <a:p>
                      <a:pPr algn="ctr"/>
                      <a:endParaRPr lang="en-CA" sz="2000" dirty="0"/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8BB0"/>
                          </a:solidFill>
                        </a:rPr>
                        <a:t>В процентах от всех пациентов</a:t>
                      </a:r>
                      <a:endParaRPr lang="en-CA" sz="2000" b="1" dirty="0">
                        <a:solidFill>
                          <a:srgbClr val="008BB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8BB0"/>
                          </a:solidFill>
                        </a:rPr>
                        <a:t>Распространённость </a:t>
                      </a:r>
                      <a:endParaRPr lang="en-US" sz="2000" b="1" dirty="0">
                        <a:solidFill>
                          <a:srgbClr val="008BB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8BB0"/>
                          </a:solidFill>
                        </a:rPr>
                        <a:t>/</a:t>
                      </a:r>
                      <a:r>
                        <a:rPr lang="ru-RU" sz="2000" b="0" dirty="0">
                          <a:solidFill>
                            <a:srgbClr val="008BB0"/>
                          </a:solidFill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008BB0"/>
                          </a:solidFill>
                        </a:rPr>
                        <a:t>100000 </a:t>
                      </a:r>
                      <a:r>
                        <a:rPr lang="ru-RU" sz="2000" b="0" dirty="0">
                          <a:solidFill>
                            <a:srgbClr val="008BB0"/>
                          </a:solidFill>
                        </a:rPr>
                        <a:t>мужчин</a:t>
                      </a:r>
                      <a:endParaRPr lang="en-CA" sz="2000" b="0" dirty="0">
                        <a:solidFill>
                          <a:srgbClr val="008BB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8BB0"/>
                          </a:solidFill>
                        </a:rPr>
                        <a:t>Распространённость при рождении </a:t>
                      </a:r>
                      <a:r>
                        <a:rPr lang="en-US" sz="2000" b="0" dirty="0">
                          <a:solidFill>
                            <a:srgbClr val="008BB0"/>
                          </a:solidFill>
                        </a:rPr>
                        <a:t>/100000 </a:t>
                      </a:r>
                      <a:r>
                        <a:rPr lang="ru-RU" sz="2000" b="0" dirty="0">
                          <a:solidFill>
                            <a:srgbClr val="008BB0"/>
                          </a:solidFill>
                        </a:rPr>
                        <a:t>мужчин при рождении</a:t>
                      </a:r>
                      <a:endParaRPr lang="en-CA" sz="2000" b="0" dirty="0">
                        <a:solidFill>
                          <a:srgbClr val="008BB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95645940"/>
                  </a:ext>
                </a:extLst>
              </a:tr>
              <a:tr h="6075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Гемофилия </a:t>
                      </a:r>
                      <a:r>
                        <a:rPr lang="en-US" sz="2000" b="1" dirty="0"/>
                        <a:t>A</a:t>
                      </a:r>
                      <a:endParaRPr lang="en-CA" sz="2000" b="1" dirty="0"/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80-85%</a:t>
                      </a:r>
                      <a:endParaRPr lang="en-CA" sz="2000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17</a:t>
                      </a:r>
                      <a:r>
                        <a:rPr lang="ru-RU" sz="2000" dirty="0"/>
                        <a:t>,</a:t>
                      </a:r>
                      <a:r>
                        <a:rPr lang="en-US" sz="2000" dirty="0"/>
                        <a:t>1</a:t>
                      </a:r>
                      <a:endParaRPr lang="en-CA" sz="2000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24</a:t>
                      </a:r>
                      <a:r>
                        <a:rPr lang="ru-RU" sz="2000" dirty="0"/>
                        <a:t>,</a:t>
                      </a:r>
                      <a:r>
                        <a:rPr lang="en-US" sz="2000" dirty="0"/>
                        <a:t>6</a:t>
                      </a:r>
                      <a:endParaRPr lang="en-CA" sz="2000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08787340"/>
                  </a:ext>
                </a:extLst>
              </a:tr>
              <a:tr h="6075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Гемофилия </a:t>
                      </a:r>
                      <a:r>
                        <a:rPr lang="en-US" sz="2000" b="1" dirty="0"/>
                        <a:t>B</a:t>
                      </a:r>
                      <a:endParaRPr lang="en-CA" sz="2000" b="1" dirty="0"/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15-20%</a:t>
                      </a:r>
                      <a:endParaRPr lang="en-CA" sz="2000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3</a:t>
                      </a:r>
                      <a:r>
                        <a:rPr lang="ru-RU" sz="2000" dirty="0"/>
                        <a:t>,</a:t>
                      </a:r>
                      <a:r>
                        <a:rPr lang="en-US" sz="2000" dirty="0"/>
                        <a:t>8</a:t>
                      </a:r>
                      <a:endParaRPr lang="en-CA" sz="2000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  <a:endParaRPr lang="en-CA" sz="2000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45129103"/>
                  </a:ext>
                </a:extLst>
              </a:tr>
              <a:tr h="6075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Всего</a:t>
                      </a:r>
                      <a:endParaRPr lang="en-CA" sz="2000" b="1" dirty="0"/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-</a:t>
                      </a:r>
                      <a:endParaRPr lang="en-CA" sz="2000" b="1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21</a:t>
                      </a:r>
                      <a:endParaRPr lang="en-CA" sz="2000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30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40964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284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6DBED-85AA-48FB-B63B-14EF12D10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425"/>
            <a:ext cx="10515599" cy="1090079"/>
          </a:xfrm>
        </p:spPr>
        <p:txBody>
          <a:bodyPr>
            <a:normAutofit/>
          </a:bodyPr>
          <a:lstStyle/>
          <a:p>
            <a:r>
              <a:rPr lang="ru-RU" dirty="0"/>
              <a:t>Клиническая диагностика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59790-1380-401F-A273-DAB43A1BB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5743353" cy="4614863"/>
          </a:xfrm>
        </p:spPr>
        <p:txBody>
          <a:bodyPr>
            <a:noAutofit/>
          </a:bodyPr>
          <a:lstStyle/>
          <a:p>
            <a:r>
              <a:rPr lang="ru-RU" b="1" dirty="0"/>
              <a:t>Основные признаки</a:t>
            </a:r>
            <a:r>
              <a:rPr lang="en-US" dirty="0"/>
              <a:t>: </a:t>
            </a:r>
            <a:r>
              <a:rPr lang="ru-RU" dirty="0"/>
              <a:t>частое появление </a:t>
            </a:r>
            <a:r>
              <a:rPr lang="en-US" dirty="0" err="1"/>
              <a:t>синяков</a:t>
            </a:r>
            <a:r>
              <a:rPr lang="en-CA" dirty="0"/>
              <a:t>, </a:t>
            </a:r>
            <a:r>
              <a:rPr lang="ru-RU" dirty="0"/>
              <a:t>“спонтанные” кровотечения и</a:t>
            </a:r>
            <a:r>
              <a:rPr lang="en-US" dirty="0"/>
              <a:t> </a:t>
            </a:r>
            <a:r>
              <a:rPr lang="ru-RU" dirty="0"/>
              <a:t>обильные кровотечения </a:t>
            </a:r>
            <a:endParaRPr lang="en-US" dirty="0"/>
          </a:p>
          <a:p>
            <a:r>
              <a:rPr lang="ru-RU" dirty="0"/>
              <a:t>Симптомы кровоизлияний в суставы у детей самого младшего возраста являются основным признаком тяжёлой гемофилии, включая в себя </a:t>
            </a:r>
            <a:r>
              <a:rPr lang="en-US" dirty="0"/>
              <a:t>:</a:t>
            </a:r>
          </a:p>
          <a:p>
            <a:pPr lvl="1"/>
            <a:r>
              <a:rPr lang="ru-RU" dirty="0"/>
              <a:t>Кровотечения в мягкие ткани и внутримышечные кровотечения </a:t>
            </a:r>
          </a:p>
          <a:p>
            <a:pPr lvl="1"/>
            <a:r>
              <a:rPr lang="ru-RU" dirty="0"/>
              <a:t>Кровотечения, связанные с медицинскими процедурами</a:t>
            </a:r>
          </a:p>
          <a:p>
            <a:pPr lvl="1"/>
            <a:r>
              <a:rPr lang="ru-RU" dirty="0"/>
              <a:t>Кровотечения из слизистых оболочек</a:t>
            </a:r>
          </a:p>
          <a:p>
            <a:pPr lvl="1"/>
            <a:r>
              <a:rPr lang="ru-RU" dirty="0"/>
              <a:t>Внутричерепные кровотечения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B4DCFC-3C17-8447-AC2B-DAA6BA762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72835" y="1717998"/>
            <a:ext cx="2164876" cy="3222602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B04533-3602-F44D-9520-E8BC4E000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926166" y="2120824"/>
            <a:ext cx="3222603" cy="241695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20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CE32FAF-AF35-BF4F-B467-EAEA8F79C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Кровотечения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F873A10-06CD-1141-BAF5-62C13BF4F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252720"/>
            <a:ext cx="10515600" cy="876084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buNone/>
            </a:pPr>
            <a:r>
              <a:rPr lang="ru-RU" dirty="0"/>
              <a:t>Тяжесть кровотечений при гемофилии коррелирует со степенью дефицита фактора свёртывания, диагноз основывается на анализе активности фактора, демонстрирующем дефицит </a:t>
            </a:r>
            <a:r>
              <a:rPr lang="en-US" dirty="0"/>
              <a:t>FVIII </a:t>
            </a:r>
            <a:r>
              <a:rPr lang="ru-RU" dirty="0"/>
              <a:t>или </a:t>
            </a:r>
            <a:r>
              <a:rPr lang="en-US" dirty="0"/>
              <a:t>FIX</a:t>
            </a:r>
            <a:r>
              <a:rPr lang="ru-RU" dirty="0"/>
              <a:t>.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6A958B03-234C-C342-88CC-B2A8D7070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795084"/>
              </p:ext>
            </p:extLst>
          </p:nvPr>
        </p:nvGraphicFramePr>
        <p:xfrm>
          <a:off x="838199" y="1016000"/>
          <a:ext cx="10877552" cy="42367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247901">
                  <a:extLst>
                    <a:ext uri="{9D8B030D-6E8A-4147-A177-3AD203B41FA5}">
                      <a16:colId xmlns:a16="http://schemas.microsoft.com/office/drawing/2014/main" val="2594553570"/>
                    </a:ext>
                  </a:extLst>
                </a:gridCol>
                <a:gridCol w="2071688">
                  <a:extLst>
                    <a:ext uri="{9D8B030D-6E8A-4147-A177-3AD203B41FA5}">
                      <a16:colId xmlns:a16="http://schemas.microsoft.com/office/drawing/2014/main" val="3998076085"/>
                    </a:ext>
                  </a:extLst>
                </a:gridCol>
                <a:gridCol w="6557963">
                  <a:extLst>
                    <a:ext uri="{9D8B030D-6E8A-4147-A177-3AD203B41FA5}">
                      <a16:colId xmlns:a16="http://schemas.microsoft.com/office/drawing/2014/main" val="3628527644"/>
                    </a:ext>
                  </a:extLst>
                </a:gridCol>
              </a:tblGrid>
              <a:tr h="40942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008BB0"/>
                          </a:solidFill>
                          <a:latin typeface="+mn-lt"/>
                          <a:ea typeface="+mn-ea"/>
                          <a:cs typeface="+mn-cs"/>
                        </a:rPr>
                        <a:t>Степень тяжести</a:t>
                      </a:r>
                      <a:endParaRPr lang="en-CA" sz="2000" b="1" kern="1200" dirty="0">
                        <a:solidFill>
                          <a:srgbClr val="008BB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8BB0"/>
                          </a:solidFill>
                        </a:rPr>
                        <a:t>Уровень активности фактора свёртывания</a:t>
                      </a:r>
                      <a:endParaRPr lang="en-CA" sz="2000" b="1" dirty="0">
                        <a:solidFill>
                          <a:srgbClr val="008BB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8BB0"/>
                          </a:solidFill>
                        </a:rPr>
                        <a:t>Эпизоды</a:t>
                      </a:r>
                      <a:r>
                        <a:rPr lang="ru-RU" sz="2000" b="1" baseline="0" dirty="0">
                          <a:solidFill>
                            <a:srgbClr val="008BB0"/>
                          </a:solidFill>
                        </a:rPr>
                        <a:t> кровотечений</a:t>
                      </a:r>
                      <a:endParaRPr lang="en-CA" sz="2000" b="0" dirty="0">
                        <a:solidFill>
                          <a:srgbClr val="008BB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95645940"/>
                  </a:ext>
                </a:extLst>
              </a:tr>
              <a:tr h="6075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Лёгкая</a:t>
                      </a:r>
                      <a:endParaRPr lang="en-CA" sz="2000" b="1" dirty="0"/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5-40 МЕ/дл </a:t>
                      </a:r>
                      <a:endParaRPr lang="en-US" sz="2000" b="0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Тяжёлые кровотечения при серьёзных травмах или хирургических вмешательствах; редкие спонтанные кровотечения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08787340"/>
                  </a:ext>
                </a:extLst>
              </a:tr>
              <a:tr h="6075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Умеренная </a:t>
                      </a:r>
                      <a:endParaRPr lang="en-CA" sz="2000" b="1" dirty="0"/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1-5 МЕ/дл </a:t>
                      </a:r>
                      <a:endParaRPr lang="en-CA" sz="2000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Периодические спонтанные кровотечения; длительные кровотечения при небольших травмах или хирургических вмешательствах</a:t>
                      </a:r>
                      <a:endParaRPr lang="en-CA" sz="2000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45129103"/>
                  </a:ext>
                </a:extLst>
              </a:tr>
              <a:tr h="6075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Тяжёлая </a:t>
                      </a:r>
                      <a:endParaRPr lang="en-CA" sz="2000" b="1" dirty="0"/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&lt;1 МЕ/дл </a:t>
                      </a:r>
                      <a:endParaRPr lang="en-CA" sz="2000" b="1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Спонтанные кровоизлияния в суставы или мышцы, в основном при отсутствии определяемых </a:t>
                      </a:r>
                      <a:r>
                        <a:rPr lang="ru-RU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гемостатических</a:t>
                      </a:r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угроз</a:t>
                      </a:r>
                      <a:endParaRPr lang="en-CA" sz="2000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40964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951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8BB0"/>
      </a:accent1>
      <a:accent2>
        <a:srgbClr val="719500"/>
      </a:accent2>
      <a:accent3>
        <a:srgbClr val="642566"/>
      </a:accent3>
      <a:accent4>
        <a:srgbClr val="FBD913"/>
      </a:accent4>
      <a:accent5>
        <a:srgbClr val="E60D2E"/>
      </a:accent5>
      <a:accent6>
        <a:srgbClr val="C4123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4D04D5609056428849DEFF65104C64" ma:contentTypeVersion="15" ma:contentTypeDescription="Create a new document." ma:contentTypeScope="" ma:versionID="c48d82d920dd5d25eb55ab3bdd59624f">
  <xsd:schema xmlns:xsd="http://www.w3.org/2001/XMLSchema" xmlns:xs="http://www.w3.org/2001/XMLSchema" xmlns:p="http://schemas.microsoft.com/office/2006/metadata/properties" xmlns:ns1="http://schemas.microsoft.com/sharepoint/v3" xmlns:ns2="902d07f0-7c98-4576-84da-3dac784571f8" xmlns:ns3="026d5d3f-5486-42e2-99f8-af2f5497c969" targetNamespace="http://schemas.microsoft.com/office/2006/metadata/properties" ma:root="true" ma:fieldsID="06525fe47db88cc34f43507aadba564f" ns1:_="" ns2:_="" ns3:_="">
    <xsd:import namespace="http://schemas.microsoft.com/sharepoint/v3"/>
    <xsd:import namespace="902d07f0-7c98-4576-84da-3dac784571f8"/>
    <xsd:import namespace="026d5d3f-5486-42e2-99f8-af2f5497c9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2d07f0-7c98-4576-84da-3dac784571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6d5d3f-5486-42e2-99f8-af2f5497c96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BE1BFA-7D67-45FC-9982-14BCFA011F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2D3757-4F28-458A-BB1A-F45220C4C8AE}">
  <ds:schemaRefs>
    <ds:schemaRef ds:uri="http://schemas.microsoft.com/office/2006/metadata/properties"/>
    <ds:schemaRef ds:uri="http://schemas.microsoft.com/office/infopath/2007/PartnerControls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902d07f0-7c98-4576-84da-3dac784571f8"/>
    <ds:schemaRef ds:uri="http://schemas.openxmlformats.org/package/2006/metadata/core-properties"/>
    <ds:schemaRef ds:uri="026d5d3f-5486-42e2-99f8-af2f5497c969"/>
    <ds:schemaRef ds:uri="http://purl.org/dc/terms/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CE2E1A3F-913B-43C8-913D-81EF244BE6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02d07f0-7c98-4576-84da-3dac784571f8"/>
    <ds:schemaRef ds:uri="026d5d3f-5486-42e2-99f8-af2f5497c9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8057</TotalTime>
  <Words>3087</Words>
  <Application>Microsoft Office PowerPoint</Application>
  <PresentationFormat>Widescreen</PresentationFormat>
  <Paragraphs>253</Paragraphs>
  <Slides>38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Office Theme</vt:lpstr>
      <vt:lpstr>PowerPoint Presentation</vt:lpstr>
      <vt:lpstr>Руководство ВФГ по лечению гемофилии</vt:lpstr>
      <vt:lpstr>Глава 2: Комплексное лечение гемофилии </vt:lpstr>
      <vt:lpstr>Публикуемые сведения: Кейт Кейр</vt:lpstr>
      <vt:lpstr>Авторы</vt:lpstr>
      <vt:lpstr>Гемофилия A и B</vt:lpstr>
      <vt:lpstr>Распространённость</vt:lpstr>
      <vt:lpstr>Клиническая диагностика</vt:lpstr>
      <vt:lpstr>Кровотечения</vt:lpstr>
      <vt:lpstr> Комплексная терапия  Основные компоненты: команда комплексной терапии </vt:lpstr>
      <vt:lpstr>Комплексная терапия</vt:lpstr>
      <vt:lpstr>Комплексная терапия</vt:lpstr>
      <vt:lpstr>Комплексная терапия Координация и предоставление лечения </vt:lpstr>
      <vt:lpstr>Комплексная терапия  Пациентские регистры и сбор данных</vt:lpstr>
      <vt:lpstr>Комплексная терапия  Обучение и поддержка пациентов/ухаживающих лиц</vt:lpstr>
      <vt:lpstr>Фитнес и физическая активность</vt:lpstr>
      <vt:lpstr>Фитнес и физическая активность</vt:lpstr>
      <vt:lpstr>Адъюнктивная терапия</vt:lpstr>
      <vt:lpstr>Адъюнктивная терапия</vt:lpstr>
      <vt:lpstr>Лечение на дому</vt:lpstr>
      <vt:lpstr>Лечение на дому Самостоятельное лечение</vt:lpstr>
      <vt:lpstr>Клинический случай</vt:lpstr>
      <vt:lpstr>Обезболивание  Острая боль</vt:lpstr>
      <vt:lpstr>Обезболивание  Острая боль</vt:lpstr>
      <vt:lpstr>Обезболивание  Постоперационная боль</vt:lpstr>
      <vt:lpstr>Обезболивание  Хроническая гемофилическая артропатия</vt:lpstr>
      <vt:lpstr>Обезболивание  Хроническая гемофилическая артропатия</vt:lpstr>
      <vt:lpstr>Обезболивание  Хроническая гемофилическая артропатия</vt:lpstr>
      <vt:lpstr>Стоматологический уход и лечение</vt:lpstr>
      <vt:lpstr>Стоматологический уход и лечение</vt:lpstr>
      <vt:lpstr>Стоматологический уход и лечение Уход за полостью рта</vt:lpstr>
      <vt:lpstr>Стоматологический уход и лечение  Стоматологическая хирургия и инвазивные процедуры </vt:lpstr>
      <vt:lpstr>Переход из педиатрической системы здравоохранения во взрослую</vt:lpstr>
      <vt:lpstr>Клинический случай</vt:lpstr>
      <vt:lpstr>Переход из педиатрической системы здравоохранения во взрослую</vt:lpstr>
      <vt:lpstr>Переход из педиатрической системы здравоохранения во взрослую</vt:lpstr>
      <vt:lpstr>Заключение</vt:lpstr>
      <vt:lpstr>Благодарим организацию «Гемофилия-Альянс» за поддержку в создании этой презентации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Jubb</dc:creator>
  <cp:lastModifiedBy>Julia Chadwick</cp:lastModifiedBy>
  <cp:revision>216</cp:revision>
  <dcterms:created xsi:type="dcterms:W3CDTF">2020-08-28T16:07:48Z</dcterms:created>
  <dcterms:modified xsi:type="dcterms:W3CDTF">2022-05-19T15:50:21Z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466400.000000000</vt:lpwstr>
  </property>
  <property fmtid="{D5CDD505-2E9C-101B-9397-08002B2CF9AE}" pid="3" name="ContentTypeId">
    <vt:lpwstr>0x010100E24D04D5609056428849DEFF65104C64</vt:lpwstr>
  </property>
</Properties>
</file>