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46"/>
  </p:notesMasterIdLst>
  <p:handoutMasterIdLst>
    <p:handoutMasterId r:id="rId47"/>
  </p:handoutMasterIdLst>
  <p:sldIdLst>
    <p:sldId id="2968" r:id="rId2"/>
    <p:sldId id="2969" r:id="rId3"/>
    <p:sldId id="2971" r:id="rId4"/>
    <p:sldId id="2970" r:id="rId5"/>
    <p:sldId id="2919" r:id="rId6"/>
    <p:sldId id="2967" r:id="rId7"/>
    <p:sldId id="2913" r:id="rId8"/>
    <p:sldId id="2929" r:id="rId9"/>
    <p:sldId id="2930" r:id="rId10"/>
    <p:sldId id="2931" r:id="rId11"/>
    <p:sldId id="2934" r:id="rId12"/>
    <p:sldId id="2935" r:id="rId13"/>
    <p:sldId id="2936" r:id="rId14"/>
    <p:sldId id="2937" r:id="rId15"/>
    <p:sldId id="2938" r:id="rId16"/>
    <p:sldId id="2965" r:id="rId17"/>
    <p:sldId id="2966" r:id="rId18"/>
    <p:sldId id="2939" r:id="rId19"/>
    <p:sldId id="2940" r:id="rId20"/>
    <p:sldId id="2951" r:id="rId21"/>
    <p:sldId id="2952" r:id="rId22"/>
    <p:sldId id="2945" r:id="rId23"/>
    <p:sldId id="2949" r:id="rId24"/>
    <p:sldId id="2980" r:id="rId25"/>
    <p:sldId id="2981" r:id="rId26"/>
    <p:sldId id="2950" r:id="rId27"/>
    <p:sldId id="2982" r:id="rId28"/>
    <p:sldId id="2977" r:id="rId29"/>
    <p:sldId id="2954" r:id="rId30"/>
    <p:sldId id="2983" r:id="rId31"/>
    <p:sldId id="2955" r:id="rId32"/>
    <p:sldId id="2957" r:id="rId33"/>
    <p:sldId id="2958" r:id="rId34"/>
    <p:sldId id="2973" r:id="rId35"/>
    <p:sldId id="2960" r:id="rId36"/>
    <p:sldId id="2974" r:id="rId37"/>
    <p:sldId id="2961" r:id="rId38"/>
    <p:sldId id="2962" r:id="rId39"/>
    <p:sldId id="2975" r:id="rId40"/>
    <p:sldId id="2963" r:id="rId41"/>
    <p:sldId id="2964" r:id="rId42"/>
    <p:sldId id="2976" r:id="rId43"/>
    <p:sldId id="2959" r:id="rId44"/>
    <p:sldId id="276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6" clrIdx="0">
    <p:extLst>
      <p:ext uri="{19B8F6BF-5375-455C-9EA6-DF929625EA0E}">
        <p15:presenceInfo xmlns:p15="http://schemas.microsoft.com/office/powerpoint/2012/main" userId="S::jchadwick@wfh.org::bd1ae82f-124b-4de6-bc22-d4eddcd0bf4b" providerId="AD"/>
      </p:ext>
    </p:extLst>
  </p:cmAuthor>
  <p:cmAuthor id="2" name="Karine Igartua, Dr" initials="KID" lastIdx="1" clrIdx="1">
    <p:extLst>
      <p:ext uri="{19B8F6BF-5375-455C-9EA6-DF929625EA0E}">
        <p15:presenceInfo xmlns:p15="http://schemas.microsoft.com/office/powerpoint/2012/main" userId="S::karine.igartua@mcgill.ca::0db75cb2-a157-489c-977a-76c312e8a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0D380-523B-4B3E-909C-B895DB0BCB09}" v="14" dt="2021-03-09T17:39:19.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5" autoAdjust="0"/>
    <p:restoredTop sz="88028" autoAdjust="0"/>
  </p:normalViewPr>
  <p:slideViewPr>
    <p:cSldViewPr snapToGrid="0" snapToObjects="1">
      <p:cViewPr varScale="1">
        <p:scale>
          <a:sx n="97" d="100"/>
          <a:sy n="97" d="100"/>
        </p:scale>
        <p:origin x="1014" y="66"/>
      </p:cViewPr>
      <p:guideLst/>
    </p:cSldViewPr>
  </p:slideViewPr>
  <p:outlineViewPr>
    <p:cViewPr>
      <p:scale>
        <a:sx n="33" d="100"/>
        <a:sy n="33" d="100"/>
      </p:scale>
      <p:origin x="0" y="-41412"/>
    </p:cViewPr>
  </p:outlin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F35C37-D651-4A91-94E6-09AF186CD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4460A19F-734F-47E9-8398-07FEE84718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178E75-3782-4829-B6C4-5C3F6E17BF3F}" type="datetimeFigureOut">
              <a:rPr lang="en-CA" smtClean="0"/>
              <a:t>2021-08-24</a:t>
            </a:fld>
            <a:endParaRPr lang="en-CA" dirty="0"/>
          </a:p>
        </p:txBody>
      </p:sp>
      <p:sp>
        <p:nvSpPr>
          <p:cNvPr id="4" name="Footer Placeholder 3">
            <a:extLst>
              <a:ext uri="{FF2B5EF4-FFF2-40B4-BE49-F238E27FC236}">
                <a16:creationId xmlns:a16="http://schemas.microsoft.com/office/drawing/2014/main" id="{AB88A5E2-BF44-460F-BCC2-024BFB7E1A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E82A8D8C-E067-44FA-A967-C7F676B0ED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3F0053-82FB-4F36-8109-D49696C3CE2D}" type="slidenum">
              <a:rPr lang="en-CA" smtClean="0"/>
              <a:t>‹#›</a:t>
            </a:fld>
            <a:endParaRPr lang="en-CA" dirty="0"/>
          </a:p>
        </p:txBody>
      </p:sp>
    </p:spTree>
    <p:extLst>
      <p:ext uri="{BB962C8B-B14F-4D97-AF65-F5344CB8AC3E}">
        <p14:creationId xmlns:p14="http://schemas.microsoft.com/office/powerpoint/2010/main" val="1426100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BD38F-9864-47F5-B866-587756436510}" type="datetimeFigureOut">
              <a:rPr lang="en-CA" smtClean="0"/>
              <a:t>2021-08-24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BCE48-BBE6-4F6B-B025-041E5A993504}" type="slidenum">
              <a:rPr lang="en-CA" smtClean="0"/>
              <a:t>‹#›</a:t>
            </a:fld>
            <a:endParaRPr lang="en-CA" dirty="0"/>
          </a:p>
        </p:txBody>
      </p:sp>
    </p:spTree>
    <p:extLst>
      <p:ext uri="{BB962C8B-B14F-4D97-AF65-F5344CB8AC3E}">
        <p14:creationId xmlns:p14="http://schemas.microsoft.com/office/powerpoint/2010/main" val="395485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dirty="0"/>
          </a:p>
        </p:txBody>
      </p:sp>
    </p:spTree>
    <p:extLst>
      <p:ext uri="{BB962C8B-B14F-4D97-AF65-F5344CB8AC3E}">
        <p14:creationId xmlns:p14="http://schemas.microsoft.com/office/powerpoint/2010/main" val="31596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dirty="0"/>
          </a:p>
        </p:txBody>
      </p:sp>
    </p:spTree>
    <p:extLst>
      <p:ext uri="{BB962C8B-B14F-4D97-AF65-F5344CB8AC3E}">
        <p14:creationId xmlns:p14="http://schemas.microsoft.com/office/powerpoint/2010/main" val="102443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28</a:t>
            </a:fld>
            <a:endParaRPr lang="en-CA" dirty="0"/>
          </a:p>
        </p:txBody>
      </p:sp>
    </p:spTree>
    <p:extLst>
      <p:ext uri="{BB962C8B-B14F-4D97-AF65-F5344CB8AC3E}">
        <p14:creationId xmlns:p14="http://schemas.microsoft.com/office/powerpoint/2010/main" val="227342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BBCE48-BBE6-4F6B-B025-041E5A993504}" type="slidenum">
              <a:rPr lang="en-CA" smtClean="0"/>
              <a:t>32</a:t>
            </a:fld>
            <a:endParaRPr lang="en-CA" dirty="0"/>
          </a:p>
        </p:txBody>
      </p:sp>
    </p:spTree>
    <p:extLst>
      <p:ext uri="{BB962C8B-B14F-4D97-AF65-F5344CB8AC3E}">
        <p14:creationId xmlns:p14="http://schemas.microsoft.com/office/powerpoint/2010/main" val="423895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BBCE48-BBE6-4F6B-B025-041E5A993504}" type="slidenum">
              <a:rPr lang="en-CA" smtClean="0"/>
              <a:t>37</a:t>
            </a:fld>
            <a:endParaRPr lang="en-CA" dirty="0"/>
          </a:p>
        </p:txBody>
      </p:sp>
    </p:spTree>
    <p:extLst>
      <p:ext uri="{BB962C8B-B14F-4D97-AF65-F5344CB8AC3E}">
        <p14:creationId xmlns:p14="http://schemas.microsoft.com/office/powerpoint/2010/main" val="50498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BBCE48-BBE6-4F6B-B025-041E5A993504}" type="slidenum">
              <a:rPr lang="en-CA" smtClean="0"/>
              <a:t>38</a:t>
            </a:fld>
            <a:endParaRPr lang="en-CA" dirty="0"/>
          </a:p>
        </p:txBody>
      </p:sp>
    </p:spTree>
    <p:extLst>
      <p:ext uri="{BB962C8B-B14F-4D97-AF65-F5344CB8AC3E}">
        <p14:creationId xmlns:p14="http://schemas.microsoft.com/office/powerpoint/2010/main" val="99023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78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124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15279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6F552B0-338A-4132-84C1-DA23A9AA82FC}"/>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C307DB8E-D66E-48C2-8ECB-1C4D0D85A47C}"/>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682E22FD-C1EB-4405-B80A-429346F65664}"/>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371429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dirty="0"/>
          </a:p>
        </p:txBody>
      </p:sp>
    </p:spTree>
    <p:extLst>
      <p:ext uri="{BB962C8B-B14F-4D97-AF65-F5344CB8AC3E}">
        <p14:creationId xmlns:p14="http://schemas.microsoft.com/office/powerpoint/2010/main" val="296178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E0AC24FB-9B47-4DA6-91D8-5D45B27DF2EA}"/>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112E18AA-2AC7-469C-80DD-1DEACC4F8FC4}"/>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8EB5D4F6-A4A2-4E5B-B6A7-A2532D8D5582}"/>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163759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72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9">
            <a:duotone>
              <a:prstClr val="black"/>
              <a:srgbClr val="008BB0">
                <a:tint val="45000"/>
                <a:satMod val="400000"/>
              </a:srgbClr>
            </a:duotone>
            <a:extLst>
              <a:ext uri="{BEBA8EAE-BF5A-486C-A8C5-ECC9F3942E4B}">
                <a14:imgProps xmlns:a14="http://schemas.microsoft.com/office/drawing/2010/main">
                  <a14:imgLayer r:embed="rId10">
                    <a14:imgEffect>
                      <a14:saturation sat="0"/>
                    </a14:imgEffect>
                  </a14:imgLayer>
                </a14:imgProps>
              </a:ext>
            </a:extLst>
          </a:blip>
          <a:srcRect b="96644"/>
          <a:stretch/>
        </p:blipFill>
        <p:spPr>
          <a:xfrm>
            <a:off x="0" y="6724650"/>
            <a:ext cx="12192000" cy="152400"/>
          </a:xfrm>
          <a:prstGeom prst="rect">
            <a:avLst/>
          </a:prstGeom>
        </p:spPr>
      </p:pic>
      <p:pic>
        <p:nvPicPr>
          <p:cNvPr id="9" name="Picture 8" descr="Text&#10;&#10;Description automatically generated">
            <a:extLst>
              <a:ext uri="{FF2B5EF4-FFF2-40B4-BE49-F238E27FC236}">
                <a16:creationId xmlns:a16="http://schemas.microsoft.com/office/drawing/2014/main" id="{766DDD1D-2A5F-4903-B12E-423A4131DF96}"/>
              </a:ext>
            </a:extLst>
          </p:cNvPr>
          <p:cNvPicPr>
            <a:picLocks noChangeAspect="1"/>
          </p:cNvPicPr>
          <p:nvPr userDrawn="1"/>
        </p:nvPicPr>
        <p:blipFill>
          <a:blip r:embed="rId11"/>
          <a:stretch>
            <a:fillRect/>
          </a:stretch>
        </p:blipFill>
        <p:spPr>
          <a:xfrm>
            <a:off x="10879085" y="6127662"/>
            <a:ext cx="1154742" cy="504913"/>
          </a:xfrm>
          <a:prstGeom prst="rect">
            <a:avLst/>
          </a:prstGeom>
        </p:spPr>
      </p:pic>
    </p:spTree>
    <p:extLst>
      <p:ext uri="{BB962C8B-B14F-4D97-AF65-F5344CB8AC3E}">
        <p14:creationId xmlns:p14="http://schemas.microsoft.com/office/powerpoint/2010/main" val="34694229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57" r:id="rId5"/>
    <p:sldLayoutId id="2147483649" r:id="rId6"/>
    <p:sldLayoutId id="2147483664" r:id="rId7"/>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r>
              <a:rPr lang="fr-FR" dirty="0"/>
              <a:t>Lignes directrices pour l’hémophilie applicables à tous</a:t>
            </a:r>
            <a:endParaRPr lang="en-CA" noProof="0"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fr-FR" dirty="0"/>
              <a:t>Une nouvelle ambition de la Fédération mondiale de l’hémophilie</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fr-FR" dirty="0"/>
              <a:t>Porteuses</a:t>
            </a:r>
            <a:br>
              <a:rPr lang="en-CA" noProof="0" dirty="0"/>
            </a:br>
            <a:r>
              <a:rPr lang="fr-FR" dirty="0"/>
              <a:t>Symptômes hémorragiques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fr-FR" dirty="0"/>
              <a:t>Les manifestations les plus courantes chez les porteuses symptomatiques </a:t>
            </a:r>
            <a:r>
              <a:rPr lang="fr-FR" dirty="0" err="1"/>
              <a:t>incluen</a:t>
            </a:r>
            <a:r>
              <a:rPr lang="fr-FR" dirty="0"/>
              <a:t> :</a:t>
            </a:r>
            <a:endParaRPr lang="fr-FR" noProof="0" dirty="0"/>
          </a:p>
          <a:p>
            <a:pPr lvl="1"/>
            <a:r>
              <a:rPr lang="fr-FR" noProof="0" dirty="0"/>
              <a:t>ménorragie </a:t>
            </a:r>
          </a:p>
          <a:p>
            <a:pPr lvl="1"/>
            <a:r>
              <a:rPr lang="fr-FR" noProof="0" dirty="0"/>
              <a:t>dysménorrhée </a:t>
            </a:r>
          </a:p>
          <a:p>
            <a:pPr lvl="1"/>
            <a:r>
              <a:rPr lang="fr-FR" dirty="0"/>
              <a:t>h</a:t>
            </a:r>
            <a:r>
              <a:rPr lang="fr-FR" noProof="0" dirty="0" err="1"/>
              <a:t>émorragie</a:t>
            </a:r>
            <a:r>
              <a:rPr lang="fr-FR" noProof="0" dirty="0"/>
              <a:t> post-partum</a:t>
            </a:r>
          </a:p>
          <a:p>
            <a:pPr lvl="1"/>
            <a:r>
              <a:rPr lang="fr-FR" dirty="0"/>
              <a:t>hémorragie </a:t>
            </a:r>
            <a:r>
              <a:rPr lang="fr-FR" noProof="0" dirty="0" err="1"/>
              <a:t>périménopausique</a:t>
            </a:r>
            <a:endParaRPr lang="fr-FR" noProof="0" dirty="0"/>
          </a:p>
          <a:p>
            <a:pPr lvl="1"/>
            <a:r>
              <a:rPr lang="fr-FR" dirty="0"/>
              <a:t>hémorragie </a:t>
            </a:r>
            <a:r>
              <a:rPr lang="fr-FR" noProof="0" dirty="0"/>
              <a:t>anormale isolée, </a:t>
            </a:r>
            <a:r>
              <a:rPr lang="fr-FR" dirty="0"/>
              <a:t>à la suite d’un traumatisme ou après une intervention médicale</a:t>
            </a:r>
            <a:endParaRPr lang="fr-FR" noProof="0" dirty="0"/>
          </a:p>
          <a:p>
            <a:r>
              <a:rPr lang="fr-FR" dirty="0"/>
              <a:t>L’hormonothérapie est utile dans la prise en charge des saignements menstruels abondants, en utilisant des formulations orales, sous‑cutanées ou transdermiques contenant des œstrogènes/progestérones/</a:t>
            </a:r>
            <a:r>
              <a:rPr lang="fr-FR" dirty="0" err="1"/>
              <a:t>progestine</a:t>
            </a:r>
            <a:r>
              <a:rPr lang="fr-FR" noProof="0" dirty="0"/>
              <a:t>, </a:t>
            </a:r>
            <a:r>
              <a:rPr lang="fr-FR" dirty="0"/>
              <a:t>un dispositif intra‑utérin au </a:t>
            </a:r>
            <a:r>
              <a:rPr lang="fr-FR" dirty="0" err="1"/>
              <a:t>lévonorgestrel</a:t>
            </a:r>
            <a:r>
              <a:rPr lang="fr-FR" dirty="0"/>
              <a:t> </a:t>
            </a:r>
            <a:r>
              <a:rPr lang="fr-FR" noProof="0" dirty="0"/>
              <a:t>ou des </a:t>
            </a:r>
            <a:r>
              <a:rPr lang="fr-FR" noProof="0" dirty="0" err="1"/>
              <a:t>antifibrinolytiques</a:t>
            </a:r>
            <a:r>
              <a:rPr lang="fr-FR" noProof="0" dirty="0"/>
              <a:t> oraux</a:t>
            </a:r>
          </a:p>
        </p:txBody>
      </p:sp>
      <p:sp>
        <p:nvSpPr>
          <p:cNvPr id="4" name="Text Placeholder 3">
            <a:extLst>
              <a:ext uri="{FF2B5EF4-FFF2-40B4-BE49-F238E27FC236}">
                <a16:creationId xmlns:a16="http://schemas.microsoft.com/office/drawing/2014/main" id="{A0FAA226-2B96-41DE-A1DC-7C51D6F4FEC0}"/>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281820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fr-FR" dirty="0"/>
              <a:t>Porteuses</a:t>
            </a:r>
            <a:br>
              <a:rPr lang="fr-FR" noProof="0" dirty="0"/>
            </a:br>
            <a:r>
              <a:rPr lang="fr-FR" b="1" noProof="0" dirty="0"/>
              <a:t>Grossesse et planification prénatale</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Autofit/>
          </a:bodyPr>
          <a:lstStyle/>
          <a:p>
            <a:pPr>
              <a:spcBef>
                <a:spcPts val="1000"/>
              </a:spcBef>
            </a:pPr>
            <a:r>
              <a:rPr lang="fr-FR" b="1" u="none" strike="noStrike" baseline="0" dirty="0"/>
              <a:t>Au cours de la grossesse :</a:t>
            </a:r>
          </a:p>
          <a:p>
            <a:pPr lvl="1">
              <a:spcBef>
                <a:spcPts val="1000"/>
              </a:spcBef>
            </a:pPr>
            <a:r>
              <a:rPr lang="fr-FR" dirty="0"/>
              <a:t>les taux de facteur VIII peuvent augmenter de façon significative chez les porteuses et revenir par la suite à un niveau normal</a:t>
            </a:r>
            <a:r>
              <a:rPr lang="fr-FR" sz="2000" b="0" i="0" u="none" strike="noStrike" baseline="0" dirty="0"/>
              <a:t>. </a:t>
            </a:r>
          </a:p>
          <a:p>
            <a:pPr lvl="1">
              <a:spcBef>
                <a:spcPts val="1000"/>
              </a:spcBef>
            </a:pPr>
            <a:r>
              <a:rPr lang="fr-FR" dirty="0"/>
              <a:t>les taux de facteur IX ne varient généralement pas de manière notable</a:t>
            </a:r>
            <a:endParaRPr lang="fr-FR" sz="2000" b="0" i="0" u="none" strike="noStrike" baseline="0" dirty="0"/>
          </a:p>
          <a:p>
            <a:pPr lvl="1">
              <a:spcBef>
                <a:spcPts val="1000"/>
              </a:spcBef>
            </a:pPr>
            <a:r>
              <a:rPr lang="fr-FR" dirty="0"/>
              <a:t>même avec des taux de facteur supérieurs à 50 UI/dl au cours du troisième trimestre de la grossesse, les porteuses peuvent présenter des saignements anormaux au cours de l’accouchement</a:t>
            </a:r>
            <a:endParaRPr lang="fr-FR" sz="2000" b="0" i="0" u="none" strike="noStrike" baseline="0" dirty="0"/>
          </a:p>
          <a:p>
            <a:pPr lvl="1">
              <a:spcBef>
                <a:spcPts val="1000"/>
              </a:spcBef>
            </a:pPr>
            <a:endParaRPr lang="fr-FR" sz="2000" dirty="0"/>
          </a:p>
          <a:p>
            <a:pPr marL="0" indent="0">
              <a:spcBef>
                <a:spcPts val="1000"/>
              </a:spcBef>
              <a:buNone/>
            </a:pPr>
            <a:r>
              <a:rPr lang="fr-FR" sz="2000" b="1" dirty="0">
                <a:solidFill>
                  <a:schemeClr val="accent1"/>
                </a:solidFill>
                <a:latin typeface="Arial" panose="020B0604020202020204" pitchFamily="34" charset="0"/>
                <a:cs typeface="Arial" panose="020B0604020202020204" pitchFamily="34" charset="0"/>
              </a:rPr>
              <a:t>Recommandation 9.2.5</a:t>
            </a:r>
            <a:br>
              <a:rPr lang="fr-FR" sz="2000" b="1" dirty="0">
                <a:solidFill>
                  <a:schemeClr val="accent1"/>
                </a:solidFill>
                <a:latin typeface="Arial" panose="020B0604020202020204" pitchFamily="34" charset="0"/>
                <a:cs typeface="Arial" panose="020B0604020202020204" pitchFamily="34" charset="0"/>
              </a:rPr>
            </a:br>
            <a:r>
              <a:rPr lang="fr-FR" dirty="0"/>
              <a:t>Les </a:t>
            </a:r>
            <a:r>
              <a:rPr lang="fr-FR" b="1" dirty="0"/>
              <a:t>porteuses</a:t>
            </a:r>
            <a:r>
              <a:rPr lang="fr-FR" dirty="0"/>
              <a:t> </a:t>
            </a:r>
            <a:r>
              <a:rPr lang="fr-FR" b="1" dirty="0"/>
              <a:t>doivent faire doser leur taux de facteur VIII ou IX au troisième trimestre de la grossesse</a:t>
            </a:r>
            <a:r>
              <a:rPr lang="fr-FR" dirty="0"/>
              <a:t> afin d’évaluer leurs risques hémorragiques au cours de l’accouchement et pendant la période post-partum</a:t>
            </a:r>
            <a:r>
              <a:rPr lang="fr-FR" i="0" u="none" strike="noStrike" baseline="0" dirty="0"/>
              <a:t>.</a:t>
            </a:r>
            <a:endParaRPr lang="fr-FR" dirty="0"/>
          </a:p>
        </p:txBody>
      </p:sp>
      <p:sp>
        <p:nvSpPr>
          <p:cNvPr id="5" name="Text Placeholder 4">
            <a:extLst>
              <a:ext uri="{FF2B5EF4-FFF2-40B4-BE49-F238E27FC236}">
                <a16:creationId xmlns:a16="http://schemas.microsoft.com/office/drawing/2014/main" id="{F5CEA662-7DED-427C-8460-FD9F1DEAE396}"/>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6120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fr-FR" dirty="0"/>
              <a:t>Porteuses</a:t>
            </a:r>
            <a:br>
              <a:rPr lang="en-CA" noProof="0" dirty="0"/>
            </a:br>
            <a:r>
              <a:rPr lang="en-CA" noProof="0" dirty="0"/>
              <a:t>Travail et accouchement</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fr-FR" dirty="0"/>
              <a:t>Chez les porteuses, une anesthésie locorégionale (péridurale) n’est pas contre indiquée si le bilan d’hémostase est normal et que le taux de facteur pertinent est supérieur à 50 UI/dl ou que, grâce à un traitement prophylactique, le taux est porté à plus de 50 UI/dl</a:t>
            </a:r>
          </a:p>
          <a:p>
            <a:r>
              <a:rPr lang="fr-FR" dirty="0"/>
              <a:t>Le traitement avec facteur de remplacement, s’il est nécessaire, doit être administré pour maintenir le taux de facteur au‑dessus de 50 UI/dl pendant la phase de travail, l’accouchement et après la naissance, pendant au moins trois jours en cas d’accouchement par voie basse et cinq jours après césarienne</a:t>
            </a:r>
          </a:p>
          <a:p>
            <a:r>
              <a:rPr lang="fr-FR" dirty="0"/>
              <a:t>L’accouchement de nouveau‑nés atteints d’hémophilie ou soupçonnés de l’être doit être </a:t>
            </a:r>
            <a:r>
              <a:rPr lang="fr-FR" dirty="0" err="1"/>
              <a:t>atraumatique</a:t>
            </a:r>
            <a:endParaRPr lang="fr-FR" dirty="0"/>
          </a:p>
          <a:p>
            <a:pPr lvl="1"/>
            <a:r>
              <a:rPr lang="fr-FR" dirty="0"/>
              <a:t>il faut éviter d’utiliser les forceps et les ventouses obstétricales, ainsi que de recourir à toute procédure invasive sur le fœtus</a:t>
            </a:r>
          </a:p>
        </p:txBody>
      </p:sp>
      <p:sp>
        <p:nvSpPr>
          <p:cNvPr id="7" name="Text Placeholder 6">
            <a:extLst>
              <a:ext uri="{FF2B5EF4-FFF2-40B4-BE49-F238E27FC236}">
                <a16:creationId xmlns:a16="http://schemas.microsoft.com/office/drawing/2014/main" id="{83DBA0EC-6520-49BC-A865-8E3259786C9D}"/>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44737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3AB6-FE5D-4A0D-BB58-6A86063C39B9}"/>
              </a:ext>
            </a:extLst>
          </p:cNvPr>
          <p:cNvSpPr>
            <a:spLocks noGrp="1"/>
          </p:cNvSpPr>
          <p:nvPr>
            <p:ph type="title"/>
          </p:nvPr>
        </p:nvSpPr>
        <p:spPr/>
        <p:txBody>
          <a:bodyPr>
            <a:normAutofit/>
          </a:bodyPr>
          <a:lstStyle/>
          <a:p>
            <a:r>
              <a:rPr lang="fr-FR" dirty="0"/>
              <a:t>Porteuses</a:t>
            </a:r>
            <a:br>
              <a:rPr lang="en-CA" noProof="0" dirty="0"/>
            </a:br>
            <a:r>
              <a:rPr lang="en-CA" dirty="0"/>
              <a:t>Travail et accouchement</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p:txBody>
          <a:bodyPr>
            <a:normAutofit/>
          </a:bodyPr>
          <a:lstStyle/>
          <a:p>
            <a:pPr marL="0" indent="0">
              <a:buNone/>
            </a:pPr>
            <a:r>
              <a:rPr lang="fr-FR" b="1" dirty="0">
                <a:solidFill>
                  <a:schemeClr val="accent1"/>
                </a:solidFill>
              </a:rPr>
              <a:t>Recommandation 9.2.6</a:t>
            </a:r>
            <a:br>
              <a:rPr lang="fr-FR" b="1" dirty="0">
                <a:solidFill>
                  <a:schemeClr val="accent1"/>
                </a:solidFill>
              </a:rPr>
            </a:br>
            <a:r>
              <a:rPr lang="fr-FR" dirty="0"/>
              <a:t>Pour </a:t>
            </a:r>
            <a:r>
              <a:rPr lang="fr-FR" b="1" dirty="0"/>
              <a:t>les porteuses attendant un enfant</a:t>
            </a:r>
            <a:r>
              <a:rPr lang="fr-FR" dirty="0"/>
              <a:t>, </a:t>
            </a:r>
            <a:r>
              <a:rPr lang="fr-FR" b="1" dirty="0"/>
              <a:t>l’accouchement doit avoir lieu dans un hôpital </a:t>
            </a:r>
            <a:r>
              <a:rPr lang="fr-FR" dirty="0"/>
              <a:t>ayant un accès à des spécialistes de l’hémophilie, où il est possible de prendre en charge rapidement toute complication lors du travail et de l’accouchement afin de préserver la sécurité de la mère et de l’enfant</a:t>
            </a:r>
            <a:r>
              <a:rPr lang="fr-FR" i="0" u="none" strike="noStrike" baseline="0" dirty="0"/>
              <a:t>.</a:t>
            </a:r>
            <a:br>
              <a:rPr lang="fr-FR" i="0" u="none" strike="noStrike" baseline="0" dirty="0"/>
            </a:br>
            <a:endParaRPr lang="fr-FR" dirty="0">
              <a:solidFill>
                <a:srgbClr val="FFFFFF"/>
              </a:solidFill>
            </a:endParaRPr>
          </a:p>
          <a:p>
            <a:pPr marL="0" indent="0">
              <a:buNone/>
            </a:pPr>
            <a:r>
              <a:rPr lang="fr-FR" b="1" dirty="0">
                <a:solidFill>
                  <a:schemeClr val="accent1"/>
                </a:solidFill>
              </a:rPr>
              <a:t>Recommandation 9.2.7</a:t>
            </a:r>
            <a:br>
              <a:rPr lang="fr-FR" b="1" dirty="0">
                <a:solidFill>
                  <a:schemeClr val="accent1"/>
                </a:solidFill>
              </a:rPr>
            </a:br>
            <a:r>
              <a:rPr lang="fr-FR" dirty="0"/>
              <a:t>Pour </a:t>
            </a:r>
            <a:r>
              <a:rPr lang="fr-FR" b="1" dirty="0"/>
              <a:t>les porteuses attendant un enfant</a:t>
            </a:r>
            <a:r>
              <a:rPr lang="fr-FR" dirty="0"/>
              <a:t>, </a:t>
            </a:r>
            <a:r>
              <a:rPr lang="fr-FR" b="1" dirty="0"/>
              <a:t>la FMH recommande de ne pas recourir aux instruments d’aide à l’accouchement</a:t>
            </a:r>
            <a:r>
              <a:rPr lang="fr-FR" b="1" i="0" u="none" strike="noStrike" baseline="0" dirty="0"/>
              <a:t>.</a:t>
            </a:r>
            <a:endParaRPr lang="fr-FR" b="1" dirty="0"/>
          </a:p>
        </p:txBody>
      </p:sp>
      <p:sp>
        <p:nvSpPr>
          <p:cNvPr id="5" name="Text Placeholder 4">
            <a:extLst>
              <a:ext uri="{FF2B5EF4-FFF2-40B4-BE49-F238E27FC236}">
                <a16:creationId xmlns:a16="http://schemas.microsoft.com/office/drawing/2014/main" id="{8C1F573E-5B18-4E93-8FCE-0A6E9FBF3324}"/>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64238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fr-FR" dirty="0"/>
              <a:t>Porteuses</a:t>
            </a:r>
            <a:br>
              <a:rPr lang="fr-FR" noProof="0" dirty="0"/>
            </a:br>
            <a:r>
              <a:rPr lang="fr-FR" b="1" noProof="0" dirty="0"/>
              <a:t>Prise en charge post-partum</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rmAutofit fontScale="92500" lnSpcReduction="10000"/>
          </a:bodyPr>
          <a:lstStyle/>
          <a:p>
            <a:pPr algn="just"/>
            <a:r>
              <a:rPr lang="fr-FR" dirty="0"/>
              <a:t>Après l’accouchement, les taux de facteur VIII et de facteur </a:t>
            </a:r>
            <a:r>
              <a:rPr lang="fr-FR" dirty="0" err="1"/>
              <a:t>Willebrand</a:t>
            </a:r>
            <a:r>
              <a:rPr lang="fr-FR" dirty="0"/>
              <a:t> peuvent diminuer assez rapidement et revenir à leur niveau basal au cours des sept à dix jour</a:t>
            </a:r>
            <a:r>
              <a:rPr lang="en-CA" b="0" i="0" u="none" strike="noStrike" baseline="0" noProof="0" dirty="0"/>
              <a:t>s</a:t>
            </a:r>
          </a:p>
          <a:p>
            <a:pPr algn="just"/>
            <a:r>
              <a:rPr lang="fr-FR" dirty="0"/>
              <a:t>Il est important de surveiller et de maintenir le taux de facteur après l’accouchement dans la mesure où les porteuses courent un risque plus élevé d’hémorragie primaire ou secondaire pendant la phase post‑partum</a:t>
            </a:r>
            <a:endParaRPr lang="en-CA" b="0" i="0" u="none" strike="noStrike" baseline="0" noProof="0" dirty="0"/>
          </a:p>
          <a:p>
            <a:pPr algn="just"/>
            <a:r>
              <a:rPr lang="fr-FR" dirty="0"/>
              <a:t>En cas d’hémorragie post‑partum, il convient de mettre en œuvre </a:t>
            </a:r>
            <a:r>
              <a:rPr lang="en-CA" b="0" i="0" u="none" strike="noStrike" baseline="0" noProof="0" dirty="0"/>
              <a:t>: </a:t>
            </a:r>
          </a:p>
          <a:p>
            <a:pPr lvl="1" algn="just"/>
            <a:r>
              <a:rPr lang="fr-FR" dirty="0"/>
              <a:t>un traitement avec facteur de remplacement</a:t>
            </a:r>
            <a:endParaRPr lang="en-CA" noProof="0" dirty="0"/>
          </a:p>
          <a:p>
            <a:pPr lvl="1" algn="just"/>
            <a:r>
              <a:rPr lang="fr-FR" dirty="0"/>
              <a:t>des </a:t>
            </a:r>
            <a:r>
              <a:rPr lang="fr-FR" dirty="0" err="1"/>
              <a:t>antifibrinolytiques</a:t>
            </a:r>
            <a:r>
              <a:rPr lang="en-CA" b="0" i="0" u="none" strike="noStrike" baseline="0" noProof="0" dirty="0"/>
              <a:t> </a:t>
            </a:r>
          </a:p>
          <a:p>
            <a:pPr lvl="1" algn="just"/>
            <a:r>
              <a:rPr lang="fr-FR" dirty="0"/>
              <a:t>un traitement hormonal</a:t>
            </a:r>
            <a:endParaRPr lang="en-CA" b="0" i="0" u="none" strike="noStrike" baseline="0" noProof="0" dirty="0"/>
          </a:p>
          <a:p>
            <a:pPr algn="just"/>
            <a:r>
              <a:rPr lang="fr-FR" dirty="0"/>
              <a:t>Le traitement hormonal prophylactique peut être initié juste après l’accouchement et poursuivi pendant un mois chez certaines porteuses considérées comme à risque hémorragique plus élevé</a:t>
            </a:r>
            <a:endParaRPr lang="en-CA" b="0" i="0" u="none" strike="noStrike" baseline="0" noProof="0" dirty="0"/>
          </a:p>
          <a:p>
            <a:pPr algn="just"/>
            <a:r>
              <a:rPr lang="fr-FR" dirty="0"/>
              <a:t>Il est possible qu’une hémorragie tardive survienne jusqu’à 35 jours suivant l’accouchement</a:t>
            </a:r>
            <a:endParaRPr lang="en-CA" b="0" i="0" u="none" strike="noStrike" baseline="0" noProof="0" dirty="0"/>
          </a:p>
        </p:txBody>
      </p:sp>
      <p:sp>
        <p:nvSpPr>
          <p:cNvPr id="4" name="Text Placeholder 3">
            <a:extLst>
              <a:ext uri="{FF2B5EF4-FFF2-40B4-BE49-F238E27FC236}">
                <a16:creationId xmlns:a16="http://schemas.microsoft.com/office/drawing/2014/main" id="{9D52D8A9-B380-49A3-8BE7-A0C5532392A4}"/>
              </a:ext>
            </a:extLst>
          </p:cNvPr>
          <p:cNvSpPr>
            <a:spLocks noGrp="1"/>
          </p:cNvSpPr>
          <p:nvPr>
            <p:ph type="body" sz="quarter" idx="13"/>
          </p:nvPr>
        </p:nvSpPr>
        <p:spPr/>
        <p:txBody>
          <a:bodyPr/>
          <a:lstStyle/>
          <a:p>
            <a:endParaRPr lang="en-CA" noProof="0" dirty="0"/>
          </a:p>
        </p:txBody>
      </p:sp>
    </p:spTree>
    <p:extLst>
      <p:ext uri="{BB962C8B-B14F-4D97-AF65-F5344CB8AC3E}">
        <p14:creationId xmlns:p14="http://schemas.microsoft.com/office/powerpoint/2010/main" val="418419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7ED5-E766-48DD-9BC0-A78A3C3D80D1}"/>
              </a:ext>
            </a:extLst>
          </p:cNvPr>
          <p:cNvSpPr>
            <a:spLocks noGrp="1"/>
          </p:cNvSpPr>
          <p:nvPr>
            <p:ph type="title"/>
          </p:nvPr>
        </p:nvSpPr>
        <p:spPr/>
        <p:txBody>
          <a:bodyPr/>
          <a:lstStyle/>
          <a:p>
            <a:r>
              <a:rPr lang="fr-FR" dirty="0"/>
              <a:t>Porteuses</a:t>
            </a:r>
            <a:br>
              <a:rPr lang="en-CA" noProof="0" dirty="0"/>
            </a:br>
            <a:r>
              <a:rPr lang="fr-FR" dirty="0"/>
              <a:t>Prise en charge post-partum</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p:txBody>
          <a:bodyPr>
            <a:normAutofit/>
          </a:bodyPr>
          <a:lstStyle/>
          <a:p>
            <a:pPr marL="0" indent="0">
              <a:buNone/>
            </a:pPr>
            <a:r>
              <a:rPr lang="fr-FR" b="1" dirty="0">
                <a:solidFill>
                  <a:schemeClr val="accent1"/>
                </a:solidFill>
              </a:rPr>
              <a:t>Recommandation 9.2.8</a:t>
            </a:r>
            <a:br>
              <a:rPr lang="fr-FR" b="1" dirty="0">
                <a:solidFill>
                  <a:schemeClr val="accent1"/>
                </a:solidFill>
              </a:rPr>
            </a:br>
            <a:r>
              <a:rPr lang="fr-FR" dirty="0">
                <a:cs typeface="Arial" panose="020B0604020202020204" pitchFamily="34" charset="0"/>
              </a:rPr>
              <a:t>Les </a:t>
            </a:r>
            <a:r>
              <a:rPr lang="fr-FR" b="1" dirty="0">
                <a:cs typeface="Arial" panose="020B0604020202020204" pitchFamily="34" charset="0"/>
              </a:rPr>
              <a:t>porteuses</a:t>
            </a:r>
            <a:r>
              <a:rPr lang="fr-FR" dirty="0">
                <a:cs typeface="Arial" panose="020B0604020202020204" pitchFamily="34" charset="0"/>
              </a:rPr>
              <a:t> de l’hémophilie </a:t>
            </a:r>
            <a:r>
              <a:rPr lang="fr-FR" b="1" dirty="0">
                <a:cs typeface="Arial" panose="020B0604020202020204" pitchFamily="34" charset="0"/>
              </a:rPr>
              <a:t>doivent faire l’objet d’une surveillance pour détecter toute hémorragie primaire ou secondaire post-partum</a:t>
            </a:r>
            <a:r>
              <a:rPr lang="fr-FR" dirty="0">
                <a:cs typeface="Arial" panose="020B0604020202020204" pitchFamily="34" charset="0"/>
              </a:rPr>
              <a:t>, qui doit être prise en charge par des mesures hémostatiques appropriées</a:t>
            </a:r>
            <a:r>
              <a:rPr lang="fr-FR" i="0" u="none" strike="noStrike" baseline="0" dirty="0">
                <a:cs typeface="Arial" panose="020B0604020202020204" pitchFamily="34" charset="0"/>
              </a:rPr>
              <a:t>.</a:t>
            </a:r>
            <a:endParaRPr lang="fr-FR" dirty="0">
              <a:cs typeface="Arial" panose="020B0604020202020204" pitchFamily="34" charset="0"/>
            </a:endParaRPr>
          </a:p>
        </p:txBody>
      </p:sp>
      <p:sp>
        <p:nvSpPr>
          <p:cNvPr id="5" name="Text Placeholder 4">
            <a:extLst>
              <a:ext uri="{FF2B5EF4-FFF2-40B4-BE49-F238E27FC236}">
                <a16:creationId xmlns:a16="http://schemas.microsoft.com/office/drawing/2014/main" id="{4450D25E-E293-4FA7-9A7E-A72E67E6694E}"/>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09953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5F26-68C4-EA40-BB91-4161CE49A3EF}"/>
              </a:ext>
            </a:extLst>
          </p:cNvPr>
          <p:cNvSpPr>
            <a:spLocks noGrp="1"/>
          </p:cNvSpPr>
          <p:nvPr>
            <p:ph type="title"/>
          </p:nvPr>
        </p:nvSpPr>
        <p:spPr>
          <a:xfrm>
            <a:off x="838199" y="225425"/>
            <a:ext cx="10515599" cy="1090079"/>
          </a:xfrm>
        </p:spPr>
        <p:txBody>
          <a:bodyPr>
            <a:normAutofit/>
          </a:bodyPr>
          <a:lstStyle/>
          <a:p>
            <a:r>
              <a:rPr lang="fr-FR" dirty="0"/>
              <a:t>Cas Clinique : Porteuse d’hémophilie A</a:t>
            </a:r>
          </a:p>
        </p:txBody>
      </p:sp>
      <p:sp>
        <p:nvSpPr>
          <p:cNvPr id="3" name="Content Placeholder 2">
            <a:extLst>
              <a:ext uri="{FF2B5EF4-FFF2-40B4-BE49-F238E27FC236}">
                <a16:creationId xmlns:a16="http://schemas.microsoft.com/office/drawing/2014/main" id="{B32765FB-9A4B-3249-825D-72F0E0498CD8}"/>
              </a:ext>
            </a:extLst>
          </p:cNvPr>
          <p:cNvSpPr>
            <a:spLocks noGrp="1"/>
          </p:cNvSpPr>
          <p:nvPr>
            <p:ph idx="1"/>
          </p:nvPr>
        </p:nvSpPr>
        <p:spPr>
          <a:xfrm>
            <a:off x="838200" y="1562100"/>
            <a:ext cx="6612082" cy="4614863"/>
          </a:xfrm>
        </p:spPr>
        <p:txBody>
          <a:bodyPr>
            <a:noAutofit/>
          </a:bodyPr>
          <a:lstStyle/>
          <a:p>
            <a:r>
              <a:rPr lang="fr-FR" dirty="0"/>
              <a:t>Porteuse asymptomatique de l’hémophilie A âgée de 28 ans avec un FVIII basal de 31 UI/dl </a:t>
            </a:r>
          </a:p>
          <a:p>
            <a:r>
              <a:rPr lang="fr-FR" dirty="0"/>
              <a:t>Au troisième trimestre de sa première grossesse (fœtus de sexe masculin)</a:t>
            </a:r>
          </a:p>
          <a:p>
            <a:r>
              <a:rPr lang="fr-FR" dirty="0"/>
              <a:t>Actuelle activité du FVIII vérifiée – 132 UI/dl, l’accouchement s’est déroulé sans incident</a:t>
            </a:r>
          </a:p>
          <a:p>
            <a:r>
              <a:rPr lang="fr-FR" dirty="0"/>
              <a:t>Il a été recommandé d’éviter tout recours à des instruments lors de l’accouchement</a:t>
            </a:r>
          </a:p>
          <a:p>
            <a:r>
              <a:rPr lang="fr-FR" dirty="0"/>
              <a:t>Péridurale autorisée (FVIII &gt;50 UI/dl)</a:t>
            </a:r>
          </a:p>
          <a:p>
            <a:r>
              <a:rPr lang="fr-FR" dirty="0"/>
              <a:t>Accouchement par voie basse normal</a:t>
            </a:r>
          </a:p>
        </p:txBody>
      </p:sp>
      <p:sp>
        <p:nvSpPr>
          <p:cNvPr id="5" name="Rounded Rectangle 1">
            <a:extLst>
              <a:ext uri="{FF2B5EF4-FFF2-40B4-BE49-F238E27FC236}">
                <a16:creationId xmlns:a16="http://schemas.microsoft.com/office/drawing/2014/main" id="{09CBFAFB-933A-4703-92A9-11B33E7EC18D}"/>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fr-FR" altLang="en-US" sz="2000" b="1" dirty="0">
                <a:solidFill>
                  <a:sysClr val="windowText" lastClr="000000"/>
                </a:solidFill>
                <a:latin typeface="Arial" panose="020B0604020202020204" pitchFamily="34" charset="0"/>
                <a:cs typeface="Arial" panose="020B0604020202020204" pitchFamily="34" charset="0"/>
              </a:rPr>
              <a:t>Comment procéder lors de l’accouchement ?</a:t>
            </a:r>
          </a:p>
        </p:txBody>
      </p:sp>
      <p:sp>
        <p:nvSpPr>
          <p:cNvPr id="7" name="Text Placeholder 6">
            <a:extLst>
              <a:ext uri="{FF2B5EF4-FFF2-40B4-BE49-F238E27FC236}">
                <a16:creationId xmlns:a16="http://schemas.microsoft.com/office/drawing/2014/main" id="{F9557D51-8FDD-497A-992A-A7978AD9387A}"/>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11067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3942-3E29-4872-B420-62B269407130}"/>
              </a:ext>
            </a:extLst>
          </p:cNvPr>
          <p:cNvSpPr>
            <a:spLocks noGrp="1"/>
          </p:cNvSpPr>
          <p:nvPr>
            <p:ph type="title"/>
          </p:nvPr>
        </p:nvSpPr>
        <p:spPr>
          <a:xfrm>
            <a:off x="838199" y="225425"/>
            <a:ext cx="10515599" cy="1090079"/>
          </a:xfrm>
        </p:spPr>
        <p:txBody>
          <a:bodyPr>
            <a:normAutofit/>
          </a:bodyPr>
          <a:lstStyle/>
          <a:p>
            <a:r>
              <a:rPr lang="fr-FR" dirty="0"/>
              <a:t>Cas Clinique : Porteuse d’hémophilie A</a:t>
            </a:r>
            <a:endParaRPr lang="en-CA" noProof="0" dirty="0"/>
          </a:p>
        </p:txBody>
      </p:sp>
      <p:sp>
        <p:nvSpPr>
          <p:cNvPr id="3" name="Content Placeholder 2">
            <a:extLst>
              <a:ext uri="{FF2B5EF4-FFF2-40B4-BE49-F238E27FC236}">
                <a16:creationId xmlns:a16="http://schemas.microsoft.com/office/drawing/2014/main" id="{B32765FB-9A4B-3249-825D-72F0E0498CD8}"/>
              </a:ext>
            </a:extLst>
          </p:cNvPr>
          <p:cNvSpPr>
            <a:spLocks noGrp="1"/>
          </p:cNvSpPr>
          <p:nvPr>
            <p:ph idx="1"/>
          </p:nvPr>
        </p:nvSpPr>
        <p:spPr>
          <a:xfrm>
            <a:off x="838200" y="1562100"/>
            <a:ext cx="6757555" cy="4614863"/>
          </a:xfrm>
        </p:spPr>
        <p:txBody>
          <a:bodyPr>
            <a:normAutofit/>
          </a:bodyPr>
          <a:lstStyle/>
          <a:p>
            <a:pPr marL="0" indent="0">
              <a:buNone/>
            </a:pPr>
            <a:r>
              <a:rPr lang="fr-FR" b="1" noProof="0" dirty="0"/>
              <a:t>Accouchement : </a:t>
            </a:r>
          </a:p>
          <a:p>
            <a:r>
              <a:rPr lang="fr-FR" dirty="0"/>
              <a:t>I</a:t>
            </a:r>
            <a:r>
              <a:rPr lang="fr-FR" noProof="0" dirty="0" err="1"/>
              <a:t>njection</a:t>
            </a:r>
            <a:r>
              <a:rPr lang="fr-FR" noProof="0" dirty="0"/>
              <a:t> péridurale sans complication</a:t>
            </a:r>
          </a:p>
          <a:p>
            <a:r>
              <a:rPr lang="fr-FR" noProof="0" dirty="0"/>
              <a:t>Accouchement par voie basse sans complication d’un garçon indemne de la maladie avec délivrance spontanée du placenta </a:t>
            </a:r>
          </a:p>
          <a:p>
            <a:pPr lvl="1"/>
            <a:r>
              <a:rPr lang="fr-FR" noProof="0" dirty="0"/>
              <a:t>Jour 1 post-partum : taux de FVIII à 112 %</a:t>
            </a:r>
          </a:p>
          <a:p>
            <a:pPr lvl="1"/>
            <a:r>
              <a:rPr lang="fr-FR" dirty="0"/>
              <a:t>Jour 3 post-partum : activité du </a:t>
            </a:r>
            <a:r>
              <a:rPr lang="fr-FR" noProof="0" dirty="0"/>
              <a:t>FVIII : 53 UI/dl, lochies légères, examen gynécologique normal</a:t>
            </a:r>
          </a:p>
          <a:p>
            <a:endParaRPr lang="fr-FR" noProof="0" dirty="0"/>
          </a:p>
        </p:txBody>
      </p:sp>
      <p:sp>
        <p:nvSpPr>
          <p:cNvPr id="8" name="Text Placeholder 7">
            <a:extLst>
              <a:ext uri="{FF2B5EF4-FFF2-40B4-BE49-F238E27FC236}">
                <a16:creationId xmlns:a16="http://schemas.microsoft.com/office/drawing/2014/main" id="{A9441B14-4BA8-4E46-8D30-10B043007FD0}"/>
              </a:ext>
            </a:extLst>
          </p:cNvPr>
          <p:cNvSpPr>
            <a:spLocks noGrp="1"/>
          </p:cNvSpPr>
          <p:nvPr>
            <p:ph type="body" sz="quarter" idx="13"/>
          </p:nvPr>
        </p:nvSpPr>
        <p:spPr/>
        <p:txBody>
          <a:bodyPr/>
          <a:lstStyle/>
          <a:p>
            <a:endParaRPr lang="en-CA" dirty="0"/>
          </a:p>
        </p:txBody>
      </p:sp>
      <p:sp>
        <p:nvSpPr>
          <p:cNvPr id="5" name="Rounded Rectangle 1">
            <a:extLst>
              <a:ext uri="{FF2B5EF4-FFF2-40B4-BE49-F238E27FC236}">
                <a16:creationId xmlns:a16="http://schemas.microsoft.com/office/drawing/2014/main" id="{2BC4007C-B8B3-49DD-B0F8-8EC47BB64A00}"/>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spcBef>
                <a:spcPts val="300"/>
              </a:spcBef>
              <a:spcAft>
                <a:spcPts val="600"/>
              </a:spcAft>
              <a:buClr>
                <a:schemeClr val="tx2"/>
              </a:buClr>
              <a:defRPr/>
            </a:pPr>
            <a:r>
              <a:rPr lang="fr-FR" altLang="en-US" sz="2000" b="1" dirty="0">
                <a:solidFill>
                  <a:sysClr val="windowText" lastClr="000000"/>
                </a:solidFill>
                <a:latin typeface="Arial" panose="020B0604020202020204" pitchFamily="34" charset="0"/>
                <a:cs typeface="Arial" panose="020B0604020202020204" pitchFamily="34" charset="0"/>
              </a:rPr>
              <a:t>Traitement prophylactique avec FVIII de remplacement (niveau de FVIII ciblé autour de 100 UI/dl) administré pendant 10 jours avec un rétablissement complet.</a:t>
            </a:r>
          </a:p>
        </p:txBody>
      </p:sp>
    </p:spTree>
    <p:extLst>
      <p:ext uri="{BB962C8B-B14F-4D97-AF65-F5344CB8AC3E}">
        <p14:creationId xmlns:p14="http://schemas.microsoft.com/office/powerpoint/2010/main" val="23834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fr-FR" dirty="0"/>
              <a:t>Porteuses</a:t>
            </a:r>
            <a:br>
              <a:rPr lang="en-CA" noProof="0" dirty="0"/>
            </a:br>
            <a:r>
              <a:rPr lang="fr-FR" b="1" dirty="0"/>
              <a:t>Dépistage des nouveau-nés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312400" cy="4614863"/>
          </a:xfrm>
        </p:spPr>
        <p:txBody>
          <a:bodyPr>
            <a:normAutofit fontScale="92500" lnSpcReduction="10000"/>
          </a:bodyPr>
          <a:lstStyle/>
          <a:p>
            <a:r>
              <a:rPr lang="fr-FR" dirty="0"/>
              <a:t>Il convient de prélever le sang du cordon ombilical de tous les nouveau‑nés de sexe masculin dont la mère est conductrice de l’hémophilie afin d’évaluer les taux de facteur de coagulation</a:t>
            </a:r>
            <a:r>
              <a:rPr lang="fr-FR" b="0" i="0" u="none" strike="noStrike" baseline="0" noProof="0" dirty="0"/>
              <a:t> </a:t>
            </a:r>
          </a:p>
          <a:p>
            <a:r>
              <a:rPr lang="fr-FR" dirty="0"/>
              <a:t>Normalement, chez les nouveau‑nés et les prématurés indemnes de l’hémophilie, le taux de </a:t>
            </a:r>
            <a:r>
              <a:rPr lang="fr-FR" b="1" dirty="0"/>
              <a:t>facteur VIII </a:t>
            </a:r>
            <a:r>
              <a:rPr lang="fr-FR" dirty="0"/>
              <a:t>à la naissance se situe dans les mêmes valeurs normales que chez les adultes ou dans une fourchette légèrement supérieure </a:t>
            </a:r>
          </a:p>
          <a:p>
            <a:r>
              <a:rPr lang="fr-FR" dirty="0"/>
              <a:t>Le taux de </a:t>
            </a:r>
            <a:r>
              <a:rPr lang="fr-FR" b="1" dirty="0"/>
              <a:t>facteur IX </a:t>
            </a:r>
            <a:r>
              <a:rPr lang="fr-FR" dirty="0"/>
              <a:t>à la naissance est bien moins élevé chez les nouveau‑nés atteints d’hémophilie. Le taux est encore </a:t>
            </a:r>
            <a:r>
              <a:rPr lang="fr-FR" b="1" dirty="0"/>
              <a:t>plus bas </a:t>
            </a:r>
            <a:r>
              <a:rPr lang="fr-FR" dirty="0"/>
              <a:t>chez les prématuré</a:t>
            </a:r>
            <a:r>
              <a:rPr lang="fr-FR" b="0" i="0" u="none" strike="noStrike" baseline="0" noProof="0" dirty="0"/>
              <a:t>s</a:t>
            </a:r>
          </a:p>
          <a:p>
            <a:endParaRPr lang="fr-FR" noProof="0" dirty="0"/>
          </a:p>
          <a:p>
            <a:pPr marL="0" indent="0">
              <a:buNone/>
            </a:pPr>
            <a:r>
              <a:rPr lang="fr-FR" sz="2000" b="1" noProof="0" dirty="0">
                <a:solidFill>
                  <a:schemeClr val="accent1"/>
                </a:solidFill>
                <a:latin typeface="Arial" panose="020B0604020202020204" pitchFamily="34" charset="0"/>
                <a:cs typeface="Arial" panose="020B0604020202020204" pitchFamily="34" charset="0"/>
              </a:rPr>
              <a:t>Recommandation 9.2.9</a:t>
            </a:r>
            <a:br>
              <a:rPr lang="fr-FR" sz="2000" b="1" noProof="0" dirty="0">
                <a:solidFill>
                  <a:schemeClr val="accent1"/>
                </a:solidFill>
                <a:latin typeface="Arial" panose="020B0604020202020204" pitchFamily="34" charset="0"/>
                <a:cs typeface="Arial" panose="020B0604020202020204" pitchFamily="34" charset="0"/>
              </a:rPr>
            </a:br>
            <a:r>
              <a:rPr lang="fr-FR" dirty="0"/>
              <a:t>Les </a:t>
            </a:r>
            <a:r>
              <a:rPr lang="fr-FR" b="1" dirty="0"/>
              <a:t>bébés de sexe masculin </a:t>
            </a:r>
            <a:r>
              <a:rPr lang="fr-FR" dirty="0"/>
              <a:t>de porteuses automatiques ou potentielles d’hémophilie doivent être soumis à un </a:t>
            </a:r>
            <a:r>
              <a:rPr lang="fr-FR" b="1" dirty="0"/>
              <a:t>prélèvement du cordon ombilical pour doser les taux de facteurs et mesurer le temps de thromboplastine partielle activée</a:t>
            </a:r>
            <a:r>
              <a:rPr lang="fr-FR" i="0" u="none" strike="noStrike" baseline="0" noProof="0" dirty="0"/>
              <a:t>.</a:t>
            </a:r>
            <a:endParaRPr lang="fr-FR" noProof="0" dirty="0"/>
          </a:p>
        </p:txBody>
      </p:sp>
      <p:sp>
        <p:nvSpPr>
          <p:cNvPr id="6" name="Text Placeholder 5">
            <a:extLst>
              <a:ext uri="{FF2B5EF4-FFF2-40B4-BE49-F238E27FC236}">
                <a16:creationId xmlns:a16="http://schemas.microsoft.com/office/drawing/2014/main" id="{A5D8E544-3B54-4D25-802D-1854BA3315E0}"/>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71756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fr-FR" dirty="0"/>
              <a:t>Porteuses</a:t>
            </a:r>
            <a:br>
              <a:rPr lang="fr-FR" noProof="0" dirty="0"/>
            </a:br>
            <a:r>
              <a:rPr lang="fr-FR" noProof="0" dirty="0"/>
              <a:t>Prise en charge des fausses couches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fr-FR" dirty="0"/>
              <a:t>La prise en charge chirurgicale d’un avortement spontané est privilégiée chez les patientes atteintes d’une anomalie hémostatique préexistante </a:t>
            </a:r>
          </a:p>
          <a:p>
            <a:r>
              <a:rPr lang="fr-FR" dirty="0"/>
              <a:t>Outre une prise en charge obstétrique appropriée, les porteuses nécessitent une prise en charge hémostatique adaptée</a:t>
            </a:r>
          </a:p>
          <a:p>
            <a:r>
              <a:rPr lang="fr-FR" dirty="0"/>
              <a:t>La prise en charge hémostatique consiste à remplacer le facteur de coagulation déficient ou toute autre modalité thérapeutique, conformément aux protocoles de prise en charge des complications hémorragiques chez les patients atteints d’hémophilie</a:t>
            </a:r>
          </a:p>
        </p:txBody>
      </p:sp>
      <p:sp>
        <p:nvSpPr>
          <p:cNvPr id="8" name="Text Placeholder 7">
            <a:extLst>
              <a:ext uri="{FF2B5EF4-FFF2-40B4-BE49-F238E27FC236}">
                <a16:creationId xmlns:a16="http://schemas.microsoft.com/office/drawing/2014/main" id="{681D4A1F-1C95-4208-8C44-DEF7739F7389}"/>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63098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096651"/>
            <a:ext cx="4042511" cy="5237938"/>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r>
              <a:rPr lang="fr-FR" dirty="0"/>
              <a:t>Lignes directrices pour la prise en charge de l’hémophilie</a:t>
            </a:r>
            <a:endParaRPr lang="en-CA" noProof="0" dirty="0"/>
          </a:p>
        </p:txBody>
      </p:sp>
      <p:sp>
        <p:nvSpPr>
          <p:cNvPr id="7" name="Text Placeholder 5">
            <a:extLst>
              <a:ext uri="{FF2B5EF4-FFF2-40B4-BE49-F238E27FC236}">
                <a16:creationId xmlns:a16="http://schemas.microsoft.com/office/drawing/2014/main" id="{B5034EDF-B76F-4B8E-8D65-D9000B38FC87}"/>
              </a:ext>
            </a:extLst>
          </p:cNvPr>
          <p:cNvSpPr>
            <a:spLocks noGrp="1"/>
          </p:cNvSpPr>
          <p:nvPr>
            <p:ph type="body" sz="quarter" idx="13"/>
          </p:nvPr>
        </p:nvSpPr>
        <p:spPr>
          <a:xfrm>
            <a:off x="838201" y="6356351"/>
            <a:ext cx="9925050" cy="365125"/>
          </a:xfrm>
        </p:spPr>
        <p:txBody>
          <a:bodyPr/>
          <a:lstStyle/>
          <a:p>
            <a:r>
              <a:rPr lang="fr-FR" b="1" i="1" dirty="0"/>
              <a:t>Toutes les recommandations sont basées sur le consensus</a:t>
            </a:r>
            <a:r>
              <a:rPr lang="en-CA" sz="900" b="1" i="1" u="none" strike="noStrike" baseline="0" noProof="0" dirty="0"/>
              <a:t>.</a:t>
            </a:r>
          </a:p>
          <a:p>
            <a:r>
              <a:rPr lang="en-CA" sz="900" noProof="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fr-FR" dirty="0"/>
              <a:t>Sexualité</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fr-FR" dirty="0"/>
              <a:t>Les complications corrélées à l’hémophilie peuvent s’accompagner d’un dysfonctionnement sexuel, comme :</a:t>
            </a:r>
          </a:p>
          <a:p>
            <a:pPr lvl="1"/>
            <a:r>
              <a:rPr lang="fr-FR" dirty="0"/>
              <a:t>un manque de libido ou une impuissance</a:t>
            </a:r>
          </a:p>
          <a:p>
            <a:pPr lvl="1"/>
            <a:r>
              <a:rPr lang="fr-FR" dirty="0"/>
              <a:t>une raideur ou douleur articulaire due à l’activité sexuelle</a:t>
            </a:r>
          </a:p>
          <a:p>
            <a:r>
              <a:rPr lang="fr-FR" dirty="0"/>
              <a:t>Dans certains cas, une pharmacothérapie peut être utile</a:t>
            </a:r>
          </a:p>
          <a:p>
            <a:r>
              <a:rPr lang="fr-FR" dirty="0"/>
              <a:t>L’</a:t>
            </a:r>
            <a:r>
              <a:rPr lang="fr-FR" dirty="0" err="1"/>
              <a:t>hématospermie</a:t>
            </a:r>
            <a:r>
              <a:rPr lang="fr-FR" dirty="0"/>
              <a:t> (présence de sang dans le sperme) n’est pas rare chez les personnes atteintes d’hémophilie et peut provoquer une anxiété considérable chez certaines personnes et leurs partenaires</a:t>
            </a:r>
          </a:p>
          <a:p>
            <a:endParaRPr lang="fr-FR" dirty="0"/>
          </a:p>
        </p:txBody>
      </p:sp>
      <p:sp>
        <p:nvSpPr>
          <p:cNvPr id="8" name="Text Placeholder 7">
            <a:extLst>
              <a:ext uri="{FF2B5EF4-FFF2-40B4-BE49-F238E27FC236}">
                <a16:creationId xmlns:a16="http://schemas.microsoft.com/office/drawing/2014/main" id="{390C29D9-1E58-432A-81A4-1394F9761972}"/>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0478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554E-7C8F-4991-8B57-9518C9E99C09}"/>
              </a:ext>
            </a:extLst>
          </p:cNvPr>
          <p:cNvSpPr>
            <a:spLocks noGrp="1"/>
          </p:cNvSpPr>
          <p:nvPr>
            <p:ph type="title"/>
          </p:nvPr>
        </p:nvSpPr>
        <p:spPr/>
        <p:txBody>
          <a:bodyPr/>
          <a:lstStyle/>
          <a:p>
            <a:r>
              <a:rPr lang="fr-FR" dirty="0"/>
              <a:t>Sexualité</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p:txBody>
          <a:bodyPr>
            <a:normAutofit/>
          </a:bodyPr>
          <a:lstStyle/>
          <a:p>
            <a:pPr marL="0" indent="0">
              <a:buNone/>
            </a:pPr>
            <a:r>
              <a:rPr lang="fr-FR" b="1" dirty="0">
                <a:solidFill>
                  <a:schemeClr val="accent1"/>
                </a:solidFill>
              </a:rPr>
              <a:t>Recommandation 9.6.1</a:t>
            </a:r>
            <a:br>
              <a:rPr lang="fr-FR" b="1" dirty="0">
                <a:solidFill>
                  <a:schemeClr val="accent1"/>
                </a:solidFill>
              </a:rPr>
            </a:br>
            <a:r>
              <a:rPr lang="fr-FR" dirty="0"/>
              <a:t>Les </a:t>
            </a:r>
            <a:r>
              <a:rPr lang="fr-FR" b="1" dirty="0"/>
              <a:t>patients adultes atteints d’hémophilie </a:t>
            </a:r>
            <a:r>
              <a:rPr lang="fr-FR" dirty="0"/>
              <a:t>doivent être </a:t>
            </a:r>
            <a:r>
              <a:rPr lang="fr-FR" b="1" dirty="0"/>
              <a:t>évalués sur des questions relatives à leur santé sexuelle</a:t>
            </a:r>
            <a:r>
              <a:rPr lang="fr-FR" dirty="0"/>
              <a:t> dans le cadre de leur prise en charge habituelle afin de tenir compte des effets éventuels de l’âge, des saignements articulaires, des douleurs et des raideurs articulaires, ainsi que des saignements musculaires (par exemple, l’ilio psoas) susceptibles de survenir pendant l’activité sexuelle</a:t>
            </a:r>
            <a:r>
              <a:rPr lang="fr-FR" i="0" u="none" strike="noStrike" baseline="0" dirty="0"/>
              <a:t>.</a:t>
            </a:r>
            <a:endParaRPr lang="fr-FR" dirty="0"/>
          </a:p>
          <a:p>
            <a:pPr marL="0" indent="0">
              <a:buNone/>
            </a:pPr>
            <a:br>
              <a:rPr lang="fr-FR" b="1" dirty="0">
                <a:solidFill>
                  <a:schemeClr val="accent1"/>
                </a:solidFill>
              </a:rPr>
            </a:br>
            <a:r>
              <a:rPr lang="fr-FR" b="1" dirty="0">
                <a:solidFill>
                  <a:schemeClr val="accent1"/>
                </a:solidFill>
              </a:rPr>
              <a:t>Recommandation 9.6.2</a:t>
            </a:r>
            <a:br>
              <a:rPr lang="fr-FR" b="1" dirty="0">
                <a:solidFill>
                  <a:schemeClr val="accent1"/>
                </a:solidFill>
              </a:rPr>
            </a:br>
            <a:r>
              <a:rPr lang="fr-FR" dirty="0"/>
              <a:t>Pour les </a:t>
            </a:r>
            <a:r>
              <a:rPr lang="fr-FR" b="1" dirty="0"/>
              <a:t>patients atteints d’hémophilie </a:t>
            </a:r>
            <a:r>
              <a:rPr lang="fr-FR" dirty="0"/>
              <a:t>présentant des comorbidités et susceptibles de faire l’objet de complications liées à l’hémophilie accompagnées d’un dysfonctionnement d’ordre sexuel, la FMH recommande aux professionnels de santé des centres de traitement de l’hémophilie d’adopter </a:t>
            </a:r>
            <a:r>
              <a:rPr lang="fr-FR" b="1" dirty="0"/>
              <a:t>une approche psychosociale globale et cohérente, incluant les questions liées à l’activité sexuelle et à la qualité de vie</a:t>
            </a:r>
            <a:r>
              <a:rPr lang="fr-FR" b="1" i="0" u="none" strike="noStrike" baseline="0" dirty="0"/>
              <a:t>.</a:t>
            </a:r>
            <a:endParaRPr lang="fr-FR" b="1" dirty="0"/>
          </a:p>
        </p:txBody>
      </p:sp>
    </p:spTree>
    <p:extLst>
      <p:ext uri="{BB962C8B-B14F-4D97-AF65-F5344CB8AC3E}">
        <p14:creationId xmlns:p14="http://schemas.microsoft.com/office/powerpoint/2010/main" val="92587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fr-FR" dirty="0"/>
              <a:t>Chirurgie et procédures invasives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fr-FR" dirty="0"/>
              <a:t>Le traitement par concentrés de facteur de coagulation ou autres agents hémostatiques doit être envisagé avant toute procédure invasive visant à poser un diagnostic</a:t>
            </a:r>
          </a:p>
          <a:p>
            <a:r>
              <a:rPr lang="fr-FR" dirty="0"/>
              <a:t>La </a:t>
            </a:r>
            <a:r>
              <a:rPr lang="fr-FR" dirty="0" err="1"/>
              <a:t>desmopressine</a:t>
            </a:r>
            <a:r>
              <a:rPr lang="fr-FR" dirty="0"/>
              <a:t> peut être utile pour obtenir la balance hémostatique nécessaire à une intervention chirurgicale ou toute autre procédure invasive chez les patients atteints d’hémophilie A mineure</a:t>
            </a:r>
          </a:p>
          <a:p>
            <a:r>
              <a:rPr lang="fr-FR" dirty="0"/>
              <a:t>En l’absence de concentrés de facteur de coagulation ou d’agents de contournement, il est nécessaire de s’appuyer sur une banque du sang pour disposer des composants plasmatiques appropriés</a:t>
            </a:r>
          </a:p>
          <a:p>
            <a:endParaRPr lang="fr-FR" dirty="0"/>
          </a:p>
          <a:p>
            <a:endParaRPr lang="fr-FR" dirty="0"/>
          </a:p>
        </p:txBody>
      </p:sp>
      <p:sp>
        <p:nvSpPr>
          <p:cNvPr id="4" name="Text Placeholder 3">
            <a:extLst>
              <a:ext uri="{FF2B5EF4-FFF2-40B4-BE49-F238E27FC236}">
                <a16:creationId xmlns:a16="http://schemas.microsoft.com/office/drawing/2014/main" id="{CE859480-17AC-44DA-B965-EE3964BADF71}"/>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3756433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7B57-0B35-41F0-AC1C-15CF2E021DB8}"/>
              </a:ext>
            </a:extLst>
          </p:cNvPr>
          <p:cNvSpPr>
            <a:spLocks noGrp="1"/>
          </p:cNvSpPr>
          <p:nvPr>
            <p:ph type="title"/>
          </p:nvPr>
        </p:nvSpPr>
        <p:spPr/>
        <p:txBody>
          <a:bodyPr/>
          <a:lstStyle/>
          <a:p>
            <a:r>
              <a:rPr lang="fr-FR" dirty="0"/>
              <a:t>Chirurgie et procédures invasives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201" y="2017712"/>
            <a:ext cx="10515600" cy="4614863"/>
          </a:xfrm>
        </p:spPr>
        <p:txBody>
          <a:bodyPr>
            <a:noAutofit/>
          </a:bodyPr>
          <a:lstStyle/>
          <a:p>
            <a:pPr marL="0" indent="0">
              <a:buNone/>
            </a:pPr>
            <a:r>
              <a:rPr lang="fr-FR" b="1" dirty="0">
                <a:solidFill>
                  <a:schemeClr val="accent1"/>
                </a:solidFill>
              </a:rPr>
              <a:t>Recommandation 9.5.3 </a:t>
            </a:r>
            <a:br>
              <a:rPr lang="fr-FR" b="1" dirty="0">
                <a:solidFill>
                  <a:schemeClr val="accent1"/>
                </a:solidFill>
              </a:rPr>
            </a:br>
            <a:r>
              <a:rPr lang="fr-FR" dirty="0"/>
              <a:t>Pour les </a:t>
            </a:r>
            <a:r>
              <a:rPr lang="fr-FR" b="1" dirty="0"/>
              <a:t>patients atteints d’hémophilie nécessitant une intervention chirurgicale</a:t>
            </a:r>
            <a:r>
              <a:rPr lang="fr-FR" dirty="0"/>
              <a:t>, il convient de </a:t>
            </a:r>
            <a:r>
              <a:rPr lang="fr-FR" b="1" dirty="0"/>
              <a:t>disposer de quantités suffisantes de concentrés de facteur de coagulation </a:t>
            </a:r>
            <a:r>
              <a:rPr lang="fr-FR" dirty="0"/>
              <a:t>pour l’intervention elle même, mais également pour maintenir une protection suffisante pendant la phase postopératoire et la durée nécessaire pour le rétablissement et/ou la rééducation</a:t>
            </a:r>
            <a:r>
              <a:rPr lang="fr-FR" u="none" strike="noStrike" baseline="0" dirty="0"/>
              <a:t>.</a:t>
            </a:r>
          </a:p>
          <a:p>
            <a:pPr marL="0" indent="0">
              <a:buNone/>
            </a:pPr>
            <a:br>
              <a:rPr lang="fr-FR" b="1" dirty="0">
                <a:solidFill>
                  <a:schemeClr val="accent1"/>
                </a:solidFill>
              </a:rPr>
            </a:br>
            <a:endParaRPr lang="fr-FR" dirty="0"/>
          </a:p>
        </p:txBody>
      </p:sp>
      <p:sp>
        <p:nvSpPr>
          <p:cNvPr id="4" name="Text Placeholder 3">
            <a:extLst>
              <a:ext uri="{FF2B5EF4-FFF2-40B4-BE49-F238E27FC236}">
                <a16:creationId xmlns:a16="http://schemas.microsoft.com/office/drawing/2014/main" id="{7DBA7E34-B261-4A4F-B005-620D2F791D67}"/>
              </a:ext>
            </a:extLst>
          </p:cNvPr>
          <p:cNvSpPr>
            <a:spLocks noGrp="1"/>
          </p:cNvSpPr>
          <p:nvPr>
            <p:ph type="body" sz="quarter" idx="13"/>
          </p:nvPr>
        </p:nvSpPr>
        <p:spPr/>
        <p:txBody>
          <a:bodyPr/>
          <a:lstStyle/>
          <a:p>
            <a:endParaRPr lang="en-CA" noProof="0" dirty="0"/>
          </a:p>
        </p:txBody>
      </p:sp>
    </p:spTree>
    <p:extLst>
      <p:ext uri="{BB962C8B-B14F-4D97-AF65-F5344CB8AC3E}">
        <p14:creationId xmlns:p14="http://schemas.microsoft.com/office/powerpoint/2010/main" val="311330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67C0E4-DC48-4BD5-8284-13683DC60D54}"/>
              </a:ext>
            </a:extLst>
          </p:cNvPr>
          <p:cNvSpPr txBox="1"/>
          <p:nvPr/>
        </p:nvSpPr>
        <p:spPr>
          <a:xfrm>
            <a:off x="841248" y="1315504"/>
            <a:ext cx="11011766" cy="5247590"/>
          </a:xfrm>
          <a:prstGeom prst="rect">
            <a:avLst/>
          </a:prstGeom>
          <a:noFill/>
        </p:spPr>
        <p:txBody>
          <a:bodyPr wrap="square">
            <a:spAutoFit/>
          </a:bodyPr>
          <a:lstStyle/>
          <a:p>
            <a:pPr>
              <a:spcBef>
                <a:spcPts val="300"/>
              </a:spcBef>
              <a:spcAft>
                <a:spcPts val="300"/>
              </a:spcAft>
            </a:pPr>
            <a:r>
              <a:rPr lang="fr-FR" b="1" dirty="0">
                <a:solidFill>
                  <a:schemeClr val="accent1"/>
                </a:solidFill>
              </a:rPr>
              <a:t>Recommandation 9.5.5</a:t>
            </a:r>
            <a:br>
              <a:rPr lang="fr-FR" b="1" dirty="0">
                <a:solidFill>
                  <a:schemeClr val="accent1"/>
                </a:solidFill>
              </a:rPr>
            </a:br>
            <a:r>
              <a:rPr lang="fr-FR" dirty="0"/>
              <a:t>Pour </a:t>
            </a:r>
            <a:r>
              <a:rPr lang="fr-FR" b="1" dirty="0"/>
              <a:t>les patients atteints d’hémophilie A mineure nécessitant une intervention chirurgicale</a:t>
            </a:r>
            <a:r>
              <a:rPr lang="fr-FR" dirty="0"/>
              <a:t>, la FMH recommande </a:t>
            </a:r>
            <a:r>
              <a:rPr lang="fr-FR" b="1" dirty="0"/>
              <a:t>l’utilisation de </a:t>
            </a:r>
            <a:r>
              <a:rPr lang="fr-FR" b="1" dirty="0" err="1"/>
              <a:t>desmopressine</a:t>
            </a:r>
            <a:r>
              <a:rPr lang="fr-FR" b="1" dirty="0"/>
              <a:t> pour rétablir la balance hémostatique</a:t>
            </a:r>
            <a:r>
              <a:rPr lang="fr-FR" dirty="0"/>
              <a:t> si la réponse thérapeutique du patient à la </a:t>
            </a:r>
            <a:r>
              <a:rPr lang="fr-FR" dirty="0" err="1"/>
              <a:t>desmopressine</a:t>
            </a:r>
            <a:r>
              <a:rPr lang="fr-FR" dirty="0"/>
              <a:t> est satisfaisante lors des tests réalisés </a:t>
            </a:r>
            <a:r>
              <a:rPr lang="fr-FR" b="1" dirty="0"/>
              <a:t>avant l’intervention chirurgicale</a:t>
            </a:r>
            <a:r>
              <a:rPr lang="fr-FR" u="none" strike="noStrike" baseline="0" dirty="0"/>
              <a:t>.</a:t>
            </a:r>
            <a:endParaRPr lang="fr-FR" b="1" dirty="0">
              <a:solidFill>
                <a:schemeClr val="accent1"/>
              </a:solidFill>
              <a:cs typeface="Arial" panose="020B0604020202020204" pitchFamily="34" charset="0"/>
            </a:endParaRPr>
          </a:p>
          <a:p>
            <a:pPr>
              <a:spcBef>
                <a:spcPts val="300"/>
              </a:spcBef>
            </a:pPr>
            <a:r>
              <a:rPr lang="fr-FR" b="1" dirty="0">
                <a:solidFill>
                  <a:schemeClr val="accent1"/>
                </a:solidFill>
                <a:cs typeface="Arial" panose="020B0604020202020204" pitchFamily="34" charset="0"/>
              </a:rPr>
              <a:t>REMARQUE : </a:t>
            </a:r>
            <a:r>
              <a:rPr lang="fr-FR" dirty="0"/>
              <a:t>la </a:t>
            </a:r>
            <a:r>
              <a:rPr lang="fr-FR" dirty="0" err="1"/>
              <a:t>desmopressine</a:t>
            </a:r>
            <a:r>
              <a:rPr lang="fr-FR" dirty="0"/>
              <a:t> n’est pas recommandée pour la balance hémostatique chirurgicale chez certains patients atteints d’hémophilie A mineure dont la réponse à la </a:t>
            </a:r>
            <a:r>
              <a:rPr lang="fr-FR" dirty="0" err="1"/>
              <a:t>desmopressine</a:t>
            </a:r>
            <a:r>
              <a:rPr lang="fr-FR" dirty="0"/>
              <a:t> (augmentation de l’activité du facteur VIII) n’est pas satisfaisante ou chez qui le recours à la </a:t>
            </a:r>
            <a:r>
              <a:rPr lang="fr-FR" dirty="0" err="1"/>
              <a:t>desmopressine</a:t>
            </a:r>
            <a:r>
              <a:rPr lang="fr-FR" dirty="0"/>
              <a:t> est contre indiqué (par exemple, chez ceux atteints d’une maladie cardiovasculaire importante).</a:t>
            </a:r>
            <a:endParaRPr lang="fr-FR" i="0" u="none" strike="noStrike" baseline="0" dirty="0"/>
          </a:p>
          <a:p>
            <a:pPr indent="0" algn="l">
              <a:spcBef>
                <a:spcPts val="300"/>
              </a:spcBef>
              <a:buNone/>
            </a:pPr>
            <a:endParaRPr lang="fr-FR" b="1" dirty="0">
              <a:solidFill>
                <a:schemeClr val="accent1"/>
              </a:solidFill>
              <a:cs typeface="Arial" panose="020B0604020202020204" pitchFamily="34" charset="0"/>
            </a:endParaRPr>
          </a:p>
          <a:p>
            <a:pPr>
              <a:spcBef>
                <a:spcPts val="300"/>
              </a:spcBef>
            </a:pPr>
            <a:r>
              <a:rPr lang="fr-FR" b="1" dirty="0">
                <a:solidFill>
                  <a:schemeClr val="accent1"/>
                </a:solidFill>
                <a:cs typeface="Arial" panose="020B0604020202020204" pitchFamily="34" charset="0"/>
              </a:rPr>
              <a:t>REMARQUE : </a:t>
            </a:r>
            <a:r>
              <a:rPr lang="fr-FR" dirty="0"/>
              <a:t>en raison du risque de tachyphylaxie, la </a:t>
            </a:r>
            <a:r>
              <a:rPr lang="fr-FR" dirty="0" err="1"/>
              <a:t>desmopressine</a:t>
            </a:r>
            <a:r>
              <a:rPr lang="fr-FR" dirty="0"/>
              <a:t> ne doit pas être administrée pendant plus de trois à cinq jours consécutifs, à moins que le patient puisse faire l’objet d’une surveillance étroite et qu’il puisse passer aux concentrés de facteur de coagulation en cas de tachyphylaxie. Par contre, si la durée prévue du traitement est supérieure à trois à cinq jours (par exemple, en cas d’intervention chirurgicale majeure), les professionnels peuvent choisir d’éviter le recours à la </a:t>
            </a:r>
            <a:r>
              <a:rPr lang="fr-FR" dirty="0" err="1"/>
              <a:t>desmopressine</a:t>
            </a:r>
            <a:r>
              <a:rPr lang="fr-FR" dirty="0"/>
              <a:t> dès le départ. </a:t>
            </a:r>
            <a:endParaRPr lang="fr-FR" i="0" u="none" strike="noStrike" baseline="0" dirty="0"/>
          </a:p>
          <a:p>
            <a:pPr indent="0" algn="l">
              <a:spcBef>
                <a:spcPts val="300"/>
              </a:spcBef>
              <a:buNone/>
            </a:pPr>
            <a:endParaRPr lang="fr-FR" dirty="0"/>
          </a:p>
          <a:p>
            <a:pPr indent="0" algn="l">
              <a:spcBef>
                <a:spcPts val="300"/>
              </a:spcBef>
              <a:buNone/>
            </a:pPr>
            <a:r>
              <a:rPr lang="fr-FR" sz="1200" i="0" u="none" strike="noStrike" baseline="0" dirty="0"/>
              <a:t>…</a:t>
            </a:r>
          </a:p>
        </p:txBody>
      </p:sp>
      <p:sp>
        <p:nvSpPr>
          <p:cNvPr id="8" name="Title 1">
            <a:extLst>
              <a:ext uri="{FF2B5EF4-FFF2-40B4-BE49-F238E27FC236}">
                <a16:creationId xmlns:a16="http://schemas.microsoft.com/office/drawing/2014/main" id="{245EEBC8-3CCC-4603-BDF0-284CCF3974C8}"/>
              </a:ext>
            </a:extLst>
          </p:cNvPr>
          <p:cNvSpPr txBox="1">
            <a:spLocks/>
          </p:cNvSpPr>
          <p:nvPr/>
        </p:nvSpPr>
        <p:spPr>
          <a:xfrm>
            <a:off x="838199" y="225425"/>
            <a:ext cx="10515599" cy="10900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nSpc>
                <a:spcPct val="100000"/>
              </a:lnSpc>
            </a:pPr>
            <a:r>
              <a:rPr lang="fr-FR" dirty="0"/>
              <a:t>Chirurgie et procédures invasives</a:t>
            </a:r>
            <a:endParaRPr lang="en-CA" dirty="0"/>
          </a:p>
        </p:txBody>
      </p:sp>
      <p:sp>
        <p:nvSpPr>
          <p:cNvPr id="9" name="Rectangle: Rounded Corners 8">
            <a:extLst>
              <a:ext uri="{FF2B5EF4-FFF2-40B4-BE49-F238E27FC236}">
                <a16:creationId xmlns:a16="http://schemas.microsoft.com/office/drawing/2014/main" id="{9EE19BAA-C354-4CE9-B5B2-94877D46FCFE}"/>
              </a:ext>
            </a:extLst>
          </p:cNvPr>
          <p:cNvSpPr/>
          <p:nvPr/>
        </p:nvSpPr>
        <p:spPr>
          <a:xfrm>
            <a:off x="547705" y="2727425"/>
            <a:ext cx="11305309" cy="321425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 Placeholder 3">
            <a:extLst>
              <a:ext uri="{FF2B5EF4-FFF2-40B4-BE49-F238E27FC236}">
                <a16:creationId xmlns:a16="http://schemas.microsoft.com/office/drawing/2014/main" id="{9DFC2ED3-7AF0-4BD2-B50F-9333E82994CC}"/>
              </a:ext>
            </a:extLst>
          </p:cNvPr>
          <p:cNvSpPr txBox="1">
            <a:spLocks/>
          </p:cNvSpPr>
          <p:nvPr/>
        </p:nvSpPr>
        <p:spPr>
          <a:xfrm>
            <a:off x="838201" y="6397915"/>
            <a:ext cx="9925050" cy="365125"/>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900" dirty="0"/>
          </a:p>
        </p:txBody>
      </p:sp>
    </p:spTree>
    <p:extLst>
      <p:ext uri="{BB962C8B-B14F-4D97-AF65-F5344CB8AC3E}">
        <p14:creationId xmlns:p14="http://schemas.microsoft.com/office/powerpoint/2010/main" val="3768558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67C0E4-DC48-4BD5-8284-13683DC60D54}"/>
              </a:ext>
            </a:extLst>
          </p:cNvPr>
          <p:cNvSpPr txBox="1"/>
          <p:nvPr/>
        </p:nvSpPr>
        <p:spPr>
          <a:xfrm>
            <a:off x="841248" y="1315504"/>
            <a:ext cx="11011766" cy="3593291"/>
          </a:xfrm>
          <a:prstGeom prst="rect">
            <a:avLst/>
          </a:prstGeom>
          <a:noFill/>
        </p:spPr>
        <p:txBody>
          <a:bodyPr wrap="square">
            <a:spAutoFit/>
          </a:bodyPr>
          <a:lstStyle/>
          <a:p>
            <a:pPr marL="0" indent="0">
              <a:buNone/>
            </a:pPr>
            <a:endParaRPr lang="fr-FR" sz="2000" b="1" dirty="0">
              <a:solidFill>
                <a:schemeClr val="accent1"/>
              </a:solidFill>
            </a:endParaRPr>
          </a:p>
          <a:p>
            <a:pPr marL="0" indent="0">
              <a:buNone/>
            </a:pPr>
            <a:r>
              <a:rPr lang="fr-FR" sz="2000" b="1" dirty="0">
                <a:solidFill>
                  <a:schemeClr val="accent1"/>
                </a:solidFill>
              </a:rPr>
              <a:t>Recommandation 9.5.5, suite</a:t>
            </a:r>
            <a:br>
              <a:rPr lang="fr-FR" sz="2000" b="1" dirty="0">
                <a:solidFill>
                  <a:schemeClr val="accent1"/>
                </a:solidFill>
              </a:rPr>
            </a:br>
            <a:endParaRPr lang="fr-FR" sz="2000" b="1" dirty="0">
              <a:solidFill>
                <a:schemeClr val="accent1"/>
              </a:solidFill>
            </a:endParaRPr>
          </a:p>
          <a:p>
            <a:pPr marL="0" indent="0">
              <a:buNone/>
            </a:pPr>
            <a:endParaRPr lang="fr-FR" sz="2000" b="1" dirty="0">
              <a:solidFill>
                <a:schemeClr val="accent1"/>
              </a:solidFill>
              <a:cs typeface="Arial" panose="020B0604020202020204" pitchFamily="34" charset="0"/>
            </a:endParaRPr>
          </a:p>
          <a:p>
            <a:pPr marL="0" indent="0">
              <a:buNone/>
            </a:pPr>
            <a:endParaRPr lang="fr-FR" sz="2000" b="1" dirty="0">
              <a:solidFill>
                <a:schemeClr val="accent1"/>
              </a:solidFill>
              <a:cs typeface="Arial" panose="020B0604020202020204" pitchFamily="34" charset="0"/>
            </a:endParaRPr>
          </a:p>
          <a:p>
            <a:pPr>
              <a:spcBef>
                <a:spcPts val="300"/>
              </a:spcBef>
            </a:pPr>
            <a:r>
              <a:rPr lang="fr-FR" sz="2000" b="1" dirty="0">
                <a:solidFill>
                  <a:schemeClr val="accent1"/>
                </a:solidFill>
                <a:cs typeface="Arial" panose="020B0604020202020204" pitchFamily="34" charset="0"/>
              </a:rPr>
              <a:t>REMARQUE :</a:t>
            </a:r>
            <a:r>
              <a:rPr lang="fr-FR" sz="2000" dirty="0"/>
              <a:t> la </a:t>
            </a:r>
            <a:r>
              <a:rPr lang="fr-FR" sz="2000" dirty="0" err="1"/>
              <a:t>desmopressine</a:t>
            </a:r>
            <a:r>
              <a:rPr lang="fr-FR" sz="2000" dirty="0"/>
              <a:t> constitue l’option privilégiée pour les patients atteints d’hémophilie A mineure pour éviter le coût des concentrés de facteur de coagulation et le risque potentiel de survenue d’inhibiteurs, qui augmente avec le nombre d’expositions.</a:t>
            </a:r>
            <a:endParaRPr lang="fr-FR" sz="2000" i="0" u="none" strike="noStrike" baseline="0" dirty="0"/>
          </a:p>
          <a:p>
            <a:pPr marL="0" indent="0">
              <a:spcBef>
                <a:spcPts val="300"/>
              </a:spcBef>
              <a:buNone/>
            </a:pPr>
            <a:endParaRPr lang="fr-FR" sz="2000" i="0" u="none" strike="noStrike" baseline="0" dirty="0"/>
          </a:p>
          <a:p>
            <a:pPr>
              <a:spcBef>
                <a:spcPts val="300"/>
              </a:spcBef>
            </a:pPr>
            <a:r>
              <a:rPr lang="fr-FR" sz="2000" b="1" dirty="0">
                <a:solidFill>
                  <a:schemeClr val="accent1"/>
                </a:solidFill>
                <a:cs typeface="Arial" panose="020B0604020202020204" pitchFamily="34" charset="0"/>
              </a:rPr>
              <a:t>REMARQUE : </a:t>
            </a:r>
            <a:r>
              <a:rPr lang="fr-FR" sz="2000" dirty="0"/>
              <a:t>étant donné la nécessité d’assurer une surveillance étroite, il convient de confier la prise en charge de tels patients à un hématologue expérimenté.</a:t>
            </a:r>
          </a:p>
        </p:txBody>
      </p:sp>
      <p:sp>
        <p:nvSpPr>
          <p:cNvPr id="8" name="Title 1">
            <a:extLst>
              <a:ext uri="{FF2B5EF4-FFF2-40B4-BE49-F238E27FC236}">
                <a16:creationId xmlns:a16="http://schemas.microsoft.com/office/drawing/2014/main" id="{245EEBC8-3CCC-4603-BDF0-284CCF3974C8}"/>
              </a:ext>
            </a:extLst>
          </p:cNvPr>
          <p:cNvSpPr txBox="1">
            <a:spLocks/>
          </p:cNvSpPr>
          <p:nvPr/>
        </p:nvSpPr>
        <p:spPr>
          <a:xfrm>
            <a:off x="838199" y="225425"/>
            <a:ext cx="10515599" cy="10900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nSpc>
                <a:spcPct val="100000"/>
              </a:lnSpc>
            </a:pPr>
            <a:r>
              <a:rPr lang="fr-FR" dirty="0"/>
              <a:t>Chirurgie et procédures invasives</a:t>
            </a:r>
            <a:endParaRPr lang="en-CA" dirty="0"/>
          </a:p>
        </p:txBody>
      </p:sp>
      <p:sp>
        <p:nvSpPr>
          <p:cNvPr id="9" name="Rectangle: Rounded Corners 8">
            <a:extLst>
              <a:ext uri="{FF2B5EF4-FFF2-40B4-BE49-F238E27FC236}">
                <a16:creationId xmlns:a16="http://schemas.microsoft.com/office/drawing/2014/main" id="{9EE19BAA-C354-4CE9-B5B2-94877D46FCFE}"/>
              </a:ext>
            </a:extLst>
          </p:cNvPr>
          <p:cNvSpPr/>
          <p:nvPr/>
        </p:nvSpPr>
        <p:spPr>
          <a:xfrm>
            <a:off x="613063" y="2648810"/>
            <a:ext cx="11305309" cy="2415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 Placeholder 3">
            <a:extLst>
              <a:ext uri="{FF2B5EF4-FFF2-40B4-BE49-F238E27FC236}">
                <a16:creationId xmlns:a16="http://schemas.microsoft.com/office/drawing/2014/main" id="{9DFC2ED3-7AF0-4BD2-B50F-9333E82994CC}"/>
              </a:ext>
            </a:extLst>
          </p:cNvPr>
          <p:cNvSpPr txBox="1">
            <a:spLocks/>
          </p:cNvSpPr>
          <p:nvPr/>
        </p:nvSpPr>
        <p:spPr>
          <a:xfrm>
            <a:off x="838201" y="6397915"/>
            <a:ext cx="9925050" cy="365125"/>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CA" sz="900" dirty="0"/>
          </a:p>
        </p:txBody>
      </p:sp>
    </p:spTree>
    <p:extLst>
      <p:ext uri="{BB962C8B-B14F-4D97-AF65-F5344CB8AC3E}">
        <p14:creationId xmlns:p14="http://schemas.microsoft.com/office/powerpoint/2010/main" val="2718029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DD40-1DD2-4C48-B7D1-F04BA70A91EF}"/>
              </a:ext>
            </a:extLst>
          </p:cNvPr>
          <p:cNvSpPr>
            <a:spLocks noGrp="1"/>
          </p:cNvSpPr>
          <p:nvPr>
            <p:ph type="title"/>
          </p:nvPr>
        </p:nvSpPr>
        <p:spPr/>
        <p:txBody>
          <a:bodyPr/>
          <a:lstStyle/>
          <a:p>
            <a:r>
              <a:rPr lang="fr-FR" dirty="0"/>
              <a:t>Chirurgie et procédures invasives</a:t>
            </a:r>
            <a:r>
              <a:rPr lang="en-CA" b="1" noProof="0" dirty="0" err="1"/>
              <a:t>ures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201" y="1121568"/>
            <a:ext cx="10515600" cy="4614863"/>
          </a:xfrm>
        </p:spPr>
        <p:txBody>
          <a:bodyPr>
            <a:noAutofit/>
          </a:bodyPr>
          <a:lstStyle/>
          <a:p>
            <a:pPr marL="0" indent="0">
              <a:lnSpc>
                <a:spcPct val="110000"/>
              </a:lnSpc>
              <a:buNone/>
            </a:pPr>
            <a:endParaRPr lang="fr-FR" b="1" dirty="0">
              <a:solidFill>
                <a:schemeClr val="accent1"/>
              </a:solidFill>
              <a:cs typeface="Arial" panose="020B0604020202020204" pitchFamily="34" charset="0"/>
            </a:endParaRPr>
          </a:p>
          <a:p>
            <a:pPr marL="0" indent="0">
              <a:lnSpc>
                <a:spcPct val="110000"/>
              </a:lnSpc>
              <a:buNone/>
            </a:pPr>
            <a:r>
              <a:rPr lang="fr-FR" b="1" dirty="0">
                <a:solidFill>
                  <a:schemeClr val="accent1"/>
                </a:solidFill>
                <a:cs typeface="Arial" panose="020B0604020202020204" pitchFamily="34" charset="0"/>
              </a:rPr>
              <a:t>Recommandation 9.5.8</a:t>
            </a:r>
            <a:br>
              <a:rPr lang="fr-FR" b="1" dirty="0">
                <a:solidFill>
                  <a:schemeClr val="accent1"/>
                </a:solidFill>
                <a:cs typeface="Arial" panose="020B0604020202020204" pitchFamily="34" charset="0"/>
              </a:rPr>
            </a:br>
            <a:r>
              <a:rPr lang="fr-FR" dirty="0"/>
              <a:t>Pour </a:t>
            </a:r>
            <a:r>
              <a:rPr lang="fr-FR" b="1" dirty="0"/>
              <a:t>les patients atteints d’hémophilie nécessitant une intervention chirurgicale</a:t>
            </a:r>
            <a:r>
              <a:rPr lang="fr-FR" dirty="0"/>
              <a:t>, la FMH </a:t>
            </a:r>
            <a:r>
              <a:rPr lang="fr-FR" b="1" dirty="0"/>
              <a:t>déconseille le recours à une anesthésie </a:t>
            </a:r>
            <a:r>
              <a:rPr lang="fr-FR" b="1" dirty="0" err="1"/>
              <a:t>neuraxiale</a:t>
            </a:r>
            <a:r>
              <a:rPr lang="fr-FR" dirty="0"/>
              <a:t>. Si une telle anesthésie est nécessaire, elle ne doit être pratiquée qu’en mettant en œuvre une protection par facteur de coagulation, dans la mesure où la sécurité des procédures </a:t>
            </a:r>
            <a:r>
              <a:rPr lang="fr-FR" dirty="0" err="1"/>
              <a:t>neuraxiales</a:t>
            </a:r>
            <a:r>
              <a:rPr lang="fr-FR" dirty="0"/>
              <a:t> n’a pas été établie pour les patients atteints d’hémophilie</a:t>
            </a:r>
            <a:r>
              <a:rPr lang="fr-FR" i="0" u="none" strike="noStrike" baseline="0" dirty="0"/>
              <a:t>.</a:t>
            </a:r>
          </a:p>
          <a:p>
            <a:pPr marL="0" indent="0">
              <a:lnSpc>
                <a:spcPct val="110000"/>
              </a:lnSpc>
              <a:buNone/>
            </a:pPr>
            <a:r>
              <a:rPr lang="fr-FR" b="1" i="0" u="none" strike="noStrike" baseline="0" dirty="0">
                <a:solidFill>
                  <a:schemeClr val="accent1"/>
                </a:solidFill>
              </a:rPr>
              <a:t>REMARQUE : </a:t>
            </a:r>
            <a:r>
              <a:rPr lang="fr-FR" dirty="0"/>
              <a:t>il est admis que, dans certains centres, l’anesthésie </a:t>
            </a:r>
            <a:r>
              <a:rPr lang="fr-FR" dirty="0" err="1"/>
              <a:t>neuraxiale</a:t>
            </a:r>
            <a:r>
              <a:rPr lang="fr-FR" dirty="0"/>
              <a:t> est acceptable après avoir rétabli la balance hémostatique chez les patients atteints d’hémophilie, alors que dans d’autres centres, une telle procédure est déconseillée et l’anesthésie générale est préférable.</a:t>
            </a:r>
            <a:endParaRPr lang="fr-FR" i="0" u="none" strike="noStrike" baseline="0" dirty="0"/>
          </a:p>
          <a:p>
            <a:pPr marL="0" indent="0" algn="l">
              <a:lnSpc>
                <a:spcPct val="110000"/>
              </a:lnSpc>
              <a:buNone/>
            </a:pPr>
            <a:br>
              <a:rPr lang="fr-FR" i="0" u="none" strike="noStrike" baseline="0" dirty="0"/>
            </a:br>
            <a:endParaRPr lang="fr-FR" dirty="0"/>
          </a:p>
        </p:txBody>
      </p:sp>
      <p:sp>
        <p:nvSpPr>
          <p:cNvPr id="5" name="Content Placeholder 2">
            <a:extLst>
              <a:ext uri="{FF2B5EF4-FFF2-40B4-BE49-F238E27FC236}">
                <a16:creationId xmlns:a16="http://schemas.microsoft.com/office/drawing/2014/main" id="{DC21D512-84AE-46B9-9E71-3E15BB09031D}"/>
              </a:ext>
            </a:extLst>
          </p:cNvPr>
          <p:cNvSpPr txBox="1">
            <a:spLocks/>
          </p:cNvSpPr>
          <p:nvPr/>
        </p:nvSpPr>
        <p:spPr>
          <a:xfrm>
            <a:off x="737755" y="3927764"/>
            <a:ext cx="10616043" cy="1392114"/>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30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DD40-1DD2-4C48-B7D1-F04BA70A91EF}"/>
              </a:ext>
            </a:extLst>
          </p:cNvPr>
          <p:cNvSpPr>
            <a:spLocks noGrp="1"/>
          </p:cNvSpPr>
          <p:nvPr>
            <p:ph type="title"/>
          </p:nvPr>
        </p:nvSpPr>
        <p:spPr/>
        <p:txBody>
          <a:bodyPr/>
          <a:lstStyle/>
          <a:p>
            <a:r>
              <a:rPr lang="fr-FR" dirty="0"/>
              <a:t>Chirurgie et procédures invasives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201" y="1287828"/>
            <a:ext cx="10674921" cy="4614863"/>
          </a:xfrm>
        </p:spPr>
        <p:txBody>
          <a:bodyPr>
            <a:noAutofit/>
          </a:bodyPr>
          <a:lstStyle/>
          <a:p>
            <a:pPr marL="0" indent="0">
              <a:lnSpc>
                <a:spcPct val="110000"/>
              </a:lnSpc>
              <a:buNone/>
            </a:pPr>
            <a:endParaRPr lang="fr-FR" b="1" dirty="0">
              <a:solidFill>
                <a:schemeClr val="accent1"/>
              </a:solidFill>
              <a:cs typeface="Arial" panose="020B0604020202020204" pitchFamily="34" charset="0"/>
            </a:endParaRPr>
          </a:p>
          <a:p>
            <a:pPr marL="0" indent="0">
              <a:lnSpc>
                <a:spcPct val="110000"/>
              </a:lnSpc>
              <a:spcBef>
                <a:spcPts val="600"/>
              </a:spcBef>
              <a:buNone/>
            </a:pPr>
            <a:r>
              <a:rPr lang="fr-FR" b="1" dirty="0">
                <a:solidFill>
                  <a:schemeClr val="accent1"/>
                </a:solidFill>
                <a:cs typeface="Arial" panose="020B0604020202020204" pitchFamily="34" charset="0"/>
              </a:rPr>
              <a:t>Recommandation 9.5.10</a:t>
            </a:r>
          </a:p>
          <a:p>
            <a:pPr marL="0" indent="0">
              <a:lnSpc>
                <a:spcPct val="110000"/>
              </a:lnSpc>
              <a:spcBef>
                <a:spcPts val="600"/>
              </a:spcBef>
              <a:buNone/>
            </a:pPr>
            <a:r>
              <a:rPr lang="fr-FR" dirty="0"/>
              <a:t>Chez </a:t>
            </a:r>
            <a:r>
              <a:rPr lang="fr-FR" b="1" dirty="0"/>
              <a:t>les patients chirurgicaux atteints d’hémophilie B </a:t>
            </a:r>
            <a:r>
              <a:rPr lang="fr-FR" dirty="0"/>
              <a:t>nécessitant un traitement intensif avec facteur de remplacement, la FMH </a:t>
            </a:r>
            <a:r>
              <a:rPr lang="fr-FR" b="1" dirty="0"/>
              <a:t>recommande de ne pas utiliser de concentré de complexe de prothrombine</a:t>
            </a:r>
            <a:r>
              <a:rPr lang="fr-FR" dirty="0"/>
              <a:t> en raison du risque d’accumulation de facteurs II, VII et X, qui peut être corrélée à un risque accru de complications thrombotiques</a:t>
            </a:r>
            <a:r>
              <a:rPr lang="fr-FR" i="0" u="none" strike="noStrike" baseline="0" dirty="0"/>
              <a:t>.</a:t>
            </a:r>
            <a:endParaRPr lang="fr-FR" dirty="0"/>
          </a:p>
        </p:txBody>
      </p:sp>
    </p:spTree>
    <p:extLst>
      <p:ext uri="{BB962C8B-B14F-4D97-AF65-F5344CB8AC3E}">
        <p14:creationId xmlns:p14="http://schemas.microsoft.com/office/powerpoint/2010/main" val="1296481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D507F2-0446-DE42-A303-A4085763C62A}"/>
              </a:ext>
            </a:extLst>
          </p:cNvPr>
          <p:cNvSpPr txBox="1"/>
          <p:nvPr/>
        </p:nvSpPr>
        <p:spPr>
          <a:xfrm>
            <a:off x="10417386" y="6070318"/>
            <a:ext cx="1699647" cy="572066"/>
          </a:xfrm>
          <a:prstGeom prst="rect">
            <a:avLst/>
          </a:prstGeom>
          <a:solidFill>
            <a:schemeClr val="bg1"/>
          </a:solidFill>
        </p:spPr>
        <p:txBody>
          <a:bodyPr wrap="square" rtlCol="0">
            <a:spAutoFit/>
          </a:bodyPr>
          <a:lstStyle/>
          <a:p>
            <a:endParaRPr lang="en-US" dirty="0"/>
          </a:p>
        </p:txBody>
      </p:sp>
      <p:graphicFrame>
        <p:nvGraphicFramePr>
          <p:cNvPr id="4" name="Table 4">
            <a:extLst>
              <a:ext uri="{FF2B5EF4-FFF2-40B4-BE49-F238E27FC236}">
                <a16:creationId xmlns:a16="http://schemas.microsoft.com/office/drawing/2014/main" id="{EBE96A38-AB9E-445E-84D2-D3DC4CAD4C0F}"/>
              </a:ext>
            </a:extLst>
          </p:cNvPr>
          <p:cNvGraphicFramePr>
            <a:graphicFrameLocks noGrp="1"/>
          </p:cNvGraphicFramePr>
          <p:nvPr>
            <p:extLst>
              <p:ext uri="{D42A27DB-BD31-4B8C-83A1-F6EECF244321}">
                <p14:modId xmlns:p14="http://schemas.microsoft.com/office/powerpoint/2010/main" val="113529369"/>
              </p:ext>
            </p:extLst>
          </p:nvPr>
        </p:nvGraphicFramePr>
        <p:xfrm>
          <a:off x="924790" y="1315504"/>
          <a:ext cx="10650683" cy="5242560"/>
        </p:xfrm>
        <a:graphic>
          <a:graphicData uri="http://schemas.openxmlformats.org/drawingml/2006/table">
            <a:tbl>
              <a:tblPr firstRow="1" bandRow="1">
                <a:tableStyleId>{2D5ABB26-0587-4C30-8999-92F81FD0307C}</a:tableStyleId>
              </a:tblPr>
              <a:tblGrid>
                <a:gridCol w="1529320">
                  <a:extLst>
                    <a:ext uri="{9D8B030D-6E8A-4147-A177-3AD203B41FA5}">
                      <a16:colId xmlns:a16="http://schemas.microsoft.com/office/drawing/2014/main" val="2432647298"/>
                    </a:ext>
                  </a:extLst>
                </a:gridCol>
                <a:gridCol w="9121363">
                  <a:extLst>
                    <a:ext uri="{9D8B030D-6E8A-4147-A177-3AD203B41FA5}">
                      <a16:colId xmlns:a16="http://schemas.microsoft.com/office/drawing/2014/main" val="1095309068"/>
                    </a:ext>
                  </a:extLst>
                </a:gridCol>
              </a:tblGrid>
              <a:tr h="0">
                <a:tc>
                  <a:txBody>
                    <a:bodyPr/>
                    <a:lstStyle/>
                    <a:p>
                      <a:r>
                        <a:rPr lang="fr-FR" sz="1600" b="1">
                          <a:solidFill>
                            <a:srgbClr val="008BB0"/>
                          </a:solidFill>
                          <a:latin typeface="+mj-lt"/>
                        </a:rPr>
                        <a:t>Excellent</a:t>
                      </a:r>
                      <a:endParaRPr lang="fr-FR" sz="1600" b="1" dirty="0">
                        <a:solidFill>
                          <a:srgbClr val="008BB0"/>
                        </a:solidFill>
                        <a:latin typeface="+mj-lt"/>
                      </a:endParaRPr>
                    </a:p>
                  </a:txBody>
                  <a:tcPr anchor="ctr">
                    <a:solidFill>
                      <a:schemeClr val="bg1"/>
                    </a:solidFill>
                  </a:tcPr>
                </a:tc>
                <a:tc>
                  <a:txBody>
                    <a:bodyPr/>
                    <a:lstStyle/>
                    <a:p>
                      <a:pPr marL="0" indent="0">
                        <a:buClr>
                          <a:srgbClr val="642566"/>
                        </a:buClr>
                        <a:buFontTx/>
                        <a:buNone/>
                      </a:pPr>
                      <a:r>
                        <a:rPr lang="fr-FR" sz="1600" b="1" u="none" strike="noStrike" kern="1200" baseline="0" noProof="0" dirty="0">
                          <a:solidFill>
                            <a:schemeClr val="dk1"/>
                          </a:solidFill>
                          <a:latin typeface="+mj-lt"/>
                          <a:cs typeface="Calibri" panose="020F0502020204030204" pitchFamily="34" charset="0"/>
                        </a:rPr>
                        <a:t>Perte de sang </a:t>
                      </a:r>
                      <a:r>
                        <a:rPr lang="fr-FR" sz="1600" b="0" u="none" strike="noStrike" kern="1200" baseline="0" noProof="0" dirty="0">
                          <a:solidFill>
                            <a:schemeClr val="dk1"/>
                          </a:solidFill>
                          <a:latin typeface="+mj-lt"/>
                          <a:cs typeface="Calibri" panose="020F0502020204030204" pitchFamily="34" charset="0"/>
                        </a:rPr>
                        <a:t>pendant et après l’opération </a:t>
                      </a:r>
                      <a:r>
                        <a:rPr lang="fr-FR" sz="1600" b="1" u="none" strike="noStrike" kern="1200" baseline="0" noProof="0" dirty="0">
                          <a:solidFill>
                            <a:schemeClr val="dk1"/>
                          </a:solidFill>
                          <a:latin typeface="+mj-lt"/>
                          <a:cs typeface="Calibri" panose="020F0502020204030204" pitchFamily="34" charset="0"/>
                        </a:rPr>
                        <a:t>semblable</a:t>
                      </a:r>
                      <a:r>
                        <a:rPr lang="fr-FR" sz="1600" b="0" u="none" strike="noStrike" kern="1200" baseline="0" noProof="0" dirty="0">
                          <a:solidFill>
                            <a:schemeClr val="dk1"/>
                          </a:solidFill>
                          <a:latin typeface="+mj-lt"/>
                          <a:cs typeface="Calibri" panose="020F0502020204030204" pitchFamily="34" charset="0"/>
                        </a:rPr>
                        <a:t> à celle d’un patient non hémophile (variation de 10 %)</a:t>
                      </a:r>
                    </a:p>
                    <a:p>
                      <a:pPr marL="342900" indent="-342900">
                        <a:buClr>
                          <a:srgbClr val="642566"/>
                        </a:buClr>
                        <a:buFont typeface="Arial" panose="020B0604020202020204" pitchFamily="34" charset="0"/>
                        <a:buChar char="•"/>
                      </a:pPr>
                      <a:r>
                        <a:rPr lang="fr-FR" sz="1600" b="1" u="none" strike="noStrike" kern="1200" baseline="0" noProof="0" dirty="0">
                          <a:solidFill>
                            <a:schemeClr val="dk1"/>
                          </a:solidFill>
                          <a:latin typeface="+mj-lt"/>
                          <a:cs typeface="Calibri" panose="020F0502020204030204" pitchFamily="34" charset="0"/>
                        </a:rPr>
                        <a:t>Aucune dose supplémentaire de FVIII/FIX/agents de contournement </a:t>
                      </a:r>
                      <a:r>
                        <a:rPr lang="fr-FR" sz="1600" b="0" u="none" strike="noStrike" kern="1200" baseline="0" noProof="0" dirty="0">
                          <a:solidFill>
                            <a:schemeClr val="dk1"/>
                          </a:solidFill>
                          <a:latin typeface="+mj-lt"/>
                          <a:cs typeface="Calibri" panose="020F0502020204030204" pitchFamily="34" charset="0"/>
                        </a:rPr>
                        <a:t>requise ; </a:t>
                      </a:r>
                      <a:r>
                        <a:rPr lang="fr-FR" sz="1600" b="1" u="none" strike="noStrike" kern="1200" baseline="0" noProof="0" dirty="0">
                          <a:solidFill>
                            <a:schemeClr val="dk1"/>
                          </a:solidFill>
                          <a:latin typeface="+mj-lt"/>
                          <a:cs typeface="Calibri" panose="020F0502020204030204" pitchFamily="34" charset="0"/>
                        </a:rPr>
                        <a:t>ET</a:t>
                      </a:r>
                    </a:p>
                    <a:p>
                      <a:pPr marL="342900" indent="-342900">
                        <a:buClr>
                          <a:srgbClr val="642566"/>
                        </a:buClr>
                        <a:buFont typeface="Arial" panose="020B0604020202020204" pitchFamily="34" charset="0"/>
                        <a:buChar char="•"/>
                      </a:pPr>
                      <a:r>
                        <a:rPr lang="fr-FR" sz="1600" b="0" u="none" strike="noStrike" kern="1200" baseline="0" noProof="0" dirty="0">
                          <a:solidFill>
                            <a:schemeClr val="dk1"/>
                          </a:solidFill>
                          <a:latin typeface="+mj-lt"/>
                          <a:cs typeface="Calibri" panose="020F0502020204030204" pitchFamily="34" charset="0"/>
                        </a:rPr>
                        <a:t>Besoin de transfusion du dérivé sanguin semblable à celui d’un patient non hémophile</a:t>
                      </a:r>
                      <a:endParaRPr lang="fr-FR" sz="1600" noProof="0" dirty="0">
                        <a:latin typeface="+mj-lt"/>
                        <a:cs typeface="Calibri" panose="020F0502020204030204" pitchFamily="34" charset="0"/>
                      </a:endParaRPr>
                    </a:p>
                  </a:txBody>
                  <a:tcPr>
                    <a:solidFill>
                      <a:schemeClr val="bg1"/>
                    </a:solidFill>
                  </a:tcPr>
                </a:tc>
                <a:extLst>
                  <a:ext uri="{0D108BD9-81ED-4DB2-BD59-A6C34878D82A}">
                    <a16:rowId xmlns:a16="http://schemas.microsoft.com/office/drawing/2014/main" val="2995281971"/>
                  </a:ext>
                </a:extLst>
              </a:tr>
              <a:tr h="404292">
                <a:tc>
                  <a:txBody>
                    <a:bodyPr/>
                    <a:lstStyle/>
                    <a:p>
                      <a:r>
                        <a:rPr lang="fr-FR" sz="1600" b="1" dirty="0">
                          <a:solidFill>
                            <a:srgbClr val="008BB0"/>
                          </a:solidFill>
                          <a:latin typeface="+mj-lt"/>
                        </a:rPr>
                        <a:t>Bonne</a:t>
                      </a:r>
                    </a:p>
                  </a:txBody>
                  <a:tcPr anchor="ctr">
                    <a:solidFill>
                      <a:schemeClr val="bg1">
                        <a:lumMod val="85000"/>
                      </a:schemeClr>
                    </a:solidFill>
                  </a:tcPr>
                </a:tc>
                <a:tc>
                  <a:txBody>
                    <a:bodyPr/>
                    <a:lstStyle/>
                    <a:p>
                      <a:pPr marL="0" indent="0">
                        <a:buClr>
                          <a:srgbClr val="642566"/>
                        </a:buClr>
                        <a:buFontTx/>
                        <a:buNone/>
                      </a:pPr>
                      <a:r>
                        <a:rPr lang="fr-FR" sz="1600" b="1" u="none" strike="noStrike" kern="1200" baseline="0" noProof="0" dirty="0">
                          <a:solidFill>
                            <a:schemeClr val="dk1"/>
                          </a:solidFill>
                          <a:latin typeface="+mn-lt"/>
                          <a:ea typeface="+mn-ea"/>
                          <a:cs typeface="Calibri" panose="020F0502020204030204" pitchFamily="34" charset="0"/>
                        </a:rPr>
                        <a:t>Perte de sang </a:t>
                      </a:r>
                      <a:r>
                        <a:rPr lang="fr-FR" sz="1600" b="0" u="none" strike="noStrike" kern="1200" baseline="0" noProof="0" dirty="0">
                          <a:solidFill>
                            <a:schemeClr val="dk1"/>
                          </a:solidFill>
                          <a:latin typeface="+mn-lt"/>
                          <a:ea typeface="+mn-ea"/>
                          <a:cs typeface="Calibri" panose="020F0502020204030204" pitchFamily="34" charset="0"/>
                        </a:rPr>
                        <a:t>pendant et/ou après l’opération </a:t>
                      </a:r>
                      <a:r>
                        <a:rPr lang="fr-FR" sz="1600" b="1" i="0" u="none" strike="noStrike" kern="1200" dirty="0">
                          <a:solidFill>
                            <a:schemeClr val="tx1"/>
                          </a:solidFill>
                          <a:effectLst/>
                          <a:latin typeface="+mj-lt"/>
                          <a:ea typeface="+mn-ea"/>
                          <a:cs typeface="Calibri" panose="020F0502020204030204" pitchFamily="34" charset="0"/>
                        </a:rPr>
                        <a:t>légèrement plus élevée</a:t>
                      </a:r>
                      <a:r>
                        <a:rPr lang="fr-FR" sz="1600" b="0" i="0" u="none" strike="noStrike" kern="1200" dirty="0">
                          <a:solidFill>
                            <a:schemeClr val="tx1"/>
                          </a:solidFill>
                          <a:effectLst/>
                          <a:latin typeface="+mj-lt"/>
                          <a:ea typeface="+mn-ea"/>
                          <a:cs typeface="Calibri" panose="020F0502020204030204" pitchFamily="34" charset="0"/>
                        </a:rPr>
                        <a:t> par rapport à ce qui est prévu pour un patient non hémophile (entre 10 et 25 %) mais une telle différence est jugée cliniquement insignifiante</a:t>
                      </a:r>
                      <a:endParaRPr lang="fr-FR" sz="1600" b="1" u="none" strike="noStrike" kern="1200" baseline="0" noProof="0" dirty="0">
                        <a:solidFill>
                          <a:schemeClr val="dk1"/>
                        </a:solidFill>
                        <a:latin typeface="+mj-lt"/>
                        <a:cs typeface="Calibri" panose="020F0502020204030204" pitchFamily="34" charset="0"/>
                      </a:endParaRPr>
                    </a:p>
                    <a:p>
                      <a:pPr marL="342900" indent="-342900">
                        <a:buClr>
                          <a:srgbClr val="642566"/>
                        </a:buClr>
                        <a:buFont typeface="Arial" panose="020B0604020202020204" pitchFamily="34" charset="0"/>
                        <a:buChar char="•"/>
                      </a:pPr>
                      <a:r>
                        <a:rPr lang="fr-FR" sz="1600" b="1" u="none" strike="noStrike" kern="1200" baseline="0" noProof="0" dirty="0">
                          <a:solidFill>
                            <a:schemeClr val="dk1"/>
                          </a:solidFill>
                          <a:latin typeface="+mn-lt"/>
                          <a:ea typeface="+mn-ea"/>
                          <a:cs typeface="Calibri" panose="020F0502020204030204" pitchFamily="34" charset="0"/>
                        </a:rPr>
                        <a:t>Aucune dose supplémentaire de FVIII/FIX/agents de contournement </a:t>
                      </a:r>
                      <a:r>
                        <a:rPr lang="fr-FR" sz="1600" b="0" u="none" strike="noStrike" kern="1200" baseline="0" noProof="0" dirty="0">
                          <a:solidFill>
                            <a:schemeClr val="dk1"/>
                          </a:solidFill>
                          <a:latin typeface="+mn-lt"/>
                          <a:ea typeface="+mn-ea"/>
                          <a:cs typeface="Calibri" panose="020F0502020204030204" pitchFamily="34" charset="0"/>
                        </a:rPr>
                        <a:t>requise </a:t>
                      </a:r>
                      <a:r>
                        <a:rPr lang="fr-FR" sz="1600" b="1" u="none" strike="noStrike" kern="1200" baseline="0" noProof="0" dirty="0">
                          <a:solidFill>
                            <a:schemeClr val="dk1"/>
                          </a:solidFill>
                          <a:latin typeface="+mn-lt"/>
                          <a:ea typeface="+mn-ea"/>
                          <a:cs typeface="Calibri" panose="020F0502020204030204" pitchFamily="34" charset="0"/>
                        </a:rPr>
                        <a:t>ET</a:t>
                      </a:r>
                    </a:p>
                    <a:p>
                      <a:pPr marL="342900" marR="0" lvl="0" indent="-342900" algn="l" defTabSz="914400" rtl="0" eaLnBrk="1" fontAlgn="auto" latinLnBrk="0" hangingPunct="1">
                        <a:lnSpc>
                          <a:spcPct val="100000"/>
                        </a:lnSpc>
                        <a:spcBef>
                          <a:spcPts val="0"/>
                        </a:spcBef>
                        <a:spcAft>
                          <a:spcPts val="0"/>
                        </a:spcAft>
                        <a:buClr>
                          <a:srgbClr val="642566"/>
                        </a:buClr>
                        <a:buSzTx/>
                        <a:buFont typeface="Arial" panose="020B0604020202020204" pitchFamily="34" charset="0"/>
                        <a:buChar char="•"/>
                        <a:tabLst/>
                        <a:defRPr/>
                      </a:pPr>
                      <a:r>
                        <a:rPr lang="fr-FR" sz="1600" b="0" u="none" strike="noStrike" kern="1200" baseline="0" noProof="0" dirty="0">
                          <a:solidFill>
                            <a:schemeClr val="dk1"/>
                          </a:solidFill>
                          <a:latin typeface="+mn-lt"/>
                          <a:ea typeface="+mn-ea"/>
                          <a:cs typeface="Calibri" panose="020F0502020204030204" pitchFamily="34" charset="0"/>
                        </a:rPr>
                        <a:t>Besoin de transfusion du dérivé sanguin semblable à celui d’un patient non hémophile</a:t>
                      </a:r>
                      <a:endParaRPr lang="fr-FR" sz="1600" noProof="0" dirty="0">
                        <a:latin typeface="+mj-lt"/>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3107461539"/>
                  </a:ext>
                </a:extLst>
              </a:tr>
              <a:tr h="0">
                <a:tc>
                  <a:txBody>
                    <a:bodyPr/>
                    <a:lstStyle/>
                    <a:p>
                      <a:r>
                        <a:rPr lang="fr-FR" sz="1600" b="1" dirty="0">
                          <a:solidFill>
                            <a:srgbClr val="008BB0"/>
                          </a:solidFill>
                          <a:latin typeface="+mj-lt"/>
                        </a:rPr>
                        <a:t>Satisfaisante</a:t>
                      </a:r>
                    </a:p>
                  </a:txBody>
                  <a:tcPr anchor="ctr">
                    <a:solidFill>
                      <a:schemeClr val="bg1"/>
                    </a:solidFill>
                  </a:tcPr>
                </a:tc>
                <a:tc>
                  <a:txBody>
                    <a:bodyPr/>
                    <a:lstStyle/>
                    <a:p>
                      <a:r>
                        <a:rPr lang="fr-FR" sz="1600" b="1" u="none" strike="noStrike" kern="1200" baseline="0" noProof="0" dirty="0">
                          <a:solidFill>
                            <a:schemeClr val="dk1"/>
                          </a:solidFill>
                          <a:latin typeface="+mn-lt"/>
                          <a:ea typeface="+mn-ea"/>
                          <a:cs typeface="Calibri" panose="020F0502020204030204" pitchFamily="34" charset="0"/>
                        </a:rPr>
                        <a:t>Perte de sang </a:t>
                      </a:r>
                      <a:r>
                        <a:rPr lang="fr-FR" sz="1600" b="0" u="none" strike="noStrike" kern="1200" baseline="0" noProof="0" dirty="0">
                          <a:solidFill>
                            <a:schemeClr val="dk1"/>
                          </a:solidFill>
                          <a:latin typeface="+mn-lt"/>
                          <a:ea typeface="+mn-ea"/>
                          <a:cs typeface="Calibri" panose="020F0502020204030204" pitchFamily="34" charset="0"/>
                        </a:rPr>
                        <a:t>pendant et/ou après l’opération </a:t>
                      </a:r>
                      <a:r>
                        <a:rPr lang="fr-FR" sz="1600" b="1" i="0" u="none" strike="noStrike" kern="1200" dirty="0">
                          <a:solidFill>
                            <a:schemeClr val="tx1"/>
                          </a:solidFill>
                          <a:effectLst/>
                          <a:latin typeface="+mn-lt"/>
                          <a:ea typeface="+mn-ea"/>
                          <a:cs typeface="Calibri" panose="020F0502020204030204" pitchFamily="34" charset="0"/>
                        </a:rPr>
                        <a:t>plus élevée</a:t>
                      </a:r>
                      <a:r>
                        <a:rPr lang="fr-FR" sz="1600" b="0" i="0" u="none" strike="noStrike" kern="1200" dirty="0">
                          <a:solidFill>
                            <a:schemeClr val="tx1"/>
                          </a:solidFill>
                          <a:effectLst/>
                          <a:latin typeface="+mn-lt"/>
                          <a:ea typeface="+mn-ea"/>
                          <a:cs typeface="Calibri" panose="020F0502020204030204" pitchFamily="34" charset="0"/>
                        </a:rPr>
                        <a:t> par rapport à ce qui est prévu pour un patient non hémophile (entre 25 et 50 %)</a:t>
                      </a:r>
                      <a:r>
                        <a:rPr lang="fr-FR" sz="1600" b="0" i="0" u="none" strike="noStrike" kern="1200" dirty="0">
                          <a:solidFill>
                            <a:schemeClr val="tx1"/>
                          </a:solidFill>
                          <a:effectLst/>
                          <a:latin typeface="+mj-lt"/>
                          <a:ea typeface="+mn-ea"/>
                          <a:cs typeface="Calibri" panose="020F0502020204030204" pitchFamily="34" charset="0"/>
                        </a:rPr>
                        <a:t>, et traitement supplémentaire requis</a:t>
                      </a:r>
                      <a:endParaRPr lang="fr-FR" sz="1600" b="0" u="none" strike="noStrike" kern="1200" baseline="0" dirty="0">
                        <a:solidFill>
                          <a:schemeClr val="dk1"/>
                        </a:solidFill>
                        <a:latin typeface="+mj-lt"/>
                        <a:cs typeface="Calibri" panose="020F0502020204030204" pitchFamily="34" charset="0"/>
                      </a:endParaRPr>
                    </a:p>
                    <a:p>
                      <a:pPr marL="342900" indent="-342900">
                        <a:buClr>
                          <a:srgbClr val="642566"/>
                        </a:buClr>
                        <a:buFont typeface="Arial" panose="020B0604020202020204" pitchFamily="34" charset="0"/>
                        <a:buChar char="•"/>
                      </a:pPr>
                      <a:r>
                        <a:rPr lang="fr-FR" sz="1600" b="1" u="none" strike="noStrike" kern="1200" baseline="0" noProof="0" dirty="0">
                          <a:solidFill>
                            <a:schemeClr val="dk1"/>
                          </a:solidFill>
                          <a:latin typeface="+mn-lt"/>
                          <a:ea typeface="+mn-ea"/>
                          <a:cs typeface="Calibri" panose="020F0502020204030204" pitchFamily="34" charset="0"/>
                        </a:rPr>
                        <a:t>Dose supplémentaire de FVIII/FIX/agents de contournement </a:t>
                      </a:r>
                      <a:r>
                        <a:rPr lang="fr-FR" sz="1600" b="0" u="none" strike="noStrike" kern="1200" baseline="0" noProof="0" dirty="0">
                          <a:solidFill>
                            <a:schemeClr val="dk1"/>
                          </a:solidFill>
                          <a:latin typeface="+mn-lt"/>
                          <a:ea typeface="+mn-ea"/>
                          <a:cs typeface="Calibri" panose="020F0502020204030204" pitchFamily="34" charset="0"/>
                        </a:rPr>
                        <a:t>requise </a:t>
                      </a:r>
                      <a:r>
                        <a:rPr lang="fr-FR" sz="1600" b="1" u="none" strike="noStrike" kern="1200" baseline="0" dirty="0">
                          <a:solidFill>
                            <a:schemeClr val="dk1"/>
                          </a:solidFill>
                          <a:latin typeface="+mj-lt"/>
                          <a:cs typeface="Calibri" panose="020F0502020204030204" pitchFamily="34" charset="0"/>
                        </a:rPr>
                        <a:t>OU</a:t>
                      </a:r>
                    </a:p>
                    <a:p>
                      <a:pPr marL="342900" indent="-342900">
                        <a:buClr>
                          <a:srgbClr val="642566"/>
                        </a:buClr>
                        <a:buFont typeface="Arial" panose="020B0604020202020204" pitchFamily="34" charset="0"/>
                        <a:buChar char="•"/>
                      </a:pPr>
                      <a:r>
                        <a:rPr lang="fr-FR" sz="1600" b="1" u="none" strike="noStrike" kern="1200" baseline="0" noProof="0" dirty="0">
                          <a:solidFill>
                            <a:schemeClr val="dk1"/>
                          </a:solidFill>
                          <a:latin typeface="+mn-lt"/>
                          <a:ea typeface="+mn-ea"/>
                          <a:cs typeface="Calibri" panose="020F0502020204030204" pitchFamily="34" charset="0"/>
                        </a:rPr>
                        <a:t>Besoin accru (jusqu’à deux fois supérieur aux prévisions) </a:t>
                      </a:r>
                      <a:r>
                        <a:rPr lang="fr-FR" sz="1600" b="0" u="none" strike="noStrike" kern="1200" baseline="0" noProof="0" dirty="0">
                          <a:solidFill>
                            <a:schemeClr val="dk1"/>
                          </a:solidFill>
                          <a:latin typeface="+mn-lt"/>
                          <a:ea typeface="+mn-ea"/>
                          <a:cs typeface="Calibri" panose="020F0502020204030204" pitchFamily="34" charset="0"/>
                        </a:rPr>
                        <a:t>de transfusion du dérivé sanguin</a:t>
                      </a:r>
                      <a:endParaRPr lang="fr-FR" sz="1600" dirty="0">
                        <a:latin typeface="+mj-lt"/>
                        <a:cs typeface="Calibri" panose="020F0502020204030204" pitchFamily="34" charset="0"/>
                      </a:endParaRPr>
                    </a:p>
                  </a:txBody>
                  <a:tcPr>
                    <a:solidFill>
                      <a:schemeClr val="bg1"/>
                    </a:solidFill>
                  </a:tcPr>
                </a:tc>
                <a:extLst>
                  <a:ext uri="{0D108BD9-81ED-4DB2-BD59-A6C34878D82A}">
                    <a16:rowId xmlns:a16="http://schemas.microsoft.com/office/drawing/2014/main" val="2017557157"/>
                  </a:ext>
                </a:extLst>
              </a:tr>
              <a:tr h="0">
                <a:tc>
                  <a:txBody>
                    <a:bodyPr/>
                    <a:lstStyle/>
                    <a:p>
                      <a:r>
                        <a:rPr lang="fr-FR" sz="1600" b="1" dirty="0">
                          <a:solidFill>
                            <a:srgbClr val="008BB0"/>
                          </a:solidFill>
                          <a:latin typeface="+mj-lt"/>
                        </a:rPr>
                        <a:t>Médiocre/</a:t>
                      </a:r>
                    </a:p>
                    <a:p>
                      <a:r>
                        <a:rPr lang="fr-FR" sz="1600" b="1" dirty="0">
                          <a:solidFill>
                            <a:srgbClr val="008BB0"/>
                          </a:solidFill>
                          <a:latin typeface="+mj-lt"/>
                        </a:rPr>
                        <a:t>Aucune</a:t>
                      </a:r>
                    </a:p>
                  </a:txBody>
                  <a:tcPr anchor="ctr">
                    <a:solidFill>
                      <a:schemeClr val="bg1">
                        <a:lumMod val="85000"/>
                      </a:schemeClr>
                    </a:solidFill>
                  </a:tcPr>
                </a:tc>
                <a:tc>
                  <a:txBody>
                    <a:bodyPr/>
                    <a:lstStyle/>
                    <a:p>
                      <a:r>
                        <a:rPr lang="fr-FR" sz="1600" b="1" u="none" strike="noStrike" kern="1200" baseline="0" noProof="0" dirty="0">
                          <a:solidFill>
                            <a:schemeClr val="dk1"/>
                          </a:solidFill>
                          <a:latin typeface="+mn-lt"/>
                          <a:ea typeface="+mn-ea"/>
                          <a:cs typeface="Calibri" panose="020F0502020204030204" pitchFamily="34" charset="0"/>
                        </a:rPr>
                        <a:t>Perte de sang </a:t>
                      </a:r>
                      <a:r>
                        <a:rPr lang="fr-FR" sz="1600" b="1" u="none" strike="noStrike" kern="1200" baseline="0" dirty="0">
                          <a:solidFill>
                            <a:schemeClr val="dk1"/>
                          </a:solidFill>
                          <a:latin typeface="+mj-lt"/>
                          <a:cs typeface="Calibri" panose="020F0502020204030204" pitchFamily="34" charset="0"/>
                        </a:rPr>
                        <a:t>importante</a:t>
                      </a:r>
                      <a:r>
                        <a:rPr lang="fr-FR" sz="1600" b="0" u="none" strike="noStrike" kern="1200" baseline="0" dirty="0">
                          <a:solidFill>
                            <a:schemeClr val="dk1"/>
                          </a:solidFill>
                          <a:latin typeface="+mj-lt"/>
                          <a:cs typeface="Calibri" panose="020F0502020204030204" pitchFamily="34" charset="0"/>
                        </a:rPr>
                        <a:t> </a:t>
                      </a:r>
                      <a:r>
                        <a:rPr lang="fr-FR" sz="1600" b="0" u="none" strike="noStrike" kern="1200" baseline="0" noProof="0" dirty="0">
                          <a:solidFill>
                            <a:schemeClr val="dk1"/>
                          </a:solidFill>
                          <a:latin typeface="+mn-lt"/>
                          <a:ea typeface="+mn-ea"/>
                          <a:cs typeface="Calibri" panose="020F0502020204030204" pitchFamily="34" charset="0"/>
                        </a:rPr>
                        <a:t>pendant et/ou après l’opération </a:t>
                      </a:r>
                      <a:r>
                        <a:rPr lang="fr-FR" sz="1600" b="0" u="none" strike="noStrike" kern="1200" baseline="0" noProof="0" dirty="0">
                          <a:solidFill>
                            <a:schemeClr val="dk1"/>
                          </a:solidFill>
                          <a:latin typeface="+mj-lt"/>
                          <a:ea typeface="+mn-ea"/>
                          <a:cs typeface="Calibri" panose="020F0502020204030204" pitchFamily="34" charset="0"/>
                        </a:rPr>
                        <a:t>qui augmente considérablement </a:t>
                      </a:r>
                      <a:r>
                        <a:rPr lang="fr-FR" sz="1600" b="0" u="none" strike="noStrike" kern="1200" baseline="0" dirty="0">
                          <a:solidFill>
                            <a:schemeClr val="dk1"/>
                          </a:solidFill>
                          <a:latin typeface="+mj-lt"/>
                          <a:cs typeface="Calibri" panose="020F0502020204030204" pitchFamily="34" charset="0"/>
                        </a:rPr>
                        <a:t>(</a:t>
                      </a:r>
                      <a:r>
                        <a:rPr lang="fr-FR" sz="1600" b="0" i="0" u="none" strike="noStrike" kern="1200" dirty="0">
                          <a:solidFill>
                            <a:schemeClr val="tx1"/>
                          </a:solidFill>
                          <a:effectLst/>
                          <a:latin typeface="+mj-lt"/>
                          <a:ea typeface="+mn-ea"/>
                          <a:cs typeface="Calibri" panose="020F0502020204030204" pitchFamily="34" charset="0"/>
                        </a:rPr>
                        <a:t>&gt;50 %) </a:t>
                      </a:r>
                      <a:r>
                        <a:rPr lang="fr-FR" sz="1600" b="0" i="0" u="none" strike="noStrike" kern="1200" dirty="0" err="1">
                          <a:solidFill>
                            <a:schemeClr val="tx1"/>
                          </a:solidFill>
                          <a:effectLst/>
                          <a:latin typeface="+mn-lt"/>
                          <a:ea typeface="+mn-ea"/>
                          <a:cs typeface="Calibri" panose="020F0502020204030204" pitchFamily="34" charset="0"/>
                        </a:rPr>
                        <a:t>ar</a:t>
                      </a:r>
                      <a:r>
                        <a:rPr lang="fr-FR" sz="1600" b="0" i="0" u="none" strike="noStrike" kern="1200" dirty="0">
                          <a:solidFill>
                            <a:schemeClr val="tx1"/>
                          </a:solidFill>
                          <a:effectLst/>
                          <a:latin typeface="+mn-lt"/>
                          <a:ea typeface="+mn-ea"/>
                          <a:cs typeface="Calibri" panose="020F0502020204030204" pitchFamily="34" charset="0"/>
                        </a:rPr>
                        <a:t> rapport à ce qui est prévu pour un patient non hémophile</a:t>
                      </a:r>
                      <a:r>
                        <a:rPr lang="fr-FR" sz="1600" b="0" i="0" u="none" strike="noStrike" kern="1200" dirty="0">
                          <a:solidFill>
                            <a:schemeClr val="tx1"/>
                          </a:solidFill>
                          <a:effectLst/>
                          <a:latin typeface="+mj-lt"/>
                          <a:ea typeface="+mn-ea"/>
                          <a:cs typeface="Calibri" panose="020F0502020204030204" pitchFamily="34" charset="0"/>
                        </a:rPr>
                        <a:t>, intervention nécessaire et aucune raison chirurgicale/médicale autre que l’hémophilie</a:t>
                      </a:r>
                      <a:endParaRPr lang="fr-FR" sz="1600" b="0" u="none" strike="noStrike" kern="1200" baseline="0" dirty="0">
                        <a:solidFill>
                          <a:schemeClr val="dk1"/>
                        </a:solidFill>
                        <a:latin typeface="+mj-lt"/>
                        <a:cs typeface="Calibri" panose="020F0502020204030204" pitchFamily="34" charset="0"/>
                      </a:endParaRPr>
                    </a:p>
                    <a:p>
                      <a:pPr marL="342900" indent="-342900">
                        <a:buClr>
                          <a:srgbClr val="642566"/>
                        </a:buClr>
                        <a:buFont typeface="Arial" panose="020B0604020202020204" pitchFamily="34" charset="0"/>
                        <a:buChar char="•"/>
                      </a:pPr>
                      <a:r>
                        <a:rPr lang="fr-FR" sz="1600" b="0" u="none" strike="noStrike" kern="1200" baseline="0" dirty="0">
                          <a:solidFill>
                            <a:schemeClr val="dk1"/>
                          </a:solidFill>
                          <a:latin typeface="+mj-lt"/>
                          <a:cs typeface="Calibri" panose="020F0502020204030204" pitchFamily="34" charset="0"/>
                        </a:rPr>
                        <a:t>H</a:t>
                      </a:r>
                      <a:r>
                        <a:rPr lang="fr-FR" sz="1600" b="1" u="none" strike="noStrike" kern="1200" baseline="0" dirty="0">
                          <a:solidFill>
                            <a:schemeClr val="dk1"/>
                          </a:solidFill>
                          <a:latin typeface="+mj-lt"/>
                          <a:cs typeface="Calibri" panose="020F0502020204030204" pitchFamily="34" charset="0"/>
                        </a:rPr>
                        <a:t>ypotension</a:t>
                      </a:r>
                      <a:r>
                        <a:rPr lang="fr-FR" sz="1600" b="0" u="none" strike="noStrike" kern="1200" baseline="0" dirty="0">
                          <a:solidFill>
                            <a:schemeClr val="dk1"/>
                          </a:solidFill>
                          <a:latin typeface="+mj-lt"/>
                          <a:cs typeface="Calibri" panose="020F0502020204030204" pitchFamily="34" charset="0"/>
                        </a:rPr>
                        <a:t> non prévue ou </a:t>
                      </a:r>
                      <a:r>
                        <a:rPr lang="fr-FR" sz="1600" b="1" u="none" strike="noStrike" kern="1200" baseline="0" dirty="0">
                          <a:solidFill>
                            <a:schemeClr val="dk1"/>
                          </a:solidFill>
                          <a:latin typeface="+mj-lt"/>
                          <a:cs typeface="Calibri" panose="020F0502020204030204" pitchFamily="34" charset="0"/>
                        </a:rPr>
                        <a:t>transfert</a:t>
                      </a:r>
                      <a:r>
                        <a:rPr lang="fr-FR" sz="1600" b="0" u="none" strike="noStrike" kern="1200" baseline="0" dirty="0">
                          <a:solidFill>
                            <a:schemeClr val="dk1"/>
                          </a:solidFill>
                          <a:latin typeface="+mj-lt"/>
                          <a:cs typeface="Calibri" panose="020F0502020204030204" pitchFamily="34" charset="0"/>
                        </a:rPr>
                        <a:t> imprévu vers </a:t>
                      </a:r>
                      <a:r>
                        <a:rPr lang="fr-FR" sz="1600" b="1" u="none" strike="noStrike" kern="1200" baseline="0" dirty="0">
                          <a:solidFill>
                            <a:schemeClr val="dk1"/>
                          </a:solidFill>
                          <a:latin typeface="+mj-lt"/>
                          <a:cs typeface="Calibri" panose="020F0502020204030204" pitchFamily="34" charset="0"/>
                        </a:rPr>
                        <a:t>les soins intensifs </a:t>
                      </a:r>
                      <a:r>
                        <a:rPr lang="fr-FR" sz="1600" b="0" u="none" strike="noStrike" kern="1200" baseline="0" dirty="0">
                          <a:solidFill>
                            <a:schemeClr val="dk1"/>
                          </a:solidFill>
                          <a:latin typeface="+mj-lt"/>
                          <a:cs typeface="Calibri" panose="020F0502020204030204" pitchFamily="34" charset="0"/>
                        </a:rPr>
                        <a:t>à cause de l’hémorragie </a:t>
                      </a:r>
                      <a:r>
                        <a:rPr lang="fr-FR" sz="1600" b="1" u="none" strike="noStrike" kern="1200" baseline="0" dirty="0">
                          <a:solidFill>
                            <a:schemeClr val="dk1"/>
                          </a:solidFill>
                          <a:latin typeface="+mj-lt"/>
                          <a:cs typeface="Calibri" panose="020F0502020204030204" pitchFamily="34" charset="0"/>
                        </a:rPr>
                        <a:t>OU</a:t>
                      </a:r>
                    </a:p>
                    <a:p>
                      <a:pPr marL="342900" indent="-342900">
                        <a:buClr>
                          <a:srgbClr val="642566"/>
                        </a:buClr>
                        <a:buFont typeface="Arial" panose="020B0604020202020204" pitchFamily="34" charset="0"/>
                        <a:buChar char="•"/>
                      </a:pPr>
                      <a:r>
                        <a:rPr lang="fr-FR" sz="1600" b="0" u="none" strike="noStrike" kern="1200" baseline="0" dirty="0">
                          <a:solidFill>
                            <a:schemeClr val="dk1"/>
                          </a:solidFill>
                          <a:latin typeface="+mj-lt"/>
                          <a:cs typeface="Calibri" panose="020F0502020204030204" pitchFamily="34" charset="0"/>
                        </a:rPr>
                        <a:t>Besoin</a:t>
                      </a:r>
                      <a:r>
                        <a:rPr lang="fr-FR" sz="1600" b="1" u="none" strike="noStrike" kern="1200" baseline="0" dirty="0">
                          <a:solidFill>
                            <a:schemeClr val="dk1"/>
                          </a:solidFill>
                          <a:latin typeface="+mj-lt"/>
                          <a:cs typeface="Calibri" panose="020F0502020204030204" pitchFamily="34" charset="0"/>
                        </a:rPr>
                        <a:t> considérablement accru (plus de 2 fois supérieur aux prévisions) </a:t>
                      </a:r>
                      <a:r>
                        <a:rPr lang="fr-FR" sz="1600" b="0" u="none" strike="noStrike" kern="1200" baseline="0" dirty="0">
                          <a:solidFill>
                            <a:schemeClr val="dk1"/>
                          </a:solidFill>
                          <a:latin typeface="+mj-lt"/>
                          <a:cs typeface="Calibri" panose="020F0502020204030204" pitchFamily="34" charset="0"/>
                        </a:rPr>
                        <a:t>de transfusion dérivé sanguin</a:t>
                      </a:r>
                      <a:endParaRPr lang="fr-FR" sz="1600" dirty="0">
                        <a:latin typeface="+mj-lt"/>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val="3835885607"/>
                  </a:ext>
                </a:extLst>
              </a:tr>
            </a:tbl>
          </a:graphicData>
        </a:graphic>
      </p:graphicFrame>
      <p:sp>
        <p:nvSpPr>
          <p:cNvPr id="2" name="Title 1">
            <a:extLst>
              <a:ext uri="{FF2B5EF4-FFF2-40B4-BE49-F238E27FC236}">
                <a16:creationId xmlns:a16="http://schemas.microsoft.com/office/drawing/2014/main" id="{1AEC1DA8-6E82-4032-8FDD-BECCDF30CE61}"/>
              </a:ext>
            </a:extLst>
          </p:cNvPr>
          <p:cNvSpPr>
            <a:spLocks noGrp="1"/>
          </p:cNvSpPr>
          <p:nvPr>
            <p:ph type="title"/>
          </p:nvPr>
        </p:nvSpPr>
        <p:spPr/>
        <p:txBody>
          <a:bodyPr>
            <a:noAutofit/>
          </a:bodyPr>
          <a:lstStyle/>
          <a:p>
            <a:r>
              <a:rPr lang="fr-FR" dirty="0"/>
              <a:t>Définition de la pertinence de l’hémostase pour les procédures chirurgicales</a:t>
            </a:r>
          </a:p>
        </p:txBody>
      </p:sp>
      <p:sp>
        <p:nvSpPr>
          <p:cNvPr id="5" name="Text Placeholder 4">
            <a:extLst>
              <a:ext uri="{FF2B5EF4-FFF2-40B4-BE49-F238E27FC236}">
                <a16:creationId xmlns:a16="http://schemas.microsoft.com/office/drawing/2014/main" id="{218CCE59-D695-49B0-83AD-05CF708D3D35}"/>
              </a:ext>
            </a:extLst>
          </p:cNvPr>
          <p:cNvSpPr>
            <a:spLocks noGrp="1"/>
          </p:cNvSpPr>
          <p:nvPr>
            <p:ph type="body" sz="quarter" idx="13"/>
          </p:nvPr>
        </p:nvSpPr>
        <p:spPr>
          <a:xfrm>
            <a:off x="492336" y="6356351"/>
            <a:ext cx="9925050" cy="365125"/>
          </a:xfrm>
        </p:spPr>
        <p:txBody>
          <a:bodyPr/>
          <a:lstStyle/>
          <a:p>
            <a:endParaRPr lang="en-CA" noProof="0" dirty="0"/>
          </a:p>
        </p:txBody>
      </p:sp>
    </p:spTree>
    <p:extLst>
      <p:ext uri="{BB962C8B-B14F-4D97-AF65-F5344CB8AC3E}">
        <p14:creationId xmlns:p14="http://schemas.microsoft.com/office/powerpoint/2010/main" val="54684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fr-FR" sz="3600" b="1" dirty="0"/>
              <a:t>Enjeux psychosociaux</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rmAutofit fontScale="92500" lnSpcReduction="10000"/>
          </a:bodyPr>
          <a:lstStyle/>
          <a:p>
            <a:pPr algn="just"/>
            <a:r>
              <a:rPr lang="fr-FR" dirty="0"/>
              <a:t>L’hémophilie sévère est corrélée à un fardeau psychologique et financier pour les personnes atteintes d’hémophilie et leurs aidant</a:t>
            </a:r>
            <a:r>
              <a:rPr lang="fr-FR" b="0" i="0" u="none" strike="noStrike" baseline="0" noProof="0" dirty="0"/>
              <a:t>s</a:t>
            </a:r>
          </a:p>
          <a:p>
            <a:pPr algn="just"/>
            <a:r>
              <a:rPr lang="fr-FR" b="0" i="0" u="none" strike="noStrike" baseline="0" noProof="0" dirty="0"/>
              <a:t>Dans un centre de traitement de l’hémophilie, le travailleur social se charge de :</a:t>
            </a:r>
          </a:p>
          <a:p>
            <a:pPr lvl="1" algn="just">
              <a:spcBef>
                <a:spcPts val="300"/>
              </a:spcBef>
            </a:pPr>
            <a:r>
              <a:rPr lang="fr-FR" dirty="0"/>
              <a:t>fournir autant d’informations que possible sur toutes les dimensions de l’hémophilie</a:t>
            </a:r>
            <a:endParaRPr lang="fr-FR" b="0" i="0" u="none" strike="noStrike" baseline="0" noProof="0" dirty="0"/>
          </a:p>
          <a:p>
            <a:pPr lvl="1" algn="just">
              <a:spcBef>
                <a:spcPts val="300"/>
              </a:spcBef>
            </a:pPr>
            <a:r>
              <a:rPr lang="fr-FR" dirty="0"/>
              <a:t>fournir un soutien et des conseils psychosociaux aux patients, aux parents et aux autres membres de la famille</a:t>
            </a:r>
            <a:endParaRPr lang="fr-FR" b="0" i="0" u="none" strike="noStrike" baseline="0" noProof="0" dirty="0"/>
          </a:p>
          <a:p>
            <a:pPr lvl="1" algn="just">
              <a:spcBef>
                <a:spcPts val="300"/>
              </a:spcBef>
            </a:pPr>
            <a:r>
              <a:rPr lang="fr-FR" dirty="0"/>
              <a:t>évaluer et répondre aux problématiques liées à l’adhésion au traitement</a:t>
            </a:r>
            <a:endParaRPr lang="fr-FR" b="0" i="0" u="none" strike="noStrike" baseline="0" noProof="0" dirty="0"/>
          </a:p>
          <a:p>
            <a:pPr lvl="1" algn="just">
              <a:spcBef>
                <a:spcPts val="300"/>
              </a:spcBef>
            </a:pPr>
            <a:r>
              <a:rPr lang="fr-FR" dirty="0"/>
              <a:t>encourager les patients et les membres de la famille à mettre en place un réseau de soutien</a:t>
            </a:r>
            <a:r>
              <a:rPr lang="fr-FR" noProof="0" dirty="0"/>
              <a:t>, </a:t>
            </a:r>
            <a:r>
              <a:rPr lang="fr-FR" dirty="0"/>
              <a:t>discuter des problématiques et des difficultés liées à la santé mentale, comme la dépression et l’anxiété</a:t>
            </a:r>
            <a:r>
              <a:rPr lang="fr-FR" noProof="0" dirty="0"/>
              <a:t>, à la scolarité ou à l’emploi</a:t>
            </a:r>
            <a:endParaRPr lang="fr-FR" b="0" i="0" u="none" strike="noStrike" baseline="0" noProof="0" dirty="0"/>
          </a:p>
          <a:p>
            <a:pPr lvl="1" algn="just">
              <a:spcBef>
                <a:spcPts val="300"/>
              </a:spcBef>
            </a:pPr>
            <a:r>
              <a:rPr lang="fr-FR" dirty="0"/>
              <a:t>collaborer avec l’association de patients afin d’offrir un programme pédagogique aux patients, aux familles et aux professionnels de santé, et plaider pour la défense de l’offre de soins</a:t>
            </a:r>
            <a:endParaRPr lang="fr-FR" b="0" i="0" u="none" strike="noStrike" baseline="0" noProof="0" dirty="0"/>
          </a:p>
          <a:p>
            <a:pPr lvl="1" algn="just">
              <a:spcBef>
                <a:spcPts val="300"/>
              </a:spcBef>
            </a:pPr>
            <a:r>
              <a:rPr lang="fr-FR" dirty="0"/>
              <a:t>encourager les patients à s’adonner à des activités productives et épanouissantes aussi bien chez eux que sur leur lieu de travail</a:t>
            </a:r>
            <a:endParaRPr lang="fr-FR" noProof="0" dirty="0"/>
          </a:p>
        </p:txBody>
      </p:sp>
      <p:sp>
        <p:nvSpPr>
          <p:cNvPr id="4" name="Text Placeholder 3">
            <a:extLst>
              <a:ext uri="{FF2B5EF4-FFF2-40B4-BE49-F238E27FC236}">
                <a16:creationId xmlns:a16="http://schemas.microsoft.com/office/drawing/2014/main" id="{BB2CDA56-B6BD-4DA4-BB56-0F0DC648199B}"/>
              </a:ext>
            </a:extLst>
          </p:cNvPr>
          <p:cNvSpPr>
            <a:spLocks noGrp="1"/>
          </p:cNvSpPr>
          <p:nvPr>
            <p:ph type="body" sz="quarter" idx="13"/>
          </p:nvPr>
        </p:nvSpPr>
        <p:spPr/>
        <p:txBody>
          <a:bodyPr/>
          <a:lstStyle/>
          <a:p>
            <a:endParaRPr lang="en-CA" noProof="0" dirty="0"/>
          </a:p>
        </p:txBody>
      </p:sp>
    </p:spTree>
    <p:extLst>
      <p:ext uri="{BB962C8B-B14F-4D97-AF65-F5344CB8AC3E}">
        <p14:creationId xmlns:p14="http://schemas.microsoft.com/office/powerpoint/2010/main" val="173004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r>
              <a:rPr lang="fr-FR" sz="4000" dirty="0">
                <a:solidFill>
                  <a:schemeClr val="accent1"/>
                </a:solidFill>
              </a:rPr>
              <a:t>Chapitre 9 : Enjeux particuliers relatifs à la prise en charge</a:t>
            </a:r>
          </a:p>
        </p:txBody>
      </p:sp>
      <p:sp>
        <p:nvSpPr>
          <p:cNvPr id="18" name="Subtitle 17">
            <a:extLst>
              <a:ext uri="{FF2B5EF4-FFF2-40B4-BE49-F238E27FC236}">
                <a16:creationId xmlns:a16="http://schemas.microsoft.com/office/drawing/2014/main" id="{B26C8F8C-D339-4B34-B1A7-D7B827BC2A7B}"/>
              </a:ext>
            </a:extLst>
          </p:cNvPr>
          <p:cNvSpPr>
            <a:spLocks noGrp="1"/>
          </p:cNvSpPr>
          <p:nvPr>
            <p:ph type="subTitle" idx="1"/>
          </p:nvPr>
        </p:nvSpPr>
        <p:spPr/>
        <p:txBody>
          <a:bodyPr>
            <a:normAutofit/>
          </a:bodyPr>
          <a:lstStyle/>
          <a:p>
            <a:r>
              <a:rPr lang="fr-FR" sz="3000" b="1" dirty="0"/>
              <a:t>Dr. Jerzy </a:t>
            </a:r>
            <a:r>
              <a:rPr lang="fr-FR" sz="3000" b="1" dirty="0" err="1"/>
              <a:t>Windyga</a:t>
            </a:r>
            <a:br>
              <a:rPr lang="fr-FR" sz="2000" dirty="0"/>
            </a:br>
            <a:r>
              <a:rPr lang="fr-FR" sz="2000" dirty="0" err="1"/>
              <a:t>Department</a:t>
            </a:r>
            <a:r>
              <a:rPr lang="fr-FR" sz="2000" dirty="0"/>
              <a:t> of </a:t>
            </a:r>
            <a:r>
              <a:rPr lang="fr-FR" sz="2000" dirty="0" err="1"/>
              <a:t>Hemostasis</a:t>
            </a:r>
            <a:r>
              <a:rPr lang="fr-FR" sz="2000" dirty="0"/>
              <a:t> </a:t>
            </a:r>
            <a:r>
              <a:rPr lang="fr-FR" sz="2000" dirty="0" err="1"/>
              <a:t>Disorders</a:t>
            </a:r>
            <a:r>
              <a:rPr lang="fr-FR" sz="2000" dirty="0"/>
              <a:t> and </a:t>
            </a:r>
            <a:r>
              <a:rPr lang="fr-FR" sz="2000" dirty="0" err="1"/>
              <a:t>Internal</a:t>
            </a:r>
            <a:r>
              <a:rPr lang="fr-FR" sz="2000" dirty="0"/>
              <a:t> </a:t>
            </a:r>
            <a:r>
              <a:rPr lang="fr-FR" sz="2000" dirty="0" err="1"/>
              <a:t>Medicine</a:t>
            </a:r>
            <a:br>
              <a:rPr lang="fr-FR" sz="2000" dirty="0"/>
            </a:br>
            <a:r>
              <a:rPr lang="fr-FR" sz="2000" dirty="0"/>
              <a:t>IHIT </a:t>
            </a:r>
            <a:r>
              <a:rPr lang="fr-FR" sz="2000" dirty="0" err="1"/>
              <a:t>Instytut</a:t>
            </a:r>
            <a:r>
              <a:rPr lang="fr-FR" sz="2000" dirty="0"/>
              <a:t> </a:t>
            </a:r>
            <a:r>
              <a:rPr lang="fr-FR" sz="2000" dirty="0" err="1"/>
              <a:t>Hematologii</a:t>
            </a:r>
            <a:r>
              <a:rPr lang="fr-FR" sz="2000" dirty="0"/>
              <a:t>, </a:t>
            </a:r>
            <a:r>
              <a:rPr lang="fr-FR" sz="2000" dirty="0" err="1"/>
              <a:t>Transfuzjologii</a:t>
            </a:r>
            <a:br>
              <a:rPr lang="fr-FR" sz="2000" dirty="0"/>
            </a:br>
            <a:r>
              <a:rPr lang="fr-FR" sz="2000" dirty="0"/>
              <a:t>Varsovie, Pologne</a:t>
            </a:r>
          </a:p>
        </p:txBody>
      </p:sp>
    </p:spTree>
    <p:extLst>
      <p:ext uri="{BB962C8B-B14F-4D97-AF65-F5344CB8AC3E}">
        <p14:creationId xmlns:p14="http://schemas.microsoft.com/office/powerpoint/2010/main" val="5750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E91E-BC8C-411C-850A-55C15BF5ACF7}"/>
              </a:ext>
            </a:extLst>
          </p:cNvPr>
          <p:cNvSpPr>
            <a:spLocks noGrp="1"/>
          </p:cNvSpPr>
          <p:nvPr>
            <p:ph type="title"/>
          </p:nvPr>
        </p:nvSpPr>
        <p:spPr/>
        <p:txBody>
          <a:bodyPr/>
          <a:lstStyle/>
          <a:p>
            <a:r>
              <a:rPr lang="fr-FR" sz="3200" dirty="0"/>
              <a:t>Enjeux psychosociaux</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198" y="1390728"/>
            <a:ext cx="10515600" cy="5295900"/>
          </a:xfrm>
        </p:spPr>
        <p:txBody>
          <a:bodyPr>
            <a:noAutofit/>
          </a:bodyPr>
          <a:lstStyle/>
          <a:p>
            <a:pPr marL="0" indent="0">
              <a:spcBef>
                <a:spcPts val="600"/>
              </a:spcBef>
              <a:buNone/>
            </a:pPr>
            <a:r>
              <a:rPr lang="fr-FR" b="1" dirty="0">
                <a:solidFill>
                  <a:schemeClr val="accent1"/>
                </a:solidFill>
              </a:rPr>
              <a:t>Recommandation 9.7.1 </a:t>
            </a:r>
            <a:br>
              <a:rPr lang="fr-FR" b="1" dirty="0">
                <a:solidFill>
                  <a:schemeClr val="accent1"/>
                </a:solidFill>
              </a:rPr>
            </a:br>
            <a:r>
              <a:rPr lang="fr-FR" dirty="0">
                <a:solidFill>
                  <a:srgbClr val="000000"/>
                </a:solidFill>
                <a:cs typeface="Arial" panose="020B0604020202020204" pitchFamily="34" charset="0"/>
              </a:rPr>
              <a:t>Pour les patients atteints d’hémophilie sévère, la FMH recommande de </a:t>
            </a:r>
            <a:r>
              <a:rPr lang="fr-FR" b="1" dirty="0">
                <a:solidFill>
                  <a:srgbClr val="000000"/>
                </a:solidFill>
                <a:cs typeface="Arial" panose="020B0604020202020204" pitchFamily="34" charset="0"/>
              </a:rPr>
              <a:t>fournir un soutien psychologique et social</a:t>
            </a:r>
            <a:r>
              <a:rPr lang="fr-FR" dirty="0">
                <a:solidFill>
                  <a:srgbClr val="000000"/>
                </a:solidFill>
                <a:cs typeface="Arial" panose="020B0604020202020204" pitchFamily="34" charset="0"/>
              </a:rPr>
              <a:t> dans le cadre d’une prise en charge globale, en faisant appel aux structures de soins locales lorsqu’aucun psychologue ou travailleur social n’est disponible</a:t>
            </a:r>
            <a:r>
              <a:rPr lang="fr-FR" i="0" u="none" strike="noStrike" baseline="0" dirty="0">
                <a:solidFill>
                  <a:srgbClr val="000000"/>
                </a:solidFill>
                <a:cs typeface="Arial" panose="020B0604020202020204" pitchFamily="34" charset="0"/>
              </a:rPr>
              <a:t>. </a:t>
            </a:r>
            <a:br>
              <a:rPr lang="fr-FR" i="0" u="none" strike="noStrike" baseline="0" dirty="0">
                <a:solidFill>
                  <a:srgbClr val="000000"/>
                </a:solidFill>
                <a:cs typeface="Arial" panose="020B0604020202020204" pitchFamily="34" charset="0"/>
              </a:rPr>
            </a:br>
            <a:r>
              <a:rPr lang="fr-FR" i="0" u="none" strike="noStrike" baseline="0" dirty="0">
                <a:solidFill>
                  <a:srgbClr val="FFFFFF"/>
                </a:solidFill>
                <a:cs typeface="Arial" panose="020B0604020202020204" pitchFamily="34" charset="0"/>
              </a:rPr>
              <a:t>C</a:t>
            </a:r>
          </a:p>
          <a:p>
            <a:pPr marL="0" indent="0">
              <a:spcBef>
                <a:spcPts val="600"/>
              </a:spcBef>
              <a:buNone/>
            </a:pPr>
            <a:r>
              <a:rPr lang="fr-FR" b="1" dirty="0">
                <a:solidFill>
                  <a:schemeClr val="accent1"/>
                </a:solidFill>
              </a:rPr>
              <a:t>Recommandation 9.7.2</a:t>
            </a:r>
            <a:br>
              <a:rPr lang="fr-FR" b="1" dirty="0">
                <a:solidFill>
                  <a:schemeClr val="accent1"/>
                </a:solidFill>
              </a:rPr>
            </a:br>
            <a:r>
              <a:rPr lang="fr-FR" dirty="0">
                <a:solidFill>
                  <a:srgbClr val="000000"/>
                </a:solidFill>
                <a:cs typeface="Arial" panose="020B0604020202020204" pitchFamily="34" charset="0"/>
              </a:rPr>
              <a:t>Pour les patients atteints d’hémophilie, la FMH recommande aux centres de traitement de l’hémophilie d’aider les patients et les familles à constituer ou à </a:t>
            </a:r>
            <a:r>
              <a:rPr lang="fr-FR" b="1" dirty="0">
                <a:solidFill>
                  <a:srgbClr val="000000"/>
                </a:solidFill>
                <a:cs typeface="Arial" panose="020B0604020202020204" pitchFamily="34" charset="0"/>
              </a:rPr>
              <a:t>rejoindre des groupes ou un réseau de soutien</a:t>
            </a:r>
            <a:r>
              <a:rPr lang="fr-FR" dirty="0">
                <a:solidFill>
                  <a:srgbClr val="000000"/>
                </a:solidFill>
                <a:cs typeface="Arial" panose="020B0604020202020204" pitchFamily="34" charset="0"/>
              </a:rPr>
              <a:t>, ainsi que de les encourager à adhérer à leur association de patients</a:t>
            </a:r>
            <a:r>
              <a:rPr lang="fr-FR" i="0" u="none" strike="noStrike" baseline="0" dirty="0">
                <a:solidFill>
                  <a:srgbClr val="000000"/>
                </a:solidFill>
                <a:cs typeface="Arial" panose="020B0604020202020204" pitchFamily="34" charset="0"/>
              </a:rPr>
              <a:t>. </a:t>
            </a:r>
            <a:r>
              <a:rPr lang="fr-FR" i="0" u="none" strike="noStrike" baseline="0" dirty="0">
                <a:solidFill>
                  <a:srgbClr val="FFFFFF"/>
                </a:solidFill>
                <a:cs typeface="Arial" panose="020B0604020202020204" pitchFamily="34" charset="0"/>
              </a:rPr>
              <a:t>CB</a:t>
            </a:r>
            <a:br>
              <a:rPr lang="fr-FR" i="0" u="none" strike="noStrike" baseline="0" dirty="0">
                <a:solidFill>
                  <a:srgbClr val="FFFFFF"/>
                </a:solidFill>
                <a:cs typeface="Arial" panose="020B0604020202020204" pitchFamily="34" charset="0"/>
              </a:rPr>
            </a:br>
            <a:endParaRPr lang="fr-FR" i="0" u="none" strike="noStrike" baseline="0" dirty="0">
              <a:solidFill>
                <a:srgbClr val="FFFFFF"/>
              </a:solidFill>
              <a:cs typeface="Arial" panose="020B0604020202020204" pitchFamily="34" charset="0"/>
            </a:endParaRPr>
          </a:p>
        </p:txBody>
      </p:sp>
    </p:spTree>
    <p:extLst>
      <p:ext uri="{BB962C8B-B14F-4D97-AF65-F5344CB8AC3E}">
        <p14:creationId xmlns:p14="http://schemas.microsoft.com/office/powerpoint/2010/main" val="2183489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E91E-BC8C-411C-850A-55C15BF5ACF7}"/>
              </a:ext>
            </a:extLst>
          </p:cNvPr>
          <p:cNvSpPr>
            <a:spLocks noGrp="1"/>
          </p:cNvSpPr>
          <p:nvPr>
            <p:ph type="title"/>
          </p:nvPr>
        </p:nvSpPr>
        <p:spPr/>
        <p:txBody>
          <a:bodyPr/>
          <a:lstStyle/>
          <a:p>
            <a:r>
              <a:rPr lang="fr-FR" sz="3200" dirty="0"/>
              <a:t>Enjeux psychosociaux</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198" y="1390728"/>
            <a:ext cx="10515600" cy="5295900"/>
          </a:xfrm>
        </p:spPr>
        <p:txBody>
          <a:bodyPr>
            <a:noAutofit/>
          </a:bodyPr>
          <a:lstStyle/>
          <a:p>
            <a:pPr marL="0" indent="0">
              <a:spcBef>
                <a:spcPts val="600"/>
              </a:spcBef>
              <a:buNone/>
            </a:pPr>
            <a:r>
              <a:rPr lang="fr-FR" b="1" dirty="0">
                <a:solidFill>
                  <a:schemeClr val="accent1"/>
                </a:solidFill>
              </a:rPr>
              <a:t>Recommandation 9.7.3</a:t>
            </a:r>
            <a:br>
              <a:rPr lang="fr-FR" b="1" dirty="0">
                <a:solidFill>
                  <a:schemeClr val="accent1"/>
                </a:solidFill>
              </a:rPr>
            </a:br>
            <a:r>
              <a:rPr lang="fr-FR" dirty="0">
                <a:solidFill>
                  <a:srgbClr val="000000"/>
                </a:solidFill>
                <a:cs typeface="Arial" panose="020B0604020202020204" pitchFamily="34" charset="0"/>
              </a:rPr>
              <a:t>Pour les patients atteints d’hémophilie, la FMH recommande une programmation appropriée d’actions d’accompagnement au sein des centres de traitement de l’hémophilie et des associations de patients afin d’assister efficacement les patients à chaque étape de leur vie, grâce à l’évaluation de leurs progrès, à l’évaluation et à la prévention des comorbidités et des incapacités fonctionnelles, à l’évaluation des fonctions cognitives et émotionnelles, au dépistage de la dépression et à l’orientation, le cas échéant, vers un service spécialisé et au renforcement des relations sociales</a:t>
            </a:r>
            <a:r>
              <a:rPr lang="fr-FR" i="0" u="none" strike="noStrike" baseline="0" dirty="0">
                <a:cs typeface="Arial" panose="020B0604020202020204" pitchFamily="34" charset="0"/>
              </a:rPr>
              <a:t>.</a:t>
            </a:r>
            <a:endParaRPr lang="fr-FR" dirty="0">
              <a:cs typeface="Arial" panose="020B0604020202020204" pitchFamily="34" charset="0"/>
            </a:endParaRPr>
          </a:p>
        </p:txBody>
      </p:sp>
    </p:spTree>
    <p:extLst>
      <p:ext uri="{BB962C8B-B14F-4D97-AF65-F5344CB8AC3E}">
        <p14:creationId xmlns:p14="http://schemas.microsoft.com/office/powerpoint/2010/main" val="3344997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fr-FR" b="1" dirty="0"/>
              <a:t>Comorbidités</a:t>
            </a:r>
            <a:br>
              <a:rPr lang="fr-FR" b="1" dirty="0"/>
            </a:br>
            <a:r>
              <a:rPr lang="fr-FR" b="1" dirty="0"/>
              <a:t>Cancer/malignité</a:t>
            </a:r>
          </a:p>
        </p:txBody>
      </p:sp>
      <p:sp>
        <p:nvSpPr>
          <p:cNvPr id="3" name="Content Placeholder 2">
            <a:extLst>
              <a:ext uri="{FF2B5EF4-FFF2-40B4-BE49-F238E27FC236}">
                <a16:creationId xmlns:a16="http://schemas.microsoft.com/office/drawing/2014/main" id="{EE652053-80A7-456C-8665-5F6109EF7D5F}"/>
              </a:ext>
            </a:extLst>
          </p:cNvPr>
          <p:cNvSpPr>
            <a:spLocks noGrp="1"/>
          </p:cNvSpPr>
          <p:nvPr>
            <p:ph idx="1"/>
          </p:nvPr>
        </p:nvSpPr>
        <p:spPr>
          <a:xfrm>
            <a:off x="838201" y="1324107"/>
            <a:ext cx="10515601" cy="4963391"/>
          </a:xfrm>
        </p:spPr>
        <p:txBody>
          <a:bodyPr>
            <a:noAutofit/>
          </a:bodyPr>
          <a:lstStyle/>
          <a:p>
            <a:pPr marL="285750" indent="-285750"/>
            <a:r>
              <a:rPr lang="fr-FR" sz="1800" dirty="0"/>
              <a:t>Les patients âgés atteints d’hémophilie présentent une incidence plus élevée de malignités liées à des infections par le VIH et par le VHC</a:t>
            </a:r>
            <a:endParaRPr lang="fr-FR" sz="18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spcBef>
                <a:spcPts val="600"/>
              </a:spcBef>
            </a:pPr>
            <a:r>
              <a:rPr lang="fr-FR" sz="1800" dirty="0"/>
              <a:t>Le taux de mortalité par cancer est essentiellement le même chez les personnes atteintes d’hémophilie que dans la population générale</a:t>
            </a:r>
            <a:endParaRPr lang="fr-FR" sz="1800" b="0" i="0" u="none" strike="noStrike" kern="1200" baseline="0" dirty="0">
              <a:solidFill>
                <a:schemeClr val="dk1"/>
              </a:solidFill>
              <a:latin typeface="Arial" panose="020B0604020202020204" pitchFamily="34" charset="0"/>
              <a:ea typeface="+mn-ea"/>
              <a:cs typeface="Arial" panose="020B0604020202020204" pitchFamily="34" charset="0"/>
            </a:endParaRPr>
          </a:p>
          <a:p>
            <a:pPr marL="0" indent="0">
              <a:buNone/>
            </a:pPr>
            <a:r>
              <a:rPr lang="fr-FR" sz="1800" b="1" dirty="0">
                <a:solidFill>
                  <a:srgbClr val="008BB0"/>
                </a:solidFill>
              </a:rPr>
              <a:t>Recommandation </a:t>
            </a:r>
            <a:r>
              <a:rPr lang="fr-FR" sz="1800" b="1" dirty="0">
                <a:solidFill>
                  <a:srgbClr val="008BB0"/>
                </a:solidFill>
                <a:latin typeface="Arial" panose="020B0604020202020204" pitchFamily="34" charset="0"/>
                <a:cs typeface="Arial" panose="020B0604020202020204" pitchFamily="34" charset="0"/>
              </a:rPr>
              <a:t>9.8.3</a:t>
            </a:r>
            <a:br>
              <a:rPr lang="fr-FR" sz="1800" b="1" dirty="0">
                <a:solidFill>
                  <a:srgbClr val="008BB0"/>
                </a:solidFill>
                <a:latin typeface="Arial" panose="020B0604020202020204" pitchFamily="34" charset="0"/>
                <a:cs typeface="Arial" panose="020B0604020202020204" pitchFamily="34" charset="0"/>
              </a:rPr>
            </a:br>
            <a:r>
              <a:rPr lang="fr-FR" sz="1800" dirty="0">
                <a:solidFill>
                  <a:schemeClr val="dk1"/>
                </a:solidFill>
                <a:latin typeface="Arial" panose="020B0604020202020204" pitchFamily="34" charset="0"/>
                <a:cs typeface="Arial" panose="020B0604020202020204" pitchFamily="34" charset="0"/>
              </a:rPr>
              <a:t>Chez les patients atteints d’hémophilie, si la chimiothérapie ou la radiothérapie s’accompagne d’une </a:t>
            </a:r>
            <a:r>
              <a:rPr lang="fr-FR" sz="1800" b="1" dirty="0" err="1">
                <a:solidFill>
                  <a:schemeClr val="dk1"/>
                </a:solidFill>
                <a:latin typeface="Arial" panose="020B0604020202020204" pitchFamily="34" charset="0"/>
                <a:cs typeface="Arial" panose="020B0604020202020204" pitchFamily="34" charset="0"/>
              </a:rPr>
              <a:t>thrombocytopénie</a:t>
            </a:r>
            <a:r>
              <a:rPr lang="fr-FR" sz="1800" b="1" dirty="0">
                <a:solidFill>
                  <a:schemeClr val="dk1"/>
                </a:solidFill>
                <a:latin typeface="Arial" panose="020B0604020202020204" pitchFamily="34" charset="0"/>
                <a:cs typeface="Arial" panose="020B0604020202020204" pitchFamily="34" charset="0"/>
              </a:rPr>
              <a:t> sévère et durable</a:t>
            </a:r>
            <a:r>
              <a:rPr lang="fr-FR" sz="1800" dirty="0">
                <a:solidFill>
                  <a:schemeClr val="dk1"/>
                </a:solidFill>
                <a:latin typeface="Arial" panose="020B0604020202020204" pitchFamily="34" charset="0"/>
                <a:cs typeface="Arial" panose="020B0604020202020204" pitchFamily="34" charset="0"/>
              </a:rPr>
              <a:t>, la FMH recommande le recours à un </a:t>
            </a:r>
            <a:r>
              <a:rPr lang="fr-FR" sz="1800" b="1" dirty="0"/>
              <a:t>Chez les patients atteints d’hémophilie, si la chimiothérapie ou la radiothérapie s’accompagne d’une </a:t>
            </a:r>
            <a:r>
              <a:rPr lang="fr-FR" sz="1800" b="1" dirty="0" err="1"/>
              <a:t>thrombocytopénie</a:t>
            </a:r>
            <a:r>
              <a:rPr lang="fr-FR" sz="1800" b="1" dirty="0"/>
              <a:t> sévère et durable, la FMH recommande le recours à un traitement prophylactique continu</a:t>
            </a:r>
            <a:r>
              <a:rPr lang="fr-FR" sz="1800" dirty="0"/>
              <a:t> </a:t>
            </a:r>
            <a:r>
              <a:rPr lang="fr-FR" sz="1800" b="1" dirty="0"/>
              <a:t>avec facteur de remplacement</a:t>
            </a:r>
            <a:r>
              <a:rPr lang="fr-FR" sz="1800" dirty="0"/>
              <a:t>.</a:t>
            </a:r>
            <a:endParaRPr lang="fr-FR" sz="1800" b="1" i="0" u="none" strike="noStrike" kern="1200" baseline="0" dirty="0">
              <a:solidFill>
                <a:schemeClr val="dk1"/>
              </a:solidFill>
              <a:latin typeface="Arial" panose="020B0604020202020204" pitchFamily="34" charset="0"/>
              <a:ea typeface="+mn-ea"/>
              <a:cs typeface="Arial" panose="020B0604020202020204" pitchFamily="34" charset="0"/>
            </a:endParaRPr>
          </a:p>
          <a:p>
            <a:pPr marL="0" indent="0">
              <a:buNone/>
            </a:pPr>
            <a:r>
              <a:rPr lang="fr-FR" sz="1800" b="1" dirty="0">
                <a:solidFill>
                  <a:srgbClr val="008BB0"/>
                </a:solidFill>
              </a:rPr>
              <a:t>Recommandation </a:t>
            </a:r>
            <a:r>
              <a:rPr lang="fr-FR" sz="1800" b="1" i="0" u="none" strike="noStrike" kern="1200" baseline="0" dirty="0">
                <a:solidFill>
                  <a:srgbClr val="008BB0"/>
                </a:solidFill>
                <a:latin typeface="Arial" panose="020B0604020202020204" pitchFamily="34" charset="0"/>
                <a:ea typeface="+mn-ea"/>
                <a:cs typeface="Arial" panose="020B0604020202020204" pitchFamily="34" charset="0"/>
              </a:rPr>
              <a:t>9.8.5</a:t>
            </a:r>
            <a:br>
              <a:rPr lang="fr-FR" sz="1800" b="1" i="0" u="none" strike="noStrike" kern="1200" baseline="0" dirty="0">
                <a:solidFill>
                  <a:srgbClr val="008BB0"/>
                </a:solidFill>
                <a:latin typeface="Arial" panose="020B0604020202020204" pitchFamily="34" charset="0"/>
                <a:ea typeface="+mn-ea"/>
                <a:cs typeface="Arial" panose="020B0604020202020204" pitchFamily="34" charset="0"/>
              </a:rPr>
            </a:br>
            <a:r>
              <a:rPr lang="fr-FR" sz="1800" dirty="0" err="1">
                <a:solidFill>
                  <a:schemeClr val="dk1"/>
                </a:solidFill>
                <a:latin typeface="Arial" panose="020B0604020202020204" pitchFamily="34" charset="0"/>
                <a:cs typeface="Arial" panose="020B0604020202020204" pitchFamily="34" charset="0"/>
              </a:rPr>
              <a:t>ur</a:t>
            </a:r>
            <a:r>
              <a:rPr lang="fr-FR" sz="1800" dirty="0">
                <a:solidFill>
                  <a:schemeClr val="dk1"/>
                </a:solidFill>
                <a:latin typeface="Arial" panose="020B0604020202020204" pitchFamily="34" charset="0"/>
                <a:cs typeface="Arial" panose="020B0604020202020204" pitchFamily="34" charset="0"/>
              </a:rPr>
              <a:t> les patients atteints d’hémophilie sans inhibiteurs chez lesquels un cancer a été diagnostiqué, la FMH conseille que les décisions de prise en charge de la prophylaxie de la </a:t>
            </a:r>
            <a:r>
              <a:rPr lang="fr-FR" sz="1800" dirty="0" err="1">
                <a:solidFill>
                  <a:schemeClr val="dk1"/>
                </a:solidFill>
                <a:latin typeface="Arial" panose="020B0604020202020204" pitchFamily="34" charset="0"/>
                <a:cs typeface="Arial" panose="020B0604020202020204" pitchFamily="34" charset="0"/>
              </a:rPr>
              <a:t>thromboembolie</a:t>
            </a:r>
            <a:r>
              <a:rPr lang="fr-FR" sz="1800" dirty="0">
                <a:solidFill>
                  <a:schemeClr val="dk1"/>
                </a:solidFill>
                <a:latin typeface="Arial" panose="020B0604020202020204" pitchFamily="34" charset="0"/>
                <a:cs typeface="Arial" panose="020B0604020202020204" pitchFamily="34" charset="0"/>
              </a:rPr>
              <a:t> veineuse soient prises en fonction de </a:t>
            </a:r>
            <a:r>
              <a:rPr lang="fr-FR" sz="1800" b="1" dirty="0">
                <a:solidFill>
                  <a:schemeClr val="dk1"/>
                </a:solidFill>
                <a:latin typeface="Arial" panose="020B0604020202020204" pitchFamily="34" charset="0"/>
                <a:cs typeface="Arial" panose="020B0604020202020204" pitchFamily="34" charset="0"/>
              </a:rPr>
              <a:t>l’évaluation du risque d’hémorragie et de thrombose </a:t>
            </a:r>
            <a:r>
              <a:rPr lang="fr-FR" sz="1800" dirty="0">
                <a:solidFill>
                  <a:schemeClr val="dk1"/>
                </a:solidFill>
                <a:latin typeface="Arial" panose="020B0604020202020204" pitchFamily="34" charset="0"/>
                <a:cs typeface="Arial" panose="020B0604020202020204" pitchFamily="34" charset="0"/>
              </a:rPr>
              <a:t>de chaque patient. En cas d’association d’une telle prophylaxie avec des concentrés de facteur, elle doit être gérée avec soin pour maintenir le taux de facteur en dessous du seuil de risque de </a:t>
            </a:r>
            <a:r>
              <a:rPr lang="fr-FR" sz="1800" dirty="0" err="1">
                <a:solidFill>
                  <a:schemeClr val="dk1"/>
                </a:solidFill>
                <a:latin typeface="Arial" panose="020B0604020202020204" pitchFamily="34" charset="0"/>
                <a:cs typeface="Arial" panose="020B0604020202020204" pitchFamily="34" charset="0"/>
              </a:rPr>
              <a:t>thromboembolie</a:t>
            </a:r>
            <a:r>
              <a:rPr lang="fr-FR" sz="1800" dirty="0">
                <a:solidFill>
                  <a:schemeClr val="dk1"/>
                </a:solidFill>
                <a:latin typeface="Arial" panose="020B0604020202020204" pitchFamily="34" charset="0"/>
                <a:cs typeface="Arial" panose="020B0604020202020204" pitchFamily="34" charset="0"/>
              </a:rPr>
              <a:t> veineuse.</a:t>
            </a:r>
            <a:endParaRPr lang="fr-FR" sz="1800" dirty="0"/>
          </a:p>
        </p:txBody>
      </p:sp>
      <p:sp>
        <p:nvSpPr>
          <p:cNvPr id="4" name="Text Placeholder 3">
            <a:extLst>
              <a:ext uri="{FF2B5EF4-FFF2-40B4-BE49-F238E27FC236}">
                <a16:creationId xmlns:a16="http://schemas.microsoft.com/office/drawing/2014/main" id="{D95B366C-835F-4A5F-8401-6CADF13A17B6}"/>
              </a:ext>
            </a:extLst>
          </p:cNvPr>
          <p:cNvSpPr>
            <a:spLocks noGrp="1"/>
          </p:cNvSpPr>
          <p:nvPr>
            <p:ph type="body" sz="quarter" idx="13"/>
          </p:nvPr>
        </p:nvSpPr>
        <p:spPr/>
        <p:txBody>
          <a:bodyPr/>
          <a:lstStyle/>
          <a:p>
            <a:r>
              <a:rPr lang="fr-FR" dirty="0"/>
              <a:t>VIH :  virus d’immunodéficience humaine ; VHC : virus de l’hépatite C.</a:t>
            </a:r>
          </a:p>
        </p:txBody>
      </p:sp>
    </p:spTree>
    <p:extLst>
      <p:ext uri="{BB962C8B-B14F-4D97-AF65-F5344CB8AC3E}">
        <p14:creationId xmlns:p14="http://schemas.microsoft.com/office/powerpoint/2010/main" val="899563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EDB8-2BC7-4ACC-B480-C1B860DFE09D}"/>
              </a:ext>
            </a:extLst>
          </p:cNvPr>
          <p:cNvSpPr>
            <a:spLocks noGrp="1"/>
          </p:cNvSpPr>
          <p:nvPr>
            <p:ph type="title"/>
          </p:nvPr>
        </p:nvSpPr>
        <p:spPr/>
        <p:txBody>
          <a:bodyPr/>
          <a:lstStyle/>
          <a:p>
            <a:r>
              <a:rPr lang="fr-FR" dirty="0"/>
              <a:t>Comorbidités</a:t>
            </a:r>
            <a:br>
              <a:rPr lang="en-CA" noProof="0" dirty="0"/>
            </a:br>
            <a:r>
              <a:rPr lang="en-CA" noProof="0" dirty="0"/>
              <a:t>Fibrillation </a:t>
            </a:r>
            <a:r>
              <a:rPr lang="en-CA" noProof="0" dirty="0" err="1"/>
              <a:t>auriculaire</a:t>
            </a:r>
            <a:endParaRPr lang="en-CA" noProof="0" dirty="0"/>
          </a:p>
        </p:txBody>
      </p:sp>
      <p:sp>
        <p:nvSpPr>
          <p:cNvPr id="3" name="Content Placeholder 2">
            <a:extLst>
              <a:ext uri="{FF2B5EF4-FFF2-40B4-BE49-F238E27FC236}">
                <a16:creationId xmlns:a16="http://schemas.microsoft.com/office/drawing/2014/main" id="{53C30028-0FF0-46D3-B9DC-167F2F45A25B}"/>
              </a:ext>
            </a:extLst>
          </p:cNvPr>
          <p:cNvSpPr>
            <a:spLocks noGrp="1"/>
          </p:cNvSpPr>
          <p:nvPr>
            <p:ph idx="1"/>
          </p:nvPr>
        </p:nvSpPr>
        <p:spPr/>
        <p:txBody>
          <a:bodyPr>
            <a:normAutofit lnSpcReduction="10000"/>
          </a:bodyPr>
          <a:lstStyle/>
          <a:p>
            <a:pPr>
              <a:spcBef>
                <a:spcPts val="0"/>
              </a:spcBef>
            </a:pPr>
            <a:r>
              <a:rPr lang="fr-FR" dirty="0"/>
              <a:t>Il n’existe aucun élément probant suggérant que les patients atteints d’hémophilie et de fibrillation auriculaire sont protégés des complications thromboembolique</a:t>
            </a:r>
            <a:r>
              <a:rPr lang="fr-FR" noProof="0" dirty="0"/>
              <a:t>s</a:t>
            </a:r>
          </a:p>
          <a:p>
            <a:pPr marL="0" indent="0">
              <a:spcBef>
                <a:spcPts val="0"/>
              </a:spcBef>
              <a:buNone/>
            </a:pPr>
            <a:endParaRPr lang="fr-FR" sz="2000" b="1" noProof="0" dirty="0">
              <a:solidFill>
                <a:srgbClr val="008BB0"/>
              </a:solidFill>
              <a:cs typeface="Arial" panose="020B0604020202020204" pitchFamily="34" charset="0"/>
            </a:endParaRPr>
          </a:p>
          <a:p>
            <a:pPr marL="0" indent="0">
              <a:spcBef>
                <a:spcPts val="0"/>
              </a:spcBef>
              <a:buNone/>
            </a:pPr>
            <a:r>
              <a:rPr lang="fr-FR" sz="2000" b="1" noProof="0" dirty="0">
                <a:solidFill>
                  <a:srgbClr val="008BB0"/>
                </a:solidFill>
                <a:cs typeface="Arial" panose="020B0604020202020204" pitchFamily="34" charset="0"/>
              </a:rPr>
              <a:t>Recommandation 9.8.7</a:t>
            </a:r>
          </a:p>
          <a:p>
            <a:pPr marL="0" indent="0">
              <a:spcBef>
                <a:spcPts val="0"/>
              </a:spcBef>
              <a:buNone/>
            </a:pPr>
            <a:r>
              <a:rPr lang="fr-FR" dirty="0">
                <a:cs typeface="Arial" panose="020B0604020202020204" pitchFamily="34" charset="0"/>
              </a:rPr>
              <a:t>Pour </a:t>
            </a:r>
            <a:r>
              <a:rPr lang="fr-FR" b="1" dirty="0">
                <a:cs typeface="Arial" panose="020B0604020202020204" pitchFamily="34" charset="0"/>
              </a:rPr>
              <a:t>les patients atteints d’hémophilie sévère ou modérée présentant une fibrillation auriculaire</a:t>
            </a:r>
            <a:r>
              <a:rPr lang="fr-FR" dirty="0">
                <a:cs typeface="Arial" panose="020B0604020202020204" pitchFamily="34" charset="0"/>
              </a:rPr>
              <a:t>, la FMH recommande </a:t>
            </a:r>
            <a:r>
              <a:rPr lang="fr-FR" b="1" dirty="0">
                <a:cs typeface="Arial" panose="020B0604020202020204" pitchFamily="34" charset="0"/>
              </a:rPr>
              <a:t>une prise en charge fondée sur le taux basal de facteur VIII ou IX et le risque d’accident vasculaire cérébral, en pondérant le risque d’accident vasculaire cérébral</a:t>
            </a:r>
            <a:r>
              <a:rPr lang="fr-FR" dirty="0">
                <a:cs typeface="Arial" panose="020B0604020202020204" pitchFamily="34" charset="0"/>
              </a:rPr>
              <a:t> tel qu’il est calculé au moyen de la grille d’évaluation CHA2DS2 </a:t>
            </a:r>
            <a:r>
              <a:rPr lang="fr-FR" dirty="0" err="1">
                <a:cs typeface="Arial" panose="020B0604020202020204" pitchFamily="34" charset="0"/>
              </a:rPr>
              <a:t>VASc</a:t>
            </a:r>
            <a:r>
              <a:rPr lang="fr-FR" dirty="0">
                <a:cs typeface="Arial" panose="020B0604020202020204" pitchFamily="34" charset="0"/>
              </a:rPr>
              <a:t> </a:t>
            </a:r>
            <a:r>
              <a:rPr lang="fr-FR" b="1" dirty="0">
                <a:cs typeface="Arial" panose="020B0604020202020204" pitchFamily="34" charset="0"/>
              </a:rPr>
              <a:t>par rapport à un risque estimé de saignement </a:t>
            </a:r>
            <a:r>
              <a:rPr lang="fr-FR" dirty="0">
                <a:cs typeface="Arial" panose="020B0604020202020204" pitchFamily="34" charset="0"/>
              </a:rPr>
              <a:t>résultant d’un traitement anticoagulant et en interrompant un tel traitement si le risque d’accident vasculaire cérébral est jugé inférieur au risque hémorragique</a:t>
            </a:r>
            <a:r>
              <a:rPr lang="fr-FR" sz="2000" b="0" noProof="0" dirty="0">
                <a:cs typeface="Arial" panose="020B0604020202020204" pitchFamily="34" charset="0"/>
              </a:rPr>
              <a:t>.</a:t>
            </a:r>
          </a:p>
          <a:p>
            <a:pPr marL="0" indent="0">
              <a:spcBef>
                <a:spcPts val="0"/>
              </a:spcBef>
              <a:buNone/>
            </a:pPr>
            <a:endParaRPr lang="fr-FR" sz="2000" b="1" noProof="0" dirty="0">
              <a:solidFill>
                <a:srgbClr val="008BB0"/>
              </a:solidFill>
              <a:cs typeface="Arial" panose="020B0604020202020204" pitchFamily="34" charset="0"/>
            </a:endParaRPr>
          </a:p>
          <a:p>
            <a:pPr marL="0" indent="0">
              <a:spcBef>
                <a:spcPts val="0"/>
              </a:spcBef>
              <a:buNone/>
            </a:pPr>
            <a:r>
              <a:rPr lang="fr-FR" sz="2000" b="1" noProof="0" dirty="0">
                <a:solidFill>
                  <a:srgbClr val="008BB0"/>
                </a:solidFill>
                <a:cs typeface="Arial" panose="020B0604020202020204" pitchFamily="34" charset="0"/>
              </a:rPr>
              <a:t>Recommandation 9.8.10</a:t>
            </a:r>
          </a:p>
          <a:p>
            <a:pPr marL="0" indent="0">
              <a:spcBef>
                <a:spcPts val="0"/>
              </a:spcBef>
              <a:buNone/>
            </a:pPr>
            <a:r>
              <a:rPr lang="fr-FR" dirty="0">
                <a:cs typeface="Arial" panose="020B0604020202020204" pitchFamily="34" charset="0"/>
              </a:rPr>
              <a:t>Chez les patients atteints d’hémophilie </a:t>
            </a:r>
            <a:r>
              <a:rPr lang="fr-FR" b="1" dirty="0">
                <a:cs typeface="Arial" panose="020B0604020202020204" pitchFamily="34" charset="0"/>
              </a:rPr>
              <a:t>avec inhibiteurs</a:t>
            </a:r>
            <a:r>
              <a:rPr lang="fr-FR" dirty="0">
                <a:cs typeface="Arial" panose="020B0604020202020204" pitchFamily="34" charset="0"/>
              </a:rPr>
              <a:t>, </a:t>
            </a:r>
            <a:r>
              <a:rPr lang="fr-FR" b="1" dirty="0">
                <a:cs typeface="Arial" panose="020B0604020202020204" pitchFamily="34" charset="0"/>
              </a:rPr>
              <a:t>un traitement </a:t>
            </a:r>
            <a:r>
              <a:rPr lang="fr-FR" b="1" dirty="0" err="1">
                <a:cs typeface="Arial" panose="020B0604020202020204" pitchFamily="34" charset="0"/>
              </a:rPr>
              <a:t>antithrombotique</a:t>
            </a:r>
            <a:r>
              <a:rPr lang="fr-FR" b="1" dirty="0">
                <a:cs typeface="Arial" panose="020B0604020202020204" pitchFamily="34" charset="0"/>
              </a:rPr>
              <a:t> </a:t>
            </a:r>
            <a:r>
              <a:rPr lang="fr-FR" dirty="0">
                <a:cs typeface="Arial" panose="020B0604020202020204" pitchFamily="34" charset="0"/>
              </a:rPr>
              <a:t>est généralement </a:t>
            </a:r>
            <a:r>
              <a:rPr lang="fr-FR" b="1" dirty="0">
                <a:cs typeface="Arial" panose="020B0604020202020204" pitchFamily="34" charset="0"/>
              </a:rPr>
              <a:t>contre-indiqué</a:t>
            </a:r>
            <a:r>
              <a:rPr lang="fr-FR" sz="2000" b="1" noProof="0" dirty="0">
                <a:cs typeface="Arial" panose="020B0604020202020204" pitchFamily="34" charset="0"/>
              </a:rPr>
              <a:t>.</a:t>
            </a:r>
          </a:p>
          <a:p>
            <a:pPr>
              <a:spcBef>
                <a:spcPts val="0"/>
              </a:spcBef>
            </a:pPr>
            <a:endParaRPr lang="fr-FR" noProof="0" dirty="0"/>
          </a:p>
        </p:txBody>
      </p:sp>
      <p:sp>
        <p:nvSpPr>
          <p:cNvPr id="4" name="Text Placeholder 3">
            <a:extLst>
              <a:ext uri="{FF2B5EF4-FFF2-40B4-BE49-F238E27FC236}">
                <a16:creationId xmlns:a16="http://schemas.microsoft.com/office/drawing/2014/main" id="{A108C296-49E3-4137-B61D-70C6CC16AABC}"/>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065814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EDB8-2BC7-4ACC-B480-C1B860DFE09D}"/>
              </a:ext>
            </a:extLst>
          </p:cNvPr>
          <p:cNvSpPr>
            <a:spLocks noGrp="1"/>
          </p:cNvSpPr>
          <p:nvPr>
            <p:ph type="title"/>
          </p:nvPr>
        </p:nvSpPr>
        <p:spPr/>
        <p:txBody>
          <a:bodyPr>
            <a:normAutofit/>
          </a:bodyPr>
          <a:lstStyle/>
          <a:p>
            <a:r>
              <a:rPr lang="fr-FR" dirty="0"/>
              <a:t>Comorbidités</a:t>
            </a:r>
            <a:br>
              <a:rPr lang="fr-FR" noProof="0" dirty="0"/>
            </a:br>
            <a:r>
              <a:rPr lang="fr-FR" i="0" u="none" strike="noStrike" kern="1200" baseline="0" noProof="0" dirty="0">
                <a:solidFill>
                  <a:schemeClr val="dk1"/>
                </a:solidFill>
                <a:latin typeface="Arial" panose="020B0604020202020204" pitchFamily="34" charset="0"/>
                <a:ea typeface="+mn-ea"/>
                <a:cs typeface="Arial" panose="020B0604020202020204" pitchFamily="34" charset="0"/>
              </a:rPr>
              <a:t>Thrombose/</a:t>
            </a:r>
            <a:r>
              <a:rPr lang="fr-FR" i="0" u="none" strike="noStrike" kern="1200" baseline="0" noProof="0" dirty="0" err="1">
                <a:solidFill>
                  <a:schemeClr val="dk1"/>
                </a:solidFill>
                <a:latin typeface="Arial" panose="020B0604020202020204" pitchFamily="34" charset="0"/>
                <a:ea typeface="+mn-ea"/>
                <a:cs typeface="Arial" panose="020B0604020202020204" pitchFamily="34" charset="0"/>
              </a:rPr>
              <a:t>thromboembolie</a:t>
            </a:r>
            <a:r>
              <a:rPr lang="fr-FR" i="0" u="none" strike="noStrike" kern="1200" baseline="0" noProof="0" dirty="0">
                <a:solidFill>
                  <a:schemeClr val="dk1"/>
                </a:solidFill>
                <a:latin typeface="Arial" panose="020B0604020202020204" pitchFamily="34" charset="0"/>
                <a:ea typeface="+mn-ea"/>
                <a:cs typeface="Arial" panose="020B0604020202020204" pitchFamily="34" charset="0"/>
              </a:rPr>
              <a:t> veineuse</a:t>
            </a:r>
            <a:endParaRPr lang="fr-FR" noProof="0" dirty="0"/>
          </a:p>
        </p:txBody>
      </p:sp>
      <p:sp>
        <p:nvSpPr>
          <p:cNvPr id="3" name="Content Placeholder 2">
            <a:extLst>
              <a:ext uri="{FF2B5EF4-FFF2-40B4-BE49-F238E27FC236}">
                <a16:creationId xmlns:a16="http://schemas.microsoft.com/office/drawing/2014/main" id="{53C30028-0FF0-46D3-B9DC-167F2F45A25B}"/>
              </a:ext>
            </a:extLst>
          </p:cNvPr>
          <p:cNvSpPr>
            <a:spLocks noGrp="1"/>
          </p:cNvSpPr>
          <p:nvPr>
            <p:ph idx="1"/>
          </p:nvPr>
        </p:nvSpPr>
        <p:spPr/>
        <p:txBody>
          <a:bodyPr>
            <a:normAutofit/>
          </a:bodyPr>
          <a:lstStyle/>
          <a:p>
            <a:pPr>
              <a:spcBef>
                <a:spcPts val="0"/>
              </a:spcBef>
            </a:pPr>
            <a:r>
              <a:rPr lang="fr-FR" dirty="0">
                <a:solidFill>
                  <a:schemeClr val="dk1"/>
                </a:solidFill>
                <a:latin typeface="Arial" panose="020B0604020202020204" pitchFamily="34" charset="0"/>
                <a:cs typeface="Arial" panose="020B0604020202020204" pitchFamily="34" charset="0"/>
              </a:rPr>
              <a:t>On estime que les patients atteints d’hémophilie sont protégés contre une </a:t>
            </a:r>
            <a:r>
              <a:rPr lang="fr-FR" dirty="0" err="1">
                <a:solidFill>
                  <a:schemeClr val="dk1"/>
                </a:solidFill>
                <a:latin typeface="Arial" panose="020B0604020202020204" pitchFamily="34" charset="0"/>
                <a:cs typeface="Arial" panose="020B0604020202020204" pitchFamily="34" charset="0"/>
              </a:rPr>
              <a:t>thromboembolie</a:t>
            </a:r>
            <a:r>
              <a:rPr lang="fr-FR" dirty="0">
                <a:solidFill>
                  <a:schemeClr val="dk1"/>
                </a:solidFill>
                <a:latin typeface="Arial" panose="020B0604020202020204" pitchFamily="34" charset="0"/>
                <a:cs typeface="Arial" panose="020B0604020202020204" pitchFamily="34" charset="0"/>
              </a:rPr>
              <a:t> veineuse </a:t>
            </a:r>
            <a:br>
              <a:rPr lang="fr-FR" sz="2000" b="1" i="0" u="none" strike="noStrike" kern="1200" baseline="0" noProof="0" dirty="0">
                <a:solidFill>
                  <a:schemeClr val="dk1"/>
                </a:solidFill>
                <a:latin typeface="Arial" panose="020B0604020202020204" pitchFamily="34" charset="0"/>
                <a:ea typeface="+mn-ea"/>
                <a:cs typeface="Arial" panose="020B0604020202020204" pitchFamily="34" charset="0"/>
              </a:rPr>
            </a:br>
            <a:endParaRPr lang="fr-FR" b="1" noProof="0" dirty="0">
              <a:solidFill>
                <a:srgbClr val="008BB0"/>
              </a:solidFill>
              <a:latin typeface="Arial" panose="020B0604020202020204" pitchFamily="34" charset="0"/>
              <a:cs typeface="Arial" panose="020B0604020202020204" pitchFamily="34" charset="0"/>
            </a:endParaRPr>
          </a:p>
          <a:p>
            <a:pPr marL="0" indent="0">
              <a:spcBef>
                <a:spcPts val="0"/>
              </a:spcBef>
              <a:buNone/>
            </a:pPr>
            <a:r>
              <a:rPr lang="fr-FR" b="1" noProof="0" dirty="0">
                <a:solidFill>
                  <a:srgbClr val="008BB0"/>
                </a:solidFill>
                <a:latin typeface="Arial" panose="020B0604020202020204" pitchFamily="34" charset="0"/>
                <a:cs typeface="Arial" panose="020B0604020202020204" pitchFamily="34" charset="0"/>
              </a:rPr>
              <a:t>Recommandation 9.8.11</a:t>
            </a:r>
          </a:p>
          <a:p>
            <a:pPr marL="0" indent="0">
              <a:spcBef>
                <a:spcPts val="0"/>
              </a:spcBef>
              <a:buNone/>
            </a:pPr>
            <a:r>
              <a:rPr lang="fr-FR" dirty="0">
                <a:latin typeface="Arial" panose="020B0604020202020204" pitchFamily="34" charset="0"/>
                <a:cs typeface="Arial" panose="020B0604020202020204" pitchFamily="34" charset="0"/>
              </a:rPr>
              <a:t>Chez les patients atteints d’hémophilie subissant </a:t>
            </a:r>
            <a:r>
              <a:rPr lang="fr-FR" b="1" dirty="0">
                <a:latin typeface="Arial" panose="020B0604020202020204" pitchFamily="34" charset="0"/>
                <a:cs typeface="Arial" panose="020B0604020202020204" pitchFamily="34" charset="0"/>
              </a:rPr>
              <a:t>une intervention chirurgicale </a:t>
            </a:r>
            <a:r>
              <a:rPr lang="fr-FR" dirty="0">
                <a:latin typeface="Arial" panose="020B0604020202020204" pitchFamily="34" charset="0"/>
                <a:cs typeface="Arial" panose="020B0604020202020204" pitchFamily="34" charset="0"/>
              </a:rPr>
              <a:t>et présentant </a:t>
            </a:r>
            <a:r>
              <a:rPr lang="fr-FR" b="1" dirty="0">
                <a:latin typeface="Arial" panose="020B0604020202020204" pitchFamily="34" charset="0"/>
                <a:cs typeface="Arial" panose="020B0604020202020204" pitchFamily="34" charset="0"/>
              </a:rPr>
              <a:t>un risque élevé de développer une </a:t>
            </a:r>
            <a:r>
              <a:rPr lang="fr-FR" b="1" dirty="0" err="1">
                <a:latin typeface="Arial" panose="020B0604020202020204" pitchFamily="34" charset="0"/>
                <a:cs typeface="Arial" panose="020B0604020202020204" pitchFamily="34" charset="0"/>
              </a:rPr>
              <a:t>thromboembolie</a:t>
            </a:r>
            <a:r>
              <a:rPr lang="fr-FR" b="1" dirty="0">
                <a:latin typeface="Arial" panose="020B0604020202020204" pitchFamily="34" charset="0"/>
                <a:cs typeface="Arial" panose="020B0604020202020204" pitchFamily="34" charset="0"/>
              </a:rPr>
              <a:t> veineuse </a:t>
            </a:r>
            <a:r>
              <a:rPr lang="fr-FR" dirty="0">
                <a:latin typeface="Arial" panose="020B0604020202020204" pitchFamily="34" charset="0"/>
                <a:cs typeface="Arial" panose="020B0604020202020204" pitchFamily="34" charset="0"/>
              </a:rPr>
              <a:t>(par exemple, en cas de chirurgie orthopédique majeure, de chirurgie abdominale majeure pour un cancer ou d’immobilisation prolongée après une intervention chirurgicale), la FMH recommande une </a:t>
            </a:r>
            <a:r>
              <a:rPr lang="fr-FR" b="1" dirty="0">
                <a:latin typeface="Arial" panose="020B0604020202020204" pitchFamily="34" charset="0"/>
                <a:cs typeface="Arial" panose="020B0604020202020204" pitchFamily="34" charset="0"/>
              </a:rPr>
              <a:t>évaluation individuelle du risque de </a:t>
            </a:r>
            <a:r>
              <a:rPr lang="fr-FR" b="1" dirty="0" err="1">
                <a:latin typeface="Arial" panose="020B0604020202020204" pitchFamily="34" charset="0"/>
                <a:cs typeface="Arial" panose="020B0604020202020204" pitchFamily="34" charset="0"/>
              </a:rPr>
              <a:t>thromboembolie</a:t>
            </a:r>
            <a:r>
              <a:rPr lang="fr-FR" b="1" dirty="0">
                <a:latin typeface="Arial" panose="020B0604020202020204" pitchFamily="34" charset="0"/>
                <a:cs typeface="Arial" panose="020B0604020202020204" pitchFamily="34" charset="0"/>
              </a:rPr>
              <a:t> veineuse</a:t>
            </a:r>
            <a:r>
              <a:rPr lang="fr-FR" sz="2000" b="1" noProof="0" dirty="0">
                <a:latin typeface="Arial" panose="020B0604020202020204" pitchFamily="34" charset="0"/>
                <a:cs typeface="Arial" panose="020B0604020202020204" pitchFamily="34" charset="0"/>
              </a:rPr>
              <a:t>.</a:t>
            </a:r>
            <a:br>
              <a:rPr lang="fr-FR" sz="2000" b="1" noProof="0" dirty="0">
                <a:latin typeface="Arial" panose="020B0604020202020204" pitchFamily="34" charset="0"/>
                <a:cs typeface="Arial" panose="020B0604020202020204" pitchFamily="34" charset="0"/>
              </a:rPr>
            </a:br>
            <a:endParaRPr lang="fr-FR" sz="2000" b="1" noProof="0" dirty="0">
              <a:latin typeface="Arial" panose="020B0604020202020204" pitchFamily="34" charset="0"/>
              <a:cs typeface="Arial" panose="020B0604020202020204" pitchFamily="34" charset="0"/>
            </a:endParaRPr>
          </a:p>
          <a:p>
            <a:pPr marL="0" indent="0">
              <a:spcBef>
                <a:spcPts val="0"/>
              </a:spcBef>
              <a:buNone/>
            </a:pPr>
            <a:r>
              <a:rPr lang="fr-FR" b="1" noProof="0" dirty="0">
                <a:solidFill>
                  <a:srgbClr val="008BB0"/>
                </a:solidFill>
                <a:latin typeface="Arial" panose="020B0604020202020204" pitchFamily="34" charset="0"/>
                <a:cs typeface="Arial" panose="020B0604020202020204" pitchFamily="34" charset="0"/>
              </a:rPr>
              <a:t>Recommandation 9.8.14</a:t>
            </a:r>
          </a:p>
          <a:p>
            <a:pPr marL="0" indent="0">
              <a:spcBef>
                <a:spcPts val="0"/>
              </a:spcBef>
              <a:buNone/>
            </a:pPr>
            <a:r>
              <a:rPr lang="fr-FR" dirty="0">
                <a:latin typeface="Arial" panose="020B0604020202020204" pitchFamily="34" charset="0"/>
                <a:cs typeface="Arial" panose="020B0604020202020204" pitchFamily="34" charset="0"/>
              </a:rPr>
              <a:t>Pour les patients atteints d’hémophilie </a:t>
            </a:r>
            <a:r>
              <a:rPr lang="fr-FR" b="1" dirty="0">
                <a:latin typeface="Arial" panose="020B0604020202020204" pitchFamily="34" charset="0"/>
                <a:cs typeface="Arial" panose="020B0604020202020204" pitchFamily="34" charset="0"/>
              </a:rPr>
              <a:t>sans inhibiteurs</a:t>
            </a:r>
            <a:r>
              <a:rPr lang="fr-FR" dirty="0">
                <a:latin typeface="Arial" panose="020B0604020202020204" pitchFamily="34" charset="0"/>
                <a:cs typeface="Arial" panose="020B0604020202020204" pitchFamily="34" charset="0"/>
              </a:rPr>
              <a:t>, la FMH recommande l’utilisation de doses prophylactiques </a:t>
            </a:r>
            <a:r>
              <a:rPr lang="fr-FR" b="1" dirty="0">
                <a:latin typeface="Arial" panose="020B0604020202020204" pitchFamily="34" charset="0"/>
                <a:cs typeface="Arial" panose="020B0604020202020204" pitchFamily="34" charset="0"/>
              </a:rPr>
              <a:t>d’anticoagulants uniquement après obtention d’une balance hémostatique satisfaisante </a:t>
            </a:r>
            <a:r>
              <a:rPr lang="fr-FR" dirty="0">
                <a:latin typeface="Arial" panose="020B0604020202020204" pitchFamily="34" charset="0"/>
                <a:cs typeface="Arial" panose="020B0604020202020204" pitchFamily="34" charset="0"/>
              </a:rPr>
              <a:t>grâce à un traitement avec facteur de remplacement adéquat</a:t>
            </a:r>
            <a:r>
              <a:rPr lang="fr-FR" sz="2000" b="0" noProof="0" dirty="0">
                <a:latin typeface="Arial" panose="020B0604020202020204" pitchFamily="34" charset="0"/>
                <a:cs typeface="Arial" panose="020B0604020202020204" pitchFamily="34" charset="0"/>
              </a:rPr>
              <a:t>.</a:t>
            </a:r>
          </a:p>
          <a:p>
            <a:pPr>
              <a:spcBef>
                <a:spcPts val="0"/>
              </a:spcBef>
            </a:pPr>
            <a:endParaRPr lang="fr-FR" noProof="0" dirty="0"/>
          </a:p>
        </p:txBody>
      </p:sp>
      <p:sp>
        <p:nvSpPr>
          <p:cNvPr id="8" name="Text Placeholder 7">
            <a:extLst>
              <a:ext uri="{FF2B5EF4-FFF2-40B4-BE49-F238E27FC236}">
                <a16:creationId xmlns:a16="http://schemas.microsoft.com/office/drawing/2014/main" id="{65E1EB57-A65C-4097-8731-D6EA315B97F1}"/>
              </a:ext>
            </a:extLst>
          </p:cNvPr>
          <p:cNvSpPr>
            <a:spLocks noGrp="1"/>
          </p:cNvSpPr>
          <p:nvPr>
            <p:ph type="body" sz="quarter" idx="13"/>
          </p:nvPr>
        </p:nvSpPr>
        <p:spPr/>
        <p:txBody>
          <a:bodyPr/>
          <a:lstStyle/>
          <a:p>
            <a:endParaRPr lang="en-CA" noProof="0" dirty="0"/>
          </a:p>
        </p:txBody>
      </p:sp>
    </p:spTree>
    <p:extLst>
      <p:ext uri="{BB962C8B-B14F-4D97-AF65-F5344CB8AC3E}">
        <p14:creationId xmlns:p14="http://schemas.microsoft.com/office/powerpoint/2010/main" val="3869729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9AB8-6FA7-4477-8BCF-7E239D68F187}"/>
              </a:ext>
            </a:extLst>
          </p:cNvPr>
          <p:cNvSpPr>
            <a:spLocks noGrp="1"/>
          </p:cNvSpPr>
          <p:nvPr>
            <p:ph type="title"/>
          </p:nvPr>
        </p:nvSpPr>
        <p:spPr>
          <a:xfrm>
            <a:off x="838199" y="225425"/>
            <a:ext cx="10515599" cy="1090079"/>
          </a:xfrm>
        </p:spPr>
        <p:txBody>
          <a:bodyPr/>
          <a:lstStyle/>
          <a:p>
            <a:r>
              <a:rPr lang="fr-FR" dirty="0"/>
              <a:t>Comorbidités</a:t>
            </a:r>
            <a:br>
              <a:rPr lang="fr-FR" noProof="0" dirty="0"/>
            </a:br>
            <a:r>
              <a:rPr lang="fr-FR" noProof="0" dirty="0"/>
              <a:t>Syndrome métabolique</a:t>
            </a:r>
          </a:p>
        </p:txBody>
      </p:sp>
      <p:sp>
        <p:nvSpPr>
          <p:cNvPr id="3" name="Content Placeholder 2">
            <a:extLst>
              <a:ext uri="{FF2B5EF4-FFF2-40B4-BE49-F238E27FC236}">
                <a16:creationId xmlns:a16="http://schemas.microsoft.com/office/drawing/2014/main" id="{DE6EDDCD-1E92-4624-8061-A8C0A7D6C653}"/>
              </a:ext>
            </a:extLst>
          </p:cNvPr>
          <p:cNvSpPr>
            <a:spLocks noGrp="1"/>
          </p:cNvSpPr>
          <p:nvPr>
            <p:ph idx="1"/>
          </p:nvPr>
        </p:nvSpPr>
        <p:spPr>
          <a:xfrm>
            <a:off x="838200" y="1562100"/>
            <a:ext cx="10515600" cy="4614863"/>
          </a:xfrm>
        </p:spPr>
        <p:txBody>
          <a:bodyPr>
            <a:noAutofit/>
          </a:bodyPr>
          <a:lstStyle/>
          <a:p>
            <a:r>
              <a:rPr lang="fr-FR" dirty="0"/>
              <a:t>Le surpoids a une incidence significative sur l’amplitude de mouvement et la capacité fonctionnelle des articulations des membres inférieurs, ainsi que sur les douleurs articulaires</a:t>
            </a:r>
          </a:p>
          <a:p>
            <a:r>
              <a:rPr lang="fr-FR" dirty="0"/>
              <a:t>L’accès veineux est plus complexe chez les personnes obèses atteintes d’hémophilie</a:t>
            </a:r>
            <a:br>
              <a:rPr lang="fr-FR" dirty="0"/>
            </a:br>
            <a:endParaRPr lang="fr-FR" dirty="0"/>
          </a:p>
          <a:p>
            <a:pPr marL="0" indent="0">
              <a:buNone/>
            </a:pPr>
            <a:r>
              <a:rPr lang="fr-FR" b="1" dirty="0">
                <a:solidFill>
                  <a:schemeClr val="accent1"/>
                </a:solidFill>
              </a:rPr>
              <a:t>Recommandation 9.8.17</a:t>
            </a:r>
            <a:br>
              <a:rPr lang="fr-FR" dirty="0"/>
            </a:br>
            <a:r>
              <a:rPr lang="fr-FR" b="1" dirty="0"/>
              <a:t>Les patients atteints d’hémophilie en surpoids ou obèses doivent être orientés vers un service dispensant des conseils diététiques et/ou de gestion du poids.</a:t>
            </a:r>
          </a:p>
          <a:p>
            <a:pPr marL="0" indent="0">
              <a:buNone/>
            </a:pPr>
            <a:r>
              <a:rPr lang="fr-FR" b="1" dirty="0">
                <a:solidFill>
                  <a:schemeClr val="accent1"/>
                </a:solidFill>
              </a:rPr>
              <a:t>Recommandation 9.8.18</a:t>
            </a:r>
            <a:br>
              <a:rPr lang="fr-FR" dirty="0"/>
            </a:br>
            <a:r>
              <a:rPr lang="fr-FR" dirty="0"/>
              <a:t>Les </a:t>
            </a:r>
            <a:r>
              <a:rPr lang="fr-FR" b="1" dirty="0"/>
              <a:t>patients atteints d’hémophilie et d’obésité </a:t>
            </a:r>
            <a:r>
              <a:rPr lang="fr-FR" dirty="0"/>
              <a:t>doivent être </a:t>
            </a:r>
            <a:r>
              <a:rPr lang="fr-FR" b="1" dirty="0"/>
              <a:t>traités avec des facteurs VIII ou IX sur la base de la masse corporelle maigre </a:t>
            </a:r>
            <a:r>
              <a:rPr lang="fr-FR" dirty="0"/>
              <a:t>après évaluation des caractéristiques pharmacocinétiques de chaque patient.</a:t>
            </a:r>
          </a:p>
          <a:p>
            <a:endParaRPr lang="fr-FR" dirty="0"/>
          </a:p>
        </p:txBody>
      </p:sp>
      <p:sp>
        <p:nvSpPr>
          <p:cNvPr id="9" name="Text Placeholder 8">
            <a:extLst>
              <a:ext uri="{FF2B5EF4-FFF2-40B4-BE49-F238E27FC236}">
                <a16:creationId xmlns:a16="http://schemas.microsoft.com/office/drawing/2014/main" id="{29FEDD0E-AF0C-4C42-984E-77EA14F82C49}"/>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636126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9AB8-6FA7-4477-8BCF-7E239D68F187}"/>
              </a:ext>
            </a:extLst>
          </p:cNvPr>
          <p:cNvSpPr>
            <a:spLocks noGrp="1"/>
          </p:cNvSpPr>
          <p:nvPr>
            <p:ph type="title"/>
          </p:nvPr>
        </p:nvSpPr>
        <p:spPr/>
        <p:txBody>
          <a:bodyPr>
            <a:normAutofit/>
          </a:bodyPr>
          <a:lstStyle/>
          <a:p>
            <a:r>
              <a:rPr lang="fr-FR" dirty="0"/>
              <a:t>Comorbidités</a:t>
            </a:r>
            <a:br>
              <a:rPr lang="fr-FR" noProof="0" dirty="0"/>
            </a:br>
            <a:r>
              <a:rPr lang="fr-FR" noProof="0" dirty="0"/>
              <a:t>Diabète sucré</a:t>
            </a:r>
          </a:p>
        </p:txBody>
      </p:sp>
      <p:sp>
        <p:nvSpPr>
          <p:cNvPr id="3" name="Content Placeholder 2">
            <a:extLst>
              <a:ext uri="{FF2B5EF4-FFF2-40B4-BE49-F238E27FC236}">
                <a16:creationId xmlns:a16="http://schemas.microsoft.com/office/drawing/2014/main" id="{DE6EDDCD-1E92-4624-8061-A8C0A7D6C653}"/>
              </a:ext>
            </a:extLst>
          </p:cNvPr>
          <p:cNvSpPr>
            <a:spLocks noGrp="1"/>
          </p:cNvSpPr>
          <p:nvPr>
            <p:ph idx="1"/>
          </p:nvPr>
        </p:nvSpPr>
        <p:spPr/>
        <p:txBody>
          <a:bodyPr>
            <a:normAutofit/>
          </a:bodyPr>
          <a:lstStyle/>
          <a:p>
            <a:pPr marL="285750" indent="-285750"/>
            <a:r>
              <a:rPr lang="fr-FR" dirty="0"/>
              <a:t>Si un traitement par insuline est préconisé, les injections sous‑cutanées peuvent être réalisées sans provoquer de saignement et sans avoir recours à un traitement avec facteur de </a:t>
            </a:r>
            <a:r>
              <a:rPr lang="fr-FR" dirty="0" err="1"/>
              <a:t>remplacemen</a:t>
            </a:r>
            <a:r>
              <a:rPr lang="fr-FR" b="0" i="0" u="none" strike="noStrike" kern="1200" baseline="0" noProof="0" dirty="0" err="1">
                <a:solidFill>
                  <a:schemeClr val="dk1"/>
                </a:solidFill>
                <a:latin typeface="Arial" panose="020B0604020202020204" pitchFamily="34" charset="0"/>
                <a:ea typeface="+mn-ea"/>
                <a:cs typeface="Arial" panose="020B0604020202020204" pitchFamily="34" charset="0"/>
              </a:rPr>
              <a:t>t</a:t>
            </a:r>
            <a:endParaRPr lang="fr-FR" b="0" i="0" u="none" strike="noStrike" kern="1200" baseline="0" noProof="0" dirty="0">
              <a:solidFill>
                <a:schemeClr val="dk1"/>
              </a:solidFill>
              <a:latin typeface="Arial" panose="020B0604020202020204" pitchFamily="34" charset="0"/>
              <a:ea typeface="+mn-ea"/>
              <a:cs typeface="Arial" panose="020B0604020202020204" pitchFamily="34" charset="0"/>
            </a:endParaRPr>
          </a:p>
          <a:p>
            <a:pPr marL="285750" indent="-285750"/>
            <a:r>
              <a:rPr lang="fr-FR" dirty="0"/>
              <a:t>L’augmentation du poids corporel/de l’indice de masse corporelle est un facteur de risque majeur, non seulement pour la survenue du diabète sucré, mais aussi pour l’athérosclérose, les maladies cardiovasculaires et d’autres dommages aux articulations </a:t>
            </a:r>
            <a:r>
              <a:rPr lang="fr-FR" dirty="0" err="1"/>
              <a:t>arthropatique</a:t>
            </a:r>
            <a:r>
              <a:rPr lang="fr-FR" b="0" i="0" u="none" strike="noStrike" kern="1200" baseline="0" noProof="0" dirty="0">
                <a:solidFill>
                  <a:schemeClr val="dk1"/>
                </a:solidFill>
                <a:latin typeface="Arial" panose="020B0604020202020204" pitchFamily="34" charset="0"/>
                <a:ea typeface="+mn-ea"/>
                <a:cs typeface="Arial" panose="020B0604020202020204" pitchFamily="34" charset="0"/>
              </a:rPr>
              <a:t>s</a:t>
            </a:r>
            <a:endParaRPr lang="fr-FR" b="1" noProof="0" dirty="0">
              <a:solidFill>
                <a:srgbClr val="008BB0"/>
              </a:solidFill>
              <a:latin typeface="Arial" panose="020B0604020202020204" pitchFamily="34" charset="0"/>
              <a:cs typeface="Arial" panose="020B0604020202020204" pitchFamily="34" charset="0"/>
            </a:endParaRPr>
          </a:p>
          <a:p>
            <a:pPr marL="0" indent="0">
              <a:buNone/>
            </a:pPr>
            <a:r>
              <a:rPr lang="fr-FR" b="1" noProof="0" dirty="0">
                <a:solidFill>
                  <a:srgbClr val="008BB0"/>
                </a:solidFill>
                <a:latin typeface="Arial" panose="020B0604020202020204" pitchFamily="34" charset="0"/>
                <a:cs typeface="Arial" panose="020B0604020202020204" pitchFamily="34" charset="0"/>
              </a:rPr>
              <a:t>Recommandation 9.8.20</a:t>
            </a:r>
            <a:br>
              <a:rPr lang="fr-FR" b="1" noProof="0" dirty="0">
                <a:solidFill>
                  <a:srgbClr val="008BB0"/>
                </a:solidFill>
                <a:latin typeface="Arial" panose="020B0604020202020204" pitchFamily="34" charset="0"/>
                <a:cs typeface="Arial" panose="020B0604020202020204" pitchFamily="34" charset="0"/>
              </a:rPr>
            </a:br>
            <a:r>
              <a:rPr lang="fr-FR" dirty="0">
                <a:solidFill>
                  <a:schemeClr val="dk1"/>
                </a:solidFill>
                <a:latin typeface="Arial" panose="020B0604020202020204" pitchFamily="34" charset="0"/>
                <a:cs typeface="Arial" panose="020B0604020202020204" pitchFamily="34" charset="0"/>
              </a:rPr>
              <a:t>Les </a:t>
            </a:r>
            <a:r>
              <a:rPr lang="fr-FR" b="1" dirty="0">
                <a:solidFill>
                  <a:schemeClr val="dk1"/>
                </a:solidFill>
                <a:latin typeface="Arial" panose="020B0604020202020204" pitchFamily="34" charset="0"/>
                <a:cs typeface="Arial" panose="020B0604020202020204" pitchFamily="34" charset="0"/>
              </a:rPr>
              <a:t>patients atteints d’hémophilie et de diabète </a:t>
            </a:r>
            <a:r>
              <a:rPr lang="fr-FR" dirty="0">
                <a:solidFill>
                  <a:schemeClr val="dk1"/>
                </a:solidFill>
                <a:latin typeface="Arial" panose="020B0604020202020204" pitchFamily="34" charset="0"/>
                <a:cs typeface="Arial" panose="020B0604020202020204" pitchFamily="34" charset="0"/>
              </a:rPr>
              <a:t>doivent bénéficier des mêmes stratégies de prise en charge du contrôle du diabète que la population générale ; </a:t>
            </a:r>
            <a:r>
              <a:rPr lang="fr-FR" b="1" dirty="0">
                <a:solidFill>
                  <a:schemeClr val="dk1"/>
                </a:solidFill>
                <a:latin typeface="Arial" panose="020B0604020202020204" pitchFamily="34" charset="0"/>
                <a:cs typeface="Arial" panose="020B0604020202020204" pitchFamily="34" charset="0"/>
              </a:rPr>
              <a:t>si un traitement par insuline </a:t>
            </a:r>
            <a:r>
              <a:rPr lang="fr-FR" dirty="0">
                <a:solidFill>
                  <a:schemeClr val="dk1"/>
                </a:solidFill>
                <a:latin typeface="Arial" panose="020B0604020202020204" pitchFamily="34" charset="0"/>
                <a:cs typeface="Arial" panose="020B0604020202020204" pitchFamily="34" charset="0"/>
              </a:rPr>
              <a:t>est préconisé, </a:t>
            </a:r>
            <a:r>
              <a:rPr lang="fr-FR" b="1" dirty="0">
                <a:solidFill>
                  <a:schemeClr val="dk1"/>
                </a:solidFill>
                <a:latin typeface="Arial" panose="020B0604020202020204" pitchFamily="34" charset="0"/>
                <a:cs typeface="Arial" panose="020B0604020202020204" pitchFamily="34" charset="0"/>
              </a:rPr>
              <a:t>les injections par voie sous cutanée peuvent être administrées</a:t>
            </a:r>
            <a:r>
              <a:rPr lang="fr-FR" dirty="0">
                <a:solidFill>
                  <a:schemeClr val="dk1"/>
                </a:solidFill>
                <a:latin typeface="Arial" panose="020B0604020202020204" pitchFamily="34" charset="0"/>
                <a:cs typeface="Arial" panose="020B0604020202020204" pitchFamily="34" charset="0"/>
              </a:rPr>
              <a:t> sans risque de complications hémorragiques et sans avoir recours à un traitement avec facteur de remplacement</a:t>
            </a:r>
            <a:r>
              <a:rPr lang="fr-FR" b="0" i="0" u="none" strike="noStrike" kern="1200" baseline="0" noProof="0" dirty="0">
                <a:solidFill>
                  <a:schemeClr val="dk1"/>
                </a:solidFill>
                <a:latin typeface="Arial" panose="020B0604020202020204" pitchFamily="34" charset="0"/>
                <a:ea typeface="+mn-ea"/>
                <a:cs typeface="Arial" panose="020B0604020202020204" pitchFamily="34" charset="0"/>
              </a:rPr>
              <a:t>.</a:t>
            </a:r>
            <a:endParaRPr lang="fr-FR" b="0" noProof="0" dirty="0">
              <a:latin typeface="Arial" panose="020B0604020202020204" pitchFamily="34" charset="0"/>
              <a:cs typeface="Arial" panose="020B0604020202020204" pitchFamily="34" charset="0"/>
            </a:endParaRPr>
          </a:p>
          <a:p>
            <a:endParaRPr lang="fr-FR" noProof="0" dirty="0"/>
          </a:p>
        </p:txBody>
      </p:sp>
      <p:sp>
        <p:nvSpPr>
          <p:cNvPr id="4" name="Text Placeholder 3">
            <a:extLst>
              <a:ext uri="{FF2B5EF4-FFF2-40B4-BE49-F238E27FC236}">
                <a16:creationId xmlns:a16="http://schemas.microsoft.com/office/drawing/2014/main" id="{5398C7CA-C5A4-4043-AD6A-1C5E1C0E5AAA}"/>
              </a:ext>
            </a:extLst>
          </p:cNvPr>
          <p:cNvSpPr>
            <a:spLocks noGrp="1"/>
          </p:cNvSpPr>
          <p:nvPr>
            <p:ph type="body" sz="quarter" idx="13"/>
          </p:nvPr>
        </p:nvSpPr>
        <p:spPr/>
        <p:txBody>
          <a:bodyPr/>
          <a:lstStyle/>
          <a:p>
            <a:endParaRPr lang="en-CA" noProof="0" dirty="0"/>
          </a:p>
        </p:txBody>
      </p:sp>
    </p:spTree>
    <p:extLst>
      <p:ext uri="{BB962C8B-B14F-4D97-AF65-F5344CB8AC3E}">
        <p14:creationId xmlns:p14="http://schemas.microsoft.com/office/powerpoint/2010/main" val="481047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C1C6-B80B-4FE5-BA8C-DB9B2FE80FE7}"/>
              </a:ext>
            </a:extLst>
          </p:cNvPr>
          <p:cNvSpPr>
            <a:spLocks noGrp="1"/>
          </p:cNvSpPr>
          <p:nvPr>
            <p:ph type="title"/>
          </p:nvPr>
        </p:nvSpPr>
        <p:spPr>
          <a:xfrm>
            <a:off x="838199" y="225425"/>
            <a:ext cx="10515599" cy="1090079"/>
          </a:xfrm>
        </p:spPr>
        <p:txBody>
          <a:bodyPr>
            <a:normAutofit/>
          </a:bodyPr>
          <a:lstStyle/>
          <a:p>
            <a:r>
              <a:rPr lang="fr-FR" dirty="0"/>
              <a:t>Comorbidités</a:t>
            </a:r>
            <a:br>
              <a:rPr lang="fr-FR" noProof="0" dirty="0"/>
            </a:br>
            <a:r>
              <a:rPr lang="fr-FR" noProof="0" dirty="0"/>
              <a:t>Maladie rénale et ostéoporose</a:t>
            </a:r>
          </a:p>
        </p:txBody>
      </p:sp>
      <p:sp>
        <p:nvSpPr>
          <p:cNvPr id="3" name="Content Placeholder 2">
            <a:extLst>
              <a:ext uri="{FF2B5EF4-FFF2-40B4-BE49-F238E27FC236}">
                <a16:creationId xmlns:a16="http://schemas.microsoft.com/office/drawing/2014/main" id="{EB325819-286B-48E2-B671-52F2F98E8681}"/>
              </a:ext>
            </a:extLst>
          </p:cNvPr>
          <p:cNvSpPr>
            <a:spLocks noGrp="1"/>
          </p:cNvSpPr>
          <p:nvPr>
            <p:ph idx="1"/>
          </p:nvPr>
        </p:nvSpPr>
        <p:spPr>
          <a:xfrm>
            <a:off x="838200" y="1562100"/>
            <a:ext cx="10515600" cy="4614863"/>
          </a:xfrm>
        </p:spPr>
        <p:txBody>
          <a:bodyPr>
            <a:normAutofit/>
          </a:bodyPr>
          <a:lstStyle/>
          <a:p>
            <a:r>
              <a:rPr lang="fr-FR" b="1" dirty="0"/>
              <a:t>Une incidence plus élevée de maladies rénales a été constatée chez les personnes atteintes d’hémophilie </a:t>
            </a:r>
          </a:p>
          <a:p>
            <a:pPr lvl="1"/>
            <a:r>
              <a:rPr lang="fr-FR" dirty="0"/>
              <a:t>Chez les patients ayant besoin d’une thérapie de remplacement rénal, le choix entre une dialyse péritonéale et une hémodialyse dépend de caractéristiques propres au patient</a:t>
            </a:r>
            <a:br>
              <a:rPr lang="fr-FR" dirty="0"/>
            </a:br>
            <a:endParaRPr lang="fr-FR" dirty="0"/>
          </a:p>
          <a:p>
            <a:r>
              <a:rPr lang="fr-FR" b="1" dirty="0"/>
              <a:t>Il a été démontré que la densité minérale osseuse est plus faible chez les personnes atteintes d’hémophilie</a:t>
            </a:r>
          </a:p>
          <a:p>
            <a:pPr lvl="1"/>
            <a:r>
              <a:rPr lang="fr-FR" dirty="0"/>
              <a:t>Il convient d’envisager une supplémentation en calcium et en vitamine D ou la prise de </a:t>
            </a:r>
            <a:r>
              <a:rPr lang="fr-FR" dirty="0" err="1"/>
              <a:t>bisphosphonate</a:t>
            </a:r>
            <a:r>
              <a:rPr lang="fr-FR" dirty="0"/>
              <a:t> pour les patients présentant une ostéopénie</a:t>
            </a:r>
          </a:p>
        </p:txBody>
      </p:sp>
      <p:sp>
        <p:nvSpPr>
          <p:cNvPr id="7" name="Text Placeholder 6">
            <a:extLst>
              <a:ext uri="{FF2B5EF4-FFF2-40B4-BE49-F238E27FC236}">
                <a16:creationId xmlns:a16="http://schemas.microsoft.com/office/drawing/2014/main" id="{5C035334-1DF3-407A-A382-97C77317E215}"/>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28278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C955-2876-4A0E-8D85-BEDAB20FE5B3}"/>
              </a:ext>
            </a:extLst>
          </p:cNvPr>
          <p:cNvSpPr>
            <a:spLocks noGrp="1"/>
          </p:cNvSpPr>
          <p:nvPr>
            <p:ph type="title"/>
          </p:nvPr>
        </p:nvSpPr>
        <p:spPr/>
        <p:txBody>
          <a:bodyPr>
            <a:normAutofit/>
          </a:bodyPr>
          <a:lstStyle/>
          <a:p>
            <a:r>
              <a:rPr lang="fr-FR" dirty="0"/>
              <a:t>Comorbidités</a:t>
            </a:r>
            <a:br>
              <a:rPr lang="fr-FR" noProof="0" dirty="0"/>
            </a:br>
            <a:r>
              <a:rPr lang="fr-FR" noProof="0" dirty="0"/>
              <a:t>Maladie articulaire dégénérative</a:t>
            </a:r>
          </a:p>
        </p:txBody>
      </p:sp>
      <p:sp>
        <p:nvSpPr>
          <p:cNvPr id="3" name="Content Placeholder 2">
            <a:extLst>
              <a:ext uri="{FF2B5EF4-FFF2-40B4-BE49-F238E27FC236}">
                <a16:creationId xmlns:a16="http://schemas.microsoft.com/office/drawing/2014/main" id="{30E41BBF-7EEE-4ED5-9442-D6BFD40EFFB4}"/>
              </a:ext>
            </a:extLst>
          </p:cNvPr>
          <p:cNvSpPr>
            <a:spLocks noGrp="1"/>
          </p:cNvSpPr>
          <p:nvPr>
            <p:ph idx="1"/>
          </p:nvPr>
        </p:nvSpPr>
        <p:spPr/>
        <p:txBody>
          <a:bodyPr>
            <a:normAutofit/>
          </a:bodyPr>
          <a:lstStyle/>
          <a:p>
            <a:r>
              <a:rPr lang="fr-FR" dirty="0"/>
              <a:t>Les lésions articulaires progressent de façon quasi linéaire avec l’âge, non seulement chez les patients atteints d’hémophilie sévère, mais aussi chez ceux atteints d’hémophilie modérée</a:t>
            </a:r>
            <a:br>
              <a:rPr lang="fr-FR" b="1" dirty="0"/>
            </a:br>
            <a:endParaRPr lang="fr-FR" b="1" i="0" u="none" strike="noStrike" kern="1200" baseline="0" dirty="0">
              <a:solidFill>
                <a:srgbClr val="008BB0"/>
              </a:solidFill>
              <a:ea typeface="+mn-ea"/>
              <a:cs typeface="Arial" panose="020B0604020202020204" pitchFamily="34" charset="0"/>
            </a:endParaRPr>
          </a:p>
          <a:p>
            <a:pPr marL="0" indent="0">
              <a:buNone/>
            </a:pPr>
            <a:r>
              <a:rPr lang="fr-FR" b="1" i="0" u="none" strike="noStrike" kern="1200" baseline="0" dirty="0">
                <a:solidFill>
                  <a:srgbClr val="008BB0"/>
                </a:solidFill>
                <a:ea typeface="+mn-ea"/>
                <a:cs typeface="Arial" panose="020B0604020202020204" pitchFamily="34" charset="0"/>
              </a:rPr>
              <a:t>Recommandation 9.8.21</a:t>
            </a:r>
            <a:br>
              <a:rPr lang="fr-FR" b="1" i="0" u="none" strike="noStrike" kern="1200" baseline="0" dirty="0">
                <a:solidFill>
                  <a:srgbClr val="008BB0"/>
                </a:solidFill>
                <a:ea typeface="+mn-ea"/>
                <a:cs typeface="Arial" panose="020B0604020202020204" pitchFamily="34" charset="0"/>
              </a:rPr>
            </a:br>
            <a:r>
              <a:rPr lang="fr-FR" dirty="0">
                <a:solidFill>
                  <a:schemeClr val="dk1"/>
                </a:solidFill>
                <a:cs typeface="Arial" panose="020B0604020202020204" pitchFamily="34" charset="0"/>
              </a:rPr>
              <a:t>Il convient </a:t>
            </a:r>
            <a:r>
              <a:rPr lang="fr-FR" b="1" dirty="0">
                <a:solidFill>
                  <a:schemeClr val="dk1"/>
                </a:solidFill>
                <a:cs typeface="Arial" panose="020B0604020202020204" pitchFamily="34" charset="0"/>
              </a:rPr>
              <a:t>d’encourager tous les patients atteints d’hémophilie à pratiquer une activité physique</a:t>
            </a:r>
            <a:r>
              <a:rPr lang="fr-FR" dirty="0">
                <a:solidFill>
                  <a:schemeClr val="dk1"/>
                </a:solidFill>
                <a:cs typeface="Arial" panose="020B0604020202020204" pitchFamily="34" charset="0"/>
              </a:rPr>
              <a:t> et à avoir un apport suffisant en calcium et en vitamine D</a:t>
            </a:r>
            <a:r>
              <a:rPr lang="fr-FR" b="0" i="0" u="none" strike="noStrike" kern="1200" baseline="0" dirty="0">
                <a:solidFill>
                  <a:schemeClr val="dk1"/>
                </a:solidFill>
                <a:ea typeface="+mn-ea"/>
                <a:cs typeface="Arial" panose="020B0604020202020204" pitchFamily="34" charset="0"/>
              </a:rPr>
              <a:t>.</a:t>
            </a:r>
            <a:br>
              <a:rPr lang="fr-FR" b="0" i="0" u="none" strike="noStrike" kern="1200" baseline="0" dirty="0">
                <a:solidFill>
                  <a:schemeClr val="dk1"/>
                </a:solidFill>
                <a:ea typeface="+mn-ea"/>
                <a:cs typeface="Arial" panose="020B0604020202020204" pitchFamily="34" charset="0"/>
              </a:rPr>
            </a:br>
            <a:endParaRPr lang="fr-FR" b="1" i="0" u="none" strike="noStrike" kern="1200" baseline="0" dirty="0">
              <a:solidFill>
                <a:srgbClr val="008BB0"/>
              </a:solidFill>
              <a:ea typeface="+mn-ea"/>
              <a:cs typeface="Arial" panose="020B0604020202020204" pitchFamily="34" charset="0"/>
            </a:endParaRPr>
          </a:p>
          <a:p>
            <a:pPr marL="0" indent="0">
              <a:buNone/>
            </a:pPr>
            <a:r>
              <a:rPr lang="fr-FR" b="1" i="0" u="none" strike="noStrike" kern="1200" baseline="0" dirty="0">
                <a:solidFill>
                  <a:srgbClr val="008BB0"/>
                </a:solidFill>
                <a:ea typeface="+mn-ea"/>
                <a:cs typeface="Arial" panose="020B0604020202020204" pitchFamily="34" charset="0"/>
              </a:rPr>
              <a:t>Recommandation 9.8.22</a:t>
            </a:r>
            <a:br>
              <a:rPr lang="fr-FR" b="1" i="0" u="none" strike="noStrike" kern="1200" baseline="0" dirty="0">
                <a:solidFill>
                  <a:srgbClr val="008BB0"/>
                </a:solidFill>
                <a:ea typeface="+mn-ea"/>
                <a:cs typeface="Arial" panose="020B0604020202020204" pitchFamily="34" charset="0"/>
              </a:rPr>
            </a:br>
            <a:r>
              <a:rPr lang="fr-FR" b="1" dirty="0">
                <a:solidFill>
                  <a:schemeClr val="dk1"/>
                </a:solidFill>
                <a:cs typeface="Arial" panose="020B0604020202020204" pitchFamily="34" charset="0"/>
              </a:rPr>
              <a:t>Les patients atteints d’hémophilie présentant de l’ostéoporose, </a:t>
            </a:r>
            <a:r>
              <a:rPr lang="fr-FR" dirty="0">
                <a:solidFill>
                  <a:schemeClr val="dk1"/>
                </a:solidFill>
                <a:cs typeface="Arial" panose="020B0604020202020204" pitchFamily="34" charset="0"/>
              </a:rPr>
              <a:t>des fractures de fragilité ou un risque accru de fracture doivent être </a:t>
            </a:r>
            <a:r>
              <a:rPr lang="fr-FR" b="1" dirty="0">
                <a:solidFill>
                  <a:schemeClr val="dk1"/>
                </a:solidFill>
                <a:cs typeface="Arial" panose="020B0604020202020204" pitchFamily="34" charset="0"/>
              </a:rPr>
              <a:t>traités avec des médicaments anti-ostéoporotiques individualisés</a:t>
            </a:r>
            <a:r>
              <a:rPr lang="fr-FR" b="1" i="0" u="none" strike="noStrike" kern="1200" baseline="0" dirty="0">
                <a:solidFill>
                  <a:schemeClr val="dk1"/>
                </a:solidFill>
                <a:ea typeface="+mn-ea"/>
                <a:cs typeface="Arial" panose="020B0604020202020204" pitchFamily="34" charset="0"/>
              </a:rPr>
              <a:t>.</a:t>
            </a:r>
            <a:endParaRPr lang="fr-FR" b="1" dirty="0">
              <a:cs typeface="Arial" panose="020B0604020202020204" pitchFamily="34" charset="0"/>
            </a:endParaRPr>
          </a:p>
          <a:p>
            <a:endParaRPr lang="fr-FR" dirty="0"/>
          </a:p>
        </p:txBody>
      </p:sp>
      <p:sp>
        <p:nvSpPr>
          <p:cNvPr id="4" name="Text Placeholder 3">
            <a:extLst>
              <a:ext uri="{FF2B5EF4-FFF2-40B4-BE49-F238E27FC236}">
                <a16:creationId xmlns:a16="http://schemas.microsoft.com/office/drawing/2014/main" id="{F04D1B28-2B44-4FC7-842A-94410BB25DE0}"/>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585244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C955-2876-4A0E-8D85-BEDAB20FE5B3}"/>
              </a:ext>
            </a:extLst>
          </p:cNvPr>
          <p:cNvSpPr>
            <a:spLocks noGrp="1"/>
          </p:cNvSpPr>
          <p:nvPr>
            <p:ph type="title"/>
          </p:nvPr>
        </p:nvSpPr>
        <p:spPr>
          <a:xfrm>
            <a:off x="838199" y="225425"/>
            <a:ext cx="10515599" cy="1090079"/>
          </a:xfrm>
        </p:spPr>
        <p:txBody>
          <a:bodyPr>
            <a:normAutofit/>
          </a:bodyPr>
          <a:lstStyle/>
          <a:p>
            <a:r>
              <a:rPr lang="fr-FR" dirty="0"/>
              <a:t>Comorbidités</a:t>
            </a:r>
            <a:br>
              <a:rPr lang="en-CA" noProof="0" dirty="0"/>
            </a:br>
            <a:r>
              <a:rPr lang="en-CA" noProof="0" dirty="0"/>
              <a:t>Hypertension</a:t>
            </a:r>
          </a:p>
        </p:txBody>
      </p:sp>
      <p:sp>
        <p:nvSpPr>
          <p:cNvPr id="3" name="Content Placeholder 2">
            <a:extLst>
              <a:ext uri="{FF2B5EF4-FFF2-40B4-BE49-F238E27FC236}">
                <a16:creationId xmlns:a16="http://schemas.microsoft.com/office/drawing/2014/main" id="{30E41BBF-7EEE-4ED5-9442-D6BFD40EFFB4}"/>
              </a:ext>
            </a:extLst>
          </p:cNvPr>
          <p:cNvSpPr>
            <a:spLocks noGrp="1"/>
          </p:cNvSpPr>
          <p:nvPr>
            <p:ph idx="1"/>
          </p:nvPr>
        </p:nvSpPr>
        <p:spPr>
          <a:xfrm>
            <a:off x="838200" y="1562100"/>
            <a:ext cx="10515600" cy="4614863"/>
          </a:xfrm>
        </p:spPr>
        <p:txBody>
          <a:bodyPr>
            <a:normAutofit/>
          </a:bodyPr>
          <a:lstStyle/>
          <a:p>
            <a:r>
              <a:rPr lang="fr-FR" dirty="0"/>
              <a:t>Les personnes atteintes d’hémophilie ont une tension artérielle moyenne plus élevé et risquent deux fois plus de souffrir d’hypertension</a:t>
            </a:r>
          </a:p>
          <a:p>
            <a:r>
              <a:rPr lang="fr-FR" dirty="0"/>
              <a:t>Les personnes atteintes d’hémophilie et d’hypertension doivent recevoir un traitement approprié et faire contrôler régulièrement leur tension artérielle</a:t>
            </a:r>
          </a:p>
          <a:p>
            <a:endParaRPr lang="fr-FR" dirty="0"/>
          </a:p>
          <a:p>
            <a:pPr marL="0" indent="0">
              <a:buNone/>
            </a:pPr>
            <a:r>
              <a:rPr lang="fr-FR" b="1" dirty="0">
                <a:solidFill>
                  <a:schemeClr val="accent1"/>
                </a:solidFill>
              </a:rPr>
              <a:t>Recommandation 9.9.3</a:t>
            </a:r>
            <a:br>
              <a:rPr lang="fr-FR" dirty="0"/>
            </a:br>
            <a:r>
              <a:rPr lang="fr-FR" dirty="0"/>
              <a:t>Pour tous les patients atteints d’hémophilie, la FMH </a:t>
            </a:r>
            <a:r>
              <a:rPr lang="fr-FR" b="1" dirty="0"/>
              <a:t>recommande de mesurer régulièrement la tension artérielle</a:t>
            </a:r>
            <a:r>
              <a:rPr lang="fr-FR" dirty="0"/>
              <a:t> dans le cadre de la prise en charge conventionnelle.</a:t>
            </a:r>
          </a:p>
          <a:p>
            <a:pPr marL="0" indent="0">
              <a:buNone/>
            </a:pPr>
            <a:r>
              <a:rPr lang="fr-FR" b="1" dirty="0">
                <a:solidFill>
                  <a:schemeClr val="accent1"/>
                </a:solidFill>
              </a:rPr>
              <a:t>Recommandation 9.9.4</a:t>
            </a:r>
            <a:br>
              <a:rPr lang="fr-FR" dirty="0"/>
            </a:br>
            <a:r>
              <a:rPr lang="fr-FR" dirty="0"/>
              <a:t>Pour tous les patients atteints d’hémophilie, la FMH recommande </a:t>
            </a:r>
            <a:r>
              <a:rPr lang="fr-FR" b="1" dirty="0"/>
              <a:t>la même prise en charge de l’hypertension artérielle que dans la population générale</a:t>
            </a:r>
            <a:r>
              <a:rPr lang="fr-FR" dirty="0"/>
              <a:t>.</a:t>
            </a:r>
          </a:p>
          <a:p>
            <a:endParaRPr lang="fr-FR" dirty="0"/>
          </a:p>
        </p:txBody>
      </p:sp>
      <p:sp>
        <p:nvSpPr>
          <p:cNvPr id="4" name="Text Placeholder 3">
            <a:extLst>
              <a:ext uri="{FF2B5EF4-FFF2-40B4-BE49-F238E27FC236}">
                <a16:creationId xmlns:a16="http://schemas.microsoft.com/office/drawing/2014/main" id="{F26DFEBC-8046-4950-9184-7B82BDDD8A53}"/>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84029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Conflits d’intérêt : Jerzy </a:t>
            </a:r>
            <a:r>
              <a:rPr lang="fr-FR" dirty="0" err="1"/>
              <a:t>Windyga</a:t>
            </a:r>
            <a:endParaRPr lang="fr-FR" dirty="0"/>
          </a:p>
        </p:txBody>
      </p:sp>
      <p:sp>
        <p:nvSpPr>
          <p:cNvPr id="4" name="Content Placeholder 3">
            <a:extLst>
              <a:ext uri="{FF2B5EF4-FFF2-40B4-BE49-F238E27FC236}">
                <a16:creationId xmlns:a16="http://schemas.microsoft.com/office/drawing/2014/main" id="{592A32C6-AA40-4C03-919C-C48FF5C20E87}"/>
              </a:ext>
            </a:extLst>
          </p:cNvPr>
          <p:cNvSpPr>
            <a:spLocks noGrp="1"/>
          </p:cNvSpPr>
          <p:nvPr>
            <p:ph idx="1"/>
          </p:nvPr>
        </p:nvSpPr>
        <p:spPr/>
        <p:txBody>
          <a:bodyPr/>
          <a:lstStyle/>
          <a:p>
            <a:pPr marL="0" indent="0">
              <a:buNone/>
            </a:pPr>
            <a:r>
              <a:rPr lang="fr-FR" b="1" dirty="0">
                <a:solidFill>
                  <a:schemeClr val="accent1"/>
                </a:solidFill>
              </a:rPr>
              <a:t>Subvention/Soutien à la recherche </a:t>
            </a:r>
            <a:endParaRPr lang="fr-FR" sz="2000" b="1" dirty="0">
              <a:solidFill>
                <a:srgbClr val="008BB0"/>
              </a:solidFill>
            </a:endParaRPr>
          </a:p>
          <a:p>
            <a:pPr marL="342900" indent="-342900" algn="l">
              <a:buFont typeface="Arial" panose="020B0604020202020204" pitchFamily="34" charset="0"/>
              <a:buChar char="•"/>
            </a:pPr>
            <a:r>
              <a:rPr lang="fr-FR" sz="2000" i="0" u="none" strike="noStrike" baseline="0" dirty="0" err="1"/>
              <a:t>Alnylam</a:t>
            </a:r>
            <a:r>
              <a:rPr lang="fr-FR" sz="2000" i="0" u="none" strike="noStrike" baseline="0" dirty="0"/>
              <a:t> Pharmaceuticals </a:t>
            </a:r>
            <a:r>
              <a:rPr lang="fr-FR" sz="2000" i="0" u="none" strike="noStrike" baseline="0" dirty="0" err="1"/>
              <a:t>Baxalta</a:t>
            </a:r>
            <a:r>
              <a:rPr lang="fr-FR" sz="2000" i="0" u="none" strike="noStrike" baseline="0" dirty="0"/>
              <a:t>, Novo </a:t>
            </a:r>
            <a:r>
              <a:rPr lang="fr-FR" sz="2000" i="0" u="none" strike="noStrike" baseline="0" dirty="0" err="1"/>
              <a:t>Nordisk</a:t>
            </a:r>
            <a:r>
              <a:rPr lang="fr-FR" sz="2000" i="0" u="none" strike="noStrike" baseline="0" dirty="0"/>
              <a:t>, </a:t>
            </a:r>
            <a:r>
              <a:rPr lang="fr-FR" sz="2000" i="0" u="none" strike="noStrike" baseline="0" dirty="0" err="1"/>
              <a:t>Octapharma</a:t>
            </a:r>
            <a:r>
              <a:rPr lang="fr-FR" sz="2000" i="0" u="none" strike="noStrike" baseline="0" dirty="0"/>
              <a:t>, </a:t>
            </a:r>
            <a:r>
              <a:rPr lang="fr-FR" sz="2000" i="0" u="none" strike="noStrike" baseline="0" dirty="0" err="1"/>
              <a:t>Rigel</a:t>
            </a:r>
            <a:r>
              <a:rPr lang="fr-FR" sz="2000" i="0" u="none" strike="noStrike" baseline="0" dirty="0"/>
              <a:t> Pharmaceuticals, Roche, </a:t>
            </a:r>
            <a:r>
              <a:rPr lang="fr-FR" sz="2000" i="0" u="none" strike="noStrike" baseline="0" dirty="0" err="1"/>
              <a:t>Shire</a:t>
            </a:r>
            <a:r>
              <a:rPr lang="fr-FR" sz="2000" i="0" u="none" strike="noStrike" baseline="0" dirty="0"/>
              <a:t>/Takeda, </a:t>
            </a:r>
            <a:r>
              <a:rPr lang="fr-FR" sz="2000" i="0" u="none" strike="noStrike" baseline="0" dirty="0" err="1"/>
              <a:t>Sobi</a:t>
            </a:r>
            <a:r>
              <a:rPr lang="fr-FR" sz="2000" i="0" u="none" strike="noStrike" baseline="0" dirty="0"/>
              <a:t> </a:t>
            </a:r>
          </a:p>
          <a:p>
            <a:pPr marL="0" indent="0" algn="l">
              <a:buNone/>
            </a:pPr>
            <a:r>
              <a:rPr lang="fr-FR" sz="2000" b="1" dirty="0">
                <a:solidFill>
                  <a:srgbClr val="008BB0"/>
                </a:solidFill>
              </a:rPr>
              <a:t>Conférencier</a:t>
            </a:r>
          </a:p>
          <a:p>
            <a:pPr marL="342900" indent="-342900">
              <a:buFont typeface="Arial" panose="020B0604020202020204" pitchFamily="34" charset="0"/>
              <a:buChar char="•"/>
            </a:pPr>
            <a:r>
              <a:rPr lang="fr-FR" sz="2000" i="0" u="none" strike="noStrike" baseline="0" dirty="0" err="1"/>
              <a:t>Alexion</a:t>
            </a:r>
            <a:r>
              <a:rPr lang="fr-FR" sz="2000" i="0" u="none" strike="noStrike" baseline="0" dirty="0"/>
              <a:t>, </a:t>
            </a:r>
            <a:r>
              <a:rPr lang="fr-FR" sz="2000" i="0" u="none" strike="noStrike" baseline="0" dirty="0" err="1"/>
              <a:t>Baxalta</a:t>
            </a:r>
            <a:r>
              <a:rPr lang="fr-FR" sz="2000" i="0" u="none" strike="noStrike" baseline="0" dirty="0"/>
              <a:t>, CSL Behring, </a:t>
            </a:r>
            <a:r>
              <a:rPr lang="fr-FR" sz="2000" i="0" u="none" strike="noStrike" baseline="0" dirty="0" err="1"/>
              <a:t>Ferring</a:t>
            </a:r>
            <a:r>
              <a:rPr lang="fr-FR" sz="2000" i="0" u="none" strike="noStrike" baseline="0" dirty="0"/>
              <a:t> Pharmaceuticals, Novo </a:t>
            </a:r>
            <a:r>
              <a:rPr lang="fr-FR" sz="2000" i="0" u="none" strike="noStrike" baseline="0" dirty="0" err="1"/>
              <a:t>Nordisk</a:t>
            </a:r>
            <a:r>
              <a:rPr lang="fr-FR" sz="2000" i="0" u="none" strike="noStrike" baseline="0" dirty="0"/>
              <a:t>, </a:t>
            </a:r>
            <a:r>
              <a:rPr lang="fr-FR" sz="2000" i="0" u="none" strike="noStrike" baseline="0" dirty="0" err="1"/>
              <a:t>Octapharma</a:t>
            </a:r>
            <a:r>
              <a:rPr lang="fr-FR" sz="2000" i="0" u="none" strike="noStrike" baseline="0" dirty="0"/>
              <a:t>, Roche, Sanofi/</a:t>
            </a:r>
            <a:r>
              <a:rPr lang="fr-FR" sz="2000" i="0" u="none" strike="noStrike" baseline="0" dirty="0" err="1"/>
              <a:t>Genzyme</a:t>
            </a:r>
            <a:r>
              <a:rPr lang="fr-FR" sz="2000" i="0" u="none" strike="noStrike" baseline="0" dirty="0"/>
              <a:t>, </a:t>
            </a:r>
            <a:r>
              <a:rPr lang="fr-FR" sz="2000" i="0" u="none" strike="noStrike" baseline="0" dirty="0" err="1"/>
              <a:t>Shire</a:t>
            </a:r>
            <a:r>
              <a:rPr lang="fr-FR" sz="2000" i="0" u="none" strike="noStrike" baseline="0" dirty="0"/>
              <a:t>/ Takeda, Siemens, </a:t>
            </a:r>
            <a:r>
              <a:rPr lang="fr-FR" sz="2000" i="0" u="none" strike="noStrike" baseline="0" dirty="0" err="1"/>
              <a:t>Sobi</a:t>
            </a:r>
            <a:r>
              <a:rPr lang="fr-FR" sz="2000" i="0" u="none" strike="noStrike" baseline="0" dirty="0"/>
              <a:t>, </a:t>
            </a:r>
            <a:r>
              <a:rPr lang="fr-FR" sz="2000" i="0" u="none" strike="noStrike" baseline="0" dirty="0" err="1"/>
              <a:t>Werfen</a:t>
            </a:r>
            <a:endParaRPr lang="fr-FR" sz="2000" i="0" u="none" strike="noStrike" baseline="0" dirty="0"/>
          </a:p>
          <a:p>
            <a:pPr marL="0" indent="0" algn="l">
              <a:buNone/>
            </a:pPr>
            <a:endParaRPr lang="fr-FR" sz="2000" b="0" i="0" u="none" strike="noStrike" baseline="0" dirty="0">
              <a:solidFill>
                <a:srgbClr val="FFFFFF"/>
              </a:solidFill>
              <a:latin typeface="+mj-lt"/>
            </a:endParaRPr>
          </a:p>
          <a:p>
            <a:endParaRPr lang="fr-FR" dirty="0"/>
          </a:p>
        </p:txBody>
      </p:sp>
      <p:sp>
        <p:nvSpPr>
          <p:cNvPr id="5" name="Text Placeholder 4">
            <a:extLst>
              <a:ext uri="{FF2B5EF4-FFF2-40B4-BE49-F238E27FC236}">
                <a16:creationId xmlns:a16="http://schemas.microsoft.com/office/drawing/2014/main" id="{83B0F74E-489B-4C48-B92C-4D91B3A9A088}"/>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488959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2C7E-F1FA-4A1C-96DD-44EF8F9E31FB}"/>
              </a:ext>
            </a:extLst>
          </p:cNvPr>
          <p:cNvSpPr>
            <a:spLocks noGrp="1"/>
          </p:cNvSpPr>
          <p:nvPr>
            <p:ph type="title"/>
          </p:nvPr>
        </p:nvSpPr>
        <p:spPr>
          <a:xfrm>
            <a:off x="838199" y="225425"/>
            <a:ext cx="10515599" cy="1090079"/>
          </a:xfrm>
        </p:spPr>
        <p:txBody>
          <a:bodyPr>
            <a:normAutofit/>
          </a:bodyPr>
          <a:lstStyle/>
          <a:p>
            <a:r>
              <a:rPr lang="fr-FR" dirty="0"/>
              <a:t>Comorbidités</a:t>
            </a:r>
            <a:br>
              <a:rPr lang="fr-FR" noProof="0" dirty="0"/>
            </a:br>
            <a:r>
              <a:rPr lang="fr-FR" noProof="0" dirty="0"/>
              <a:t>Maladie des artères coronaires</a:t>
            </a:r>
          </a:p>
        </p:txBody>
      </p:sp>
      <p:sp>
        <p:nvSpPr>
          <p:cNvPr id="3" name="Content Placeholder 2">
            <a:extLst>
              <a:ext uri="{FF2B5EF4-FFF2-40B4-BE49-F238E27FC236}">
                <a16:creationId xmlns:a16="http://schemas.microsoft.com/office/drawing/2014/main" id="{6825DC30-C2E4-4157-840B-63207097311D}"/>
              </a:ext>
            </a:extLst>
          </p:cNvPr>
          <p:cNvSpPr>
            <a:spLocks noGrp="1"/>
          </p:cNvSpPr>
          <p:nvPr>
            <p:ph idx="1"/>
          </p:nvPr>
        </p:nvSpPr>
        <p:spPr>
          <a:xfrm>
            <a:off x="838200" y="1562100"/>
            <a:ext cx="10515600" cy="4614863"/>
          </a:xfrm>
        </p:spPr>
        <p:txBody>
          <a:bodyPr>
            <a:noAutofit/>
          </a:bodyPr>
          <a:lstStyle/>
          <a:p>
            <a:pPr>
              <a:spcBef>
                <a:spcPts val="0"/>
              </a:spcBef>
            </a:pPr>
            <a:r>
              <a:rPr lang="fr-FR" sz="1800" dirty="0"/>
              <a:t>Les patients atteints d’hémophilie ont un taux de mortalité cardiovasculaire inférieur à celui de la population générale  </a:t>
            </a:r>
          </a:p>
          <a:p>
            <a:pPr>
              <a:spcBef>
                <a:spcPts val="0"/>
              </a:spcBef>
            </a:pPr>
            <a:r>
              <a:rPr lang="fr-FR" sz="1800" dirty="0"/>
              <a:t>Les personnes atteintes d’hémophilie sévère, modérée ou mineure peuvent développer une cardiopathie ischémique manifeste</a:t>
            </a:r>
          </a:p>
          <a:p>
            <a:pPr marL="0" indent="0">
              <a:spcBef>
                <a:spcPts val="0"/>
              </a:spcBef>
              <a:spcAft>
                <a:spcPts val="300"/>
              </a:spcAft>
              <a:buNone/>
            </a:pPr>
            <a:r>
              <a:rPr lang="fr-FR" sz="1800" b="1" dirty="0">
                <a:solidFill>
                  <a:schemeClr val="accent1"/>
                </a:solidFill>
              </a:rPr>
              <a:t>Recommandation 9.9.8</a:t>
            </a:r>
            <a:br>
              <a:rPr lang="fr-FR" sz="1800" dirty="0"/>
            </a:br>
            <a:r>
              <a:rPr lang="fr-FR" sz="1800" dirty="0"/>
              <a:t>Chez les patients atteints d’hémophilie avec inhibiteurs à fort répondeur, la FMH recommande de </a:t>
            </a:r>
            <a:r>
              <a:rPr lang="fr-FR" sz="1800" b="1" dirty="0"/>
              <a:t>limiter le recours aux </a:t>
            </a:r>
            <a:r>
              <a:rPr lang="fr-FR" sz="1800" b="1" dirty="0" err="1"/>
              <a:t>antithrombotiques</a:t>
            </a:r>
            <a:r>
              <a:rPr lang="fr-FR" sz="1800" b="1" dirty="0"/>
              <a:t> chez ceux pour lesquels le risque de thrombose non traité l’emporte sur le risque de complications hémorragiques.</a:t>
            </a:r>
          </a:p>
          <a:p>
            <a:pPr marL="0" indent="0">
              <a:spcBef>
                <a:spcPts val="0"/>
              </a:spcBef>
              <a:buNone/>
            </a:pPr>
            <a:r>
              <a:rPr lang="fr-FR" sz="1800" b="1" dirty="0">
                <a:solidFill>
                  <a:schemeClr val="accent1"/>
                </a:solidFill>
              </a:rPr>
              <a:t>Recommandation 9.9.9</a:t>
            </a:r>
            <a:br>
              <a:rPr lang="fr-FR" sz="1800" dirty="0"/>
            </a:br>
            <a:r>
              <a:rPr lang="fr-FR" sz="1800" dirty="0"/>
              <a:t>Étant donné la rareté des données publiées sur le traitement antiplaquettaire chez les patients atteints d’hémophilie, la FMH recommande une évaluation minutieuse des risques individuels d’hémorragie et de thrombose.</a:t>
            </a:r>
          </a:p>
          <a:p>
            <a:pPr marL="0" indent="0">
              <a:spcBef>
                <a:spcPts val="0"/>
              </a:spcBef>
              <a:buNone/>
            </a:pPr>
            <a:r>
              <a:rPr lang="fr-FR" sz="1800" b="1" dirty="0">
                <a:solidFill>
                  <a:schemeClr val="accent1"/>
                </a:solidFill>
              </a:rPr>
              <a:t>Recommandation 9.9.12</a:t>
            </a:r>
            <a:br>
              <a:rPr lang="fr-FR" sz="1800" dirty="0"/>
            </a:br>
            <a:r>
              <a:rPr lang="fr-FR" sz="1800" dirty="0"/>
              <a:t>Étant donné la rareté des données publiées sur les patients atteints d’hémophilie ayant subi un infarctus du myocarde avec sus décalage du segment ST pour lequel il n’est pas possible de pratiquer une intervention coronarienne percutanée précoce, la FMH recommande d’évaluer minutieusement les risques individuels d’hémorragie et de thrombose.</a:t>
            </a:r>
          </a:p>
          <a:p>
            <a:pPr>
              <a:spcBef>
                <a:spcPts val="0"/>
              </a:spcBef>
            </a:pPr>
            <a:endParaRPr lang="fr-FR" sz="1800" dirty="0"/>
          </a:p>
          <a:p>
            <a:pPr>
              <a:spcBef>
                <a:spcPts val="0"/>
              </a:spcBef>
            </a:pPr>
            <a:endParaRPr lang="fr-FR" sz="1800" dirty="0"/>
          </a:p>
        </p:txBody>
      </p:sp>
      <p:sp>
        <p:nvSpPr>
          <p:cNvPr id="8" name="Text Placeholder 7">
            <a:extLst>
              <a:ext uri="{FF2B5EF4-FFF2-40B4-BE49-F238E27FC236}">
                <a16:creationId xmlns:a16="http://schemas.microsoft.com/office/drawing/2014/main" id="{95367D5A-3B3E-499B-A3AA-55884EE87BE9}"/>
              </a:ext>
            </a:extLst>
          </p:cNvPr>
          <p:cNvSpPr>
            <a:spLocks noGrp="1"/>
          </p:cNvSpPr>
          <p:nvPr>
            <p:ph type="body" sz="quarter" idx="13"/>
          </p:nvPr>
        </p:nvSpPr>
        <p:spPr>
          <a:xfrm>
            <a:off x="1133473" y="6267450"/>
            <a:ext cx="9925050" cy="365125"/>
          </a:xfrm>
        </p:spPr>
        <p:txBody>
          <a:bodyPr/>
          <a:lstStyle/>
          <a:p>
            <a:endParaRPr lang="en-CA" dirty="0"/>
          </a:p>
        </p:txBody>
      </p:sp>
    </p:spTree>
    <p:extLst>
      <p:ext uri="{BB962C8B-B14F-4D97-AF65-F5344CB8AC3E}">
        <p14:creationId xmlns:p14="http://schemas.microsoft.com/office/powerpoint/2010/main" val="342998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4649-0F5A-40C3-84A5-1468AF32514A}"/>
              </a:ext>
            </a:extLst>
          </p:cNvPr>
          <p:cNvSpPr>
            <a:spLocks noGrp="1"/>
          </p:cNvSpPr>
          <p:nvPr>
            <p:ph type="title"/>
          </p:nvPr>
        </p:nvSpPr>
        <p:spPr>
          <a:xfrm>
            <a:off x="838199" y="225425"/>
            <a:ext cx="10515599" cy="1090079"/>
          </a:xfrm>
        </p:spPr>
        <p:txBody>
          <a:bodyPr>
            <a:normAutofit/>
          </a:bodyPr>
          <a:lstStyle/>
          <a:p>
            <a:r>
              <a:rPr lang="fr-FR" dirty="0"/>
              <a:t>Comorbidités</a:t>
            </a:r>
            <a:br>
              <a:rPr lang="fr-FR" noProof="0" dirty="0"/>
            </a:br>
            <a:r>
              <a:rPr lang="fr-FR" noProof="0" dirty="0"/>
              <a:t>Hypercholestérolémie</a:t>
            </a:r>
          </a:p>
        </p:txBody>
      </p:sp>
      <p:sp>
        <p:nvSpPr>
          <p:cNvPr id="3" name="Content Placeholder 2">
            <a:extLst>
              <a:ext uri="{FF2B5EF4-FFF2-40B4-BE49-F238E27FC236}">
                <a16:creationId xmlns:a16="http://schemas.microsoft.com/office/drawing/2014/main" id="{58DFBBA8-E088-47C4-A453-104E8BECBF1B}"/>
              </a:ext>
            </a:extLst>
          </p:cNvPr>
          <p:cNvSpPr>
            <a:spLocks noGrp="1"/>
          </p:cNvSpPr>
          <p:nvPr>
            <p:ph idx="1"/>
          </p:nvPr>
        </p:nvSpPr>
        <p:spPr>
          <a:xfrm>
            <a:off x="838200" y="1562100"/>
            <a:ext cx="10515600" cy="4614863"/>
          </a:xfrm>
        </p:spPr>
        <p:txBody>
          <a:bodyPr>
            <a:normAutofit/>
          </a:bodyPr>
          <a:lstStyle/>
          <a:p>
            <a:r>
              <a:rPr lang="fr-FR" dirty="0"/>
              <a:t>Les taux de cholestérol moyens des patients atteints d’hémophilie seraient inférieurs à ceux de la population générale</a:t>
            </a:r>
          </a:p>
          <a:p>
            <a:r>
              <a:rPr lang="fr-FR" dirty="0"/>
              <a:t>En cas de taux de cholestérol élevé, le traitement approprié est mis en place</a:t>
            </a:r>
          </a:p>
          <a:p>
            <a:endParaRPr lang="fr-FR" dirty="0"/>
          </a:p>
          <a:p>
            <a:pPr marL="0" indent="0">
              <a:buNone/>
            </a:pPr>
            <a:r>
              <a:rPr lang="fr-FR" b="1" dirty="0">
                <a:solidFill>
                  <a:schemeClr val="accent1"/>
                </a:solidFill>
              </a:rPr>
              <a:t>Recommandation 9.9.14</a:t>
            </a:r>
            <a:br>
              <a:rPr lang="fr-FR" dirty="0"/>
            </a:br>
            <a:r>
              <a:rPr lang="fr-FR" dirty="0"/>
              <a:t>Chez les patients atteints d’hémophilie, la prise en charge de l’hypercholestérolémie doit être </a:t>
            </a:r>
            <a:r>
              <a:rPr lang="fr-FR" b="1" dirty="0"/>
              <a:t>la même que pour la population générale.</a:t>
            </a:r>
          </a:p>
          <a:p>
            <a:endParaRPr lang="fr-FR" dirty="0"/>
          </a:p>
        </p:txBody>
      </p:sp>
    </p:spTree>
    <p:extLst>
      <p:ext uri="{BB962C8B-B14F-4D97-AF65-F5344CB8AC3E}">
        <p14:creationId xmlns:p14="http://schemas.microsoft.com/office/powerpoint/2010/main" val="3689938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4649-0F5A-40C3-84A5-1468AF32514A}"/>
              </a:ext>
            </a:extLst>
          </p:cNvPr>
          <p:cNvSpPr>
            <a:spLocks noGrp="1"/>
          </p:cNvSpPr>
          <p:nvPr>
            <p:ph type="title"/>
          </p:nvPr>
        </p:nvSpPr>
        <p:spPr>
          <a:xfrm>
            <a:off x="838199" y="225425"/>
            <a:ext cx="10515599" cy="1090079"/>
          </a:xfrm>
        </p:spPr>
        <p:txBody>
          <a:bodyPr>
            <a:normAutofit/>
          </a:bodyPr>
          <a:lstStyle/>
          <a:p>
            <a:r>
              <a:rPr lang="fr-FR" dirty="0"/>
              <a:t>Comorbidités</a:t>
            </a:r>
            <a:br>
              <a:rPr lang="fr-FR" noProof="0" dirty="0"/>
            </a:br>
            <a:r>
              <a:rPr lang="fr-FR" noProof="0" dirty="0"/>
              <a:t>Enjeux psychosociaux liés à l’âge</a:t>
            </a:r>
          </a:p>
        </p:txBody>
      </p:sp>
      <p:sp>
        <p:nvSpPr>
          <p:cNvPr id="3" name="Content Placeholder 2">
            <a:extLst>
              <a:ext uri="{FF2B5EF4-FFF2-40B4-BE49-F238E27FC236}">
                <a16:creationId xmlns:a16="http://schemas.microsoft.com/office/drawing/2014/main" id="{58DFBBA8-E088-47C4-A453-104E8BECBF1B}"/>
              </a:ext>
            </a:extLst>
          </p:cNvPr>
          <p:cNvSpPr>
            <a:spLocks noGrp="1"/>
          </p:cNvSpPr>
          <p:nvPr>
            <p:ph idx="1"/>
          </p:nvPr>
        </p:nvSpPr>
        <p:spPr>
          <a:xfrm>
            <a:off x="838200" y="1562100"/>
            <a:ext cx="10515600" cy="4614863"/>
          </a:xfrm>
        </p:spPr>
        <p:txBody>
          <a:bodyPr>
            <a:normAutofit/>
          </a:bodyPr>
          <a:lstStyle/>
          <a:p>
            <a:r>
              <a:rPr lang="fr-FR" dirty="0"/>
              <a:t>Pour les patients âgés atteints d’hémophilie, une arthropathie invalidante et douloureuse peut affecter la qualité de vie et entraîner une perte d’</a:t>
            </a:r>
            <a:r>
              <a:rPr lang="fr-FR" dirty="0" err="1"/>
              <a:t>indépendanc</a:t>
            </a:r>
            <a:r>
              <a:rPr lang="fr-FR" noProof="0" dirty="0"/>
              <a:t>e</a:t>
            </a:r>
          </a:p>
          <a:p>
            <a:r>
              <a:rPr lang="fr-FR" dirty="0"/>
              <a:t>Un soutien psychosocial actif doit être apporté par un travailleur social, un infirmier spécialisé en hémophilie, un médecin et/ou un psychologue</a:t>
            </a:r>
            <a:endParaRPr lang="fr-FR" noProof="0" dirty="0"/>
          </a:p>
          <a:p>
            <a:endParaRPr lang="fr-FR" noProof="0" dirty="0"/>
          </a:p>
          <a:p>
            <a:pPr marL="0" indent="0">
              <a:buNone/>
            </a:pPr>
            <a:r>
              <a:rPr lang="fr-FR" b="1" noProof="0" dirty="0">
                <a:solidFill>
                  <a:schemeClr val="accent1"/>
                </a:solidFill>
              </a:rPr>
              <a:t>Recommandation 9.9.15</a:t>
            </a:r>
            <a:br>
              <a:rPr lang="fr-FR" b="1" noProof="0" dirty="0">
                <a:solidFill>
                  <a:schemeClr val="accent1"/>
                </a:solidFill>
              </a:rPr>
            </a:br>
            <a:r>
              <a:rPr lang="fr-FR" dirty="0"/>
              <a:t>Les </a:t>
            </a:r>
            <a:r>
              <a:rPr lang="fr-FR" b="1" dirty="0"/>
              <a:t>adultes atteints d’hémophilie </a:t>
            </a:r>
            <a:r>
              <a:rPr lang="fr-FR" dirty="0"/>
              <a:t>devant faire face, avec l’âge, à de nombreux changements personnels et sociaux, la FMH recommande des </a:t>
            </a:r>
            <a:r>
              <a:rPr lang="fr-FR" b="1" dirty="0"/>
              <a:t>évaluations régulières et un soutien sur le plan psychosocial </a:t>
            </a:r>
            <a:r>
              <a:rPr lang="fr-FR" dirty="0"/>
              <a:t>en fonction de leurs besoins</a:t>
            </a:r>
            <a:r>
              <a:rPr lang="fr-FR" noProof="0" dirty="0"/>
              <a:t>.</a:t>
            </a:r>
          </a:p>
          <a:p>
            <a:endParaRPr lang="fr-FR" noProof="0" dirty="0"/>
          </a:p>
        </p:txBody>
      </p:sp>
      <p:sp>
        <p:nvSpPr>
          <p:cNvPr id="4" name="Text Placeholder 3">
            <a:extLst>
              <a:ext uri="{FF2B5EF4-FFF2-40B4-BE49-F238E27FC236}">
                <a16:creationId xmlns:a16="http://schemas.microsoft.com/office/drawing/2014/main" id="{06AAE0C5-887B-4CE5-BECB-A9E0748A9829}"/>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463850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9097-9BFF-4FC7-B08F-A4E290DB96F9}"/>
              </a:ext>
            </a:extLst>
          </p:cNvPr>
          <p:cNvSpPr>
            <a:spLocks noGrp="1"/>
          </p:cNvSpPr>
          <p:nvPr>
            <p:ph type="title"/>
          </p:nvPr>
        </p:nvSpPr>
        <p:spPr>
          <a:xfrm>
            <a:off x="838199" y="225425"/>
            <a:ext cx="10515599" cy="1090079"/>
          </a:xfrm>
        </p:spPr>
        <p:txBody>
          <a:bodyPr>
            <a:normAutofit/>
          </a:bodyPr>
          <a:lstStyle/>
          <a:p>
            <a:r>
              <a:rPr lang="en-CA" noProof="0" dirty="0"/>
              <a:t>Conclusions</a:t>
            </a:r>
          </a:p>
        </p:txBody>
      </p:sp>
      <p:sp>
        <p:nvSpPr>
          <p:cNvPr id="3" name="Content Placeholder 2">
            <a:extLst>
              <a:ext uri="{FF2B5EF4-FFF2-40B4-BE49-F238E27FC236}">
                <a16:creationId xmlns:a16="http://schemas.microsoft.com/office/drawing/2014/main" id="{B00AE050-602F-4AF5-8B05-5774CC5C80B9}"/>
              </a:ext>
            </a:extLst>
          </p:cNvPr>
          <p:cNvSpPr>
            <a:spLocks noGrp="1"/>
          </p:cNvSpPr>
          <p:nvPr>
            <p:ph idx="1"/>
          </p:nvPr>
        </p:nvSpPr>
        <p:spPr>
          <a:xfrm>
            <a:off x="838200" y="1562100"/>
            <a:ext cx="10515600" cy="4614863"/>
          </a:xfrm>
        </p:spPr>
        <p:txBody>
          <a:bodyPr>
            <a:noAutofit/>
          </a:bodyPr>
          <a:lstStyle/>
          <a:p>
            <a:r>
              <a:rPr lang="fr-FR" dirty="0"/>
              <a:t>Il est nécessaire de mener des recherches supplémentaires pour mieux comprendre la sécurité du traitement </a:t>
            </a:r>
            <a:r>
              <a:rPr lang="fr-FR" dirty="0" err="1"/>
              <a:t>antithrombotique</a:t>
            </a:r>
            <a:r>
              <a:rPr lang="fr-FR" dirty="0"/>
              <a:t> chez les patients atteints d’hémophilie A avec inhibiteurs dirigés contre le facteur VIII traités par </a:t>
            </a:r>
            <a:r>
              <a:rPr lang="fr-FR" dirty="0" err="1"/>
              <a:t>emicizuma</a:t>
            </a:r>
            <a:r>
              <a:rPr lang="fr-FR" noProof="0" dirty="0"/>
              <a:t>b</a:t>
            </a:r>
          </a:p>
          <a:p>
            <a:r>
              <a:rPr lang="fr-FR" dirty="0"/>
              <a:t>Il n’existe actuellement aucun consensus fondé sur des éléments probants concernant la prise en charge d’une </a:t>
            </a:r>
            <a:r>
              <a:rPr lang="fr-FR" dirty="0" err="1"/>
              <a:t>thromboembolie</a:t>
            </a:r>
            <a:r>
              <a:rPr lang="fr-FR" dirty="0"/>
              <a:t> veineuse chez les patients atteints d’hémophilie</a:t>
            </a:r>
            <a:endParaRPr lang="fr-FR" noProof="0" dirty="0"/>
          </a:p>
          <a:p>
            <a:r>
              <a:rPr lang="fr-FR" dirty="0"/>
              <a:t>On sait peu de choses sur la prévalence du diabète sucré chez les personnes atteintes d’hémophilie</a:t>
            </a:r>
            <a:endParaRPr lang="fr-FR" noProof="0" dirty="0"/>
          </a:p>
          <a:p>
            <a:r>
              <a:rPr lang="fr-FR" dirty="0"/>
              <a:t>Si la prophylaxie secondaire réduit bien l’incidence des hémorragies, son efficacité à améliorer la fonction articulaire n’a pas été clairement établie</a:t>
            </a:r>
            <a:r>
              <a:rPr lang="fr-FR" noProof="0" dirty="0"/>
              <a:t> </a:t>
            </a:r>
          </a:p>
          <a:p>
            <a:r>
              <a:rPr lang="fr-FR" dirty="0"/>
              <a:t>Les causes de l’augmentation de la prévalence de l’hypertension chez les patients atteints d’hémophilie restent à déterminer</a:t>
            </a:r>
            <a:endParaRPr lang="fr-FR" noProof="0" dirty="0"/>
          </a:p>
        </p:txBody>
      </p:sp>
      <p:sp>
        <p:nvSpPr>
          <p:cNvPr id="7" name="Text Placeholder 6">
            <a:extLst>
              <a:ext uri="{FF2B5EF4-FFF2-40B4-BE49-F238E27FC236}">
                <a16:creationId xmlns:a16="http://schemas.microsoft.com/office/drawing/2014/main" id="{0E38A93F-5C7D-4727-B913-9BC1B1079C69}"/>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2983785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348878"/>
            <a:ext cx="10515599" cy="1090079"/>
          </a:xfrm>
        </p:spPr>
        <p:txBody>
          <a:bodyPr>
            <a:normAutofit/>
          </a:bodyPr>
          <a:lstStyle/>
          <a:p>
            <a:pPr algn="ctr"/>
            <a:r>
              <a:rPr lang="fr-FR" sz="3600" dirty="0"/>
              <a:t>Merci à l’</a:t>
            </a:r>
            <a:r>
              <a:rPr lang="fr-FR" sz="3600" dirty="0" err="1"/>
              <a:t>Hemophilia</a:t>
            </a:r>
            <a:r>
              <a:rPr lang="fr-FR" sz="3600"/>
              <a:t> Alliance pour son soutien à l’élaboration de cette présentation</a:t>
            </a:r>
            <a:endParaRPr lang="en-CA" b="1" noProof="0" dirty="0"/>
          </a:p>
        </p:txBody>
      </p:sp>
      <p:sp>
        <p:nvSpPr>
          <p:cNvPr id="4" name="Text Placeholder 3">
            <a:extLst>
              <a:ext uri="{FF2B5EF4-FFF2-40B4-BE49-F238E27FC236}">
                <a16:creationId xmlns:a16="http://schemas.microsoft.com/office/drawing/2014/main" id="{D740792E-5A34-4315-AAC0-90F1A54CCCC4}"/>
              </a:ext>
            </a:extLst>
          </p:cNvPr>
          <p:cNvSpPr>
            <a:spLocks noGrp="1"/>
          </p:cNvSpPr>
          <p:nvPr>
            <p:ph type="body" sz="quarter" idx="13"/>
          </p:nvPr>
        </p:nvSpPr>
        <p:spPr/>
        <p:txBody>
          <a:bodyPr/>
          <a:lstStyle/>
          <a:p>
            <a:endParaRPr lang="en-CA" dirty="0"/>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396427"/>
            <a:ext cx="3449638" cy="2012950"/>
          </a:xfrm>
        </p:spPr>
      </p:pic>
    </p:spTree>
    <p:extLst>
      <p:ext uri="{BB962C8B-B14F-4D97-AF65-F5344CB8AC3E}">
        <p14:creationId xmlns:p14="http://schemas.microsoft.com/office/powerpoint/2010/main" val="190639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r>
              <a:rPr lang="fr-FR" dirty="0"/>
              <a:t>Auteurs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384300"/>
            <a:ext cx="10515600" cy="4927600"/>
          </a:xfrm>
        </p:spPr>
        <p:txBody>
          <a:bodyPr>
            <a:normAutofit/>
          </a:bodyPr>
          <a:lstStyle/>
          <a:p>
            <a:pPr>
              <a:lnSpc>
                <a:spcPct val="120000"/>
              </a:lnSpc>
              <a:spcBef>
                <a:spcPts val="600"/>
              </a:spcBef>
            </a:pPr>
            <a:r>
              <a:rPr lang="en-CA" b="1" noProof="0" dirty="0"/>
              <a:t>Jerzy Windyga</a:t>
            </a:r>
          </a:p>
          <a:p>
            <a:pPr>
              <a:lnSpc>
                <a:spcPct val="120000"/>
              </a:lnSpc>
              <a:spcBef>
                <a:spcPts val="600"/>
              </a:spcBef>
            </a:pPr>
            <a:r>
              <a:rPr lang="en-CA" b="1" noProof="0" dirty="0"/>
              <a:t>Gerard Dolan</a:t>
            </a:r>
          </a:p>
          <a:p>
            <a:pPr>
              <a:lnSpc>
                <a:spcPct val="120000"/>
              </a:lnSpc>
              <a:spcBef>
                <a:spcPts val="600"/>
              </a:spcBef>
            </a:pPr>
            <a:r>
              <a:rPr lang="en-CA" b="1" noProof="0" dirty="0"/>
              <a:t>Kate Khair</a:t>
            </a:r>
          </a:p>
          <a:p>
            <a:pPr>
              <a:lnSpc>
                <a:spcPct val="120000"/>
              </a:lnSpc>
              <a:spcBef>
                <a:spcPts val="600"/>
              </a:spcBef>
            </a:pPr>
            <a:r>
              <a:rPr lang="en-CA" b="1" noProof="0" dirty="0"/>
              <a:t>Johnny Mahlangu</a:t>
            </a:r>
          </a:p>
          <a:p>
            <a:pPr>
              <a:lnSpc>
                <a:spcPct val="120000"/>
              </a:lnSpc>
              <a:spcBef>
                <a:spcPts val="600"/>
              </a:spcBef>
            </a:pPr>
            <a:r>
              <a:rPr lang="en-CA" b="1" noProof="0" dirty="0"/>
              <a:t>Richa Mohan</a:t>
            </a:r>
          </a:p>
          <a:p>
            <a:pPr>
              <a:lnSpc>
                <a:spcPct val="120000"/>
              </a:lnSpc>
              <a:spcBef>
                <a:spcPts val="600"/>
              </a:spcBef>
            </a:pPr>
            <a:r>
              <a:rPr lang="en-CA" b="1" noProof="0" dirty="0"/>
              <a:t>Margaret V. Ragni</a:t>
            </a:r>
          </a:p>
          <a:p>
            <a:pPr>
              <a:lnSpc>
                <a:spcPct val="120000"/>
              </a:lnSpc>
              <a:spcBef>
                <a:spcPts val="600"/>
              </a:spcBef>
            </a:pPr>
            <a:r>
              <a:rPr lang="en-CA" b="1" noProof="0" dirty="0"/>
              <a:t>Abdelaziz Al Sharif*</a:t>
            </a:r>
          </a:p>
          <a:p>
            <a:pPr>
              <a:lnSpc>
                <a:spcPct val="120000"/>
              </a:lnSpc>
              <a:spcBef>
                <a:spcPts val="600"/>
              </a:spcBef>
            </a:pPr>
            <a:r>
              <a:rPr lang="en-CA" b="1" noProof="0" dirty="0"/>
              <a:t>Lisa Bagley**</a:t>
            </a:r>
          </a:p>
          <a:p>
            <a:pPr>
              <a:lnSpc>
                <a:spcPct val="120000"/>
              </a:lnSpc>
              <a:spcBef>
                <a:spcPts val="600"/>
              </a:spcBef>
            </a:pPr>
            <a:r>
              <a:rPr lang="en-CA" b="1" noProof="0" dirty="0"/>
              <a:t>R. </a:t>
            </a:r>
            <a:r>
              <a:rPr lang="en-CA" b="1" noProof="0" dirty="0" err="1"/>
              <a:t>Sathyanarayanan</a:t>
            </a:r>
            <a:r>
              <a:rPr lang="en-CA" b="1" noProof="0"/>
              <a:t>*</a:t>
            </a:r>
            <a:endParaRPr lang="en-CA" b="1" noProof="0" dirty="0"/>
          </a:p>
          <a:p>
            <a:pPr>
              <a:lnSpc>
                <a:spcPct val="120000"/>
              </a:lnSpc>
              <a:spcBef>
                <a:spcPts val="600"/>
              </a:spcBef>
            </a:pPr>
            <a:r>
              <a:rPr lang="en-CA" b="1" noProof="0" dirty="0"/>
              <a:t>Glenn F. Pierce</a:t>
            </a:r>
          </a:p>
          <a:p>
            <a:pPr>
              <a:lnSpc>
                <a:spcPct val="120000"/>
              </a:lnSpc>
              <a:spcBef>
                <a:spcPts val="600"/>
              </a:spcBef>
            </a:pPr>
            <a:r>
              <a:rPr lang="en-CA" b="1" noProof="0" dirty="0"/>
              <a:t>Alok Srivastava</a:t>
            </a:r>
          </a:p>
        </p:txBody>
      </p:sp>
      <p:sp>
        <p:nvSpPr>
          <p:cNvPr id="8" name="Text Placeholder 7">
            <a:extLst>
              <a:ext uri="{FF2B5EF4-FFF2-40B4-BE49-F238E27FC236}">
                <a16:creationId xmlns:a16="http://schemas.microsoft.com/office/drawing/2014/main" id="{BF7DFD8D-CDF3-4308-8084-84DC7E1831F1}"/>
              </a:ext>
            </a:extLst>
          </p:cNvPr>
          <p:cNvSpPr>
            <a:spLocks noGrp="1"/>
          </p:cNvSpPr>
          <p:nvPr>
            <p:ph type="body" sz="quarter" idx="13"/>
          </p:nvPr>
        </p:nvSpPr>
        <p:spPr/>
        <p:txBody>
          <a:bodyPr/>
          <a:lstStyle/>
          <a:p>
            <a:r>
              <a:rPr lang="fr-FR" dirty="0"/>
              <a:t>*Personne atteinte d’hémophilie ; **Parent de personne atteinte d’hémophilie</a:t>
            </a:r>
            <a:r>
              <a:rPr lang="en-CA" dirty="0"/>
              <a:t>.</a:t>
            </a:r>
          </a:p>
        </p:txBody>
      </p:sp>
      <p:pic>
        <p:nvPicPr>
          <p:cNvPr id="5" name="Picture 4">
            <a:extLst>
              <a:ext uri="{FF2B5EF4-FFF2-40B4-BE49-F238E27FC236}">
                <a16:creationId xmlns:a16="http://schemas.microsoft.com/office/drawing/2014/main" id="{734B2627-03B1-46C4-AB69-114CADBD6EAC}"/>
              </a:ext>
            </a:extLst>
          </p:cNvPr>
          <p:cNvPicPr>
            <a:picLocks noChangeAspect="1"/>
          </p:cNvPicPr>
          <p:nvPr/>
        </p:nvPicPr>
        <p:blipFill>
          <a:blip r:embed="rId2"/>
          <a:srcRect/>
          <a:stretch/>
        </p:blipFill>
        <p:spPr>
          <a:xfrm>
            <a:off x="4620912" y="1528945"/>
            <a:ext cx="7298314" cy="3967487"/>
          </a:xfrm>
          <a:prstGeom prst="rect">
            <a:avLst/>
          </a:prstGeom>
        </p:spPr>
      </p:pic>
    </p:spTree>
    <p:extLst>
      <p:ext uri="{BB962C8B-B14F-4D97-AF65-F5344CB8AC3E}">
        <p14:creationId xmlns:p14="http://schemas.microsoft.com/office/powerpoint/2010/main" val="412738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0A7FB8-E25B-4CD2-B4EB-D2F9067EDD9B}"/>
              </a:ext>
            </a:extLst>
          </p:cNvPr>
          <p:cNvSpPr>
            <a:spLocks noGrp="1"/>
          </p:cNvSpPr>
          <p:nvPr>
            <p:ph type="title"/>
          </p:nvPr>
        </p:nvSpPr>
        <p:spPr/>
        <p:txBody>
          <a:bodyPr/>
          <a:lstStyle/>
          <a:p>
            <a:r>
              <a:rPr lang="en-CA" b="1" noProof="0" dirty="0"/>
              <a:t>Introduction </a:t>
            </a:r>
          </a:p>
        </p:txBody>
      </p:sp>
      <p:sp>
        <p:nvSpPr>
          <p:cNvPr id="3" name="Symbol zastępczy zawartości 2">
            <a:extLst>
              <a:ext uri="{FF2B5EF4-FFF2-40B4-BE49-F238E27FC236}">
                <a16:creationId xmlns:a16="http://schemas.microsoft.com/office/drawing/2014/main" id="{B791B30E-1ADA-4D6E-902F-155024CD711B}"/>
              </a:ext>
            </a:extLst>
          </p:cNvPr>
          <p:cNvSpPr>
            <a:spLocks noGrp="1"/>
          </p:cNvSpPr>
          <p:nvPr>
            <p:ph idx="1"/>
          </p:nvPr>
        </p:nvSpPr>
        <p:spPr/>
        <p:txBody>
          <a:bodyPr>
            <a:noAutofit/>
          </a:bodyPr>
          <a:lstStyle/>
          <a:p>
            <a:pPr algn="l"/>
            <a:r>
              <a:rPr lang="fr-FR" b="1" i="0" u="none" strike="noStrike" baseline="0" dirty="0"/>
              <a:t>Porteuses </a:t>
            </a:r>
            <a:r>
              <a:rPr lang="fr-FR" b="0" i="0" u="none" strike="noStrike" baseline="0" dirty="0"/>
              <a:t> </a:t>
            </a:r>
            <a:r>
              <a:rPr lang="fr-FR" b="0" i="0" u="none" strike="noStrike" baseline="0" dirty="0">
                <a:solidFill>
                  <a:srgbClr val="008BB0"/>
                </a:solidFill>
              </a:rPr>
              <a:t>[9 recommandations]</a:t>
            </a:r>
          </a:p>
          <a:p>
            <a:r>
              <a:rPr lang="fr-FR" dirty="0"/>
              <a:t>Circoncision </a:t>
            </a:r>
            <a:r>
              <a:rPr lang="fr-FR" dirty="0">
                <a:solidFill>
                  <a:srgbClr val="008BB0"/>
                </a:solidFill>
              </a:rPr>
              <a:t>[9 recommandations]</a:t>
            </a:r>
          </a:p>
          <a:p>
            <a:r>
              <a:rPr lang="fr-FR" dirty="0"/>
              <a:t>Vaccinations </a:t>
            </a:r>
            <a:r>
              <a:rPr lang="fr-FR" dirty="0">
                <a:solidFill>
                  <a:srgbClr val="008BB0"/>
                </a:solidFill>
              </a:rPr>
              <a:t>[3 recommandations]</a:t>
            </a:r>
          </a:p>
          <a:p>
            <a:r>
              <a:rPr lang="fr-FR" dirty="0"/>
              <a:t>Chirurgie et procédures invasives </a:t>
            </a:r>
            <a:r>
              <a:rPr lang="fr-FR" dirty="0">
                <a:solidFill>
                  <a:srgbClr val="008BB0"/>
                </a:solidFill>
              </a:rPr>
              <a:t>[12 recommandations]</a:t>
            </a:r>
          </a:p>
          <a:p>
            <a:r>
              <a:rPr lang="fr-FR" b="1" dirty="0"/>
              <a:t>Sexualité</a:t>
            </a:r>
            <a:r>
              <a:rPr lang="fr-FR" dirty="0"/>
              <a:t> </a:t>
            </a:r>
            <a:r>
              <a:rPr lang="fr-FR" dirty="0">
                <a:solidFill>
                  <a:srgbClr val="008BB0"/>
                </a:solidFill>
              </a:rPr>
              <a:t>[2 recommandations]</a:t>
            </a:r>
          </a:p>
          <a:p>
            <a:r>
              <a:rPr lang="fr-FR" b="1" dirty="0"/>
              <a:t>Enjeux psychosociaux </a:t>
            </a:r>
            <a:r>
              <a:rPr lang="fr-FR" dirty="0">
                <a:solidFill>
                  <a:srgbClr val="008BB0"/>
                </a:solidFill>
              </a:rPr>
              <a:t>[3 recommandations]</a:t>
            </a:r>
          </a:p>
          <a:p>
            <a:r>
              <a:rPr lang="fr-FR" b="1" dirty="0"/>
              <a:t>Comorbidités</a:t>
            </a:r>
            <a:r>
              <a:rPr lang="fr-FR" dirty="0"/>
              <a:t> </a:t>
            </a:r>
            <a:r>
              <a:rPr lang="fr-FR" dirty="0">
                <a:solidFill>
                  <a:srgbClr val="008BB0"/>
                </a:solidFill>
              </a:rPr>
              <a:t>[20 recommandations]</a:t>
            </a:r>
          </a:p>
          <a:p>
            <a:r>
              <a:rPr lang="fr-FR" b="1" dirty="0"/>
              <a:t>Enjeux médicaux dans la population âgée </a:t>
            </a:r>
            <a:r>
              <a:rPr lang="fr-FR" dirty="0">
                <a:solidFill>
                  <a:srgbClr val="008BB0"/>
                </a:solidFill>
              </a:rPr>
              <a:t>[15 recommandations]</a:t>
            </a:r>
          </a:p>
          <a:p>
            <a:pPr algn="l"/>
            <a:endParaRPr lang="fr-FR" dirty="0"/>
          </a:p>
        </p:txBody>
      </p:sp>
      <p:sp>
        <p:nvSpPr>
          <p:cNvPr id="4" name="Text Placeholder 3">
            <a:extLst>
              <a:ext uri="{FF2B5EF4-FFF2-40B4-BE49-F238E27FC236}">
                <a16:creationId xmlns:a16="http://schemas.microsoft.com/office/drawing/2014/main" id="{BC1BBD5A-630E-45F4-B2DC-4DD736CEF098}"/>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00735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fr-FR" b="1" dirty="0"/>
              <a:t>Porteuses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rmAutofit/>
          </a:bodyPr>
          <a:lstStyle/>
          <a:p>
            <a:pPr>
              <a:spcAft>
                <a:spcPts val="600"/>
              </a:spcAft>
            </a:pPr>
            <a:r>
              <a:rPr lang="fr-FR" dirty="0"/>
              <a:t>En règle générale, les formes les plus sévères d’hémophilie touchent les hommes; les femmes sont d’habitude qualifiées de porteuses et sont souvent asymptomatiques </a:t>
            </a:r>
          </a:p>
          <a:p>
            <a:pPr>
              <a:spcAft>
                <a:spcPts val="600"/>
              </a:spcAft>
            </a:pPr>
            <a:r>
              <a:rPr lang="fr-FR" dirty="0"/>
              <a:t>Une partie des porteuses a une faible activité du facteur VIII ou IX qui peut déboucher sur une hémophilie mineure, modérée, voire, sévère</a:t>
            </a:r>
            <a:endParaRPr lang="fr-FR" b="0" i="0" u="none" strike="noStrike" baseline="0" dirty="0"/>
          </a:p>
          <a:p>
            <a:pPr>
              <a:spcAft>
                <a:spcPts val="600"/>
              </a:spcAft>
            </a:pPr>
            <a:r>
              <a:rPr lang="fr-FR" dirty="0"/>
              <a:t>Les femmes symptomatiques doivent être qualifiées d’hémophiles en précisant le degré de sévérité</a:t>
            </a:r>
            <a:r>
              <a:rPr lang="fr-FR" b="0" i="0" u="none" strike="noStrike" baseline="0" dirty="0"/>
              <a:t> </a:t>
            </a:r>
          </a:p>
          <a:p>
            <a:pPr>
              <a:spcAft>
                <a:spcPts val="600"/>
              </a:spcAft>
            </a:pPr>
            <a:r>
              <a:rPr lang="fr-FR" dirty="0"/>
              <a:t>Les porteuses qui présentent une tendance hémorragique plus importante qu’escompté compte tenu de leur taux de facteur, à l’instar des hommes, peuvent présenter un second déficit de coagulation, comme une variante du gène du facteur </a:t>
            </a:r>
            <a:r>
              <a:rPr lang="fr-FR" dirty="0" err="1"/>
              <a:t>Willebrand</a:t>
            </a:r>
            <a:r>
              <a:rPr lang="fr-FR" dirty="0"/>
              <a:t> ou une dysfonction plaquettaire congénitale</a:t>
            </a:r>
          </a:p>
        </p:txBody>
      </p:sp>
      <p:sp>
        <p:nvSpPr>
          <p:cNvPr id="4" name="Text Placeholder 3">
            <a:extLst>
              <a:ext uri="{FF2B5EF4-FFF2-40B4-BE49-F238E27FC236}">
                <a16:creationId xmlns:a16="http://schemas.microsoft.com/office/drawing/2014/main" id="{09EB9A0F-F8D6-40D8-8195-94EE46D069E0}"/>
              </a:ext>
            </a:extLst>
          </p:cNvPr>
          <p:cNvSpPr>
            <a:spLocks noGrp="1"/>
          </p:cNvSpPr>
          <p:nvPr>
            <p:ph type="body" sz="quarter" idx="13"/>
          </p:nvPr>
        </p:nvSpPr>
        <p:spPr/>
        <p:txBody>
          <a:bodyPr/>
          <a:lstStyle/>
          <a:p>
            <a:endParaRPr lang="en-CA" noProof="0" dirty="0"/>
          </a:p>
        </p:txBody>
      </p:sp>
    </p:spTree>
    <p:extLst>
      <p:ext uri="{BB962C8B-B14F-4D97-AF65-F5344CB8AC3E}">
        <p14:creationId xmlns:p14="http://schemas.microsoft.com/office/powerpoint/2010/main" val="101962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6111-8868-4A6B-BC76-36D67A87362C}"/>
              </a:ext>
            </a:extLst>
          </p:cNvPr>
          <p:cNvSpPr>
            <a:spLocks noGrp="1"/>
          </p:cNvSpPr>
          <p:nvPr>
            <p:ph type="title"/>
          </p:nvPr>
        </p:nvSpPr>
        <p:spPr/>
        <p:txBody>
          <a:bodyPr/>
          <a:lstStyle/>
          <a:p>
            <a:r>
              <a:rPr lang="fr-FR" dirty="0"/>
              <a:t>Porteuses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p:txBody>
          <a:bodyPr>
            <a:normAutofit/>
          </a:bodyPr>
          <a:lstStyle/>
          <a:p>
            <a:pPr marL="0" indent="0">
              <a:buNone/>
            </a:pPr>
            <a:r>
              <a:rPr lang="fr-FR" b="1" i="0" u="none" strike="noStrike" baseline="0" dirty="0">
                <a:solidFill>
                  <a:srgbClr val="008BB0"/>
                </a:solidFill>
              </a:rPr>
              <a:t>Recommandation 9.2.1</a:t>
            </a:r>
            <a:br>
              <a:rPr lang="fr-FR" b="1" i="0" u="none" strike="noStrike" baseline="0" dirty="0">
                <a:solidFill>
                  <a:srgbClr val="008BB0"/>
                </a:solidFill>
              </a:rPr>
            </a:br>
            <a:r>
              <a:rPr lang="fr-FR" dirty="0">
                <a:solidFill>
                  <a:srgbClr val="000000"/>
                </a:solidFill>
              </a:rPr>
              <a:t>Les </a:t>
            </a:r>
            <a:r>
              <a:rPr lang="fr-FR" b="1" dirty="0">
                <a:solidFill>
                  <a:srgbClr val="000000"/>
                </a:solidFill>
              </a:rPr>
              <a:t>porteuses</a:t>
            </a:r>
            <a:r>
              <a:rPr lang="fr-FR" dirty="0">
                <a:solidFill>
                  <a:srgbClr val="000000"/>
                </a:solidFill>
              </a:rPr>
              <a:t> de l’hémophilie, quel que soit leur taux de facteur, doivent être </a:t>
            </a:r>
            <a:r>
              <a:rPr lang="fr-FR" b="1" dirty="0">
                <a:solidFill>
                  <a:srgbClr val="000000"/>
                </a:solidFill>
              </a:rPr>
              <a:t>enregistrées</a:t>
            </a:r>
            <a:r>
              <a:rPr lang="fr-FR" dirty="0">
                <a:solidFill>
                  <a:srgbClr val="000000"/>
                </a:solidFill>
              </a:rPr>
              <a:t> auprès d’un </a:t>
            </a:r>
            <a:r>
              <a:rPr lang="fr-FR" b="1" dirty="0">
                <a:solidFill>
                  <a:srgbClr val="000000"/>
                </a:solidFill>
              </a:rPr>
              <a:t>centre de traitement de l’hémophilie</a:t>
            </a:r>
            <a:r>
              <a:rPr lang="fr-FR" b="1" i="0" u="none" strike="noStrike" baseline="0" dirty="0">
                <a:solidFill>
                  <a:srgbClr val="000000"/>
                </a:solidFill>
              </a:rPr>
              <a:t>.</a:t>
            </a:r>
          </a:p>
          <a:p>
            <a:pPr marL="0" indent="0">
              <a:buNone/>
            </a:pPr>
            <a:endParaRPr lang="fr-FR" b="1" dirty="0">
              <a:solidFill>
                <a:srgbClr val="008BB0"/>
              </a:solidFill>
            </a:endParaRPr>
          </a:p>
          <a:p>
            <a:pPr marL="0" indent="0">
              <a:buNone/>
            </a:pPr>
            <a:r>
              <a:rPr lang="fr-FR" b="1" dirty="0">
                <a:solidFill>
                  <a:srgbClr val="008BB0"/>
                </a:solidFill>
              </a:rPr>
              <a:t>Recommandation 9.2.2</a:t>
            </a:r>
            <a:br>
              <a:rPr lang="fr-FR" b="1" dirty="0">
                <a:solidFill>
                  <a:srgbClr val="008BB0"/>
                </a:solidFill>
              </a:rPr>
            </a:br>
            <a:r>
              <a:rPr lang="fr-FR" dirty="0">
                <a:solidFill>
                  <a:srgbClr val="000000"/>
                </a:solidFill>
              </a:rPr>
              <a:t>Les </a:t>
            </a:r>
            <a:r>
              <a:rPr lang="fr-FR" b="1" dirty="0">
                <a:solidFill>
                  <a:srgbClr val="000000"/>
                </a:solidFill>
              </a:rPr>
              <a:t>porteuses</a:t>
            </a:r>
            <a:r>
              <a:rPr lang="fr-FR" dirty="0">
                <a:solidFill>
                  <a:srgbClr val="000000"/>
                </a:solidFill>
              </a:rPr>
              <a:t> de l’hémophilie ayant des taux de facteur bas doivent être traitées et </a:t>
            </a:r>
            <a:r>
              <a:rPr lang="fr-FR" b="1" dirty="0">
                <a:solidFill>
                  <a:srgbClr val="000000"/>
                </a:solidFill>
              </a:rPr>
              <a:t>prises en charge au même titre que les hommes atteints d’hémophilie</a:t>
            </a:r>
            <a:r>
              <a:rPr lang="fr-FR" i="0" u="none" strike="noStrike" baseline="0" dirty="0">
                <a:solidFill>
                  <a:srgbClr val="000000"/>
                </a:solidFill>
              </a:rPr>
              <a:t>.</a:t>
            </a:r>
            <a:endParaRPr lang="fr-FR" dirty="0"/>
          </a:p>
        </p:txBody>
      </p:sp>
      <p:sp>
        <p:nvSpPr>
          <p:cNvPr id="4" name="Text Placeholder 3">
            <a:extLst>
              <a:ext uri="{FF2B5EF4-FFF2-40B4-BE49-F238E27FC236}">
                <a16:creationId xmlns:a16="http://schemas.microsoft.com/office/drawing/2014/main" id="{38E20EDF-4B0F-4676-808F-80F85ED7521A}"/>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55378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fr-FR" dirty="0"/>
              <a:t>Porteuses</a:t>
            </a:r>
            <a:br>
              <a:rPr lang="fr-FR" b="1" noProof="0" dirty="0"/>
            </a:br>
            <a:r>
              <a:rPr lang="fr-FR" b="1" noProof="0" dirty="0"/>
              <a:t>Dosage du facteur </a:t>
            </a:r>
            <a:r>
              <a:rPr lang="fr-FR" b="1" noProof="0" dirty="0" err="1"/>
              <a:t>che</a:t>
            </a:r>
            <a:r>
              <a:rPr lang="fr-FR" dirty="0"/>
              <a:t>z les porteuses</a:t>
            </a:r>
            <a:endParaRPr lang="fr-FR" b="1" noProof="0" dirty="0"/>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rmAutofit/>
          </a:bodyPr>
          <a:lstStyle/>
          <a:p>
            <a:pPr marL="11113" indent="307975"/>
            <a:r>
              <a:rPr lang="fr-FR" b="1" dirty="0"/>
              <a:t>Tous les parents proches de sexe féminin d’une personne atteinte d’hémophilie doivent faire l’objet d’un dosage des facteurs</a:t>
            </a:r>
            <a:endParaRPr lang="fr-FR" b="1" i="0" u="none" strike="noStrike" baseline="0" noProof="0" dirty="0"/>
          </a:p>
          <a:p>
            <a:pPr marL="0" indent="0" algn="l">
              <a:buNone/>
            </a:pPr>
            <a:endParaRPr lang="fr-FR" b="1" noProof="0" dirty="0"/>
          </a:p>
          <a:p>
            <a:pPr marL="0" indent="0">
              <a:buNone/>
            </a:pPr>
            <a:r>
              <a:rPr lang="fr-FR" b="1" noProof="0" dirty="0">
                <a:solidFill>
                  <a:srgbClr val="008BB0"/>
                </a:solidFill>
              </a:rPr>
              <a:t>Recommandation 9.2.3</a:t>
            </a:r>
            <a:br>
              <a:rPr lang="fr-FR" b="1" noProof="0" dirty="0">
                <a:solidFill>
                  <a:srgbClr val="008BB0"/>
                </a:solidFill>
              </a:rPr>
            </a:br>
            <a:r>
              <a:rPr lang="fr-FR" dirty="0"/>
              <a:t>Toutes </a:t>
            </a:r>
            <a:r>
              <a:rPr lang="fr-FR" b="1" dirty="0"/>
              <a:t>les porteuses </a:t>
            </a:r>
            <a:r>
              <a:rPr lang="fr-FR" dirty="0"/>
              <a:t>potentielles et automatiques </a:t>
            </a:r>
            <a:r>
              <a:rPr lang="fr-FR" b="1" dirty="0"/>
              <a:t>de l’hémophilie doivent faire doser leur taux de facteur VIII ou IX</a:t>
            </a:r>
            <a:r>
              <a:rPr lang="fr-FR" dirty="0"/>
              <a:t> afin de déterminer leur niveau basal </a:t>
            </a:r>
            <a:r>
              <a:rPr lang="fr-FR" b="1" dirty="0"/>
              <a:t>avant toute procédure importante</a:t>
            </a:r>
            <a:r>
              <a:rPr lang="fr-FR" dirty="0"/>
              <a:t>, intervention chirurgicale ou grossesse</a:t>
            </a:r>
            <a:r>
              <a:rPr lang="fr-FR" i="0" u="none" strike="noStrike" baseline="0" noProof="0" dirty="0"/>
              <a:t>.</a:t>
            </a:r>
            <a:endParaRPr lang="fr-FR" noProof="0" dirty="0"/>
          </a:p>
        </p:txBody>
      </p:sp>
      <p:sp>
        <p:nvSpPr>
          <p:cNvPr id="4" name="Text Placeholder 3">
            <a:extLst>
              <a:ext uri="{FF2B5EF4-FFF2-40B4-BE49-F238E27FC236}">
                <a16:creationId xmlns:a16="http://schemas.microsoft.com/office/drawing/2014/main" id="{B927A870-86D0-4C64-9776-13F50E52A01C}"/>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859241632"/>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D04D5609056428849DEFF65104C64" ma:contentTypeVersion="12" ma:contentTypeDescription="Create a new document." ma:contentTypeScope="" ma:versionID="c9fb029bce41deb36155a5f353c2c657">
  <xsd:schema xmlns:xsd="http://www.w3.org/2001/XMLSchema" xmlns:xs="http://www.w3.org/2001/XMLSchema" xmlns:p="http://schemas.microsoft.com/office/2006/metadata/properties" xmlns:ns2="902d07f0-7c98-4576-84da-3dac784571f8" xmlns:ns3="026d5d3f-5486-42e2-99f8-af2f5497c969" targetNamespace="http://schemas.microsoft.com/office/2006/metadata/properties" ma:root="true" ma:fieldsID="ac66eea08b5c00b7d0a842f1ce619eda" ns2:_="" ns3:_="">
    <xsd:import namespace="902d07f0-7c98-4576-84da-3dac784571f8"/>
    <xsd:import namespace="026d5d3f-5486-42e2-99f8-af2f5497c9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d07f0-7c98-4576-84da-3dac78457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6d5d3f-5486-42e2-99f8-af2f5497c9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AA5338-DE9D-4BCA-82A7-6F77521B19FD}"/>
</file>

<file path=customXml/itemProps2.xml><?xml version="1.0" encoding="utf-8"?>
<ds:datastoreItem xmlns:ds="http://schemas.openxmlformats.org/officeDocument/2006/customXml" ds:itemID="{C5F2E83A-144B-4019-8A63-CDAC3B9ADAA2}"/>
</file>

<file path=customXml/itemProps3.xml><?xml version="1.0" encoding="utf-8"?>
<ds:datastoreItem xmlns:ds="http://schemas.openxmlformats.org/officeDocument/2006/customXml" ds:itemID="{694206BD-93F4-4199-9A40-901CC56CF413}"/>
</file>

<file path=docProps/app.xml><?xml version="1.0" encoding="utf-8"?>
<Properties xmlns="http://schemas.openxmlformats.org/officeDocument/2006/extended-properties" xmlns:vt="http://schemas.openxmlformats.org/officeDocument/2006/docPropsVTypes">
  <Template/>
  <TotalTime>4526</TotalTime>
  <Words>4299</Words>
  <Application>Microsoft Office PowerPoint</Application>
  <PresentationFormat>Widescreen</PresentationFormat>
  <Paragraphs>251</Paragraphs>
  <Slides>44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WFH</vt:lpstr>
      <vt:lpstr>Lignes directrices pour l’hémophilie applicables à tous</vt:lpstr>
      <vt:lpstr>Lignes directrices pour la prise en charge de l’hémophilie</vt:lpstr>
      <vt:lpstr>Chapitre 9 : Enjeux particuliers relatifs à la prise en charge</vt:lpstr>
      <vt:lpstr>Conflits d’intérêt : Jerzy Windyga</vt:lpstr>
      <vt:lpstr>Auteurs</vt:lpstr>
      <vt:lpstr>Introduction </vt:lpstr>
      <vt:lpstr>Porteuses</vt:lpstr>
      <vt:lpstr>Porteuses</vt:lpstr>
      <vt:lpstr>Porteuses Dosage du facteur chez les porteuses</vt:lpstr>
      <vt:lpstr>Porteuses Symptômes hémorragiques</vt:lpstr>
      <vt:lpstr>Porteuses Grossesse et planification prénatale</vt:lpstr>
      <vt:lpstr>Porteuses Travail et accouchement</vt:lpstr>
      <vt:lpstr>Porteuses Travail et accouchement</vt:lpstr>
      <vt:lpstr>Porteuses Prise en charge post-partum</vt:lpstr>
      <vt:lpstr>Porteuses Prise en charge post-partum</vt:lpstr>
      <vt:lpstr>Cas Clinique : Porteuse d’hémophilie A</vt:lpstr>
      <vt:lpstr>Cas Clinique : Porteuse d’hémophilie A</vt:lpstr>
      <vt:lpstr>Porteuses Dépistage des nouveau-nés</vt:lpstr>
      <vt:lpstr>Porteuses Prise en charge des fausses couches</vt:lpstr>
      <vt:lpstr>Sexualité</vt:lpstr>
      <vt:lpstr>Sexualité</vt:lpstr>
      <vt:lpstr>Chirurgie et procédures invasives</vt:lpstr>
      <vt:lpstr>Chirurgie et procédures invasives</vt:lpstr>
      <vt:lpstr>PowerPoint Presentation</vt:lpstr>
      <vt:lpstr>PowerPoint Presentation</vt:lpstr>
      <vt:lpstr>Chirurgie et procédures invasivesures</vt:lpstr>
      <vt:lpstr>Chirurgie et procédures invasives</vt:lpstr>
      <vt:lpstr>Définition de la pertinence de l’hémostase pour les procédures chirurgicales</vt:lpstr>
      <vt:lpstr>Enjeux psychosociaux</vt:lpstr>
      <vt:lpstr>Enjeux psychosociaux</vt:lpstr>
      <vt:lpstr>Enjeux psychosociaux</vt:lpstr>
      <vt:lpstr>Comorbidités Cancer/malignité</vt:lpstr>
      <vt:lpstr>Comorbidités Fibrillation auriculaire</vt:lpstr>
      <vt:lpstr>Comorbidités Thrombose/thromboembolie veineuse</vt:lpstr>
      <vt:lpstr>Comorbidités Syndrome métabolique</vt:lpstr>
      <vt:lpstr>Comorbidités Diabète sucré</vt:lpstr>
      <vt:lpstr>Comorbidités Maladie rénale et ostéoporose</vt:lpstr>
      <vt:lpstr>Comorbidités Maladie articulaire dégénérative</vt:lpstr>
      <vt:lpstr>Comorbidités Hypertension</vt:lpstr>
      <vt:lpstr>Comorbidités Maladie des artères coronaires</vt:lpstr>
      <vt:lpstr>Comorbidités Hypercholestérolémie</vt:lpstr>
      <vt:lpstr>Comorbidités Enjeux psychosociaux liés à l’âge</vt:lpstr>
      <vt:lpstr>Conclusions</vt:lpstr>
      <vt:lpstr>Merci à l’Hemophilia Alliance pour son soutien à l’élaboration de cette présentation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meisner</dc:creator>
  <cp:lastModifiedBy>Julia Chadwick</cp:lastModifiedBy>
  <cp:revision>282</cp:revision>
  <dcterms:created xsi:type="dcterms:W3CDTF">2020-11-05T21:15:52Z</dcterms:created>
  <dcterms:modified xsi:type="dcterms:W3CDTF">2021-08-24T16:33:31Z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0x010100E24D04D5609056428849DEFF65104C64</vt:lpwstr>
  </property>
  <property fmtid="{D5CDD505-2E9C-101B-9397-08002B2CF9AE}" pid="3" name="Order">
    <vt:r8>1558000</vt:r8>
  </property>
</Properties>
</file>