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51"/>
  </p:notesMasterIdLst>
  <p:sldIdLst>
    <p:sldId id="2806" r:id="rId2"/>
    <p:sldId id="2807" r:id="rId3"/>
    <p:sldId id="2134804978" r:id="rId4"/>
    <p:sldId id="2134804979" r:id="rId5"/>
    <p:sldId id="2134804980" r:id="rId6"/>
    <p:sldId id="6451" r:id="rId7"/>
    <p:sldId id="2134804981" r:id="rId8"/>
    <p:sldId id="6452" r:id="rId9"/>
    <p:sldId id="6474" r:id="rId10"/>
    <p:sldId id="1128" r:id="rId11"/>
    <p:sldId id="2134804962" r:id="rId12"/>
    <p:sldId id="1307" r:id="rId13"/>
    <p:sldId id="281" r:id="rId14"/>
    <p:sldId id="2134804955" r:id="rId15"/>
    <p:sldId id="6475" r:id="rId16"/>
    <p:sldId id="2134804940" r:id="rId17"/>
    <p:sldId id="2134804942" r:id="rId18"/>
    <p:sldId id="1397" r:id="rId19"/>
    <p:sldId id="2134804963" r:id="rId20"/>
    <p:sldId id="2134804964" r:id="rId21"/>
    <p:sldId id="2134804965" r:id="rId22"/>
    <p:sldId id="1185" r:id="rId23"/>
    <p:sldId id="1184" r:id="rId24"/>
    <p:sldId id="1402" r:id="rId25"/>
    <p:sldId id="1192" r:id="rId26"/>
    <p:sldId id="2134804971" r:id="rId27"/>
    <p:sldId id="2134804972" r:id="rId28"/>
    <p:sldId id="1186" r:id="rId29"/>
    <p:sldId id="1187" r:id="rId30"/>
    <p:sldId id="1190" r:id="rId31"/>
    <p:sldId id="2134804975" r:id="rId32"/>
    <p:sldId id="2134804958" r:id="rId33"/>
    <p:sldId id="1253" r:id="rId34"/>
    <p:sldId id="1433" r:id="rId35"/>
    <p:sldId id="2134804944" r:id="rId36"/>
    <p:sldId id="316" r:id="rId37"/>
    <p:sldId id="2134804959" r:id="rId38"/>
    <p:sldId id="2134804970" r:id="rId39"/>
    <p:sldId id="715" r:id="rId40"/>
    <p:sldId id="606" r:id="rId41"/>
    <p:sldId id="6489" r:id="rId42"/>
    <p:sldId id="2134804960" r:id="rId43"/>
    <p:sldId id="6490" r:id="rId44"/>
    <p:sldId id="6465" r:id="rId45"/>
    <p:sldId id="6466" r:id="rId46"/>
    <p:sldId id="6467" r:id="rId47"/>
    <p:sldId id="6480" r:id="rId48"/>
    <p:sldId id="6486" r:id="rId49"/>
    <p:sldId id="276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Chadwick" initials="JC" lastIdx="15" clrIdx="0">
    <p:extLst>
      <p:ext uri="{19B8F6BF-5375-455C-9EA6-DF929625EA0E}">
        <p15:presenceInfo xmlns:p15="http://schemas.microsoft.com/office/powerpoint/2012/main" userId="S::jchadwick@wfh.org::bd1ae82f-124b-4de6-bc22-d4eddcd0bf4b" providerId="AD"/>
      </p:ext>
    </p:extLst>
  </p:cmAuthor>
  <p:cmAuthor id="2" name="Karine Igartua, Dr" initials="KID" lastIdx="2" clrIdx="1">
    <p:extLst>
      <p:ext uri="{19B8F6BF-5375-455C-9EA6-DF929625EA0E}">
        <p15:presenceInfo xmlns:p15="http://schemas.microsoft.com/office/powerpoint/2012/main" userId="S::karine.igartua@mcgill.ca::0db75cb2-a157-489c-977a-76c312e8a96c" providerId="AD"/>
      </p:ext>
    </p:extLst>
  </p:cmAuthor>
  <p:cmAuthor id="3" name="Iris Boraschi" initials="IB" lastIdx="1" clrIdx="2">
    <p:extLst>
      <p:ext uri="{19B8F6BF-5375-455C-9EA6-DF929625EA0E}">
        <p15:presenceInfo xmlns:p15="http://schemas.microsoft.com/office/powerpoint/2012/main" userId="S::iris.boraschi@livagency.ca::96f62f53-4a1f-410a-b861-d28ffc42d6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628"/>
    <a:srgbClr val="FFFFFF"/>
    <a:srgbClr val="15AD13"/>
    <a:srgbClr val="000000"/>
    <a:srgbClr val="008BB0"/>
    <a:srgbClr val="FF0C30"/>
    <a:srgbClr val="8B0E04"/>
    <a:srgbClr val="FFB3BE"/>
    <a:srgbClr val="1979B5"/>
    <a:srgbClr val="7E3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0" autoAdjust="0"/>
    <p:restoredTop sz="9619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516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rgbClr val="008B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C6-4115-8C69-3B078ACDDD0C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C6-4115-8C69-3B078ACD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FR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saignements / an</a:t>
                </a: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rgbClr val="008BB0">
                <a:alpha val="3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C6-4115-8C69-3B078ACDDD0C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FF-46A9-9E8D-C8E6C669E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C6-4115-8C69-3B078ACD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FR" sz="1800" b="1" i="0" baseline="0" dirty="0">
                    <a:effectLst/>
                  </a:rPr>
                  <a:t>saignements / an</a:t>
                </a:r>
                <a:endParaRPr lang="fr-FR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rgbClr val="E60D2E"/>
            </a:solidFill>
            <a:ln>
              <a:solidFill>
                <a:srgbClr val="E60D2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174-9CCE-06EFC3DE64B1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C-4174-9CCE-06EFC3DE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C-4174-9CCE-06EFC3DE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FR" sz="1800" b="1" i="0" baseline="0" dirty="0">
                    <a:effectLst/>
                  </a:rPr>
                  <a:t>saignements / an</a:t>
                </a:r>
                <a:endParaRPr lang="fr-FR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174-9CCE-06EFC3DE64B1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C-4174-9CCE-06EFC3DE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C-4174-9CCE-06EFC3DE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FR" sz="1800" b="1" i="0" baseline="0" dirty="0">
                    <a:effectLst/>
                  </a:rPr>
                  <a:t>saignements / an</a:t>
                </a:r>
                <a:endParaRPr lang="fr-FR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174-9CCE-06EFC3DE64B1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C-4174-9CCE-06EFC3DE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C-4174-9CCE-06EFC3DE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FR" sz="1800" b="1" i="0" baseline="0" dirty="0">
                    <a:effectLst/>
                  </a:rPr>
                  <a:t>saignements / an</a:t>
                </a:r>
                <a:endParaRPr lang="fr-FR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174-9CCE-06EFC3DE64B1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C-4174-9CCE-06EFC3DE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C-4174-9CCE-06EFC3DE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FR" sz="1800" b="1" i="0" baseline="0" dirty="0">
                    <a:effectLst/>
                  </a:rPr>
                  <a:t>saignements / an</a:t>
                </a:r>
                <a:endParaRPr lang="fr-FR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6248C-F8BE-43AC-B910-B1131989AF57}" type="datetimeFigureOut">
              <a:rPr lang="en-CA" smtClean="0"/>
              <a:t>2021-08-24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9C09-0639-464C-95EC-4EF91C0B1B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BCE48-BBE6-4F6B-B025-041E5A99350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658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A8460-860E-4721-85E0-8E5DAD15870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91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763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28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372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28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37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36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25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75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6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00" y="398463"/>
            <a:ext cx="3522663" cy="19812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86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2B87-0748-429C-B191-80D4919E64A6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28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DA085-0EC0-445E-978C-6A42CD21ACD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238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2B87-0748-429C-B191-80D4919E64A6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646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67E17-D577-4400-B1EC-428122926F44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89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67E17-D577-4400-B1EC-428122926F44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33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67E17-D577-4400-B1EC-428122926F44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366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4EB48-028E-49B7-BBF4-26F014BFA40E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601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baseline="0" dirty="0">
              <a:solidFill>
                <a:srgbClr val="002060"/>
              </a:solidFill>
            </a:endParaRPr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D100D-4B0B-4EF7-9BFF-A08170B57A8D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90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F4C8D-05E8-48B3-9544-1E3751794436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56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F4C8D-05E8-48B3-9544-1E3751794436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94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BCE48-BBE6-4F6B-B025-041E5A99350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41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22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631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19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7359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61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27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6075" y="706438"/>
            <a:ext cx="6280150" cy="3532187"/>
          </a:xfrm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3054" indent="-289636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58545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21963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85381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6D13E1-6885-4EA5-800F-A566DE7B9D5B}" type="slidenum">
              <a:rPr lang="da-DK" altLang="en-US" b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da-DK" altLang="en-US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443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6075" y="706438"/>
            <a:ext cx="6280150" cy="3532187"/>
          </a:xfrm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3054" indent="-289636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58545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21963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85381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F7EB2C-1F97-40B6-918A-1D5CEC6AA18C}" type="slidenum">
              <a:rPr lang="da-DK" altLang="en-US" b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da-DK" altLang="en-US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13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2C8D-E8DC-2348-8B22-3AD574B4975D}" type="slidenum">
              <a:rPr lang="es-ES_tradnl" smtClean="0">
                <a:solidFill>
                  <a:prstClr val="black"/>
                </a:solidFill>
              </a:rPr>
              <a:pPr/>
              <a:t>40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28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2C8D-E8DC-2348-8B22-3AD574B4975D}" type="slidenum">
              <a:rPr lang="es-ES_tradnl" smtClean="0">
                <a:solidFill>
                  <a:prstClr val="black"/>
                </a:solidFill>
              </a:rPr>
              <a:pPr/>
              <a:t>41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0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22-A753-4278-9EDF-9D3931CBDA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2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317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8254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5142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140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8264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32CDD-4EE4-4BF1-AC63-435BD85B7ABC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2613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32CDD-4EE4-4BF1-AC63-435BD85B7ABC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12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64122-A753-4278-9EDF-9D3931CBDA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16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22-A753-4278-9EDF-9D3931CBDA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9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22-A753-4278-9EDF-9D3931CBDA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07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42566"/>
              </a:buClr>
              <a:defRPr/>
            </a:lvl1pPr>
            <a:lvl2pPr>
              <a:buClr>
                <a:srgbClr val="642566"/>
              </a:buClr>
              <a:defRPr/>
            </a:lvl2pPr>
            <a:lvl3pPr>
              <a:buClr>
                <a:srgbClr val="642566"/>
              </a:buClr>
              <a:defRPr/>
            </a:lvl3pPr>
            <a:lvl4pPr>
              <a:buClr>
                <a:srgbClr val="642566"/>
              </a:buClr>
              <a:defRPr/>
            </a:lvl4pPr>
            <a:lvl5pPr>
              <a:buClr>
                <a:srgbClr val="6425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93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144000" cy="26463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61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29C1A57-6949-4704-AF27-AD456F66A8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0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47BE73-5A49-4C0D-A808-817EF8010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37776"/>
          <a:stretch/>
        </p:blipFill>
        <p:spPr>
          <a:xfrm>
            <a:off x="-1" y="6003985"/>
            <a:ext cx="12192000" cy="872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054DDE-39FA-4817-9256-05B4BD07B13A}"/>
              </a:ext>
            </a:extLst>
          </p:cNvPr>
          <p:cNvSpPr txBox="1"/>
          <p:nvPr userDrawn="1"/>
        </p:nvSpPr>
        <p:spPr>
          <a:xfrm>
            <a:off x="491501" y="6217257"/>
            <a:ext cx="112089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i="1" noProof="0" dirty="0">
                <a:solidFill>
                  <a:schemeClr val="bg1"/>
                </a:solidFill>
              </a:rPr>
              <a:t>Lignes directrices pour la prise en charge de l’hémophilie de la FMH, 3e édition</a:t>
            </a:r>
            <a:endParaRPr lang="es-ES" sz="2300" b="1" i="0" noProof="0" dirty="0">
              <a:solidFill>
                <a:schemeClr val="bg1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516123E-612E-470C-8FB0-58B442179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99058" y="389627"/>
            <a:ext cx="1739861" cy="7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8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rgbClr val="E31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0" y="1"/>
            <a:ext cx="12206111" cy="6865937"/>
          </a:xfrm>
          <a:prstGeom prst="rect">
            <a:avLst/>
          </a:prstGeom>
        </p:spPr>
      </p:pic>
      <p:sp>
        <p:nvSpPr>
          <p:cNvPr id="5" name="AutoShape 4" descr="Image result for transparent WFH logo"/>
          <p:cNvSpPr>
            <a:spLocks noChangeAspect="1" noChangeArrowheads="1"/>
          </p:cNvSpPr>
          <p:nvPr userDrawn="1"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AutoShape 6" descr="Image result for transparent WFH logo"/>
          <p:cNvSpPr>
            <a:spLocks noChangeAspect="1" noChangeArrowheads="1"/>
          </p:cNvSpPr>
          <p:nvPr userDrawn="1"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AutoShape 8" descr="Image result for transparent WFH logo"/>
          <p:cNvSpPr>
            <a:spLocks noChangeAspect="1" noChangeArrowheads="1"/>
          </p:cNvSpPr>
          <p:nvPr userDrawn="1"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71047" y="0"/>
            <a:ext cx="8620955" cy="6865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94ADE-8BE1-40B5-9B98-233C859E2209}"/>
              </a:ext>
            </a:extLst>
          </p:cNvPr>
          <p:cNvSpPr/>
          <p:nvPr userDrawn="1"/>
        </p:nvSpPr>
        <p:spPr>
          <a:xfrm rot="5400000">
            <a:off x="-1649445" y="1643684"/>
            <a:ext cx="6841711" cy="3571045"/>
          </a:xfrm>
          <a:prstGeom prst="rect">
            <a:avLst/>
          </a:prstGeom>
          <a:solidFill>
            <a:srgbClr val="E31637"/>
          </a:solidFill>
          <a:ln>
            <a:solidFill>
              <a:srgbClr val="E318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333F95-B97C-4C55-BD78-D1B65971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2914" r="42817"/>
          <a:stretch/>
        </p:blipFill>
        <p:spPr>
          <a:xfrm>
            <a:off x="10827943" y="6028343"/>
            <a:ext cx="1257027" cy="656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A73E2C-CBCF-4EAD-9678-8D6043496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6644"/>
          <a:stretch/>
        </p:blipFill>
        <p:spPr>
          <a:xfrm>
            <a:off x="0" y="6724650"/>
            <a:ext cx="12192000" cy="152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D1A6C7-6CDE-4F1C-B6C6-352CDD612BE6}"/>
              </a:ext>
            </a:extLst>
          </p:cNvPr>
          <p:cNvSpPr/>
          <p:nvPr userDrawn="1"/>
        </p:nvSpPr>
        <p:spPr>
          <a:xfrm rot="5400000">
            <a:off x="-1639802" y="1625686"/>
            <a:ext cx="6865940" cy="3614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2134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4" y="6356351"/>
            <a:ext cx="105748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55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F3365-1B3B-AE40-897B-3F273547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C2FB9-82F0-7645-AE9C-21EDC14F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100"/>
            <a:ext cx="1051560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6682-5A17-3349-B2C2-42FD0737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596900" cy="365125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8732-66C3-AF47-99DC-2B6DA4C694F7}" type="slidenum">
              <a:rPr lang="en-US" smtClean="0"/>
              <a:pPr/>
              <a:t>‹#›</a:t>
            </a:fld>
            <a:endParaRPr lang="en-US" sz="11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C7A7C-071F-4B63-90CB-BB6650ECC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6644"/>
          <a:stretch/>
        </p:blipFill>
        <p:spPr>
          <a:xfrm>
            <a:off x="0" y="6724650"/>
            <a:ext cx="12192000" cy="1524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F8B0498-A7C2-41E7-B47E-CF59D69BFB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79085" y="6127662"/>
            <a:ext cx="1154742" cy="5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9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3" r:id="rId5"/>
    <p:sldLayoutId id="21474837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lyzarskekalhoty.cz/wp-content/uploads/2012/06/lyzarske-kalhoty-uvod-cervene.jpg" TargetMode="External"/><Relationship Id="rId7" Type="http://schemas.openxmlformats.org/officeDocument/2006/relationships/hyperlink" Target="http://www.google.ca/url?sa=i&amp;rct=j&amp;q=&amp;esrc=s&amp;source=images&amp;cd=&amp;cad=rja&amp;uact=8&amp;ved=0CAcQjRw&amp;url=http://www.123rf.com/photo_11049395_a-carpenter-at-work.html&amp;ei=q8pDVJ77OYGGyATL54H4Dg&amp;bvm=bv.77648437,d.aWw&amp;psig=AFQjCNE19JtpHThxXxXmqNP9uwcoRH6I5w&amp;ust=141381530061239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hyperlink" Target="http://middleschoolelite.com/wp-content/uploads/2010/09/Marquise_Walker_001.jpg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a/url?sa=i&amp;rct=j&amp;q=black+children+crying&amp;source=images&amp;cd=&amp;cad=rja&amp;docid=5iJ-G8GI2keC9M&amp;tbnid=_PMwRYhnchg3yM:&amp;ved=0CAUQjRw&amp;url=http://madamenoire.com/tag/babies/&amp;ei=tC5kUZidCYHF0gGEwoHQAw&amp;bvm=bv.44990110,d.dmg&amp;psig=AFQjCNFxSFM3e2q_VI6AjHbNnvREtEu7ZA&amp;ust=1365606331496732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a/url?sa=i&amp;rct=j&amp;q=venopunctures+in+children&amp;source=images&amp;cd=&amp;cad=rja&amp;docid=nRLzL1waNTUGEM&amp;tbnid=es4fN_g009hPFM:&amp;ved=0CAUQjRw&amp;url=http://portal.pedagogy-inc.com/Demo/Content/111/2/2.aspx&amp;ei=WCNkUZ3PK4Wo4AOUvIGoAw&amp;bvm=bv.44990110,d.dmg&amp;psig=AFQjCNG7maJzRmz6koGBMCNInfu8bOo_5g&amp;ust=136560352191271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11.jp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11.jp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11.jp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11.jp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3469-532D-4691-87EF-3C3CB476C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22363"/>
            <a:ext cx="11811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Lignes directrices pour l’hémophilie applicables à tous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C183B-16C7-4831-96B4-F20CAE110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Une nouvelle ambition de la Fédération mondiale de l’hémophilie</a:t>
            </a:r>
          </a:p>
        </p:txBody>
      </p:sp>
    </p:spTree>
    <p:extLst>
      <p:ext uri="{BB962C8B-B14F-4D97-AF65-F5344CB8AC3E}">
        <p14:creationId xmlns:p14="http://schemas.microsoft.com/office/powerpoint/2010/main" val="283483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35092251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1680BEF-209D-415F-87B1-22C366702924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saignements enfants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4617705-C073-425F-B9CF-9DD34A8C9763}"/>
              </a:ext>
            </a:extLst>
          </p:cNvPr>
          <p:cNvSpPr txBox="1"/>
          <p:nvPr/>
        </p:nvSpPr>
        <p:spPr>
          <a:xfrm>
            <a:off x="4505286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saignements enfants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3DA9EB-DCD3-4BF9-BED9-3C86DD26C404}"/>
              </a:ext>
            </a:extLst>
          </p:cNvPr>
          <p:cNvSpPr txBox="1"/>
          <p:nvPr/>
        </p:nvSpPr>
        <p:spPr>
          <a:xfrm>
            <a:off x="2100648" y="1315504"/>
            <a:ext cx="2230718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Saignements articulaires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kumimoji="0" lang="fr-FR" sz="200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dultes+enfants</a:t>
            </a:r>
            <a:endParaRPr kumimoji="0" lang="fr-FR" sz="200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74205A-23CD-407E-95E7-E80D26A5CE09}"/>
              </a:ext>
            </a:extLst>
          </p:cNvPr>
          <p:cNvSpPr/>
          <p:nvPr/>
        </p:nvSpPr>
        <p:spPr>
          <a:xfrm>
            <a:off x="9969500" y="2692400"/>
            <a:ext cx="1384301" cy="52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E617B-A6BE-477C-9711-65D9AA907E9B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intermédiaire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80F995-C1A5-4718-9077-285ACC2B1F69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intermédiaire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461F1-B691-4455-9179-989BDFDA7B90}"/>
              </a:ext>
            </a:extLst>
          </p:cNvPr>
          <p:cNvSpPr txBox="1"/>
          <p:nvPr/>
        </p:nvSpPr>
        <p:spPr>
          <a:xfrm>
            <a:off x="8206645" y="5900733"/>
            <a:ext cx="2098964" cy="442674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Pleine dose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ACE64AF-8DAF-4479-95AD-7FB0DA6A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Prophylaxie avec facteur à ½ vie standard</a:t>
            </a:r>
            <a:br>
              <a:rPr lang="fr-FR" dirty="0"/>
            </a:br>
            <a:r>
              <a:rPr lang="fr-FR" dirty="0"/>
              <a:t>	</a:t>
            </a:r>
            <a:r>
              <a:rPr lang="fr-FR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fr-FR" sz="2800" dirty="0">
                <a:solidFill>
                  <a:schemeClr val="accent1"/>
                </a:solidFill>
              </a:rPr>
              <a:t>forte</a:t>
            </a:r>
            <a:r>
              <a:rPr lang="fr-FR" sz="2800" dirty="0">
                <a:solidFill>
                  <a:schemeClr val="accent1"/>
                </a:solidFill>
                <a:sym typeface="Wingdings" panose="05000000000000000000" pitchFamily="2" charset="2"/>
              </a:rPr>
              <a:t></a:t>
            </a:r>
            <a:r>
              <a:rPr lang="fr-FR" sz="2800" dirty="0">
                <a:solidFill>
                  <a:schemeClr val="accent1"/>
                </a:solidFill>
              </a:rPr>
              <a:t> des saignements</a:t>
            </a:r>
            <a:endParaRPr lang="fr-FR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F3D97-29EB-41F5-8059-619609FAA154}"/>
              </a:ext>
            </a:extLst>
          </p:cNvPr>
          <p:cNvSpPr txBox="1"/>
          <p:nvPr/>
        </p:nvSpPr>
        <p:spPr>
          <a:xfrm>
            <a:off x="9969498" y="2319997"/>
            <a:ext cx="1663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à la </a:t>
            </a:r>
            <a:r>
              <a:rPr lang="en-CA" dirty="0" err="1"/>
              <a:t>demande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12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55589950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intermédiaire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intermédiaire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6645" y="5900733"/>
            <a:ext cx="2098964" cy="442674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Pleine dose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680BEF-209D-415F-87B1-22C366702924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saignements enfants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4617705-C073-425F-B9CF-9DD34A8C9763}"/>
              </a:ext>
            </a:extLst>
          </p:cNvPr>
          <p:cNvSpPr txBox="1"/>
          <p:nvPr/>
        </p:nvSpPr>
        <p:spPr>
          <a:xfrm>
            <a:off x="4505286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saignements enfants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3DA9EB-DCD3-4BF9-BED9-3C86DD26C404}"/>
              </a:ext>
            </a:extLst>
          </p:cNvPr>
          <p:cNvSpPr txBox="1"/>
          <p:nvPr/>
        </p:nvSpPr>
        <p:spPr>
          <a:xfrm>
            <a:off x="2100648" y="1315504"/>
            <a:ext cx="2230718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Saignements articulaires</a:t>
            </a:r>
          </a:p>
          <a:p>
            <a:pPr lvl="0" algn="ctr">
              <a:defRPr/>
            </a:pP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adultes+enfants</a:t>
            </a: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ED3E233-8409-495E-846C-9E288F7B8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263" y="4200377"/>
            <a:ext cx="1349125" cy="510778"/>
          </a:xfrm>
          <a:prstGeom prst="round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-93 %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962CF29-F487-4500-B689-7A81D63E9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009877"/>
            <a:ext cx="1193800" cy="510778"/>
          </a:xfrm>
          <a:prstGeom prst="round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-76 %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30542D2-9C47-4E4C-8979-407B18E3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023" y="4009877"/>
            <a:ext cx="1185863" cy="510778"/>
          </a:xfrm>
          <a:prstGeom prst="round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-82 %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D061268A-69D0-455A-9739-5D77E2F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Prophylaxie avec facteur à ½ vie standard</a:t>
            </a:r>
            <a:br>
              <a:rPr lang="fr-FR" dirty="0"/>
            </a:br>
            <a:r>
              <a:rPr lang="fr-FR" dirty="0"/>
              <a:t>	</a:t>
            </a:r>
            <a:r>
              <a:rPr lang="fr-FR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fr-FR" sz="2800" dirty="0">
                <a:solidFill>
                  <a:schemeClr val="accent1"/>
                </a:solidFill>
              </a:rPr>
              <a:t>forte</a:t>
            </a:r>
            <a:r>
              <a:rPr lang="fr-FR" sz="2800" dirty="0">
                <a:solidFill>
                  <a:schemeClr val="accent1"/>
                </a:solidFill>
                <a:sym typeface="Wingdings" panose="05000000000000000000" pitchFamily="2" charset="2"/>
              </a:rPr>
              <a:t></a:t>
            </a:r>
            <a:r>
              <a:rPr lang="fr-FR" sz="2800" dirty="0">
                <a:solidFill>
                  <a:schemeClr val="accent1"/>
                </a:solidFill>
              </a:rPr>
              <a:t> des saignements</a:t>
            </a:r>
            <a:endParaRPr lang="en-CA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D92253-FBAE-401F-AE7A-60DF19419BE8}"/>
              </a:ext>
            </a:extLst>
          </p:cNvPr>
          <p:cNvSpPr txBox="1"/>
          <p:nvPr/>
        </p:nvSpPr>
        <p:spPr>
          <a:xfrm>
            <a:off x="9969498" y="2319997"/>
            <a:ext cx="1663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à la </a:t>
            </a:r>
            <a:r>
              <a:rPr lang="en-CA" dirty="0" err="1"/>
              <a:t>demande</a:t>
            </a:r>
            <a:r>
              <a:rPr lang="en-CA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8C9D7-2568-403B-A1ED-C6457ABD90C2}"/>
              </a:ext>
            </a:extLst>
          </p:cNvPr>
          <p:cNvSpPr txBox="1"/>
          <p:nvPr/>
        </p:nvSpPr>
        <p:spPr>
          <a:xfrm>
            <a:off x="9969496" y="2716630"/>
            <a:ext cx="1663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prophylaxie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818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3C0D03B3-D849-4F0F-8AA7-77C1565794E1}"/>
              </a:ext>
            </a:extLst>
          </p:cNvPr>
          <p:cNvSpPr txBox="1">
            <a:spLocks/>
          </p:cNvSpPr>
          <p:nvPr/>
        </p:nvSpPr>
        <p:spPr>
          <a:xfrm>
            <a:off x="838198" y="235138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Prophylaxie avec facteur à ½ vie standard</a:t>
            </a:r>
            <a:br>
              <a:rPr lang="fr-FR" sz="3200" dirty="0"/>
            </a:br>
            <a:r>
              <a:rPr lang="fr-FR" sz="3200" dirty="0"/>
              <a:t>	</a:t>
            </a:r>
            <a:r>
              <a:rPr lang="fr-FR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fr-FR" sz="2800" dirty="0">
                <a:solidFill>
                  <a:schemeClr val="accent1"/>
                </a:solidFill>
              </a:rPr>
              <a:t>forte</a:t>
            </a:r>
            <a:r>
              <a:rPr lang="fr-FR" sz="2800" dirty="0">
                <a:solidFill>
                  <a:schemeClr val="accent1"/>
                </a:solidFill>
                <a:sym typeface="Wingdings" panose="05000000000000000000" pitchFamily="2" charset="2"/>
              </a:rPr>
              <a:t> amélioration de la qualité de vie</a:t>
            </a:r>
            <a:endParaRPr lang="en-CA" sz="2800" dirty="0"/>
          </a:p>
        </p:txBody>
      </p:sp>
      <p:sp>
        <p:nvSpPr>
          <p:cNvPr id="24" name="Rectangle: Rounded Corners 23" descr="http://www.lyzarskekalhoty.cz/wp-content/uploads/2012/06/lyzarske-kalhoty-uvod-cervene-306x230.jpg">
            <a:hlinkClick r:id="rId3"/>
          </p:cNvPr>
          <p:cNvSpPr/>
          <p:nvPr/>
        </p:nvSpPr>
        <p:spPr>
          <a:xfrm>
            <a:off x="8259818" y="2351132"/>
            <a:ext cx="2906872" cy="2906668"/>
          </a:xfrm>
          <a:prstGeom prst="roundRect">
            <a:avLst/>
          </a:prstGeom>
          <a:blipFill>
            <a:blip r:embed="rId4" cstate="print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: Rounded Corners 25" descr="http://middleschoolelite.com/wp-content/uploads/2010/09/Marquise_Walker_001-300x200.jpg">
            <a:hlinkClick r:id="rId5"/>
          </p:cNvPr>
          <p:cNvSpPr/>
          <p:nvPr/>
        </p:nvSpPr>
        <p:spPr>
          <a:xfrm>
            <a:off x="4663692" y="2351132"/>
            <a:ext cx="2906872" cy="2906668"/>
          </a:xfrm>
          <a:prstGeom prst="roundRect">
            <a:avLst/>
          </a:prstGeom>
          <a:blipFill>
            <a:blip r:embed="rId6" cstate="print"/>
            <a:srcRect/>
            <a:stretch>
              <a:fillRect l="-48155" r="-1845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: Rounded Corners 27" descr="https://encrypted-tbn2.gstatic.com/images?q=tbn:ANd9GcTinZzYsVZv0xkuWzhwYRhgVeU4M_198Tyx2Eg1wuaNvzyraK7R">
            <a:hlinkClick r:id="rId7"/>
          </p:cNvPr>
          <p:cNvSpPr/>
          <p:nvPr/>
        </p:nvSpPr>
        <p:spPr>
          <a:xfrm>
            <a:off x="1067566" y="2351132"/>
            <a:ext cx="2906872" cy="2906668"/>
          </a:xfrm>
          <a:prstGeom prst="roundRect">
            <a:avLst/>
          </a:prstGeom>
          <a:blipFill>
            <a:blip r:embed="rId8" cstate="print"/>
            <a:srcRect/>
            <a:stretch>
              <a:fillRect t="-7086" b="-42914"/>
            </a:stretch>
          </a:blip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D5CDF-1206-4C34-BFF7-CE1F0F6A9205}"/>
              </a:ext>
            </a:extLst>
          </p:cNvPr>
          <p:cNvSpPr txBox="1"/>
          <p:nvPr/>
        </p:nvSpPr>
        <p:spPr>
          <a:xfrm>
            <a:off x="643445" y="5812725"/>
            <a:ext cx="242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+mn-cs"/>
              </a:rPr>
              <a:t>*Photographs used are with patient consent or are sourced from stock images </a:t>
            </a:r>
          </a:p>
        </p:txBody>
      </p:sp>
    </p:spTree>
    <p:extLst>
      <p:ext uri="{BB962C8B-B14F-4D97-AF65-F5344CB8AC3E}">
        <p14:creationId xmlns:p14="http://schemas.microsoft.com/office/powerpoint/2010/main" val="230830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48185" y="410939"/>
            <a:ext cx="8500380" cy="51741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8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PROPHYLAXIE EST LE TRAITEMENT DE RÉFÉRENCE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400" b="1" i="0" u="none" strike="noStrike" kern="8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400" b="1" i="0" u="none" strike="noStrike" kern="8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sz="3400" b="1" i="0" u="none" strike="noStrike" kern="8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400" b="1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800" cap="all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kumimoji="0" lang="fr-FR" sz="1800" b="1" i="0" u="none" strike="noStrike" kern="800" cap="all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sng" strike="noStrike" kern="800" cap="all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PARTOUT</a:t>
            </a:r>
          </a:p>
        </p:txBody>
      </p:sp>
      <p:sp>
        <p:nvSpPr>
          <p:cNvPr id="4" name="Oval Callout 4">
            <a:extLst>
              <a:ext uri="{FF2B5EF4-FFF2-40B4-BE49-F238E27FC236}">
                <a16:creationId xmlns:a16="http://schemas.microsoft.com/office/drawing/2014/main" id="{11A1712D-8561-4B8C-8453-E64328658192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Lignes directrices de la FMH</a:t>
            </a:r>
          </a:p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(Prophylaxie)</a:t>
            </a:r>
          </a:p>
        </p:txBody>
      </p:sp>
      <p:sp>
        <p:nvSpPr>
          <p:cNvPr id="11" name="Rectangle: Rounded Corners 1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E41975F6-1F25-4E71-8F6C-74E464D96009}"/>
              </a:ext>
            </a:extLst>
          </p:cNvPr>
          <p:cNvSpPr/>
          <p:nvPr/>
        </p:nvSpPr>
        <p:spPr>
          <a:xfrm>
            <a:off x="6840513" y="1774399"/>
            <a:ext cx="1915725" cy="1915600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: Rounded Corners 11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326E260E-409F-484D-BF92-5A7341E3872C}"/>
              </a:ext>
            </a:extLst>
          </p:cNvPr>
          <p:cNvSpPr/>
          <p:nvPr/>
        </p:nvSpPr>
        <p:spPr>
          <a:xfrm>
            <a:off x="6840513" y="4726501"/>
            <a:ext cx="1915725" cy="1915600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9837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AC5956-67BE-47C7-91A9-6D903883498A}"/>
              </a:ext>
            </a:extLst>
          </p:cNvPr>
          <p:cNvSpPr txBox="1">
            <a:spLocks/>
          </p:cNvSpPr>
          <p:nvPr/>
        </p:nvSpPr>
        <p:spPr>
          <a:xfrm>
            <a:off x="3908613" y="1201204"/>
            <a:ext cx="7688301" cy="4728002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1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 Pour les patients atteints d’hémophilie A ou B…, en particulier les enfants, la </a:t>
            </a:r>
            <a:r>
              <a:rPr kumimoji="0" lang="fr-FR" b="1" i="1" u="none" strike="noStrike" kern="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FMH recommande une prophylaxie régulière à long terme comme traitement de référence</a:t>
            </a:r>
            <a:r>
              <a:rPr kumimoji="0" lang="fr-FR" b="1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…. Lorsqu’il n’est pas possible de mettre en œuvre une prophylaxie, </a:t>
            </a:r>
            <a:r>
              <a:rPr kumimoji="0" lang="fr-FR" b="1" i="1" u="sng" strike="noStrike" kern="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traitement ponctuel (à la demande)</a:t>
            </a:r>
            <a:r>
              <a:rPr kumimoji="0" lang="fr-FR" b="1" i="1" strike="noStrike" kern="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r-FR" b="1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 alors essentiel pour traiter les hémorragies aiguës, mais </a:t>
            </a:r>
            <a:r>
              <a:rPr kumimoji="0" lang="fr-FR" b="1" i="1" u="sng" strike="noStrike" kern="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NE PERMET PAS DE PRÉVENIR les lésions articulaires à long terme</a:t>
            </a:r>
            <a:r>
              <a:rPr kumimoji="0" lang="fr-FR" b="1" i="1" strike="noStrike" kern="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 »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78304F6-C067-4BC7-954D-D43D13E083B1}"/>
              </a:ext>
            </a:extLst>
          </p:cNvPr>
          <p:cNvSpPr txBox="1">
            <a:spLocks/>
          </p:cNvSpPr>
          <p:nvPr/>
        </p:nvSpPr>
        <p:spPr>
          <a:xfrm>
            <a:off x="571500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Prophylaxie </a:t>
            </a:r>
            <a:r>
              <a:rPr lang="fr-FR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Traitement de référence - Partout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DBDF2D-740A-4385-867F-480A48DD26FA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Chapitre 6 : Prophylaxie dans le domaine de l’hémophilie in </a:t>
            </a:r>
          </a:p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Lignes directrices de la FMH pour la prise en charge de l’hémophilie, 3</a:t>
            </a:r>
            <a:r>
              <a:rPr lang="fr-F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 édition,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  <p:sp>
        <p:nvSpPr>
          <p:cNvPr id="10" name="Oval Callout 4">
            <a:extLst>
              <a:ext uri="{FF2B5EF4-FFF2-40B4-BE49-F238E27FC236}">
                <a16:creationId xmlns:a16="http://schemas.microsoft.com/office/drawing/2014/main" id="{F9A4598E-BF38-4207-8281-A68C50C0473C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Lignes directrices de la FMH</a:t>
            </a:r>
          </a:p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(Prophylaxie)</a:t>
            </a:r>
          </a:p>
        </p:txBody>
      </p:sp>
    </p:spTree>
    <p:extLst>
      <p:ext uri="{BB962C8B-B14F-4D97-AF65-F5344CB8AC3E}">
        <p14:creationId xmlns:p14="http://schemas.microsoft.com/office/powerpoint/2010/main" val="343214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AC5956-67BE-47C7-91A9-6D903883498A}"/>
              </a:ext>
            </a:extLst>
          </p:cNvPr>
          <p:cNvSpPr txBox="1">
            <a:spLocks/>
          </p:cNvSpPr>
          <p:nvPr/>
        </p:nvSpPr>
        <p:spPr>
          <a:xfrm>
            <a:off x="3908613" y="1201203"/>
            <a:ext cx="7688301" cy="4728002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1" u="none" strike="noStrike" kern="800" cap="none" spc="30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 Dans les pays où l’offre de soins est extrêmement limitée, la </a:t>
            </a:r>
            <a:r>
              <a:rPr kumimoji="0" lang="fr-FR" b="1" i="1" u="none" strike="noStrike" kern="800" cap="none" spc="30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FMH préconise toujours un recours à la prophylaxie plutôt qu’un traitement ponctuel</a:t>
            </a:r>
            <a:r>
              <a:rPr kumimoji="0" lang="fr-FR" b="1" i="1" u="none" strike="noStrike" kern="800" cap="none" spc="30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b="1" i="1" cap="none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</a:t>
            </a:r>
            <a:r>
              <a:rPr kumimoji="0" lang="fr-FR" b="1" i="1" u="none" strike="noStrike" kern="800" cap="none" spc="30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reconnaît qu’une prophylaxie </a:t>
            </a:r>
            <a:r>
              <a:rPr kumimoji="0" lang="fr-FR" b="1" i="1" u="sng" strike="noStrike" kern="800" cap="none" spc="30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à moindre dose peut être mise en œuvre</a:t>
            </a:r>
            <a:r>
              <a:rPr kumimoji="0" lang="fr-FR" b="1" i="1" strike="noStrike" kern="800" cap="none" spc="30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 »</a:t>
            </a:r>
            <a:endParaRPr kumimoji="0" lang="fr-FR" b="1" i="1" u="sng" strike="noStrike" kern="800" cap="none" spc="30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A412E32-C088-4038-AA61-F9AC0DBEA80B}"/>
              </a:ext>
            </a:extLst>
          </p:cNvPr>
          <p:cNvSpPr txBox="1">
            <a:spLocks/>
          </p:cNvSpPr>
          <p:nvPr/>
        </p:nvSpPr>
        <p:spPr>
          <a:xfrm>
            <a:off x="571500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Prophylaxie </a:t>
            </a:r>
            <a:r>
              <a:rPr lang="fr-FR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Traitement de référence - Partout</a:t>
            </a:r>
          </a:p>
        </p:txBody>
      </p:sp>
      <p:sp>
        <p:nvSpPr>
          <p:cNvPr id="15" name="Oval Callout 4">
            <a:extLst>
              <a:ext uri="{FF2B5EF4-FFF2-40B4-BE49-F238E27FC236}">
                <a16:creationId xmlns:a16="http://schemas.microsoft.com/office/drawing/2014/main" id="{65916315-9AFB-40CF-B519-4C8281F70B02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Lignes directrices de la FMH</a:t>
            </a:r>
          </a:p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C7A1E-0D88-4B7B-B147-81F63EE012D1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Chapitre 6 : Prophylaxie dans le domaine de l’hémophilie in </a:t>
            </a:r>
          </a:p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Lignes directrices de la FMH pour la prise en charge de l’hémophilie, 3</a:t>
            </a:r>
            <a:r>
              <a:rPr lang="fr-F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 édition,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43697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08613" y="983489"/>
            <a:ext cx="7688301" cy="472800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1" u="none" strike="noStrike" kern="800" cap="none" spc="30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La FMH recommande </a:t>
            </a:r>
            <a:r>
              <a:rPr kumimoji="0" lang="fr-FR" b="1" i="1" u="sng" strike="noStrike" kern="800" cap="none" spc="30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d’initier rapidement une prophylaxie</a:t>
            </a:r>
            <a:r>
              <a:rPr kumimoji="0" lang="fr-FR" b="1" i="1" strike="noStrike" kern="800" cap="none" spc="30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r-FR" b="1" i="1" u="none" strike="noStrike" kern="800" cap="none" spc="30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avant l’apparition de toute lésion articulaire, de préférence avant l’âge de trois ans … </a:t>
            </a:r>
          </a:p>
          <a:p>
            <a:pPr marL="0" marR="0" lvl="0" indent="0" algn="l" defTabSz="4572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1" u="none" strike="noStrike" kern="800" cap="none" spc="30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3BE95D-D92A-4D44-8E10-3959E4B03233}"/>
              </a:ext>
            </a:extLst>
          </p:cNvPr>
          <p:cNvSpPr/>
          <p:nvPr/>
        </p:nvSpPr>
        <p:spPr>
          <a:xfrm>
            <a:off x="4810258" y="4427408"/>
            <a:ext cx="390703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(à savoir une prophylaxie primaire)</a:t>
            </a:r>
            <a:endParaRPr kumimoji="0" lang="fr-FR" sz="20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A07A14BA-F84D-4E78-87F4-94BCC7DDCEA8}"/>
              </a:ext>
            </a:extLst>
          </p:cNvPr>
          <p:cNvSpPr txBox="1">
            <a:spLocks/>
          </p:cNvSpPr>
          <p:nvPr/>
        </p:nvSpPr>
        <p:spPr>
          <a:xfrm>
            <a:off x="571500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Prophylaxie </a:t>
            </a:r>
            <a:r>
              <a:rPr lang="fr-FR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Initier rapidement</a:t>
            </a:r>
          </a:p>
        </p:txBody>
      </p:sp>
      <p:sp>
        <p:nvSpPr>
          <p:cNvPr id="17" name="Oval Callout 4">
            <a:extLst>
              <a:ext uri="{FF2B5EF4-FFF2-40B4-BE49-F238E27FC236}">
                <a16:creationId xmlns:a16="http://schemas.microsoft.com/office/drawing/2014/main" id="{3733738B-8386-4A9F-B6D4-EAE7836D4D3F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800" b="1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Lignes directrices de la FMH</a:t>
            </a:r>
          </a:p>
          <a:p>
            <a:pPr lvl="0" algn="ctr">
              <a:defRPr/>
            </a:pPr>
            <a:r>
              <a:rPr lang="fr-FR" sz="2800" b="1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fr-FR" sz="2400" b="1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034C5-E9AF-43A5-A416-81C0A2F01CC2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Chapitre 6 : Prophylaxie dans le domaine de l’hémophilie in </a:t>
            </a:r>
          </a:p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Lignes directrices de la FMH pour la prise en charge de l’hémophilie, 3</a:t>
            </a:r>
            <a:r>
              <a:rPr lang="fr-F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 édition,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277136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AC5956-67BE-47C7-91A9-6D903883498A}"/>
              </a:ext>
            </a:extLst>
          </p:cNvPr>
          <p:cNvSpPr txBox="1">
            <a:spLocks/>
          </p:cNvSpPr>
          <p:nvPr/>
        </p:nvSpPr>
        <p:spPr>
          <a:xfrm>
            <a:off x="3908613" y="1201204"/>
            <a:ext cx="7688301" cy="4728002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1" u="sng" strike="noStrike" kern="8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02E984A-761E-4FD6-8E82-1E20FE6FA6BC}"/>
              </a:ext>
            </a:extLst>
          </p:cNvPr>
          <p:cNvSpPr txBox="1">
            <a:spLocks/>
          </p:cNvSpPr>
          <p:nvPr/>
        </p:nvSpPr>
        <p:spPr>
          <a:xfrm>
            <a:off x="3908614" y="1201204"/>
            <a:ext cx="7688301" cy="472800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fr-FR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 Pour les patients atteints d’hémophilie A ou B avec un phénotype sévère 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 cela peut concerner des patients d’hémophilie modérée), la </a:t>
            </a:r>
            <a:r>
              <a:rPr kumimoji="0" lang="fr-FR" b="1" i="1" u="sng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FMH recommande vivement que de tels patients bénéficient d’une prophylaxie </a:t>
            </a:r>
            <a:r>
              <a:rPr kumimoji="0" lang="fr-FR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suffisante</a:t>
            </a:r>
            <a:r>
              <a:rPr kumimoji="0" lang="fr-FR" b="1" i="1" u="none" strike="noStrike" kern="1200" cap="none" spc="0" normalizeH="0" baseline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b="1" i="1" u="sng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pour prévenir en permanence les saignements</a:t>
            </a:r>
            <a:r>
              <a:rPr kumimoji="0" lang="fr-FR" b="1" i="1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 »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B0BB7B4-87B0-41D2-9DC0-8B1CF43D4255}"/>
              </a:ext>
            </a:extLst>
          </p:cNvPr>
          <p:cNvSpPr txBox="1">
            <a:spLocks/>
          </p:cNvSpPr>
          <p:nvPr/>
        </p:nvSpPr>
        <p:spPr>
          <a:xfrm>
            <a:off x="571500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Prophylaxie </a:t>
            </a:r>
            <a:r>
              <a:rPr lang="fr-FR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Prévention de tous les saignements</a:t>
            </a:r>
          </a:p>
        </p:txBody>
      </p:sp>
      <p:sp>
        <p:nvSpPr>
          <p:cNvPr id="18" name="Oval Callout 4">
            <a:extLst>
              <a:ext uri="{FF2B5EF4-FFF2-40B4-BE49-F238E27FC236}">
                <a16:creationId xmlns:a16="http://schemas.microsoft.com/office/drawing/2014/main" id="{F51DEC2D-D0AF-4A10-A0D0-F23A70A71286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Lignes directrices de la FMH</a:t>
            </a:r>
          </a:p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0F7D19-A1E1-4F51-867D-97BB7DEC0C71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Chapitre 6 : Prophylaxie dans le domaine de l’hémophilie in </a:t>
            </a:r>
          </a:p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Lignes directrices de la FMH pour la prise en charge de l’hémophilie, 3</a:t>
            </a:r>
            <a:r>
              <a:rPr lang="fr-F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 édition,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1616538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C39B09-1D58-464D-A827-54BC80161F3D}"/>
              </a:ext>
            </a:extLst>
          </p:cNvPr>
          <p:cNvSpPr/>
          <p:nvPr/>
        </p:nvSpPr>
        <p:spPr>
          <a:xfrm>
            <a:off x="9347200" y="5360475"/>
            <a:ext cx="2844800" cy="1186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28FE41-162A-4F53-AD7C-BC81A51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798707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4AB07E5-2F1E-4B97-B02C-2C81B9FA32C1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saignements enfants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B30C411-D461-4549-80E4-FAB5427286D6}"/>
              </a:ext>
            </a:extLst>
          </p:cNvPr>
          <p:cNvSpPr txBox="1"/>
          <p:nvPr/>
        </p:nvSpPr>
        <p:spPr>
          <a:xfrm>
            <a:off x="4505286" y="1505087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saignements enfants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AB294F-0005-4943-BF5E-000F2C9327CC}"/>
              </a:ext>
            </a:extLst>
          </p:cNvPr>
          <p:cNvSpPr txBox="1"/>
          <p:nvPr/>
        </p:nvSpPr>
        <p:spPr>
          <a:xfrm>
            <a:off x="2100648" y="1505087"/>
            <a:ext cx="2230718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Saignements articulaires</a:t>
            </a:r>
          </a:p>
          <a:p>
            <a:pPr lvl="0" algn="ctr">
              <a:defRPr/>
            </a:pP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adultes+enfants</a:t>
            </a: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27B66C86-5BAC-4527-B08E-1C7D9659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Prophylaxie avec facteur à ½ vie standard</a:t>
            </a:r>
            <a:br>
              <a:rPr lang="fr-FR" dirty="0"/>
            </a:br>
            <a:r>
              <a:rPr lang="fr-FR" dirty="0"/>
              <a:t>	</a:t>
            </a:r>
            <a:r>
              <a:rPr lang="fr-FR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fr-FR" sz="2800" dirty="0">
                <a:solidFill>
                  <a:schemeClr val="accent1"/>
                </a:solidFill>
              </a:rPr>
              <a:t>forte</a:t>
            </a:r>
            <a:r>
              <a:rPr lang="fr-FR" sz="2800" dirty="0">
                <a:solidFill>
                  <a:schemeClr val="accent1"/>
                </a:solidFill>
                <a:sym typeface="Wingdings" panose="05000000000000000000" pitchFamily="2" charset="2"/>
              </a:rPr>
              <a:t></a:t>
            </a:r>
            <a:r>
              <a:rPr lang="fr-FR" sz="2800" dirty="0">
                <a:solidFill>
                  <a:schemeClr val="accent1"/>
                </a:solidFill>
              </a:rPr>
              <a:t> des saignements</a:t>
            </a:r>
            <a:endParaRPr lang="en-CA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80C2BE-C083-4103-96CC-49175DC315E2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intermédiaire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2C7C35-96F2-403A-B995-ABE0011FFAC9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intermédiaire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971E7B-9D62-4B39-80BA-D0F29800F945}"/>
              </a:ext>
            </a:extLst>
          </p:cNvPr>
          <p:cNvSpPr txBox="1"/>
          <p:nvPr/>
        </p:nvSpPr>
        <p:spPr>
          <a:xfrm>
            <a:off x="8206645" y="5900733"/>
            <a:ext cx="2098964" cy="442674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Pleine dose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C8076C-F9CC-424B-B21F-D09B46EACDD9}"/>
              </a:ext>
            </a:extLst>
          </p:cNvPr>
          <p:cNvSpPr/>
          <p:nvPr/>
        </p:nvSpPr>
        <p:spPr>
          <a:xfrm>
            <a:off x="3639845" y="3969544"/>
            <a:ext cx="1193801" cy="4616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-76 %</a:t>
            </a:r>
            <a:endParaRPr lang="en-CA" sz="20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095359-1594-4238-AB9F-F9A3DB79247E}"/>
              </a:ext>
            </a:extLst>
          </p:cNvPr>
          <p:cNvSpPr/>
          <p:nvPr/>
        </p:nvSpPr>
        <p:spPr>
          <a:xfrm>
            <a:off x="6501023" y="3951984"/>
            <a:ext cx="1193801" cy="4616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-82 %</a:t>
            </a:r>
            <a:endParaRPr lang="en-CA" sz="2000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9BAB93-C807-4A34-9662-9FF425EAD5B4}"/>
              </a:ext>
            </a:extLst>
          </p:cNvPr>
          <p:cNvSpPr/>
          <p:nvPr/>
        </p:nvSpPr>
        <p:spPr>
          <a:xfrm>
            <a:off x="9347200" y="4208574"/>
            <a:ext cx="1193801" cy="4616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-93 %</a:t>
            </a:r>
            <a:endParaRPr lang="en-CA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A5969-C956-427F-BD3F-372CEF33E56E}"/>
              </a:ext>
            </a:extLst>
          </p:cNvPr>
          <p:cNvSpPr txBox="1"/>
          <p:nvPr/>
        </p:nvSpPr>
        <p:spPr>
          <a:xfrm>
            <a:off x="9969498" y="2319997"/>
            <a:ext cx="1663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à la </a:t>
            </a:r>
            <a:r>
              <a:rPr lang="en-CA" dirty="0" err="1"/>
              <a:t>demande</a:t>
            </a:r>
            <a:r>
              <a:rPr lang="en-CA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FA9C67-0B07-4CC9-81E5-FCED075213C5}"/>
              </a:ext>
            </a:extLst>
          </p:cNvPr>
          <p:cNvSpPr txBox="1"/>
          <p:nvPr/>
        </p:nvSpPr>
        <p:spPr>
          <a:xfrm>
            <a:off x="9969496" y="2716630"/>
            <a:ext cx="1663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prophylaxie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184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C39B09-1D58-464D-A827-54BC80161F3D}"/>
              </a:ext>
            </a:extLst>
          </p:cNvPr>
          <p:cNvSpPr/>
          <p:nvPr/>
        </p:nvSpPr>
        <p:spPr>
          <a:xfrm>
            <a:off x="9347200" y="5360476"/>
            <a:ext cx="2844800" cy="114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28FE41-162A-4F53-AD7C-BC81A51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428407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4AB07E5-2F1E-4B97-B02C-2C81B9FA32C1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saignements enfants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B30C411-D461-4549-80E4-FAB5427286D6}"/>
              </a:ext>
            </a:extLst>
          </p:cNvPr>
          <p:cNvSpPr txBox="1"/>
          <p:nvPr/>
        </p:nvSpPr>
        <p:spPr>
          <a:xfrm>
            <a:off x="4505286" y="1505087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saignements enfants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AB294F-0005-4943-BF5E-000F2C9327CC}"/>
              </a:ext>
            </a:extLst>
          </p:cNvPr>
          <p:cNvSpPr txBox="1"/>
          <p:nvPr/>
        </p:nvSpPr>
        <p:spPr>
          <a:xfrm>
            <a:off x="2100648" y="1505087"/>
            <a:ext cx="2230718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Saignements articulaires</a:t>
            </a:r>
          </a:p>
          <a:p>
            <a:pPr lvl="0" algn="ctr">
              <a:defRPr/>
            </a:pPr>
            <a:r>
              <a:rPr lang="fr-FR" sz="20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adultes+enfants</a:t>
            </a: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2975A-1E10-479B-999F-63EEF5F333AB}"/>
              </a:ext>
            </a:extLst>
          </p:cNvPr>
          <p:cNvSpPr/>
          <p:nvPr/>
        </p:nvSpPr>
        <p:spPr>
          <a:xfrm>
            <a:off x="9969500" y="2293257"/>
            <a:ext cx="1349125" cy="36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D4185A0-9EC5-4608-A7CC-7632C905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Prophylaxie avec facteur à ½ vie standard</a:t>
            </a:r>
            <a:br>
              <a:rPr lang="fr-FR" dirty="0"/>
            </a:br>
            <a:r>
              <a:rPr lang="fr-FR" dirty="0"/>
              <a:t>	</a:t>
            </a:r>
            <a:r>
              <a:rPr lang="fr-FR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fr-FR" sz="2800" dirty="0">
                <a:solidFill>
                  <a:schemeClr val="accent1"/>
                </a:solidFill>
              </a:rPr>
              <a:t>forte</a:t>
            </a:r>
            <a:r>
              <a:rPr lang="fr-FR" sz="2800" dirty="0">
                <a:solidFill>
                  <a:schemeClr val="accent1"/>
                </a:solidFill>
                <a:sym typeface="Wingdings" panose="05000000000000000000" pitchFamily="2" charset="2"/>
              </a:rPr>
              <a:t></a:t>
            </a:r>
            <a:r>
              <a:rPr lang="fr-FR" sz="2800" dirty="0">
                <a:solidFill>
                  <a:schemeClr val="accent1"/>
                </a:solidFill>
              </a:rPr>
              <a:t> des saignements</a:t>
            </a:r>
            <a:endParaRPr lang="en-CA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F3958-AB69-4FC1-80FB-573D64405E38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intermédiaire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B63888-A519-4EA0-8E7F-81412F5D329F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intermédiaire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B00F8-7D97-4196-A141-9C4742E36E2B}"/>
              </a:ext>
            </a:extLst>
          </p:cNvPr>
          <p:cNvSpPr txBox="1"/>
          <p:nvPr/>
        </p:nvSpPr>
        <p:spPr>
          <a:xfrm>
            <a:off x="8206645" y="5900733"/>
            <a:ext cx="2098964" cy="442674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Pleine dose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53333D-54AD-4DB7-9E8D-6B19FAC23A59}"/>
              </a:ext>
            </a:extLst>
          </p:cNvPr>
          <p:cNvSpPr txBox="1"/>
          <p:nvPr/>
        </p:nvSpPr>
        <p:spPr>
          <a:xfrm>
            <a:off x="9969496" y="2716630"/>
            <a:ext cx="1663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prophylaxie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025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9E7F2-8A51-944D-9B89-44C4FD5F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74742" y="1096651"/>
            <a:ext cx="4042511" cy="5237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FA7CA-25A6-4E52-AD19-9B794E7D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Lignes directrices pour la prise en charge de l’hémophilie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F09F4-0E4B-421D-89A7-61BE5E96C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i="1" dirty="0"/>
              <a:t>Toutes les recommandations sont basées sur le consensus</a:t>
            </a:r>
            <a:r>
              <a:rPr lang="en-US" sz="900" b="1" i="1" u="none" strike="noStrike" baseline="0" dirty="0"/>
              <a:t>.</a:t>
            </a:r>
          </a:p>
          <a:p>
            <a:r>
              <a:rPr lang="it-IT" sz="900" dirty="0"/>
              <a:t>Srivastava A et al. </a:t>
            </a:r>
            <a:r>
              <a:rPr lang="it-IT" sz="900" dirty="0" err="1"/>
              <a:t>Haemophilia</a:t>
            </a:r>
            <a:r>
              <a:rPr lang="it-IT" sz="900" dirty="0"/>
              <a:t>. 2020;26(Suppl 6):1–158.</a:t>
            </a:r>
            <a:r>
              <a:rPr lang="en-US" dirty="0"/>
              <a:t> 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6497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C39B09-1D58-464D-A827-54BC80161F3D}"/>
              </a:ext>
            </a:extLst>
          </p:cNvPr>
          <p:cNvSpPr/>
          <p:nvPr/>
        </p:nvSpPr>
        <p:spPr>
          <a:xfrm>
            <a:off x="9347200" y="5360475"/>
            <a:ext cx="2844800" cy="1186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28FE41-162A-4F53-AD7C-BC81A51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620066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4AB07E5-2F1E-4B97-B02C-2C81B9FA32C1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saignements enfants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B30C411-D461-4549-80E4-FAB5427286D6}"/>
              </a:ext>
            </a:extLst>
          </p:cNvPr>
          <p:cNvSpPr txBox="1"/>
          <p:nvPr/>
        </p:nvSpPr>
        <p:spPr>
          <a:xfrm>
            <a:off x="4505286" y="1505087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saignements enfants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AB294F-0005-4943-BF5E-000F2C9327CC}"/>
              </a:ext>
            </a:extLst>
          </p:cNvPr>
          <p:cNvSpPr txBox="1"/>
          <p:nvPr/>
        </p:nvSpPr>
        <p:spPr>
          <a:xfrm>
            <a:off x="2100648" y="1505087"/>
            <a:ext cx="2230718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Saignements articulaires</a:t>
            </a:r>
          </a:p>
          <a:p>
            <a:pPr lvl="0" algn="ctr">
              <a:defRPr/>
            </a:pPr>
            <a:r>
              <a:rPr lang="fr-FR" sz="20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adultes+enfants</a:t>
            </a: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2975A-1E10-479B-999F-63EEF5F333AB}"/>
              </a:ext>
            </a:extLst>
          </p:cNvPr>
          <p:cNvSpPr/>
          <p:nvPr/>
        </p:nvSpPr>
        <p:spPr>
          <a:xfrm>
            <a:off x="9969500" y="2293257"/>
            <a:ext cx="1349125" cy="36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own Arrow 1">
            <a:extLst>
              <a:ext uri="{FF2B5EF4-FFF2-40B4-BE49-F238E27FC236}">
                <a16:creationId xmlns:a16="http://schemas.microsoft.com/office/drawing/2014/main" id="{8F1F096E-536D-4781-96DE-F3AE30E9D527}"/>
              </a:ext>
            </a:extLst>
          </p:cNvPr>
          <p:cNvSpPr/>
          <p:nvPr/>
        </p:nvSpPr>
        <p:spPr bwMode="auto">
          <a:xfrm>
            <a:off x="3632036" y="4038270"/>
            <a:ext cx="654627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Down Arrow 9">
            <a:extLst>
              <a:ext uri="{FF2B5EF4-FFF2-40B4-BE49-F238E27FC236}">
                <a16:creationId xmlns:a16="http://schemas.microsoft.com/office/drawing/2014/main" id="{86400EDA-BF1F-4E1E-90D8-9998469BA7FF}"/>
              </a:ext>
            </a:extLst>
          </p:cNvPr>
          <p:cNvSpPr/>
          <p:nvPr/>
        </p:nvSpPr>
        <p:spPr bwMode="auto">
          <a:xfrm>
            <a:off x="6476507" y="4038270"/>
            <a:ext cx="654627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BC0A2697-F2F9-4078-A46D-14F5B255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Prophylaxie avec facteur à ½ vie standard</a:t>
            </a:r>
            <a:br>
              <a:rPr lang="fr-FR" dirty="0"/>
            </a:br>
            <a:r>
              <a:rPr lang="fr-FR" dirty="0"/>
              <a:t>	</a:t>
            </a:r>
            <a:r>
              <a:rPr lang="fr-FR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fr-FR" sz="2800" dirty="0">
                <a:solidFill>
                  <a:schemeClr val="accent1"/>
                </a:solidFill>
              </a:rPr>
              <a:t>forte</a:t>
            </a:r>
            <a:r>
              <a:rPr lang="fr-FR" sz="2800" dirty="0">
                <a:solidFill>
                  <a:schemeClr val="accent1"/>
                </a:solidFill>
                <a:sym typeface="Wingdings" panose="05000000000000000000" pitchFamily="2" charset="2"/>
              </a:rPr>
              <a:t></a:t>
            </a:r>
            <a:r>
              <a:rPr lang="fr-FR" sz="2800" dirty="0">
                <a:solidFill>
                  <a:schemeClr val="accent1"/>
                </a:solidFill>
              </a:rPr>
              <a:t> des saignements</a:t>
            </a:r>
            <a:endParaRPr lang="en-CA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8D4974-F674-40B8-A8D9-E0D150095CB7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intermédiaire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5A5565-5C66-46A9-A383-89E8A5B2A87D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intermédiaire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D824DD-14A8-4A14-8818-B8D2D40EB2F8}"/>
              </a:ext>
            </a:extLst>
          </p:cNvPr>
          <p:cNvSpPr txBox="1"/>
          <p:nvPr/>
        </p:nvSpPr>
        <p:spPr>
          <a:xfrm>
            <a:off x="8206645" y="5900733"/>
            <a:ext cx="2098964" cy="442674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Pleine dose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8F1B9C-806F-4449-8F45-50D5C13DAF1F}"/>
              </a:ext>
            </a:extLst>
          </p:cNvPr>
          <p:cNvSpPr/>
          <p:nvPr/>
        </p:nvSpPr>
        <p:spPr>
          <a:xfrm>
            <a:off x="2588654" y="3039414"/>
            <a:ext cx="5630870" cy="90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 sz="36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Pas suffisant !</a:t>
            </a:r>
            <a:endParaRPr kumimoji="0" lang="fr-FR" sz="3600" b="1" i="0" u="sng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4EB139-E156-4E72-A740-4AD6FBC65355}"/>
              </a:ext>
            </a:extLst>
          </p:cNvPr>
          <p:cNvSpPr txBox="1"/>
          <p:nvPr/>
        </p:nvSpPr>
        <p:spPr>
          <a:xfrm>
            <a:off x="9969496" y="2716630"/>
            <a:ext cx="1663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prophylaxie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5592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C39B09-1D58-464D-A827-54BC80161F3D}"/>
              </a:ext>
            </a:extLst>
          </p:cNvPr>
          <p:cNvSpPr/>
          <p:nvPr/>
        </p:nvSpPr>
        <p:spPr>
          <a:xfrm>
            <a:off x="9347200" y="5360476"/>
            <a:ext cx="2844800" cy="1044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28FE41-162A-4F53-AD7C-BC81A51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701587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4AB07E5-2F1E-4B97-B02C-2C81B9FA32C1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saignements enfants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B30C411-D461-4549-80E4-FAB5427286D6}"/>
              </a:ext>
            </a:extLst>
          </p:cNvPr>
          <p:cNvSpPr txBox="1"/>
          <p:nvPr/>
        </p:nvSpPr>
        <p:spPr>
          <a:xfrm>
            <a:off x="4505286" y="1505087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saignements enfants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AB294F-0005-4943-BF5E-000F2C9327CC}"/>
              </a:ext>
            </a:extLst>
          </p:cNvPr>
          <p:cNvSpPr txBox="1"/>
          <p:nvPr/>
        </p:nvSpPr>
        <p:spPr>
          <a:xfrm>
            <a:off x="2100648" y="1505087"/>
            <a:ext cx="2230718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Saignements articulaires</a:t>
            </a:r>
          </a:p>
          <a:p>
            <a:pPr lvl="0" algn="ctr">
              <a:defRPr/>
            </a:pPr>
            <a:r>
              <a:rPr lang="fr-FR" sz="2000" b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adultes+enfants</a:t>
            </a: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2975A-1E10-479B-999F-63EEF5F333AB}"/>
              </a:ext>
            </a:extLst>
          </p:cNvPr>
          <p:cNvSpPr/>
          <p:nvPr/>
        </p:nvSpPr>
        <p:spPr>
          <a:xfrm>
            <a:off x="9969500" y="2293257"/>
            <a:ext cx="1349125" cy="36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own Arrow 1">
            <a:extLst>
              <a:ext uri="{FF2B5EF4-FFF2-40B4-BE49-F238E27FC236}">
                <a16:creationId xmlns:a16="http://schemas.microsoft.com/office/drawing/2014/main" id="{8F1F096E-536D-4781-96DE-F3AE30E9D527}"/>
              </a:ext>
            </a:extLst>
          </p:cNvPr>
          <p:cNvSpPr/>
          <p:nvPr/>
        </p:nvSpPr>
        <p:spPr bwMode="auto">
          <a:xfrm>
            <a:off x="3632036" y="4038270"/>
            <a:ext cx="654627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Down Arrow 9">
            <a:extLst>
              <a:ext uri="{FF2B5EF4-FFF2-40B4-BE49-F238E27FC236}">
                <a16:creationId xmlns:a16="http://schemas.microsoft.com/office/drawing/2014/main" id="{86400EDA-BF1F-4E1E-90D8-9998469BA7FF}"/>
              </a:ext>
            </a:extLst>
          </p:cNvPr>
          <p:cNvSpPr/>
          <p:nvPr/>
        </p:nvSpPr>
        <p:spPr bwMode="auto">
          <a:xfrm>
            <a:off x="6476507" y="4038270"/>
            <a:ext cx="654627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2EDD98A-3C53-4D7D-88F0-3090BAC5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Prophylaxie avec facteur à ½ vie standard</a:t>
            </a:r>
            <a:br>
              <a:rPr lang="fr-FR" dirty="0"/>
            </a:br>
            <a:r>
              <a:rPr lang="fr-FR" dirty="0"/>
              <a:t>	</a:t>
            </a:r>
            <a:r>
              <a:rPr lang="fr-FR" sz="2800" dirty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fr-FR" sz="2800" dirty="0">
                <a:solidFill>
                  <a:schemeClr val="accent1"/>
                </a:solidFill>
              </a:rPr>
              <a:t>forte</a:t>
            </a:r>
            <a:r>
              <a:rPr lang="fr-FR" sz="2800" dirty="0">
                <a:solidFill>
                  <a:schemeClr val="accent1"/>
                </a:solidFill>
                <a:sym typeface="Wingdings" panose="05000000000000000000" pitchFamily="2" charset="2"/>
              </a:rPr>
              <a:t></a:t>
            </a:r>
            <a:r>
              <a:rPr lang="fr-FR" sz="2800" dirty="0">
                <a:solidFill>
                  <a:schemeClr val="accent1"/>
                </a:solidFill>
              </a:rPr>
              <a:t> des saignements</a:t>
            </a:r>
            <a:endParaRPr lang="en-CA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359F6-1E8B-4128-A844-043F420157EF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intermédiaire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0AAF17-F812-451A-BEC5-9ACF8E4D7B04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intermédiaire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13FA5F-1341-49D6-A43F-283A7909AD7C}"/>
              </a:ext>
            </a:extLst>
          </p:cNvPr>
          <p:cNvSpPr txBox="1"/>
          <p:nvPr/>
        </p:nvSpPr>
        <p:spPr>
          <a:xfrm>
            <a:off x="8206645" y="5900733"/>
            <a:ext cx="2098964" cy="442674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Pleine dose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17449C-F9A0-4D02-B0AB-8940CC3FC208}"/>
              </a:ext>
            </a:extLst>
          </p:cNvPr>
          <p:cNvSpPr/>
          <p:nvPr/>
        </p:nvSpPr>
        <p:spPr>
          <a:xfrm>
            <a:off x="2588654" y="3039414"/>
            <a:ext cx="5630870" cy="90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Pas suffisant !</a:t>
            </a:r>
            <a:endParaRPr lang="fr-FR" sz="3600" b="1" u="sng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66D25C-FB13-41D7-9135-8BC80C1103D1}"/>
              </a:ext>
            </a:extLst>
          </p:cNvPr>
          <p:cNvSpPr/>
          <p:nvPr/>
        </p:nvSpPr>
        <p:spPr>
          <a:xfrm>
            <a:off x="8718997" y="4038270"/>
            <a:ext cx="2073499" cy="7781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OK mais</a:t>
            </a:r>
            <a:endParaRPr kumimoji="0" lang="fr-FR" sz="3200" b="1" i="0" u="sng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3E32D-610E-4126-BC84-862C615F4EF2}"/>
              </a:ext>
            </a:extLst>
          </p:cNvPr>
          <p:cNvSpPr txBox="1"/>
          <p:nvPr/>
        </p:nvSpPr>
        <p:spPr>
          <a:xfrm>
            <a:off x="9969496" y="2716630"/>
            <a:ext cx="1663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prophylaxie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1176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>
            <a:extLst>
              <a:ext uri="{FF2B5EF4-FFF2-40B4-BE49-F238E27FC236}">
                <a16:creationId xmlns:a16="http://schemas.microsoft.com/office/drawing/2014/main" id="{10291E93-3C17-4092-B1DC-EC4E9157F09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fr-FR" b="1" dirty="0"/>
              <a:t>Prophylaxie à pleine dose de </a:t>
            </a:r>
            <a:r>
              <a:rPr lang="fr-FR" b="1" dirty="0">
                <a:solidFill>
                  <a:schemeClr val="accent1"/>
                </a:solidFill>
              </a:rPr>
              <a:t>FVIII à demi-vi</a:t>
            </a:r>
            <a:r>
              <a:rPr lang="fr-FR" dirty="0">
                <a:solidFill>
                  <a:schemeClr val="accent1"/>
                </a:solidFill>
              </a:rPr>
              <a:t>e standard</a:t>
            </a:r>
            <a:endParaRPr lang="fr-FR" b="1" dirty="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0A5409-EF55-4C12-98A5-8C5FB83633DF}"/>
              </a:ext>
            </a:extLst>
          </p:cNvPr>
          <p:cNvGrpSpPr/>
          <p:nvPr/>
        </p:nvGrpSpPr>
        <p:grpSpPr>
          <a:xfrm>
            <a:off x="1018243" y="1306286"/>
            <a:ext cx="10158854" cy="5137704"/>
            <a:chOff x="7938" y="795338"/>
            <a:chExt cx="12179463" cy="6159600"/>
          </a:xfrm>
        </p:grpSpPr>
        <p:pic>
          <p:nvPicPr>
            <p:cNvPr id="316419" name="Picture 2" descr="http://www.iihl.org/Media/Default/Images/2014-calendar-templat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9463" cy="6159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89DE948-27F6-4D2A-AE1D-B03ECB65F268}"/>
              </a:ext>
            </a:extLst>
          </p:cNvPr>
          <p:cNvGrpSpPr/>
          <p:nvPr/>
        </p:nvGrpSpPr>
        <p:grpSpPr>
          <a:xfrm>
            <a:off x="1148429" y="1328409"/>
            <a:ext cx="9905952" cy="3969567"/>
            <a:chOff x="1148429" y="1328409"/>
            <a:chExt cx="9905952" cy="3969567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E2DA6C17-2199-42D6-A65B-B8F151A19EED}"/>
                </a:ext>
              </a:extLst>
            </p:cNvPr>
            <p:cNvSpPr txBox="1"/>
            <p:nvPr/>
          </p:nvSpPr>
          <p:spPr>
            <a:xfrm>
              <a:off x="1369137" y="1331780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Janvier</a:t>
              </a:r>
              <a:endParaRPr lang="en-CA" b="1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C23BC76E-D9D6-46CC-B95D-7CDE2B615BC8}"/>
                </a:ext>
              </a:extLst>
            </p:cNvPr>
            <p:cNvSpPr txBox="1"/>
            <p:nvPr/>
          </p:nvSpPr>
          <p:spPr>
            <a:xfrm>
              <a:off x="3809209" y="133028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Février</a:t>
              </a:r>
              <a:endParaRPr lang="en-CA" b="1" dirty="0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B969918-B8BC-4A6C-B793-A649CE4F6276}"/>
                </a:ext>
              </a:extLst>
            </p:cNvPr>
            <p:cNvSpPr txBox="1"/>
            <p:nvPr/>
          </p:nvSpPr>
          <p:spPr>
            <a:xfrm>
              <a:off x="9159162" y="133028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Avril</a:t>
              </a:r>
              <a:endParaRPr lang="en-CA" b="1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9704AD14-2AAA-42CC-BDAD-A7B5FEBC2F04}"/>
                </a:ext>
              </a:extLst>
            </p:cNvPr>
            <p:cNvSpPr txBox="1"/>
            <p:nvPr/>
          </p:nvSpPr>
          <p:spPr>
            <a:xfrm>
              <a:off x="6500137" y="1328409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Mars</a:t>
              </a:r>
              <a:endParaRPr lang="en-CA" b="1" dirty="0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B986689B-4B95-4ABD-B4A7-605ED0AF4F89}"/>
                </a:ext>
              </a:extLst>
            </p:cNvPr>
            <p:cNvSpPr txBox="1"/>
            <p:nvPr/>
          </p:nvSpPr>
          <p:spPr>
            <a:xfrm>
              <a:off x="1376486" y="302363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Mai</a:t>
              </a:r>
              <a:endParaRPr lang="en-CA" b="1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35EE561E-C100-44A5-AFB0-44F63D46C525}"/>
                </a:ext>
              </a:extLst>
            </p:cNvPr>
            <p:cNvSpPr txBox="1"/>
            <p:nvPr/>
          </p:nvSpPr>
          <p:spPr>
            <a:xfrm>
              <a:off x="3816558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Juin</a:t>
              </a:r>
              <a:endParaRPr lang="en-CA" b="1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48F8971E-08DA-4B42-95EB-D980245C1E2F}"/>
                </a:ext>
              </a:extLst>
            </p:cNvPr>
            <p:cNvSpPr txBox="1"/>
            <p:nvPr/>
          </p:nvSpPr>
          <p:spPr>
            <a:xfrm>
              <a:off x="9166511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Août</a:t>
              </a:r>
              <a:endParaRPr lang="en-CA" b="1" dirty="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28F8CFCF-D389-425B-87FD-1FB6A3D20BEA}"/>
                </a:ext>
              </a:extLst>
            </p:cNvPr>
            <p:cNvSpPr txBox="1"/>
            <p:nvPr/>
          </p:nvSpPr>
          <p:spPr>
            <a:xfrm>
              <a:off x="6507486" y="3020261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Juillet</a:t>
              </a:r>
              <a:endParaRPr lang="en-CA" b="1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B11424C5-D009-49A6-BD01-091EA2C88EE1}"/>
                </a:ext>
              </a:extLst>
            </p:cNvPr>
            <p:cNvSpPr txBox="1"/>
            <p:nvPr/>
          </p:nvSpPr>
          <p:spPr>
            <a:xfrm>
              <a:off x="1309660" y="471541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Septembre</a:t>
              </a:r>
              <a:endParaRPr lang="en-CA" b="1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7143ED38-BDA2-498E-8760-43A17CB5FEF8}"/>
                </a:ext>
              </a:extLst>
            </p:cNvPr>
            <p:cNvSpPr txBox="1"/>
            <p:nvPr/>
          </p:nvSpPr>
          <p:spPr>
            <a:xfrm>
              <a:off x="3749732" y="4713916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Octobre</a:t>
              </a:r>
              <a:endParaRPr lang="en-CA" b="1" dirty="0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0786E87A-14DC-4D74-B731-47343CF705E9}"/>
                </a:ext>
              </a:extLst>
            </p:cNvPr>
            <p:cNvSpPr txBox="1"/>
            <p:nvPr/>
          </p:nvSpPr>
          <p:spPr>
            <a:xfrm>
              <a:off x="9099685" y="4713916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Décembre</a:t>
              </a:r>
              <a:endParaRPr lang="en-CA" b="1" dirty="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841071F1-CD0A-4BDC-8267-027D85BE4404}"/>
                </a:ext>
              </a:extLst>
            </p:cNvPr>
            <p:cNvSpPr txBox="1"/>
            <p:nvPr/>
          </p:nvSpPr>
          <p:spPr>
            <a:xfrm>
              <a:off x="6440660" y="4712043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Novembre</a:t>
              </a:r>
              <a:endParaRPr lang="en-CA" b="1" dirty="0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CE710F54-04FB-47EC-A996-D2D30A550171}"/>
                </a:ext>
              </a:extLst>
            </p:cNvPr>
            <p:cNvSpPr txBox="1"/>
            <p:nvPr/>
          </p:nvSpPr>
          <p:spPr>
            <a:xfrm>
              <a:off x="1156721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B96C8905-8C5B-47DA-A34E-86936C0634B0}"/>
                </a:ext>
              </a:extLst>
            </p:cNvPr>
            <p:cNvSpPr txBox="1"/>
            <p:nvPr/>
          </p:nvSpPr>
          <p:spPr>
            <a:xfrm>
              <a:off x="3715568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5CD0043F-DE9C-4D81-A38C-93B221D84593}"/>
                </a:ext>
              </a:extLst>
            </p:cNvPr>
            <p:cNvSpPr txBox="1"/>
            <p:nvPr/>
          </p:nvSpPr>
          <p:spPr>
            <a:xfrm>
              <a:off x="8833261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9FCB465-9426-4113-B4E6-85418AFACB41}"/>
                </a:ext>
              </a:extLst>
            </p:cNvPr>
            <p:cNvSpPr txBox="1"/>
            <p:nvPr/>
          </p:nvSpPr>
          <p:spPr>
            <a:xfrm>
              <a:off x="6274415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A82F77CE-D54E-44A4-B2B5-30E60E4EBEF3}"/>
                </a:ext>
              </a:extLst>
            </p:cNvPr>
            <p:cNvSpPr txBox="1"/>
            <p:nvPr/>
          </p:nvSpPr>
          <p:spPr>
            <a:xfrm>
              <a:off x="1156721" y="329246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8348691C-21CF-49D9-A9FC-AFA5E139B78E}"/>
                </a:ext>
              </a:extLst>
            </p:cNvPr>
            <p:cNvSpPr txBox="1"/>
            <p:nvPr/>
          </p:nvSpPr>
          <p:spPr>
            <a:xfrm>
              <a:off x="3715568" y="329246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6DBEB25E-7291-4664-A559-ED605F06B845}"/>
                </a:ext>
              </a:extLst>
            </p:cNvPr>
            <p:cNvSpPr txBox="1"/>
            <p:nvPr/>
          </p:nvSpPr>
          <p:spPr>
            <a:xfrm>
              <a:off x="8833261" y="329246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03F85B8C-E29B-4FC1-A268-2C9912840B44}"/>
                </a:ext>
              </a:extLst>
            </p:cNvPr>
            <p:cNvSpPr txBox="1"/>
            <p:nvPr/>
          </p:nvSpPr>
          <p:spPr>
            <a:xfrm>
              <a:off x="6274415" y="329246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9CEAB1F1-FC93-4E74-8F78-84DA56CA1FEA}"/>
                </a:ext>
              </a:extLst>
            </p:cNvPr>
            <p:cNvSpPr txBox="1"/>
            <p:nvPr/>
          </p:nvSpPr>
          <p:spPr>
            <a:xfrm>
              <a:off x="1148429" y="502097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2417D5E9-9A5A-4185-AEF9-1C9DC890AE11}"/>
                </a:ext>
              </a:extLst>
            </p:cNvPr>
            <p:cNvSpPr txBox="1"/>
            <p:nvPr/>
          </p:nvSpPr>
          <p:spPr>
            <a:xfrm>
              <a:off x="3707276" y="502097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7DADDE1E-F673-4DF5-933D-6D0338CF897A}"/>
                </a:ext>
              </a:extLst>
            </p:cNvPr>
            <p:cNvSpPr txBox="1"/>
            <p:nvPr/>
          </p:nvSpPr>
          <p:spPr>
            <a:xfrm>
              <a:off x="8824969" y="502097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B0EBE9E5-F025-4109-8117-7B634BB9FDC2}"/>
                </a:ext>
              </a:extLst>
            </p:cNvPr>
            <p:cNvSpPr txBox="1"/>
            <p:nvPr/>
          </p:nvSpPr>
          <p:spPr>
            <a:xfrm>
              <a:off x="6266123" y="502097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</p:grp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3872753" y="3518396"/>
            <a:ext cx="4453666" cy="7694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811B5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217613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4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(182 injections)</a:t>
            </a:r>
          </a:p>
        </p:txBody>
      </p:sp>
    </p:spTree>
    <p:extLst>
      <p:ext uri="{BB962C8B-B14F-4D97-AF65-F5344CB8AC3E}">
        <p14:creationId xmlns:p14="http://schemas.microsoft.com/office/powerpoint/2010/main" val="27511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 descr="http://1.bp.blogspot.com/-VUbmaONMXE4/TcGS0XGgWyI/AAAAAAAAAVs/uGDVclXmlzU/s1600/P4041562.JPG"/>
          <p:cNvSpPr/>
          <p:nvPr/>
        </p:nvSpPr>
        <p:spPr>
          <a:xfrm>
            <a:off x="637684" y="1946457"/>
            <a:ext cx="3341587" cy="3341351"/>
          </a:xfrm>
          <a:prstGeom prst="roundRect">
            <a:avLst/>
          </a:prstGeom>
          <a:blipFill>
            <a:blip r:embed="rId3" cstate="print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ctangle: Rounded Corners 31" descr="http://www.pedagogy-inc.com/PedagogyInc/media/ClassMedia/BasicsV2/crying-child.jpg">
            <a:hlinkClick r:id="rId4"/>
          </p:cNvPr>
          <p:cNvSpPr/>
          <p:nvPr/>
        </p:nvSpPr>
        <p:spPr>
          <a:xfrm>
            <a:off x="4425206" y="1946457"/>
            <a:ext cx="3341587" cy="3341351"/>
          </a:xfrm>
          <a:prstGeom prst="roundRect">
            <a:avLst/>
          </a:prstGeom>
          <a:blipFill>
            <a:blip r:embed="rId5" cstate="print"/>
            <a:srcRect/>
            <a:stretch>
              <a:fillRect t="-8000" b="-8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: Rounded Corners 33" descr="http://cdn.madamenoire.com/wp-content/uploads/2013/02/shutterstock_11777008.jpg">
            <a:hlinkClick r:id="rId6"/>
          </p:cNvPr>
          <p:cNvSpPr/>
          <p:nvPr/>
        </p:nvSpPr>
        <p:spPr>
          <a:xfrm>
            <a:off x="8212729" y="1946457"/>
            <a:ext cx="3341587" cy="3341351"/>
          </a:xfrm>
          <a:prstGeom prst="roundRect">
            <a:avLst/>
          </a:prstGeom>
          <a:blipFill>
            <a:blip r:embed="rId7" cstate="print"/>
            <a:srcRect/>
            <a:stretch>
              <a:fillRect t="-25000" b="-25000"/>
            </a:stretch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noFill/>
        </p:spPr>
        <p:txBody>
          <a:bodyPr>
            <a:normAutofit/>
          </a:bodyPr>
          <a:lstStyle/>
          <a:p>
            <a:r>
              <a:rPr lang="fr-FR" dirty="0"/>
              <a:t>Une injection, c’est déjà dur ! </a:t>
            </a:r>
          </a:p>
        </p:txBody>
      </p:sp>
      <p:sp>
        <p:nvSpPr>
          <p:cNvPr id="9" name="Up Arrow 8"/>
          <p:cNvSpPr/>
          <p:nvPr/>
        </p:nvSpPr>
        <p:spPr>
          <a:xfrm>
            <a:off x="804311" y="3550824"/>
            <a:ext cx="958923" cy="575353"/>
          </a:xfrm>
          <a:prstGeom prst="upArrow">
            <a:avLst/>
          </a:prstGeom>
          <a:solidFill>
            <a:schemeClr val="accent4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CA" sz="2397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2978197" y="3559629"/>
            <a:ext cx="958923" cy="575353"/>
          </a:xfrm>
          <a:prstGeom prst="upArrow">
            <a:avLst/>
          </a:prstGeom>
          <a:solidFill>
            <a:schemeClr val="accent4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3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366" y="4274418"/>
            <a:ext cx="4399876" cy="502317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1219170">
              <a:defRPr sz="2397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Provenant de la ponction veineuse</a:t>
            </a:r>
          </a:p>
        </p:txBody>
      </p:sp>
      <p:sp>
        <p:nvSpPr>
          <p:cNvPr id="12" name="Rectangle 11"/>
          <p:cNvSpPr/>
          <p:nvPr/>
        </p:nvSpPr>
        <p:spPr>
          <a:xfrm rot="389324">
            <a:off x="1929751" y="2830369"/>
            <a:ext cx="865356" cy="9718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3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69325" y="2362770"/>
            <a:ext cx="863031" cy="958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3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6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7FD6-E6C3-4211-A4D0-3B9E935779A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Prophylaxie à pleine dose de FVIII à demi-vie standard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difficile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1B577D-0FA9-4F15-8D9D-83DF5BD9B148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316419" name="Picture 2" descr="http://www.iihl.org/Media/Default/Images/2014-calendar-templat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E8646DA-B89D-44FA-9E4D-1A700B8197B6}"/>
              </a:ext>
            </a:extLst>
          </p:cNvPr>
          <p:cNvGrpSpPr/>
          <p:nvPr/>
        </p:nvGrpSpPr>
        <p:grpSpPr>
          <a:xfrm>
            <a:off x="1024156" y="1282883"/>
            <a:ext cx="10169807" cy="4051688"/>
            <a:chOff x="1148429" y="1328409"/>
            <a:chExt cx="10169807" cy="4051688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76314D5-1823-40DA-9446-1CB523FE2E5C}"/>
                </a:ext>
              </a:extLst>
            </p:cNvPr>
            <p:cNvSpPr txBox="1"/>
            <p:nvPr/>
          </p:nvSpPr>
          <p:spPr>
            <a:xfrm>
              <a:off x="1369137" y="1331780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Janvier</a:t>
              </a:r>
              <a:endParaRPr lang="en-CA" b="1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933E2BED-0531-4F4F-8F6C-73B870C7F234}"/>
                </a:ext>
              </a:extLst>
            </p:cNvPr>
            <p:cNvSpPr txBox="1"/>
            <p:nvPr/>
          </p:nvSpPr>
          <p:spPr>
            <a:xfrm>
              <a:off x="4026080" y="133028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Février</a:t>
              </a:r>
              <a:endParaRPr lang="en-CA" b="1" dirty="0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30BD0311-B02D-425A-81C7-8C77532385A4}"/>
                </a:ext>
              </a:extLst>
            </p:cNvPr>
            <p:cNvSpPr txBox="1"/>
            <p:nvPr/>
          </p:nvSpPr>
          <p:spPr>
            <a:xfrm>
              <a:off x="9159162" y="133028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Avril</a:t>
              </a:r>
              <a:endParaRPr lang="en-CA" b="1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B297C29A-B79E-4392-9378-737B42B05403}"/>
                </a:ext>
              </a:extLst>
            </p:cNvPr>
            <p:cNvSpPr txBox="1"/>
            <p:nvPr/>
          </p:nvSpPr>
          <p:spPr>
            <a:xfrm>
              <a:off x="6500137" y="1328409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Mars</a:t>
              </a:r>
              <a:endParaRPr lang="en-CA" b="1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18F14BAA-2C84-45A5-8FEF-01C84366F24C}"/>
                </a:ext>
              </a:extLst>
            </p:cNvPr>
            <p:cNvSpPr txBox="1"/>
            <p:nvPr/>
          </p:nvSpPr>
          <p:spPr>
            <a:xfrm>
              <a:off x="1376486" y="302363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Mai</a:t>
              </a:r>
              <a:endParaRPr lang="en-CA" b="1" dirty="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1BEF90F2-393F-49BB-9111-BC909AD30954}"/>
                </a:ext>
              </a:extLst>
            </p:cNvPr>
            <p:cNvSpPr txBox="1"/>
            <p:nvPr/>
          </p:nvSpPr>
          <p:spPr>
            <a:xfrm>
              <a:off x="4018936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Juin</a:t>
              </a:r>
              <a:endParaRPr lang="en-CA" b="1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5B308DDC-013D-494A-B2BF-8252CC60088B}"/>
                </a:ext>
              </a:extLst>
            </p:cNvPr>
            <p:cNvSpPr txBox="1"/>
            <p:nvPr/>
          </p:nvSpPr>
          <p:spPr>
            <a:xfrm>
              <a:off x="9166511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Août</a:t>
              </a:r>
              <a:endParaRPr lang="en-CA" b="1" dirty="0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B7A98E67-485F-41A5-A5E0-4A1157F72B89}"/>
                </a:ext>
              </a:extLst>
            </p:cNvPr>
            <p:cNvSpPr txBox="1"/>
            <p:nvPr/>
          </p:nvSpPr>
          <p:spPr>
            <a:xfrm>
              <a:off x="6507486" y="3020261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Juillet</a:t>
              </a:r>
              <a:endParaRPr lang="en-CA" b="1" dirty="0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F988D324-9385-4763-B010-F5FF95F33A81}"/>
                </a:ext>
              </a:extLst>
            </p:cNvPr>
            <p:cNvSpPr txBox="1"/>
            <p:nvPr/>
          </p:nvSpPr>
          <p:spPr>
            <a:xfrm>
              <a:off x="1309660" y="471541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Septembre</a:t>
              </a:r>
              <a:endParaRPr lang="en-CA" b="1" dirty="0"/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8D000F38-7939-4B44-BB37-C46D9FAF0D2A}"/>
                </a:ext>
              </a:extLst>
            </p:cNvPr>
            <p:cNvSpPr txBox="1"/>
            <p:nvPr/>
          </p:nvSpPr>
          <p:spPr>
            <a:xfrm>
              <a:off x="4037515" y="4722359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Octobre</a:t>
              </a:r>
              <a:endParaRPr lang="en-CA" b="1" dirty="0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862C91D1-BD6D-4B59-A2E9-38C94D64CEF6}"/>
                </a:ext>
              </a:extLst>
            </p:cNvPr>
            <p:cNvSpPr txBox="1"/>
            <p:nvPr/>
          </p:nvSpPr>
          <p:spPr>
            <a:xfrm>
              <a:off x="9380436" y="4805931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Décembre</a:t>
              </a:r>
              <a:endParaRPr lang="en-CA" b="1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7A471E85-D6FB-4680-822A-70E80603AB44}"/>
                </a:ext>
              </a:extLst>
            </p:cNvPr>
            <p:cNvSpPr txBox="1"/>
            <p:nvPr/>
          </p:nvSpPr>
          <p:spPr>
            <a:xfrm>
              <a:off x="6639411" y="482425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Novembre</a:t>
              </a:r>
              <a:endParaRPr lang="en-CA" b="1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734B62E6-4517-43E9-B887-3677D26A96E8}"/>
                </a:ext>
              </a:extLst>
            </p:cNvPr>
            <p:cNvSpPr txBox="1"/>
            <p:nvPr/>
          </p:nvSpPr>
          <p:spPr>
            <a:xfrm>
              <a:off x="1156721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06D86389-6943-4E2C-98BD-116FC4D008C4}"/>
                </a:ext>
              </a:extLst>
            </p:cNvPr>
            <p:cNvSpPr txBox="1"/>
            <p:nvPr/>
          </p:nvSpPr>
          <p:spPr>
            <a:xfrm>
              <a:off x="3715568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5960D3DC-0195-4883-81BA-90F7151AAB49}"/>
                </a:ext>
              </a:extLst>
            </p:cNvPr>
            <p:cNvSpPr txBox="1"/>
            <p:nvPr/>
          </p:nvSpPr>
          <p:spPr>
            <a:xfrm>
              <a:off x="8833261" y="1618771"/>
              <a:ext cx="24690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72FC7553-2897-46F2-A302-DB3E73F85BF4}"/>
                </a:ext>
              </a:extLst>
            </p:cNvPr>
            <p:cNvSpPr txBox="1"/>
            <p:nvPr/>
          </p:nvSpPr>
          <p:spPr>
            <a:xfrm>
              <a:off x="6274415" y="1618771"/>
              <a:ext cx="23642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5088E778-5B56-4019-A1E7-F3120A2C1B68}"/>
                </a:ext>
              </a:extLst>
            </p:cNvPr>
            <p:cNvSpPr txBox="1"/>
            <p:nvPr/>
          </p:nvSpPr>
          <p:spPr>
            <a:xfrm>
              <a:off x="1156721" y="3330672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4B2DF0B-F312-4C88-ADA0-082183F9B09C}"/>
                </a:ext>
              </a:extLst>
            </p:cNvPr>
            <p:cNvSpPr txBox="1"/>
            <p:nvPr/>
          </p:nvSpPr>
          <p:spPr>
            <a:xfrm>
              <a:off x="3732902" y="3346480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D6861F5A-DF7E-4C51-A7BA-0FEB60DDB8B9}"/>
                </a:ext>
              </a:extLst>
            </p:cNvPr>
            <p:cNvSpPr txBox="1"/>
            <p:nvPr/>
          </p:nvSpPr>
          <p:spPr>
            <a:xfrm>
              <a:off x="9050145" y="3364192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63939746-F58D-4702-B011-329349115761}"/>
                </a:ext>
              </a:extLst>
            </p:cNvPr>
            <p:cNvSpPr txBox="1"/>
            <p:nvPr/>
          </p:nvSpPr>
          <p:spPr>
            <a:xfrm>
              <a:off x="6303184" y="3329403"/>
              <a:ext cx="2334677" cy="280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4B0ED1A8-C001-4E59-9EB6-AFAC89308672}"/>
                </a:ext>
              </a:extLst>
            </p:cNvPr>
            <p:cNvSpPr txBox="1"/>
            <p:nvPr/>
          </p:nvSpPr>
          <p:spPr>
            <a:xfrm>
              <a:off x="1148429" y="5103098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D8F466F0-A97F-4F23-9C88-8CE004E20D79}"/>
                </a:ext>
              </a:extLst>
            </p:cNvPr>
            <p:cNvSpPr txBox="1"/>
            <p:nvPr/>
          </p:nvSpPr>
          <p:spPr>
            <a:xfrm>
              <a:off x="3716020" y="509292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1A872364-6FA6-483E-AD37-2BBF643C06A9}"/>
                </a:ext>
              </a:extLst>
            </p:cNvPr>
            <p:cNvSpPr txBox="1"/>
            <p:nvPr/>
          </p:nvSpPr>
          <p:spPr>
            <a:xfrm>
              <a:off x="9097116" y="5084334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5D8B1EED-1C4B-44B6-BB6B-28B89B5C1E4D}"/>
                </a:ext>
              </a:extLst>
            </p:cNvPr>
            <p:cNvSpPr txBox="1"/>
            <p:nvPr/>
          </p:nvSpPr>
          <p:spPr>
            <a:xfrm>
              <a:off x="6389771" y="509292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</p:grpSp>
      <p:sp>
        <p:nvSpPr>
          <p:cNvPr id="255" name="Rectangle: Rounded Corners 254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1CB1FD69-A222-4B8E-B7F5-41816CD266A2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6" name="Rectangle: Rounded Corners 255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09B4D2CF-B312-432C-AD78-36E130D5C742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DBCCB5E2-1B96-46AE-B93A-7DF1D59E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388" y="3518396"/>
            <a:ext cx="4389624" cy="7694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811B5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217613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 injections</a:t>
            </a: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1483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94270B-D387-48CA-B7F6-347FE8F4FBC8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324611" name="Picture 2" descr="http://www.iihl.org/Media/Default/Images/2014-calendar-templat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Multiply 228"/>
            <p:cNvSpPr/>
            <p:nvPr/>
          </p:nvSpPr>
          <p:spPr>
            <a:xfrm>
              <a:off x="6551613" y="1931988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Multiply 251"/>
            <p:cNvSpPr/>
            <p:nvPr/>
          </p:nvSpPr>
          <p:spPr>
            <a:xfrm>
              <a:off x="1158875" y="24511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Multiply 252"/>
            <p:cNvSpPr/>
            <p:nvPr/>
          </p:nvSpPr>
          <p:spPr>
            <a:xfrm>
              <a:off x="3883025" y="165735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Multiply 253"/>
            <p:cNvSpPr/>
            <p:nvPr/>
          </p:nvSpPr>
          <p:spPr>
            <a:xfrm>
              <a:off x="4249738" y="2447925"/>
              <a:ext cx="547687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Multiply 254"/>
            <p:cNvSpPr/>
            <p:nvPr/>
          </p:nvSpPr>
          <p:spPr>
            <a:xfrm>
              <a:off x="8121650" y="2414588"/>
              <a:ext cx="547688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Multiply 255"/>
            <p:cNvSpPr/>
            <p:nvPr/>
          </p:nvSpPr>
          <p:spPr>
            <a:xfrm>
              <a:off x="10399713" y="168910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Multiply 256"/>
            <p:cNvSpPr/>
            <p:nvPr/>
          </p:nvSpPr>
          <p:spPr>
            <a:xfrm>
              <a:off x="1952625" y="36401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Multiply 257"/>
            <p:cNvSpPr/>
            <p:nvPr/>
          </p:nvSpPr>
          <p:spPr>
            <a:xfrm>
              <a:off x="6950075" y="36703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Multiply 258"/>
            <p:cNvSpPr/>
            <p:nvPr/>
          </p:nvSpPr>
          <p:spPr>
            <a:xfrm>
              <a:off x="1181100" y="5432425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Multiply 259"/>
            <p:cNvSpPr/>
            <p:nvPr/>
          </p:nvSpPr>
          <p:spPr>
            <a:xfrm>
              <a:off x="10029825" y="3619500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Multiply 260"/>
            <p:cNvSpPr/>
            <p:nvPr/>
          </p:nvSpPr>
          <p:spPr>
            <a:xfrm>
              <a:off x="9678988" y="393382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Multiply 261"/>
            <p:cNvSpPr/>
            <p:nvPr/>
          </p:nvSpPr>
          <p:spPr>
            <a:xfrm>
              <a:off x="7207250" y="445135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Multiply 262"/>
            <p:cNvSpPr/>
            <p:nvPr/>
          </p:nvSpPr>
          <p:spPr>
            <a:xfrm>
              <a:off x="10809288" y="6251575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Multiply 263"/>
            <p:cNvSpPr/>
            <p:nvPr/>
          </p:nvSpPr>
          <p:spPr>
            <a:xfrm>
              <a:off x="9663113" y="5972175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Multiply 264"/>
            <p:cNvSpPr/>
            <p:nvPr/>
          </p:nvSpPr>
          <p:spPr>
            <a:xfrm>
              <a:off x="7289800" y="59769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Multiply 268"/>
            <p:cNvSpPr/>
            <p:nvPr/>
          </p:nvSpPr>
          <p:spPr>
            <a:xfrm>
              <a:off x="4576763" y="623887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Rectangle 269">
              <a:extLst>
                <a:ext uri="{FF2B5EF4-FFF2-40B4-BE49-F238E27FC236}">
                  <a16:creationId xmlns:a16="http://schemas.microsoft.com/office/drawing/2014/main" id="{131E8F50-C646-4ABA-A53E-565CA7DB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718" y="2529139"/>
              <a:ext cx="766762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Risque</a:t>
              </a:r>
              <a:endParaRPr kumimoji="0" lang="en-CA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Multiply 1"/>
            <p:cNvSpPr/>
            <p:nvPr/>
          </p:nvSpPr>
          <p:spPr>
            <a:xfrm>
              <a:off x="1184275" y="1389063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Multiply 265"/>
            <p:cNvSpPr/>
            <p:nvPr/>
          </p:nvSpPr>
          <p:spPr>
            <a:xfrm>
              <a:off x="4249738" y="5408613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AB536000-DF73-4BF2-B69F-F84C5FBB89C0}"/>
              </a:ext>
            </a:extLst>
          </p:cNvPr>
          <p:cNvSpPr/>
          <p:nvPr/>
        </p:nvSpPr>
        <p:spPr>
          <a:xfrm rot="20307793" flipH="1">
            <a:off x="3514081" y="4055954"/>
            <a:ext cx="819777" cy="11580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2" name="Title 1">
            <a:extLst>
              <a:ext uri="{FF2B5EF4-FFF2-40B4-BE49-F238E27FC236}">
                <a16:creationId xmlns:a16="http://schemas.microsoft.com/office/drawing/2014/main" id="{1DB7A5DF-1469-485A-9DAC-94CD0242A61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Prophylaxie à pleine dose de FVIII à demi-vie standard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difficile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4BA24F89-E1D5-4BA8-86F0-FF5CD6F4DCE7}"/>
              </a:ext>
            </a:extLst>
          </p:cNvPr>
          <p:cNvGrpSpPr/>
          <p:nvPr/>
        </p:nvGrpSpPr>
        <p:grpSpPr>
          <a:xfrm>
            <a:off x="1024156" y="1282883"/>
            <a:ext cx="10169807" cy="4051688"/>
            <a:chOff x="1148429" y="1328409"/>
            <a:chExt cx="10169807" cy="4051688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DF25B0E-97A6-497A-9CE1-AB7B78A89C22}"/>
                </a:ext>
              </a:extLst>
            </p:cNvPr>
            <p:cNvSpPr txBox="1"/>
            <p:nvPr/>
          </p:nvSpPr>
          <p:spPr>
            <a:xfrm>
              <a:off x="1369137" y="1331780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Janvier</a:t>
              </a:r>
              <a:endParaRPr lang="en-CA" b="1" dirty="0"/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D4B147F4-AD98-45A4-B319-19EEBFB680EC}"/>
                </a:ext>
              </a:extLst>
            </p:cNvPr>
            <p:cNvSpPr txBox="1"/>
            <p:nvPr/>
          </p:nvSpPr>
          <p:spPr>
            <a:xfrm>
              <a:off x="4026080" y="133028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Février</a:t>
              </a:r>
              <a:endParaRPr lang="en-CA" b="1" dirty="0"/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64CE36FA-BBA4-4165-A4D5-6AE39C3C74A3}"/>
                </a:ext>
              </a:extLst>
            </p:cNvPr>
            <p:cNvSpPr txBox="1"/>
            <p:nvPr/>
          </p:nvSpPr>
          <p:spPr>
            <a:xfrm>
              <a:off x="9159162" y="133028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Avril</a:t>
              </a:r>
              <a:endParaRPr lang="en-CA" b="1" dirty="0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9820D18D-7AD8-4944-9DF8-9A82C80B2F76}"/>
                </a:ext>
              </a:extLst>
            </p:cNvPr>
            <p:cNvSpPr txBox="1"/>
            <p:nvPr/>
          </p:nvSpPr>
          <p:spPr>
            <a:xfrm>
              <a:off x="6500137" y="1328409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Mars</a:t>
              </a:r>
              <a:endParaRPr lang="en-CA" b="1" dirty="0"/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1B1851C0-82E2-415D-AFC0-C1668ACF2FEE}"/>
                </a:ext>
              </a:extLst>
            </p:cNvPr>
            <p:cNvSpPr txBox="1"/>
            <p:nvPr/>
          </p:nvSpPr>
          <p:spPr>
            <a:xfrm>
              <a:off x="1376486" y="302363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Mai</a:t>
              </a:r>
              <a:endParaRPr lang="en-CA" b="1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128E60A-41BD-4E19-AB2A-63D6D6D65E74}"/>
                </a:ext>
              </a:extLst>
            </p:cNvPr>
            <p:cNvSpPr txBox="1"/>
            <p:nvPr/>
          </p:nvSpPr>
          <p:spPr>
            <a:xfrm>
              <a:off x="4018936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Juin</a:t>
              </a:r>
              <a:endParaRPr lang="en-CA" b="1" dirty="0"/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8413600-3FD0-4163-B595-53D5FD17EF94}"/>
                </a:ext>
              </a:extLst>
            </p:cNvPr>
            <p:cNvSpPr txBox="1"/>
            <p:nvPr/>
          </p:nvSpPr>
          <p:spPr>
            <a:xfrm>
              <a:off x="9166511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Août</a:t>
              </a:r>
              <a:endParaRPr lang="en-CA" b="1" dirty="0"/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3118E368-B107-475B-9D5C-0F7FA6C92343}"/>
                </a:ext>
              </a:extLst>
            </p:cNvPr>
            <p:cNvSpPr txBox="1"/>
            <p:nvPr/>
          </p:nvSpPr>
          <p:spPr>
            <a:xfrm>
              <a:off x="6507486" y="3020261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Juillet</a:t>
              </a:r>
              <a:endParaRPr lang="en-CA" b="1" dirty="0"/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D32EE027-CD27-45A4-865A-0019A1E2FB6B}"/>
                </a:ext>
              </a:extLst>
            </p:cNvPr>
            <p:cNvSpPr txBox="1"/>
            <p:nvPr/>
          </p:nvSpPr>
          <p:spPr>
            <a:xfrm>
              <a:off x="1309660" y="471541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Septembre</a:t>
              </a:r>
              <a:endParaRPr lang="en-CA" b="1" dirty="0"/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44463CA7-4CE0-4B85-9AB4-AEB186DDD04F}"/>
                </a:ext>
              </a:extLst>
            </p:cNvPr>
            <p:cNvSpPr txBox="1"/>
            <p:nvPr/>
          </p:nvSpPr>
          <p:spPr>
            <a:xfrm>
              <a:off x="4037515" y="4722359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Octobre</a:t>
              </a:r>
              <a:endParaRPr lang="en-CA" b="1" dirty="0"/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B0D03CD1-7480-412F-A3FF-ED19FFD8E3DC}"/>
                </a:ext>
              </a:extLst>
            </p:cNvPr>
            <p:cNvSpPr txBox="1"/>
            <p:nvPr/>
          </p:nvSpPr>
          <p:spPr>
            <a:xfrm>
              <a:off x="9380436" y="4805931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Décembre</a:t>
              </a:r>
              <a:endParaRPr lang="en-CA" b="1" dirty="0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0D987AF6-137A-4732-B041-52351EBD03C9}"/>
                </a:ext>
              </a:extLst>
            </p:cNvPr>
            <p:cNvSpPr txBox="1"/>
            <p:nvPr/>
          </p:nvSpPr>
          <p:spPr>
            <a:xfrm>
              <a:off x="6639411" y="482425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Novembre</a:t>
              </a:r>
              <a:endParaRPr lang="en-CA" b="1" dirty="0"/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35A91EAC-F22C-440C-A6DB-C98B95C2B7C1}"/>
                </a:ext>
              </a:extLst>
            </p:cNvPr>
            <p:cNvSpPr txBox="1"/>
            <p:nvPr/>
          </p:nvSpPr>
          <p:spPr>
            <a:xfrm>
              <a:off x="1156721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5228C631-7102-4228-9B87-3AC9DBFDECFF}"/>
                </a:ext>
              </a:extLst>
            </p:cNvPr>
            <p:cNvSpPr txBox="1"/>
            <p:nvPr/>
          </p:nvSpPr>
          <p:spPr>
            <a:xfrm>
              <a:off x="3715568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1DE7D4F2-3192-4217-9CA2-1FA98B6F84A3}"/>
                </a:ext>
              </a:extLst>
            </p:cNvPr>
            <p:cNvSpPr txBox="1"/>
            <p:nvPr/>
          </p:nvSpPr>
          <p:spPr>
            <a:xfrm>
              <a:off x="8833261" y="1618771"/>
              <a:ext cx="24690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2B26E6B0-C2F1-415C-A6AA-E16EBBBDAF72}"/>
                </a:ext>
              </a:extLst>
            </p:cNvPr>
            <p:cNvSpPr txBox="1"/>
            <p:nvPr/>
          </p:nvSpPr>
          <p:spPr>
            <a:xfrm>
              <a:off x="6274415" y="1618771"/>
              <a:ext cx="23642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96346A15-8DD1-4DC5-8DB2-1F1E5E1D3F84}"/>
                </a:ext>
              </a:extLst>
            </p:cNvPr>
            <p:cNvSpPr txBox="1"/>
            <p:nvPr/>
          </p:nvSpPr>
          <p:spPr>
            <a:xfrm>
              <a:off x="1156721" y="3330672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615677C9-C04E-447D-B95E-92782A407CC6}"/>
                </a:ext>
              </a:extLst>
            </p:cNvPr>
            <p:cNvSpPr txBox="1"/>
            <p:nvPr/>
          </p:nvSpPr>
          <p:spPr>
            <a:xfrm>
              <a:off x="3732902" y="3346480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ED29AF09-0600-48FB-ABC3-5250BD6C50CE}"/>
                </a:ext>
              </a:extLst>
            </p:cNvPr>
            <p:cNvSpPr txBox="1"/>
            <p:nvPr/>
          </p:nvSpPr>
          <p:spPr>
            <a:xfrm>
              <a:off x="9050145" y="3364192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DE339C69-B199-4276-893E-4ED28CCAF9FC}"/>
                </a:ext>
              </a:extLst>
            </p:cNvPr>
            <p:cNvSpPr txBox="1"/>
            <p:nvPr/>
          </p:nvSpPr>
          <p:spPr>
            <a:xfrm>
              <a:off x="6303184" y="3329403"/>
              <a:ext cx="2334677" cy="280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49EC0EEA-D042-4FFE-B91B-978AA6E69B5C}"/>
                </a:ext>
              </a:extLst>
            </p:cNvPr>
            <p:cNvSpPr txBox="1"/>
            <p:nvPr/>
          </p:nvSpPr>
          <p:spPr>
            <a:xfrm>
              <a:off x="1148429" y="5103098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165B556A-225E-4A11-A074-97937FDE966E}"/>
                </a:ext>
              </a:extLst>
            </p:cNvPr>
            <p:cNvSpPr txBox="1"/>
            <p:nvPr/>
          </p:nvSpPr>
          <p:spPr>
            <a:xfrm>
              <a:off x="3716020" y="509292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C9480FA9-0554-4502-9815-D6FEBB4BDA23}"/>
                </a:ext>
              </a:extLst>
            </p:cNvPr>
            <p:cNvSpPr txBox="1"/>
            <p:nvPr/>
          </p:nvSpPr>
          <p:spPr>
            <a:xfrm>
              <a:off x="9097116" y="5084334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0449CD52-BB6C-4761-B3BA-8195312CC83B}"/>
                </a:ext>
              </a:extLst>
            </p:cNvPr>
            <p:cNvSpPr txBox="1"/>
            <p:nvPr/>
          </p:nvSpPr>
          <p:spPr>
            <a:xfrm>
              <a:off x="6389771" y="509292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</p:grpSp>
      <p:sp>
        <p:nvSpPr>
          <p:cNvPr id="268" name="Rectangle 13"/>
          <p:cNvSpPr txBox="1">
            <a:spLocks noChangeArrowheads="1"/>
          </p:cNvSpPr>
          <p:nvPr/>
        </p:nvSpPr>
        <p:spPr bwMode="auto">
          <a:xfrm rot="20111480">
            <a:off x="3453981" y="3383423"/>
            <a:ext cx="4727829" cy="7858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4400" b="1" i="0" u="none" strike="noStrike" kern="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Doses ratées</a:t>
            </a:r>
          </a:p>
        </p:txBody>
      </p:sp>
      <p:sp>
        <p:nvSpPr>
          <p:cNvPr id="270" name="Rectangle: Rounded Corners 269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50556D13-65D4-4BD4-ADC6-C8721B894BB5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1" name="Rectangle: Rounded Corners 270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9FF9EB89-3933-48F4-A85F-C5254AF4D368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7530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94270B-D387-48CA-B7F6-347FE8F4FBC8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324611" name="Picture 2" descr="http://www.iihl.org/Media/Default/Images/2014-calendar-templat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" name="Multiply 1"/>
            <p:cNvSpPr/>
            <p:nvPr/>
          </p:nvSpPr>
          <p:spPr>
            <a:xfrm>
              <a:off x="1184275" y="1389063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Multiply 228"/>
            <p:cNvSpPr/>
            <p:nvPr/>
          </p:nvSpPr>
          <p:spPr>
            <a:xfrm>
              <a:off x="6551613" y="1931988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Multiply 251"/>
            <p:cNvSpPr/>
            <p:nvPr/>
          </p:nvSpPr>
          <p:spPr>
            <a:xfrm>
              <a:off x="1158875" y="24511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Multiply 252"/>
            <p:cNvSpPr/>
            <p:nvPr/>
          </p:nvSpPr>
          <p:spPr>
            <a:xfrm>
              <a:off x="3883025" y="165735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Multiply 253"/>
            <p:cNvSpPr/>
            <p:nvPr/>
          </p:nvSpPr>
          <p:spPr>
            <a:xfrm>
              <a:off x="4249738" y="2447925"/>
              <a:ext cx="547687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Multiply 254"/>
            <p:cNvSpPr/>
            <p:nvPr/>
          </p:nvSpPr>
          <p:spPr>
            <a:xfrm>
              <a:off x="8121650" y="2414588"/>
              <a:ext cx="547688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Multiply 255"/>
            <p:cNvSpPr/>
            <p:nvPr/>
          </p:nvSpPr>
          <p:spPr>
            <a:xfrm>
              <a:off x="10399713" y="168910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Multiply 256"/>
            <p:cNvSpPr/>
            <p:nvPr/>
          </p:nvSpPr>
          <p:spPr>
            <a:xfrm>
              <a:off x="1952625" y="36401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Multiply 257"/>
            <p:cNvSpPr/>
            <p:nvPr/>
          </p:nvSpPr>
          <p:spPr>
            <a:xfrm>
              <a:off x="6950075" y="36703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Multiply 258"/>
            <p:cNvSpPr/>
            <p:nvPr/>
          </p:nvSpPr>
          <p:spPr>
            <a:xfrm>
              <a:off x="1181100" y="5432425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Multiply 259"/>
            <p:cNvSpPr/>
            <p:nvPr/>
          </p:nvSpPr>
          <p:spPr>
            <a:xfrm>
              <a:off x="10029825" y="3619500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Multiply 260"/>
            <p:cNvSpPr/>
            <p:nvPr/>
          </p:nvSpPr>
          <p:spPr>
            <a:xfrm>
              <a:off x="9678988" y="393382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Multiply 261"/>
            <p:cNvSpPr/>
            <p:nvPr/>
          </p:nvSpPr>
          <p:spPr>
            <a:xfrm>
              <a:off x="7207250" y="445135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Multiply 262"/>
            <p:cNvSpPr/>
            <p:nvPr/>
          </p:nvSpPr>
          <p:spPr>
            <a:xfrm>
              <a:off x="10809288" y="6251575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Multiply 263"/>
            <p:cNvSpPr/>
            <p:nvPr/>
          </p:nvSpPr>
          <p:spPr>
            <a:xfrm>
              <a:off x="9663113" y="5972175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Multiply 264"/>
            <p:cNvSpPr/>
            <p:nvPr/>
          </p:nvSpPr>
          <p:spPr>
            <a:xfrm>
              <a:off x="7289800" y="59769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Multiply 268"/>
            <p:cNvSpPr/>
            <p:nvPr/>
          </p:nvSpPr>
          <p:spPr>
            <a:xfrm>
              <a:off x="4576763" y="623887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Rectangle 269"/>
            <p:cNvSpPr>
              <a:spLocks noChangeArrowheads="1"/>
            </p:cNvSpPr>
            <p:nvPr/>
          </p:nvSpPr>
          <p:spPr bwMode="auto">
            <a:xfrm>
              <a:off x="6923505" y="2071939"/>
              <a:ext cx="766762" cy="236537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Risque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Rectangle 269">
              <a:extLst>
                <a:ext uri="{FF2B5EF4-FFF2-40B4-BE49-F238E27FC236}">
                  <a16:creationId xmlns:a16="http://schemas.microsoft.com/office/drawing/2014/main" id="{FD6F2E37-9BB2-4DAB-A055-6C4467E73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331" y="2555081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Rectangle 269">
              <a:extLst>
                <a:ext uri="{FF2B5EF4-FFF2-40B4-BE49-F238E27FC236}">
                  <a16:creationId xmlns:a16="http://schemas.microsoft.com/office/drawing/2014/main" id="{794B9202-3E5E-40AC-92B2-9399870E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543" y="63642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Rectangle 269">
              <a:extLst>
                <a:ext uri="{FF2B5EF4-FFF2-40B4-BE49-F238E27FC236}">
                  <a16:creationId xmlns:a16="http://schemas.microsoft.com/office/drawing/2014/main" id="{9D27F259-B0B4-4BE1-8071-058F05344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1125" y="63515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Rectangle 269">
              <a:extLst>
                <a:ext uri="{FF2B5EF4-FFF2-40B4-BE49-F238E27FC236}">
                  <a16:creationId xmlns:a16="http://schemas.microsoft.com/office/drawing/2014/main" id="{C441548C-DC84-4A60-BD8F-C855A2A49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6237" y="61356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Rectangle 269">
              <a:extLst>
                <a:ext uri="{FF2B5EF4-FFF2-40B4-BE49-F238E27FC236}">
                  <a16:creationId xmlns:a16="http://schemas.microsoft.com/office/drawing/2014/main" id="{7FAB33CD-91C8-4DC1-A703-737E16584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4638" y="4041775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Rectangle 269">
              <a:extLst>
                <a:ext uri="{FF2B5EF4-FFF2-40B4-BE49-F238E27FC236}">
                  <a16:creationId xmlns:a16="http://schemas.microsoft.com/office/drawing/2014/main" id="{0DB9DE8D-E029-42CE-A3E1-1CB94817C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4625" y="61229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Rectangle 269">
              <a:extLst>
                <a:ext uri="{FF2B5EF4-FFF2-40B4-BE49-F238E27FC236}">
                  <a16:creationId xmlns:a16="http://schemas.microsoft.com/office/drawing/2014/main" id="{DCF024A8-BD88-4498-8D8D-09414D75F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8638" y="3723482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Rectangle 269">
              <a:extLst>
                <a:ext uri="{FF2B5EF4-FFF2-40B4-BE49-F238E27FC236}">
                  <a16:creationId xmlns:a16="http://schemas.microsoft.com/office/drawing/2014/main" id="{4EE02543-8ECF-4357-9ABB-119BC5697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961" y="45862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Rectangle 269">
              <a:extLst>
                <a:ext uri="{FF2B5EF4-FFF2-40B4-BE49-F238E27FC236}">
                  <a16:creationId xmlns:a16="http://schemas.microsoft.com/office/drawing/2014/main" id="{131E8F50-C646-4ABA-A53E-565CA7DB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718" y="2529139"/>
              <a:ext cx="766762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9" name="Rectangle 269">
              <a:extLst>
                <a:ext uri="{FF2B5EF4-FFF2-40B4-BE49-F238E27FC236}">
                  <a16:creationId xmlns:a16="http://schemas.microsoft.com/office/drawing/2014/main" id="{FA41C634-24CC-4E4A-84D3-53C92B254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138" y="379913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Rectangle 269">
              <a:extLst>
                <a:ext uri="{FF2B5EF4-FFF2-40B4-BE49-F238E27FC236}">
                  <a16:creationId xmlns:a16="http://schemas.microsoft.com/office/drawing/2014/main" id="{5B9873B7-8E72-47D2-8A5A-D84CA754E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7743" y="180473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Rectangle 269">
              <a:extLst>
                <a:ext uri="{FF2B5EF4-FFF2-40B4-BE49-F238E27FC236}">
                  <a16:creationId xmlns:a16="http://schemas.microsoft.com/office/drawing/2014/main" id="{D2F841B4-366A-4597-B0A2-12A8A98F7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360" y="207193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Rectangle 269">
              <a:extLst>
                <a:ext uri="{FF2B5EF4-FFF2-40B4-BE49-F238E27FC236}">
                  <a16:creationId xmlns:a16="http://schemas.microsoft.com/office/drawing/2014/main" id="{B194117F-F525-470E-B814-1FCE29569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739" y="1539081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Rectangle 269">
              <a:extLst>
                <a:ext uri="{FF2B5EF4-FFF2-40B4-BE49-F238E27FC236}">
                  <a16:creationId xmlns:a16="http://schemas.microsoft.com/office/drawing/2014/main" id="{807BD534-AAF6-480F-A1AA-061BB360A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018" y="1778794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Rectangle 269">
              <a:extLst>
                <a:ext uri="{FF2B5EF4-FFF2-40B4-BE49-F238E27FC236}">
                  <a16:creationId xmlns:a16="http://schemas.microsoft.com/office/drawing/2014/main" id="{3E217036-971E-4E5B-A079-17E13783C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345" y="25796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Rectangle 269">
              <a:extLst>
                <a:ext uri="{FF2B5EF4-FFF2-40B4-BE49-F238E27FC236}">
                  <a16:creationId xmlns:a16="http://schemas.microsoft.com/office/drawing/2014/main" id="{62C592BF-1E06-41B8-93FE-8D4FBB138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837" y="38115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Rectangle 269">
              <a:extLst>
                <a:ext uri="{FF2B5EF4-FFF2-40B4-BE49-F238E27FC236}">
                  <a16:creationId xmlns:a16="http://schemas.microsoft.com/office/drawing/2014/main" id="{997E9FD6-30A8-4709-A0F1-FC9B2F439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06" y="55387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Multiply 265"/>
            <p:cNvSpPr/>
            <p:nvPr/>
          </p:nvSpPr>
          <p:spPr>
            <a:xfrm>
              <a:off x="4249738" y="5408613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Rectangle 269">
              <a:extLst>
                <a:ext uri="{FF2B5EF4-FFF2-40B4-BE49-F238E27FC236}">
                  <a16:creationId xmlns:a16="http://schemas.microsoft.com/office/drawing/2014/main" id="{0469BE62-1B65-4A93-812B-B9741D18E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437" y="55260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2" name="Title 1">
            <a:extLst>
              <a:ext uri="{FF2B5EF4-FFF2-40B4-BE49-F238E27FC236}">
                <a16:creationId xmlns:a16="http://schemas.microsoft.com/office/drawing/2014/main" id="{B3F3D7B8-D3A5-431E-8ECD-E51F4BC7627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Prophylaxie à pleine dose de FVIII à demi-vie standard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difficile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Multiplication Sign 267">
            <a:extLst>
              <a:ext uri="{FF2B5EF4-FFF2-40B4-BE49-F238E27FC236}">
                <a16:creationId xmlns:a16="http://schemas.microsoft.com/office/drawing/2014/main" id="{4600BA3D-D80A-4106-A803-D2FF9191B396}"/>
              </a:ext>
            </a:extLst>
          </p:cNvPr>
          <p:cNvSpPr/>
          <p:nvPr/>
        </p:nvSpPr>
        <p:spPr>
          <a:xfrm rot="20307793" flipH="1">
            <a:off x="3514081" y="4055954"/>
            <a:ext cx="819777" cy="11580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89F34FF3-45E9-41A6-BD32-0A2058D1FF39}"/>
              </a:ext>
            </a:extLst>
          </p:cNvPr>
          <p:cNvGrpSpPr/>
          <p:nvPr/>
        </p:nvGrpSpPr>
        <p:grpSpPr>
          <a:xfrm>
            <a:off x="1024156" y="1282883"/>
            <a:ext cx="10169807" cy="4051688"/>
            <a:chOff x="1148429" y="1328409"/>
            <a:chExt cx="10169807" cy="4051688"/>
          </a:xfrm>
        </p:grpSpPr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383512CD-4E02-4791-9AF4-D6DDE724DDB9}"/>
                </a:ext>
              </a:extLst>
            </p:cNvPr>
            <p:cNvSpPr txBox="1"/>
            <p:nvPr/>
          </p:nvSpPr>
          <p:spPr>
            <a:xfrm>
              <a:off x="1369137" y="1331780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Janvier</a:t>
              </a:r>
              <a:endParaRPr lang="en-CA" b="1" dirty="0"/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DAE32B73-6F98-443E-B3B7-CA42F251665B}"/>
                </a:ext>
              </a:extLst>
            </p:cNvPr>
            <p:cNvSpPr txBox="1"/>
            <p:nvPr/>
          </p:nvSpPr>
          <p:spPr>
            <a:xfrm>
              <a:off x="4026080" y="133028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Février</a:t>
              </a:r>
              <a:endParaRPr lang="en-CA" b="1" dirty="0"/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6043F2BF-9556-40EE-B443-618B7459C359}"/>
                </a:ext>
              </a:extLst>
            </p:cNvPr>
            <p:cNvSpPr txBox="1"/>
            <p:nvPr/>
          </p:nvSpPr>
          <p:spPr>
            <a:xfrm>
              <a:off x="9159162" y="133028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Avril</a:t>
              </a:r>
              <a:endParaRPr lang="en-CA" b="1" dirty="0"/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C6D32D2B-87C7-42EA-B113-0736C1A7818C}"/>
                </a:ext>
              </a:extLst>
            </p:cNvPr>
            <p:cNvSpPr txBox="1"/>
            <p:nvPr/>
          </p:nvSpPr>
          <p:spPr>
            <a:xfrm>
              <a:off x="6500137" y="1328409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Mars</a:t>
              </a:r>
              <a:endParaRPr lang="en-CA" b="1" dirty="0"/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14A76DB4-6B4A-454E-8F9F-B099BBF8198A}"/>
                </a:ext>
              </a:extLst>
            </p:cNvPr>
            <p:cNvSpPr txBox="1"/>
            <p:nvPr/>
          </p:nvSpPr>
          <p:spPr>
            <a:xfrm>
              <a:off x="1376486" y="302363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Mai</a:t>
              </a:r>
              <a:endParaRPr lang="en-CA" b="1" dirty="0"/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5273DF4F-161E-4808-99B7-9C7332F745A8}"/>
                </a:ext>
              </a:extLst>
            </p:cNvPr>
            <p:cNvSpPr txBox="1"/>
            <p:nvPr/>
          </p:nvSpPr>
          <p:spPr>
            <a:xfrm>
              <a:off x="4018936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Juin</a:t>
              </a:r>
              <a:endParaRPr lang="en-CA" b="1" dirty="0"/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00FE2411-C83D-4E64-BB18-69A6862A4F90}"/>
                </a:ext>
              </a:extLst>
            </p:cNvPr>
            <p:cNvSpPr txBox="1"/>
            <p:nvPr/>
          </p:nvSpPr>
          <p:spPr>
            <a:xfrm>
              <a:off x="9166511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Août</a:t>
              </a:r>
              <a:endParaRPr lang="en-CA" b="1" dirty="0"/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D48B4DEC-23CF-406C-8C19-A2C511F297B5}"/>
                </a:ext>
              </a:extLst>
            </p:cNvPr>
            <p:cNvSpPr txBox="1"/>
            <p:nvPr/>
          </p:nvSpPr>
          <p:spPr>
            <a:xfrm>
              <a:off x="6507486" y="3020261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Juillet</a:t>
              </a:r>
              <a:endParaRPr lang="en-CA" b="1" dirty="0"/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73B00889-38D6-4FE8-A679-262EA8CDCB4F}"/>
                </a:ext>
              </a:extLst>
            </p:cNvPr>
            <p:cNvSpPr txBox="1"/>
            <p:nvPr/>
          </p:nvSpPr>
          <p:spPr>
            <a:xfrm>
              <a:off x="1309660" y="471541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Septembre</a:t>
              </a:r>
              <a:endParaRPr lang="en-CA" b="1" dirty="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31119190-1201-43F2-97A0-3D809B99947F}"/>
                </a:ext>
              </a:extLst>
            </p:cNvPr>
            <p:cNvSpPr txBox="1"/>
            <p:nvPr/>
          </p:nvSpPr>
          <p:spPr>
            <a:xfrm>
              <a:off x="4037515" y="4722359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Octobre</a:t>
              </a:r>
              <a:endParaRPr lang="en-CA" b="1" dirty="0"/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029E93E3-40AC-4C49-AE41-CD3A4A796EFF}"/>
                </a:ext>
              </a:extLst>
            </p:cNvPr>
            <p:cNvSpPr txBox="1"/>
            <p:nvPr/>
          </p:nvSpPr>
          <p:spPr>
            <a:xfrm>
              <a:off x="9380436" y="4805931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Décembre</a:t>
              </a:r>
              <a:endParaRPr lang="en-CA" b="1" dirty="0"/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42E52F4B-FC42-4D5E-AE83-A2FDCCA18ABB}"/>
                </a:ext>
              </a:extLst>
            </p:cNvPr>
            <p:cNvSpPr txBox="1"/>
            <p:nvPr/>
          </p:nvSpPr>
          <p:spPr>
            <a:xfrm>
              <a:off x="6639411" y="482425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Novembre</a:t>
              </a:r>
              <a:endParaRPr lang="en-CA" b="1" dirty="0"/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606622DC-61A0-47FD-AF4D-49A528BC3F78}"/>
                </a:ext>
              </a:extLst>
            </p:cNvPr>
            <p:cNvSpPr txBox="1"/>
            <p:nvPr/>
          </p:nvSpPr>
          <p:spPr>
            <a:xfrm>
              <a:off x="1156721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D6CB5F63-436B-435B-BFCF-E284828AD743}"/>
                </a:ext>
              </a:extLst>
            </p:cNvPr>
            <p:cNvSpPr txBox="1"/>
            <p:nvPr/>
          </p:nvSpPr>
          <p:spPr>
            <a:xfrm>
              <a:off x="3715568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DF3AC2CA-7718-4F05-A861-5F9A231CA61A}"/>
                </a:ext>
              </a:extLst>
            </p:cNvPr>
            <p:cNvSpPr txBox="1"/>
            <p:nvPr/>
          </p:nvSpPr>
          <p:spPr>
            <a:xfrm>
              <a:off x="8833261" y="1618771"/>
              <a:ext cx="24690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DDE2EFA8-3D92-4722-93DF-36F539764966}"/>
                </a:ext>
              </a:extLst>
            </p:cNvPr>
            <p:cNvSpPr txBox="1"/>
            <p:nvPr/>
          </p:nvSpPr>
          <p:spPr>
            <a:xfrm>
              <a:off x="6274415" y="1618771"/>
              <a:ext cx="23642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5DE02A03-EB3A-4E8E-B54E-11264D2A9027}"/>
                </a:ext>
              </a:extLst>
            </p:cNvPr>
            <p:cNvSpPr txBox="1"/>
            <p:nvPr/>
          </p:nvSpPr>
          <p:spPr>
            <a:xfrm>
              <a:off x="1156721" y="3330672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F79528BB-AE53-46F6-AF3C-9523CF856548}"/>
                </a:ext>
              </a:extLst>
            </p:cNvPr>
            <p:cNvSpPr txBox="1"/>
            <p:nvPr/>
          </p:nvSpPr>
          <p:spPr>
            <a:xfrm>
              <a:off x="3732902" y="3346480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9C47078C-66A5-45DA-91F8-360ABD67F60A}"/>
                </a:ext>
              </a:extLst>
            </p:cNvPr>
            <p:cNvSpPr txBox="1"/>
            <p:nvPr/>
          </p:nvSpPr>
          <p:spPr>
            <a:xfrm>
              <a:off x="9050145" y="3364192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7C9A50C3-09A7-45AF-BE85-2E9FE3F16F28}"/>
                </a:ext>
              </a:extLst>
            </p:cNvPr>
            <p:cNvSpPr txBox="1"/>
            <p:nvPr/>
          </p:nvSpPr>
          <p:spPr>
            <a:xfrm>
              <a:off x="6303184" y="3329403"/>
              <a:ext cx="2334677" cy="280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3C5BEDF5-60B6-46D9-AFE0-FC0130FA4AD4}"/>
                </a:ext>
              </a:extLst>
            </p:cNvPr>
            <p:cNvSpPr txBox="1"/>
            <p:nvPr/>
          </p:nvSpPr>
          <p:spPr>
            <a:xfrm>
              <a:off x="1148429" y="5103098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EBB66C75-7DB7-4108-8527-9A40B7869691}"/>
                </a:ext>
              </a:extLst>
            </p:cNvPr>
            <p:cNvSpPr txBox="1"/>
            <p:nvPr/>
          </p:nvSpPr>
          <p:spPr>
            <a:xfrm>
              <a:off x="3716020" y="509292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2427BFE9-8A9E-4D7A-9920-70DAE647274F}"/>
                </a:ext>
              </a:extLst>
            </p:cNvPr>
            <p:cNvSpPr txBox="1"/>
            <p:nvPr/>
          </p:nvSpPr>
          <p:spPr>
            <a:xfrm>
              <a:off x="9097116" y="5084334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87A6D9F6-7496-497F-8953-43140320B443}"/>
                </a:ext>
              </a:extLst>
            </p:cNvPr>
            <p:cNvSpPr txBox="1"/>
            <p:nvPr/>
          </p:nvSpPr>
          <p:spPr>
            <a:xfrm>
              <a:off x="6389771" y="509292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</p:grpSp>
      <p:sp>
        <p:nvSpPr>
          <p:cNvPr id="267" name="Rectangle 13">
            <a:extLst>
              <a:ext uri="{FF2B5EF4-FFF2-40B4-BE49-F238E27FC236}">
                <a16:creationId xmlns:a16="http://schemas.microsoft.com/office/drawing/2014/main" id="{5D757C1E-B760-456E-A2C9-94A2E9EB6A78}"/>
              </a:ext>
            </a:extLst>
          </p:cNvPr>
          <p:cNvSpPr txBox="1">
            <a:spLocks noChangeArrowheads="1"/>
          </p:cNvSpPr>
          <p:nvPr/>
        </p:nvSpPr>
        <p:spPr bwMode="auto">
          <a:xfrm rot="20111480">
            <a:off x="3453981" y="3383423"/>
            <a:ext cx="4727829" cy="7858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fr-FR" altLang="en-US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Doses ratées</a:t>
            </a:r>
          </a:p>
        </p:txBody>
      </p:sp>
      <p:sp>
        <p:nvSpPr>
          <p:cNvPr id="271" name="Rectangle: Rounded Corners 270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9FF9EB89-3933-48F4-A85F-C5254AF4D368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0" name="Rectangle: Rounded Corners 269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50556D13-65D4-4BD4-ADC6-C8721B894BB5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17717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271">
            <a:extLst>
              <a:ext uri="{FF2B5EF4-FFF2-40B4-BE49-F238E27FC236}">
                <a16:creationId xmlns:a16="http://schemas.microsoft.com/office/drawing/2014/main" id="{3DD8F926-D231-4103-96D9-230EF475F2D9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273" name="Picture 2" descr="http://www.iihl.org/Media/Default/Images/2014-calendar-template.jpg">
              <a:hlinkClick r:id="rId3"/>
              <a:extLst>
                <a:ext uri="{FF2B5EF4-FFF2-40B4-BE49-F238E27FC236}">
                  <a16:creationId xmlns:a16="http://schemas.microsoft.com/office/drawing/2014/main" id="{4DA97315-A51A-4443-8241-A9F27C6BC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BDB5717-D54B-4E94-8AF1-88EEA1AFC919}"/>
                </a:ext>
              </a:extLst>
            </p:cNvPr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9B73FCC-D8D5-407B-B4E5-5F0E0F3F1EC6}"/>
                </a:ext>
              </a:extLst>
            </p:cNvPr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96376D24-3E12-4060-8E10-B9377793C3D5}"/>
                </a:ext>
              </a:extLst>
            </p:cNvPr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C6C2BDC7-A801-4CEF-B859-E4652843B208}"/>
                </a:ext>
              </a:extLst>
            </p:cNvPr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B93957B9-F385-4BEF-9003-81A04BA7A6BD}"/>
                </a:ext>
              </a:extLst>
            </p:cNvPr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31F16604-5AAA-4282-AF99-7773052A7C68}"/>
                </a:ext>
              </a:extLst>
            </p:cNvPr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0E89D275-74D3-4A6D-A8A8-98FD94E7996F}"/>
                </a:ext>
              </a:extLst>
            </p:cNvPr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955523E-7A0A-45B4-8997-D533CA80133D}"/>
                </a:ext>
              </a:extLst>
            </p:cNvPr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BD85F5D4-D524-4174-B0F9-689B3769B05C}"/>
                </a:ext>
              </a:extLst>
            </p:cNvPr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9FCA2012-28B9-490E-A8C7-3C047540D2BF}"/>
                </a:ext>
              </a:extLst>
            </p:cNvPr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B03B690F-5691-4D88-8C48-F51633815DA2}"/>
                </a:ext>
              </a:extLst>
            </p:cNvPr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CE3E2EE-02AB-4F9B-8E84-71D1F2BA929D}"/>
                </a:ext>
              </a:extLst>
            </p:cNvPr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06D4D3C-5FBC-4F0D-8C92-60FEE5BA0870}"/>
                </a:ext>
              </a:extLst>
            </p:cNvPr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659ECE9-06B1-47DF-875B-35B1A282A459}"/>
                </a:ext>
              </a:extLst>
            </p:cNvPr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15943B89-B08C-41FB-9611-C19E66A32F18}"/>
                </a:ext>
              </a:extLst>
            </p:cNvPr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ACBB60C7-BCCA-4C3B-AC6C-98680B1209D7}"/>
                </a:ext>
              </a:extLst>
            </p:cNvPr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55D75E06-67A6-4263-BCC9-9E9B47449C83}"/>
                </a:ext>
              </a:extLst>
            </p:cNvPr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C74F7355-42DF-4E21-8809-7311A09005EC}"/>
                </a:ext>
              </a:extLst>
            </p:cNvPr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D8AA1A5B-A3D5-4BA7-B684-DA7869DED9CE}"/>
                </a:ext>
              </a:extLst>
            </p:cNvPr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0733615F-6F9D-45AF-94BF-A9245EEA044C}"/>
                </a:ext>
              </a:extLst>
            </p:cNvPr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7F955857-2E75-42F0-8D20-4FE1D957AA61}"/>
                </a:ext>
              </a:extLst>
            </p:cNvPr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DB498A76-D021-4479-A7D7-5626EDC008C2}"/>
                </a:ext>
              </a:extLst>
            </p:cNvPr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EFA6993A-18C6-4C03-AC6D-6639B4B65839}"/>
                </a:ext>
              </a:extLst>
            </p:cNvPr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E27A2A7-4967-428F-A47D-407EC303E0BD}"/>
                </a:ext>
              </a:extLst>
            </p:cNvPr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FBA1584A-9866-4DEF-9852-2FDDB8C39CDA}"/>
                </a:ext>
              </a:extLst>
            </p:cNvPr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AA0E84BD-F0AF-40DB-B2BB-35FE5D7C79BA}"/>
                </a:ext>
              </a:extLst>
            </p:cNvPr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01E2E04F-9C49-4A43-B8AB-4BBC9BA177E7}"/>
                </a:ext>
              </a:extLst>
            </p:cNvPr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6F72A028-DC2A-4EB6-BAEA-89442E3C29B6}"/>
                </a:ext>
              </a:extLst>
            </p:cNvPr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E38E78A-3C67-4E8A-857D-6F7D9E4A5567}"/>
                </a:ext>
              </a:extLst>
            </p:cNvPr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5CE147E5-5B0C-4D75-AA1B-2E2C958771B9}"/>
                </a:ext>
              </a:extLst>
            </p:cNvPr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B569D6F6-1184-4EDC-B6F3-982CA21F8551}"/>
                </a:ext>
              </a:extLst>
            </p:cNvPr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ADE948B0-C28C-40B7-8BD7-C99E6D372F0D}"/>
                </a:ext>
              </a:extLst>
            </p:cNvPr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5AC82066-BB88-487F-9134-2A711904D09C}"/>
                </a:ext>
              </a:extLst>
            </p:cNvPr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D268925-7A9A-4E00-9DD6-03322C4D9BA6}"/>
                </a:ext>
              </a:extLst>
            </p:cNvPr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06AEE2A5-494A-4865-81F3-CF92C83AC04C}"/>
                </a:ext>
              </a:extLst>
            </p:cNvPr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F3AF8E5C-3F96-47B6-BA7B-B45C427C24CD}"/>
                </a:ext>
              </a:extLst>
            </p:cNvPr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E105934A-1897-4EA6-BF7A-D7D881F3711F}"/>
                </a:ext>
              </a:extLst>
            </p:cNvPr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A3AEE7AE-E455-4192-A1EA-AFFDB47DFA1B}"/>
                </a:ext>
              </a:extLst>
            </p:cNvPr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0409419C-8C5F-47B2-9EC0-82E193322AF4}"/>
                </a:ext>
              </a:extLst>
            </p:cNvPr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942EF41-DCF1-4250-80F0-587A098DC6E0}"/>
                </a:ext>
              </a:extLst>
            </p:cNvPr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D25A4FF3-B35A-41ED-81EC-0BFB1802CBFA}"/>
                </a:ext>
              </a:extLst>
            </p:cNvPr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E1FAE446-60DF-4DFA-B1D1-384C1F04E2E1}"/>
                </a:ext>
              </a:extLst>
            </p:cNvPr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E6A1E75E-452E-4ABF-8EC1-B9B9D6E65204}"/>
                </a:ext>
              </a:extLst>
            </p:cNvPr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CEFB13BB-903D-45D5-B880-CC411D7C533E}"/>
                </a:ext>
              </a:extLst>
            </p:cNvPr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D68AC432-1366-4379-B628-19423CA49A3D}"/>
                </a:ext>
              </a:extLst>
            </p:cNvPr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CE778107-1374-416A-ADDE-36E093188F2A}"/>
                </a:ext>
              </a:extLst>
            </p:cNvPr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CA88AB5-89CE-4CDC-8901-6E26DC083544}"/>
                </a:ext>
              </a:extLst>
            </p:cNvPr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E995A1F-79C3-4E52-B146-EC743131D111}"/>
                </a:ext>
              </a:extLst>
            </p:cNvPr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26D05AB3-2562-47AE-B02A-092A46737302}"/>
                </a:ext>
              </a:extLst>
            </p:cNvPr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391E4115-8A3C-4721-9DCD-36DBBCDE2270}"/>
                </a:ext>
              </a:extLst>
            </p:cNvPr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1B9EB467-6A09-4CE0-861F-07F25D17F28B}"/>
                </a:ext>
              </a:extLst>
            </p:cNvPr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B23BAF8B-1622-4B52-8CA5-603F641A8970}"/>
                </a:ext>
              </a:extLst>
            </p:cNvPr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3B299C7E-1F77-4F03-AB01-DEE61ED014C8}"/>
                </a:ext>
              </a:extLst>
            </p:cNvPr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59A90DCB-57F2-4E61-AB2B-8EB92D51F41D}"/>
                </a:ext>
              </a:extLst>
            </p:cNvPr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A26B3452-6B0D-41C7-BD10-247E23110EF4}"/>
                </a:ext>
              </a:extLst>
            </p:cNvPr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94B89997-7821-45BE-9700-30C95168E3EB}"/>
                </a:ext>
              </a:extLst>
            </p:cNvPr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F31D8AE-EA51-4BB5-B48A-A4E8FD68322A}"/>
                </a:ext>
              </a:extLst>
            </p:cNvPr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07CF1A39-B7A6-4C5A-BE2F-440F1BD58875}"/>
                </a:ext>
              </a:extLst>
            </p:cNvPr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5189F0C-E3E7-42C4-BAD7-9356CEBBDEEA}"/>
                </a:ext>
              </a:extLst>
            </p:cNvPr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27187F4-B90B-4FDE-A346-11EE81C190DE}"/>
                </a:ext>
              </a:extLst>
            </p:cNvPr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862AE48C-375E-4EEE-A7DD-63BE8F058EFB}"/>
                </a:ext>
              </a:extLst>
            </p:cNvPr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B8541D55-7190-431F-82A0-20D2AF6B7E50}"/>
                </a:ext>
              </a:extLst>
            </p:cNvPr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7206D171-0807-4025-A476-260545B6F24F}"/>
                </a:ext>
              </a:extLst>
            </p:cNvPr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BBF9D200-FA3C-4C27-BED9-4FB3A8B29E4A}"/>
                </a:ext>
              </a:extLst>
            </p:cNvPr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22F2D9A1-95F0-4B12-8C0A-89D863008A7E}"/>
                </a:ext>
              </a:extLst>
            </p:cNvPr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1A09E3A5-E6EC-491C-97C0-CFC9BEFDAFC2}"/>
                </a:ext>
              </a:extLst>
            </p:cNvPr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E27FB52-FB93-4F35-B467-5FCEC99B9596}"/>
                </a:ext>
              </a:extLst>
            </p:cNvPr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E751F8F0-39ED-4CE3-9F48-1208A47AF298}"/>
                </a:ext>
              </a:extLst>
            </p:cNvPr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84EABBC0-A0DE-438E-A9C3-BEEE7DF417BA}"/>
                </a:ext>
              </a:extLst>
            </p:cNvPr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61719C1-35F9-4A60-84EA-B83BDED8941E}"/>
                </a:ext>
              </a:extLst>
            </p:cNvPr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3B4B1C11-7442-44C8-87A0-D826228A6754}"/>
                </a:ext>
              </a:extLst>
            </p:cNvPr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594F37F7-BC6B-4D65-99F1-E43B349A019E}"/>
                </a:ext>
              </a:extLst>
            </p:cNvPr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018857C-8866-40FE-A354-2469A98365F4}"/>
                </a:ext>
              </a:extLst>
            </p:cNvPr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D419D3A-B0B3-4FDE-9AAF-DD89DEF87ACD}"/>
                </a:ext>
              </a:extLst>
            </p:cNvPr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0381C72-DB4B-4349-BE7C-586EE8F616A4}"/>
                </a:ext>
              </a:extLst>
            </p:cNvPr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F58FA4A9-DB8E-4A50-BAEC-8C7F4A23F03F}"/>
                </a:ext>
              </a:extLst>
            </p:cNvPr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648ADE92-618B-43FF-ABE1-0ACB282452BF}"/>
                </a:ext>
              </a:extLst>
            </p:cNvPr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9D1DFEA2-EE2A-46CD-8172-0C71005E9EC4}"/>
                </a:ext>
              </a:extLst>
            </p:cNvPr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F0AD46D4-399C-45BD-8EBF-3CCF6057FA74}"/>
                </a:ext>
              </a:extLst>
            </p:cNvPr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B948DCEA-328F-4F14-983B-10AFE0474C07}"/>
                </a:ext>
              </a:extLst>
            </p:cNvPr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B66A4BFA-49FF-4FED-B572-DD55B10D6EA2}"/>
                </a:ext>
              </a:extLst>
            </p:cNvPr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08982810-1A2A-4799-B740-0A23B2499C4A}"/>
                </a:ext>
              </a:extLst>
            </p:cNvPr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958C150-09DC-488C-8F27-0D310A110332}"/>
                </a:ext>
              </a:extLst>
            </p:cNvPr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B5EC8C4C-A927-4A6F-9CC8-FE19AB1CB4AD}"/>
                </a:ext>
              </a:extLst>
            </p:cNvPr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816B782B-B597-406F-BAB2-45CDF79E37C1}"/>
                </a:ext>
              </a:extLst>
            </p:cNvPr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85B0ECE1-0ECD-4BD5-AF1B-55FA6FCF9BFA}"/>
                </a:ext>
              </a:extLst>
            </p:cNvPr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1B5605C4-5073-42C4-8722-4DC72B048311}"/>
                </a:ext>
              </a:extLst>
            </p:cNvPr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3F111AAF-6B3A-4223-9059-2E742EC45632}"/>
                </a:ext>
              </a:extLst>
            </p:cNvPr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DE8D2B79-18FB-48D7-879D-474C96F8EAC7}"/>
                </a:ext>
              </a:extLst>
            </p:cNvPr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2EA36249-A507-4EB0-BDF7-3632A7A9EBFA}"/>
                </a:ext>
              </a:extLst>
            </p:cNvPr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45F16040-BFDC-4B6F-BF43-1E0F9A6B67CA}"/>
                </a:ext>
              </a:extLst>
            </p:cNvPr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1AEBC8A8-1306-4E6A-A7A9-9D2874DFC4B1}"/>
                </a:ext>
              </a:extLst>
            </p:cNvPr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B82FE159-7461-4AC6-B15C-B31865AA5AC5}"/>
                </a:ext>
              </a:extLst>
            </p:cNvPr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F53E80F8-C919-4719-8995-4B807FA2EDFA}"/>
                </a:ext>
              </a:extLst>
            </p:cNvPr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CFB817E-B6E7-48B0-A2FD-5AF93A36FB6F}"/>
                </a:ext>
              </a:extLst>
            </p:cNvPr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F578606A-D015-4C4D-83AE-3DBA77829D49}"/>
                </a:ext>
              </a:extLst>
            </p:cNvPr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C0E4C927-B63A-4F34-8AAD-FB2763C48C98}"/>
                </a:ext>
              </a:extLst>
            </p:cNvPr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48D61CC7-4A77-4D04-B448-666535EE582D}"/>
                </a:ext>
              </a:extLst>
            </p:cNvPr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992B342E-BA32-40AF-B874-A8F7C0D28C45}"/>
                </a:ext>
              </a:extLst>
            </p:cNvPr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F1F05F79-D24E-4071-978F-63CA7EB8FF43}"/>
                </a:ext>
              </a:extLst>
            </p:cNvPr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91025381-5047-4D52-A028-B42C828D9575}"/>
                </a:ext>
              </a:extLst>
            </p:cNvPr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D540882-8D91-49F3-8D1F-154ED8AA9934}"/>
                </a:ext>
              </a:extLst>
            </p:cNvPr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1372C1AD-AF26-449D-B4BB-9C25CC462296}"/>
                </a:ext>
              </a:extLst>
            </p:cNvPr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1925310B-414C-4BB2-8891-8D6B5FF7C089}"/>
                </a:ext>
              </a:extLst>
            </p:cNvPr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CD0F8DC-8FB5-421F-99A9-B02569AB3466}"/>
                </a:ext>
              </a:extLst>
            </p:cNvPr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F2F92B2-D2D4-4C31-B8B6-BEDD2BB6D319}"/>
                </a:ext>
              </a:extLst>
            </p:cNvPr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BC932685-D309-4A4C-9E69-7BFC6DCC4800}"/>
                </a:ext>
              </a:extLst>
            </p:cNvPr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A795803-1447-4355-B178-17B5214A25F4}"/>
                </a:ext>
              </a:extLst>
            </p:cNvPr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107C617E-97B5-428A-ABB3-8A4040B7357D}"/>
                </a:ext>
              </a:extLst>
            </p:cNvPr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8737346E-C97F-4B0C-8D4E-8C9E3CA0B048}"/>
                </a:ext>
              </a:extLst>
            </p:cNvPr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586BBFB-2AD2-49E4-8380-79FB709D5E9C}"/>
                </a:ext>
              </a:extLst>
            </p:cNvPr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F073415F-4589-4C87-BA7E-B61192159A3D}"/>
                </a:ext>
              </a:extLst>
            </p:cNvPr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C626B6ED-641F-4A9C-AC7C-3C3C10843572}"/>
                </a:ext>
              </a:extLst>
            </p:cNvPr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8AA90EA1-4495-4000-80BC-D085AB7FECE6}"/>
                </a:ext>
              </a:extLst>
            </p:cNvPr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5845A87A-D671-447E-ADB1-ABD502FDBC69}"/>
                </a:ext>
              </a:extLst>
            </p:cNvPr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4D60E0B0-D9BB-4BB0-BA79-51FDB291F64E}"/>
                </a:ext>
              </a:extLst>
            </p:cNvPr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7DA92DFD-864B-4899-8AD3-AB19BE3821A2}"/>
                </a:ext>
              </a:extLst>
            </p:cNvPr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F3242028-C13F-4C95-8D0F-5F3E7BAC0FCE}"/>
                </a:ext>
              </a:extLst>
            </p:cNvPr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53584CF0-2986-4FB8-944E-030A5CFE33B1}"/>
                </a:ext>
              </a:extLst>
            </p:cNvPr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EB3FB2C0-880C-4649-8C7D-F7E08196B981}"/>
                </a:ext>
              </a:extLst>
            </p:cNvPr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2B33A572-95B2-42CB-AC88-A88FE1246F50}"/>
                </a:ext>
              </a:extLst>
            </p:cNvPr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E122E8A-2058-490D-A620-4B1BC6955173}"/>
                </a:ext>
              </a:extLst>
            </p:cNvPr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CF1068D0-FBCD-402B-BFF0-D990A7247951}"/>
                </a:ext>
              </a:extLst>
            </p:cNvPr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65617B4E-7BD1-4C41-AE6C-B1E884B260B8}"/>
                </a:ext>
              </a:extLst>
            </p:cNvPr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56372291-BD4B-4DDB-A625-C7B51384C643}"/>
                </a:ext>
              </a:extLst>
            </p:cNvPr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8F75B74A-CB83-4A5C-BDC4-20415EDAFF25}"/>
                </a:ext>
              </a:extLst>
            </p:cNvPr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CDED3418-459C-4664-86CF-62DC03E28057}"/>
                </a:ext>
              </a:extLst>
            </p:cNvPr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12CFB856-F98D-420A-BA6E-B39DCC698640}"/>
                </a:ext>
              </a:extLst>
            </p:cNvPr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4C2E2F3D-160C-4DB5-96E2-9A8A8D904CC5}"/>
                </a:ext>
              </a:extLst>
            </p:cNvPr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EAED817C-7E07-4B92-99D0-36D7DA89D111}"/>
                </a:ext>
              </a:extLst>
            </p:cNvPr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AF77B127-A931-4B1C-9103-C188FF394A01}"/>
                </a:ext>
              </a:extLst>
            </p:cNvPr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E756B8D1-57B3-477A-9830-667D6F1FD11C}"/>
                </a:ext>
              </a:extLst>
            </p:cNvPr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0A70094D-7340-4BF5-AECA-6CDBFE39592D}"/>
                </a:ext>
              </a:extLst>
            </p:cNvPr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D5F1392-602A-4138-9A88-01D76485AD43}"/>
                </a:ext>
              </a:extLst>
            </p:cNvPr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820FE540-A92F-4940-A1EA-266DCB1019C1}"/>
                </a:ext>
              </a:extLst>
            </p:cNvPr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AE5DDE3F-5F36-44EC-84CF-3904E5339D2E}"/>
                </a:ext>
              </a:extLst>
            </p:cNvPr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14F7CD5B-2BC1-42A0-8B31-0B7B31EF507D}"/>
                </a:ext>
              </a:extLst>
            </p:cNvPr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E54C4321-2CE4-4D5F-95CA-1FF1CC4F9B4E}"/>
                </a:ext>
              </a:extLst>
            </p:cNvPr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C8514302-88F3-4FC7-B1DA-6F9BE8116147}"/>
                </a:ext>
              </a:extLst>
            </p:cNvPr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21BB74F4-FCCF-4D8E-80C4-B7731D04F1B1}"/>
                </a:ext>
              </a:extLst>
            </p:cNvPr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E8736FA6-45DC-4E2A-8CB6-6C8883240B0B}"/>
                </a:ext>
              </a:extLst>
            </p:cNvPr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3DF07BE-FF38-418A-AC98-4F9B5D91588F}"/>
                </a:ext>
              </a:extLst>
            </p:cNvPr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01BE564-FC83-4124-AFB9-77D7F5F61A6B}"/>
                </a:ext>
              </a:extLst>
            </p:cNvPr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7DD6AB37-653B-4610-9DDC-BDAA7D93B508}"/>
                </a:ext>
              </a:extLst>
            </p:cNvPr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56A99124-B0E3-49C3-906B-C74BF464E53E}"/>
                </a:ext>
              </a:extLst>
            </p:cNvPr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9C4921A3-FE6E-41C6-B329-7FF82A7EE556}"/>
                </a:ext>
              </a:extLst>
            </p:cNvPr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BA16BE8A-1337-49C1-8080-3879AC1A4A11}"/>
                </a:ext>
              </a:extLst>
            </p:cNvPr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C0DCA29-2945-44C2-9313-01D8B434BC85}"/>
                </a:ext>
              </a:extLst>
            </p:cNvPr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E11FD6-478B-4411-80FD-A405E480F2D2}"/>
                </a:ext>
              </a:extLst>
            </p:cNvPr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2D8192E-B75E-43E8-8868-E86357D65F5A}"/>
                </a:ext>
              </a:extLst>
            </p:cNvPr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8E054614-6C01-42DE-A942-B3FCD1B08A5C}"/>
                </a:ext>
              </a:extLst>
            </p:cNvPr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0F31BE31-08DF-43DA-8F66-946C31FF3596}"/>
                </a:ext>
              </a:extLst>
            </p:cNvPr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5E96F673-D09C-4B32-8C31-F44C8B542D4B}"/>
                </a:ext>
              </a:extLst>
            </p:cNvPr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3808FF53-D64C-4D82-B113-F5723C950922}"/>
                </a:ext>
              </a:extLst>
            </p:cNvPr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FD091B32-7847-45E5-8725-524517D56187}"/>
                </a:ext>
              </a:extLst>
            </p:cNvPr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C1D73578-606F-4FC5-B84C-822359113710}"/>
                </a:ext>
              </a:extLst>
            </p:cNvPr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D0EE8153-3C08-4C73-B611-4701EAF9322C}"/>
                </a:ext>
              </a:extLst>
            </p:cNvPr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9915BC76-8267-435A-B73E-7769D5B0C761}"/>
                </a:ext>
              </a:extLst>
            </p:cNvPr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B3678C4B-B922-4036-989C-C8343312FD34}"/>
                </a:ext>
              </a:extLst>
            </p:cNvPr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719D0271-1B37-4E46-80DA-788ADA9095EB}"/>
                </a:ext>
              </a:extLst>
            </p:cNvPr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3A17D8F5-9174-4F08-8A4E-9B2B61828CEA}"/>
                </a:ext>
              </a:extLst>
            </p:cNvPr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AE15D3ED-549A-43EC-AE45-D7D754183A20}"/>
                </a:ext>
              </a:extLst>
            </p:cNvPr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087E701-EA02-4BA9-BAAC-C860810CEAC5}"/>
                </a:ext>
              </a:extLst>
            </p:cNvPr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4BA9EB8-9A9E-4C41-8AE5-EEF27C866C50}"/>
                </a:ext>
              </a:extLst>
            </p:cNvPr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FCB8B907-D7DF-4E82-AB83-BB8D1F2E0C6D}"/>
                </a:ext>
              </a:extLst>
            </p:cNvPr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3E8A6EE-9C46-4301-97B3-B7994D6E85B4}"/>
                </a:ext>
              </a:extLst>
            </p:cNvPr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2A8338AF-3FA2-4962-A738-85E0BCB5FBFE}"/>
                </a:ext>
              </a:extLst>
            </p:cNvPr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63BE4779-EC2F-4EF8-BDE0-B4FCB56215D8}"/>
                </a:ext>
              </a:extLst>
            </p:cNvPr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B1AE7178-6C11-4DA0-92E6-781053A4557A}"/>
                </a:ext>
              </a:extLst>
            </p:cNvPr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85A08A28-46A6-49A8-A8B9-2DCD52B7D80C}"/>
                </a:ext>
              </a:extLst>
            </p:cNvPr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07F89F0E-FC06-42B5-AFC3-87634F894469}"/>
                </a:ext>
              </a:extLst>
            </p:cNvPr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875F52B8-86F7-4C19-8A02-419E8BE4E3EF}"/>
                </a:ext>
              </a:extLst>
            </p:cNvPr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2734E199-E31B-4E76-B845-EF411CBF6FFD}"/>
                </a:ext>
              </a:extLst>
            </p:cNvPr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6F8C6A5-720D-4B24-9B39-38571B9B53C6}"/>
                </a:ext>
              </a:extLst>
            </p:cNvPr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6AFB3C1E-E575-4AD6-8ECF-DE6522552502}"/>
                </a:ext>
              </a:extLst>
            </p:cNvPr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945E9254-C1A6-4689-9F03-06412BCCD96B}"/>
                </a:ext>
              </a:extLst>
            </p:cNvPr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5637D69F-DB9D-4E6A-B98A-4278FBB95B20}"/>
                </a:ext>
              </a:extLst>
            </p:cNvPr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ABAEC1B4-F894-4656-B776-21D19B88E7E3}"/>
                </a:ext>
              </a:extLst>
            </p:cNvPr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AE10529F-E4DE-4AE8-BF57-E4E674674447}"/>
                </a:ext>
              </a:extLst>
            </p:cNvPr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05EF6062-B735-4A5C-8C9B-2A6C46075DD0}"/>
                </a:ext>
              </a:extLst>
            </p:cNvPr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D84B4FDC-4776-4320-856D-5635A09792D6}"/>
                </a:ext>
              </a:extLst>
            </p:cNvPr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4" name="Multiply 1">
              <a:extLst>
                <a:ext uri="{FF2B5EF4-FFF2-40B4-BE49-F238E27FC236}">
                  <a16:creationId xmlns:a16="http://schemas.microsoft.com/office/drawing/2014/main" id="{E268D4FC-6C69-4A4D-A3EE-EC96CB0FDC5E}"/>
                </a:ext>
              </a:extLst>
            </p:cNvPr>
            <p:cNvSpPr/>
            <p:nvPr/>
          </p:nvSpPr>
          <p:spPr>
            <a:xfrm>
              <a:off x="1184275" y="1389063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Multiply 228">
              <a:extLst>
                <a:ext uri="{FF2B5EF4-FFF2-40B4-BE49-F238E27FC236}">
                  <a16:creationId xmlns:a16="http://schemas.microsoft.com/office/drawing/2014/main" id="{F9B39D6F-A136-4150-AB3F-BC1ECBD7F4FC}"/>
                </a:ext>
              </a:extLst>
            </p:cNvPr>
            <p:cNvSpPr/>
            <p:nvPr/>
          </p:nvSpPr>
          <p:spPr>
            <a:xfrm>
              <a:off x="6551613" y="1931988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Multiply 251">
              <a:extLst>
                <a:ext uri="{FF2B5EF4-FFF2-40B4-BE49-F238E27FC236}">
                  <a16:creationId xmlns:a16="http://schemas.microsoft.com/office/drawing/2014/main" id="{4DE5B471-1425-4B21-B770-A9A00D45EC10}"/>
                </a:ext>
              </a:extLst>
            </p:cNvPr>
            <p:cNvSpPr/>
            <p:nvPr/>
          </p:nvSpPr>
          <p:spPr>
            <a:xfrm>
              <a:off x="1158875" y="24511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Multiply 252">
              <a:extLst>
                <a:ext uri="{FF2B5EF4-FFF2-40B4-BE49-F238E27FC236}">
                  <a16:creationId xmlns:a16="http://schemas.microsoft.com/office/drawing/2014/main" id="{34AD0554-9828-4B31-943D-81164996EE0F}"/>
                </a:ext>
              </a:extLst>
            </p:cNvPr>
            <p:cNvSpPr/>
            <p:nvPr/>
          </p:nvSpPr>
          <p:spPr>
            <a:xfrm>
              <a:off x="3883025" y="165735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Multiply 253">
              <a:extLst>
                <a:ext uri="{FF2B5EF4-FFF2-40B4-BE49-F238E27FC236}">
                  <a16:creationId xmlns:a16="http://schemas.microsoft.com/office/drawing/2014/main" id="{CB399660-CDC9-447C-9549-612C30D10948}"/>
                </a:ext>
              </a:extLst>
            </p:cNvPr>
            <p:cNvSpPr/>
            <p:nvPr/>
          </p:nvSpPr>
          <p:spPr>
            <a:xfrm>
              <a:off x="4249738" y="2447925"/>
              <a:ext cx="547687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Multiply 254">
              <a:extLst>
                <a:ext uri="{FF2B5EF4-FFF2-40B4-BE49-F238E27FC236}">
                  <a16:creationId xmlns:a16="http://schemas.microsoft.com/office/drawing/2014/main" id="{AA5FAABC-E64C-48CA-8D31-1FEBE726EEFD}"/>
                </a:ext>
              </a:extLst>
            </p:cNvPr>
            <p:cNvSpPr/>
            <p:nvPr/>
          </p:nvSpPr>
          <p:spPr>
            <a:xfrm>
              <a:off x="8121650" y="2414588"/>
              <a:ext cx="547688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Multiply 255">
              <a:extLst>
                <a:ext uri="{FF2B5EF4-FFF2-40B4-BE49-F238E27FC236}">
                  <a16:creationId xmlns:a16="http://schemas.microsoft.com/office/drawing/2014/main" id="{FFCF5B5D-426A-48B5-9427-C73DDF267687}"/>
                </a:ext>
              </a:extLst>
            </p:cNvPr>
            <p:cNvSpPr/>
            <p:nvPr/>
          </p:nvSpPr>
          <p:spPr>
            <a:xfrm>
              <a:off x="10399713" y="168910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Multiply 256">
              <a:extLst>
                <a:ext uri="{FF2B5EF4-FFF2-40B4-BE49-F238E27FC236}">
                  <a16:creationId xmlns:a16="http://schemas.microsoft.com/office/drawing/2014/main" id="{0F5C661E-8560-420F-B41D-98C018FAD4E6}"/>
                </a:ext>
              </a:extLst>
            </p:cNvPr>
            <p:cNvSpPr/>
            <p:nvPr/>
          </p:nvSpPr>
          <p:spPr>
            <a:xfrm>
              <a:off x="1952625" y="36401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Multiply 257">
              <a:extLst>
                <a:ext uri="{FF2B5EF4-FFF2-40B4-BE49-F238E27FC236}">
                  <a16:creationId xmlns:a16="http://schemas.microsoft.com/office/drawing/2014/main" id="{BE2D6D86-3FFE-4FBD-A121-11A7D50F9D54}"/>
                </a:ext>
              </a:extLst>
            </p:cNvPr>
            <p:cNvSpPr/>
            <p:nvPr/>
          </p:nvSpPr>
          <p:spPr>
            <a:xfrm>
              <a:off x="6950075" y="36703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Multiply 258">
              <a:extLst>
                <a:ext uri="{FF2B5EF4-FFF2-40B4-BE49-F238E27FC236}">
                  <a16:creationId xmlns:a16="http://schemas.microsoft.com/office/drawing/2014/main" id="{F911F79F-F792-408E-B5F9-71123375F267}"/>
                </a:ext>
              </a:extLst>
            </p:cNvPr>
            <p:cNvSpPr/>
            <p:nvPr/>
          </p:nvSpPr>
          <p:spPr>
            <a:xfrm>
              <a:off x="1181100" y="5432425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Multiply 259">
              <a:extLst>
                <a:ext uri="{FF2B5EF4-FFF2-40B4-BE49-F238E27FC236}">
                  <a16:creationId xmlns:a16="http://schemas.microsoft.com/office/drawing/2014/main" id="{187FB932-B3AE-4A0C-ABCF-F12A7220B614}"/>
                </a:ext>
              </a:extLst>
            </p:cNvPr>
            <p:cNvSpPr/>
            <p:nvPr/>
          </p:nvSpPr>
          <p:spPr>
            <a:xfrm>
              <a:off x="10029825" y="3619500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Multiply 260">
              <a:extLst>
                <a:ext uri="{FF2B5EF4-FFF2-40B4-BE49-F238E27FC236}">
                  <a16:creationId xmlns:a16="http://schemas.microsoft.com/office/drawing/2014/main" id="{879A2A3E-3B28-49C0-ACC6-8C60B94E07F9}"/>
                </a:ext>
              </a:extLst>
            </p:cNvPr>
            <p:cNvSpPr/>
            <p:nvPr/>
          </p:nvSpPr>
          <p:spPr>
            <a:xfrm>
              <a:off x="9678988" y="393382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Multiply 261">
              <a:extLst>
                <a:ext uri="{FF2B5EF4-FFF2-40B4-BE49-F238E27FC236}">
                  <a16:creationId xmlns:a16="http://schemas.microsoft.com/office/drawing/2014/main" id="{44907E8A-343E-4AFE-B0A1-AE02DB88FF2F}"/>
                </a:ext>
              </a:extLst>
            </p:cNvPr>
            <p:cNvSpPr/>
            <p:nvPr/>
          </p:nvSpPr>
          <p:spPr>
            <a:xfrm>
              <a:off x="7207250" y="445135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Multiply 262">
              <a:extLst>
                <a:ext uri="{FF2B5EF4-FFF2-40B4-BE49-F238E27FC236}">
                  <a16:creationId xmlns:a16="http://schemas.microsoft.com/office/drawing/2014/main" id="{3198E687-2985-41A5-BE3F-3A752C1C2A29}"/>
                </a:ext>
              </a:extLst>
            </p:cNvPr>
            <p:cNvSpPr/>
            <p:nvPr/>
          </p:nvSpPr>
          <p:spPr>
            <a:xfrm>
              <a:off x="10809288" y="6251575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Multiply 263">
              <a:extLst>
                <a:ext uri="{FF2B5EF4-FFF2-40B4-BE49-F238E27FC236}">
                  <a16:creationId xmlns:a16="http://schemas.microsoft.com/office/drawing/2014/main" id="{E5272DD8-978B-4886-9CB8-DEB3C235A018}"/>
                </a:ext>
              </a:extLst>
            </p:cNvPr>
            <p:cNvSpPr/>
            <p:nvPr/>
          </p:nvSpPr>
          <p:spPr>
            <a:xfrm>
              <a:off x="9663113" y="5972175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Multiply 264">
              <a:extLst>
                <a:ext uri="{FF2B5EF4-FFF2-40B4-BE49-F238E27FC236}">
                  <a16:creationId xmlns:a16="http://schemas.microsoft.com/office/drawing/2014/main" id="{2E13DB01-E2C0-4229-B5D6-09F77CC0D501}"/>
                </a:ext>
              </a:extLst>
            </p:cNvPr>
            <p:cNvSpPr/>
            <p:nvPr/>
          </p:nvSpPr>
          <p:spPr>
            <a:xfrm>
              <a:off x="7289800" y="59769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Multiply 265">
              <a:extLst>
                <a:ext uri="{FF2B5EF4-FFF2-40B4-BE49-F238E27FC236}">
                  <a16:creationId xmlns:a16="http://schemas.microsoft.com/office/drawing/2014/main" id="{9468C62C-B549-4C6F-9588-82AB3E2A5994}"/>
                </a:ext>
              </a:extLst>
            </p:cNvPr>
            <p:cNvSpPr/>
            <p:nvPr/>
          </p:nvSpPr>
          <p:spPr>
            <a:xfrm>
              <a:off x="4249738" y="5408613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Multiply 268">
              <a:extLst>
                <a:ext uri="{FF2B5EF4-FFF2-40B4-BE49-F238E27FC236}">
                  <a16:creationId xmlns:a16="http://schemas.microsoft.com/office/drawing/2014/main" id="{D06855A1-A279-46DC-97FF-77BB15DB87C6}"/>
                </a:ext>
              </a:extLst>
            </p:cNvPr>
            <p:cNvSpPr/>
            <p:nvPr/>
          </p:nvSpPr>
          <p:spPr>
            <a:xfrm>
              <a:off x="4576763" y="623887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Rectangle 269">
              <a:extLst>
                <a:ext uri="{FF2B5EF4-FFF2-40B4-BE49-F238E27FC236}">
                  <a16:creationId xmlns:a16="http://schemas.microsoft.com/office/drawing/2014/main" id="{AF60B17A-93B3-4D61-A62D-69CE24B8E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505" y="2071939"/>
              <a:ext cx="766762" cy="236537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Risque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3" name="Rectangle 269">
              <a:extLst>
                <a:ext uri="{FF2B5EF4-FFF2-40B4-BE49-F238E27FC236}">
                  <a16:creationId xmlns:a16="http://schemas.microsoft.com/office/drawing/2014/main" id="{7B392654-ECA0-49ED-AFBF-78C8D08AE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331" y="2555081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Rectangle 269">
              <a:extLst>
                <a:ext uri="{FF2B5EF4-FFF2-40B4-BE49-F238E27FC236}">
                  <a16:creationId xmlns:a16="http://schemas.microsoft.com/office/drawing/2014/main" id="{4CE9D4BB-2ACF-46B1-812B-06801544D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543" y="63642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Rectangle 269">
              <a:extLst>
                <a:ext uri="{FF2B5EF4-FFF2-40B4-BE49-F238E27FC236}">
                  <a16:creationId xmlns:a16="http://schemas.microsoft.com/office/drawing/2014/main" id="{3874D054-6826-4082-A598-5CD0E18B1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437" y="55260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Rectangle 269">
              <a:extLst>
                <a:ext uri="{FF2B5EF4-FFF2-40B4-BE49-F238E27FC236}">
                  <a16:creationId xmlns:a16="http://schemas.microsoft.com/office/drawing/2014/main" id="{3A5CBF90-A763-40BD-A038-6A95151E7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1125" y="63515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Rectangle 269">
              <a:extLst>
                <a:ext uri="{FF2B5EF4-FFF2-40B4-BE49-F238E27FC236}">
                  <a16:creationId xmlns:a16="http://schemas.microsoft.com/office/drawing/2014/main" id="{1C761ED4-A958-46EF-919E-F95BFFAF9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6237" y="61356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Rectangle 269">
              <a:extLst>
                <a:ext uri="{FF2B5EF4-FFF2-40B4-BE49-F238E27FC236}">
                  <a16:creationId xmlns:a16="http://schemas.microsoft.com/office/drawing/2014/main" id="{8A1EC3A9-BE3A-49C5-8410-6A375BF8C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4638" y="4041775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Rectangle 269">
              <a:extLst>
                <a:ext uri="{FF2B5EF4-FFF2-40B4-BE49-F238E27FC236}">
                  <a16:creationId xmlns:a16="http://schemas.microsoft.com/office/drawing/2014/main" id="{6E94B491-F725-446E-BA79-BCFC793CB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4625" y="61229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Rectangle 269">
              <a:extLst>
                <a:ext uri="{FF2B5EF4-FFF2-40B4-BE49-F238E27FC236}">
                  <a16:creationId xmlns:a16="http://schemas.microsoft.com/office/drawing/2014/main" id="{42CC0E44-150E-474B-BA15-963184775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8638" y="3723482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Rectangle 269">
              <a:extLst>
                <a:ext uri="{FF2B5EF4-FFF2-40B4-BE49-F238E27FC236}">
                  <a16:creationId xmlns:a16="http://schemas.microsoft.com/office/drawing/2014/main" id="{CB1CCDA5-D0F3-4B96-9F41-828A342F2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961" y="45862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Rectangle 269">
              <a:extLst>
                <a:ext uri="{FF2B5EF4-FFF2-40B4-BE49-F238E27FC236}">
                  <a16:creationId xmlns:a16="http://schemas.microsoft.com/office/drawing/2014/main" id="{05CE6114-FBF5-45CA-94EF-BC5EF1FA4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718" y="2529139"/>
              <a:ext cx="766762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3" name="Rectangle 269">
              <a:extLst>
                <a:ext uri="{FF2B5EF4-FFF2-40B4-BE49-F238E27FC236}">
                  <a16:creationId xmlns:a16="http://schemas.microsoft.com/office/drawing/2014/main" id="{E3610315-29DB-4EDF-AFA4-495E3F4E2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138" y="379913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Rectangle 269">
              <a:extLst>
                <a:ext uri="{FF2B5EF4-FFF2-40B4-BE49-F238E27FC236}">
                  <a16:creationId xmlns:a16="http://schemas.microsoft.com/office/drawing/2014/main" id="{1959E416-3E9C-402F-A16A-727552F21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7743" y="180473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Rectangle 269">
              <a:extLst>
                <a:ext uri="{FF2B5EF4-FFF2-40B4-BE49-F238E27FC236}">
                  <a16:creationId xmlns:a16="http://schemas.microsoft.com/office/drawing/2014/main" id="{383DFCCA-3352-40EB-AE86-3D25AB2C5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360" y="207193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Rectangle 269">
              <a:extLst>
                <a:ext uri="{FF2B5EF4-FFF2-40B4-BE49-F238E27FC236}">
                  <a16:creationId xmlns:a16="http://schemas.microsoft.com/office/drawing/2014/main" id="{24F805EE-DEE9-4F23-A77C-5FD6A7A07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739" y="1539081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Rectangle 269">
              <a:extLst>
                <a:ext uri="{FF2B5EF4-FFF2-40B4-BE49-F238E27FC236}">
                  <a16:creationId xmlns:a16="http://schemas.microsoft.com/office/drawing/2014/main" id="{6C9D55D4-3C4D-48F5-813C-38542B299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018" y="1778794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Rectangle 269">
              <a:extLst>
                <a:ext uri="{FF2B5EF4-FFF2-40B4-BE49-F238E27FC236}">
                  <a16:creationId xmlns:a16="http://schemas.microsoft.com/office/drawing/2014/main" id="{AB65DFF7-CF7D-4D07-875F-A2C8F8EF6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345" y="25796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Rectangle 269">
              <a:extLst>
                <a:ext uri="{FF2B5EF4-FFF2-40B4-BE49-F238E27FC236}">
                  <a16:creationId xmlns:a16="http://schemas.microsoft.com/office/drawing/2014/main" id="{39474530-3701-4BD8-AF76-B7DE46514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837" y="38115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Rectangle 269">
              <a:extLst>
                <a:ext uri="{FF2B5EF4-FFF2-40B4-BE49-F238E27FC236}">
                  <a16:creationId xmlns:a16="http://schemas.microsoft.com/office/drawing/2014/main" id="{BAAA7DF6-21D3-4CB3-9D08-A65A47836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06" y="55387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Risque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3" name="Multiplication Sign 232">
            <a:extLst>
              <a:ext uri="{FF2B5EF4-FFF2-40B4-BE49-F238E27FC236}">
                <a16:creationId xmlns:a16="http://schemas.microsoft.com/office/drawing/2014/main" id="{1DBF6683-C7CB-4FE9-9254-B05A616EE9F0}"/>
              </a:ext>
            </a:extLst>
          </p:cNvPr>
          <p:cNvSpPr/>
          <p:nvPr/>
        </p:nvSpPr>
        <p:spPr>
          <a:xfrm rot="20307793" flipH="1">
            <a:off x="3514081" y="4055954"/>
            <a:ext cx="819777" cy="11580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71A3D0EA-A7A6-4217-9556-43F3DE4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Prophylaxie à pleine dose de FVIII à demi-vie standard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difficile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6D0E4E2-C715-435B-8BAD-F126893A1EED}"/>
              </a:ext>
            </a:extLst>
          </p:cNvPr>
          <p:cNvGrpSpPr/>
          <p:nvPr/>
        </p:nvGrpSpPr>
        <p:grpSpPr>
          <a:xfrm>
            <a:off x="1024156" y="1282883"/>
            <a:ext cx="10169807" cy="4051688"/>
            <a:chOff x="1148429" y="1328409"/>
            <a:chExt cx="10169807" cy="4051688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C14B5C17-C098-422B-A4EC-D86E12ED0724}"/>
                </a:ext>
              </a:extLst>
            </p:cNvPr>
            <p:cNvSpPr txBox="1"/>
            <p:nvPr/>
          </p:nvSpPr>
          <p:spPr>
            <a:xfrm>
              <a:off x="1369137" y="1331780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Janvier</a:t>
              </a:r>
              <a:endParaRPr lang="en-CA" b="1" dirty="0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19AD9679-DB01-498B-A7C5-2541A76A62B2}"/>
                </a:ext>
              </a:extLst>
            </p:cNvPr>
            <p:cNvSpPr txBox="1"/>
            <p:nvPr/>
          </p:nvSpPr>
          <p:spPr>
            <a:xfrm>
              <a:off x="4026080" y="133028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Février</a:t>
              </a:r>
              <a:endParaRPr lang="en-CA" b="1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CEC227F6-39A9-40DE-9DA1-B5A910D1542F}"/>
                </a:ext>
              </a:extLst>
            </p:cNvPr>
            <p:cNvSpPr txBox="1"/>
            <p:nvPr/>
          </p:nvSpPr>
          <p:spPr>
            <a:xfrm>
              <a:off x="9159162" y="133028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Avril</a:t>
              </a:r>
              <a:endParaRPr lang="en-CA" b="1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FB93F10C-8CC3-4B48-9BAD-00443D7DADB2}"/>
                </a:ext>
              </a:extLst>
            </p:cNvPr>
            <p:cNvSpPr txBox="1"/>
            <p:nvPr/>
          </p:nvSpPr>
          <p:spPr>
            <a:xfrm>
              <a:off x="6500137" y="1328409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Mars</a:t>
              </a:r>
              <a:endParaRPr lang="en-CA" b="1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56881265-89EE-4BBB-A3CD-D66F57975D9E}"/>
                </a:ext>
              </a:extLst>
            </p:cNvPr>
            <p:cNvSpPr txBox="1"/>
            <p:nvPr/>
          </p:nvSpPr>
          <p:spPr>
            <a:xfrm>
              <a:off x="1376486" y="302363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Mai</a:t>
              </a:r>
              <a:endParaRPr lang="en-CA" b="1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DF7603F-FFD3-45D2-B26D-6EE2C932D936}"/>
                </a:ext>
              </a:extLst>
            </p:cNvPr>
            <p:cNvSpPr txBox="1"/>
            <p:nvPr/>
          </p:nvSpPr>
          <p:spPr>
            <a:xfrm>
              <a:off x="4018936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Juin</a:t>
              </a:r>
              <a:endParaRPr lang="en-CA" b="1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191F5B66-A50A-4BBB-8D0C-D66B308BA816}"/>
                </a:ext>
              </a:extLst>
            </p:cNvPr>
            <p:cNvSpPr txBox="1"/>
            <p:nvPr/>
          </p:nvSpPr>
          <p:spPr>
            <a:xfrm>
              <a:off x="9166511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Août</a:t>
              </a:r>
              <a:endParaRPr lang="en-CA" b="1" dirty="0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DCD79B2C-4323-401B-BD42-73FCF63D35B2}"/>
                </a:ext>
              </a:extLst>
            </p:cNvPr>
            <p:cNvSpPr txBox="1"/>
            <p:nvPr/>
          </p:nvSpPr>
          <p:spPr>
            <a:xfrm>
              <a:off x="6507486" y="3020261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Juillet</a:t>
              </a:r>
              <a:endParaRPr lang="en-CA" b="1" dirty="0"/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01DF1516-B248-4F15-80A2-CF4674AE827A}"/>
                </a:ext>
              </a:extLst>
            </p:cNvPr>
            <p:cNvSpPr txBox="1"/>
            <p:nvPr/>
          </p:nvSpPr>
          <p:spPr>
            <a:xfrm>
              <a:off x="1309660" y="471541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Septembre</a:t>
              </a:r>
              <a:endParaRPr lang="en-CA" b="1" dirty="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3C0FC78D-C71A-4A71-BAEC-FC2DECB63874}"/>
                </a:ext>
              </a:extLst>
            </p:cNvPr>
            <p:cNvSpPr txBox="1"/>
            <p:nvPr/>
          </p:nvSpPr>
          <p:spPr>
            <a:xfrm>
              <a:off x="4037515" y="4722359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Octobre</a:t>
              </a:r>
              <a:endParaRPr lang="en-CA" b="1" dirty="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3A742CB-5E72-4AE5-B6D5-ECF0DB53383A}"/>
                </a:ext>
              </a:extLst>
            </p:cNvPr>
            <p:cNvSpPr txBox="1"/>
            <p:nvPr/>
          </p:nvSpPr>
          <p:spPr>
            <a:xfrm>
              <a:off x="9380436" y="4805931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Décembre</a:t>
              </a:r>
              <a:endParaRPr lang="en-CA" b="1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1870FEC2-1F49-4496-AC9D-37565B2E0CED}"/>
                </a:ext>
              </a:extLst>
            </p:cNvPr>
            <p:cNvSpPr txBox="1"/>
            <p:nvPr/>
          </p:nvSpPr>
          <p:spPr>
            <a:xfrm>
              <a:off x="6639411" y="482425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Novembre</a:t>
              </a:r>
              <a:endParaRPr lang="en-CA" b="1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F766F76-FD9F-4B37-A414-B52A524B1D05}"/>
                </a:ext>
              </a:extLst>
            </p:cNvPr>
            <p:cNvSpPr txBox="1"/>
            <p:nvPr/>
          </p:nvSpPr>
          <p:spPr>
            <a:xfrm>
              <a:off x="1156721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6224053-E4C3-4F34-A782-7AA5CE405AE4}"/>
                </a:ext>
              </a:extLst>
            </p:cNvPr>
            <p:cNvSpPr txBox="1"/>
            <p:nvPr/>
          </p:nvSpPr>
          <p:spPr>
            <a:xfrm>
              <a:off x="3715568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59C9E871-EAA2-4297-8E77-16684117647D}"/>
                </a:ext>
              </a:extLst>
            </p:cNvPr>
            <p:cNvSpPr txBox="1"/>
            <p:nvPr/>
          </p:nvSpPr>
          <p:spPr>
            <a:xfrm>
              <a:off x="8833261" y="1618771"/>
              <a:ext cx="24690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6A5683D-A15E-40CF-A4FD-C8B9A9A55F6D}"/>
                </a:ext>
              </a:extLst>
            </p:cNvPr>
            <p:cNvSpPr txBox="1"/>
            <p:nvPr/>
          </p:nvSpPr>
          <p:spPr>
            <a:xfrm>
              <a:off x="6274415" y="1618771"/>
              <a:ext cx="23642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4FF9D604-5CB9-454D-9DCD-82C24FEBB759}"/>
                </a:ext>
              </a:extLst>
            </p:cNvPr>
            <p:cNvSpPr txBox="1"/>
            <p:nvPr/>
          </p:nvSpPr>
          <p:spPr>
            <a:xfrm>
              <a:off x="1156721" y="3330672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C9FF6F7C-4855-4F6A-859F-EF845F4369F6}"/>
                </a:ext>
              </a:extLst>
            </p:cNvPr>
            <p:cNvSpPr txBox="1"/>
            <p:nvPr/>
          </p:nvSpPr>
          <p:spPr>
            <a:xfrm>
              <a:off x="3732902" y="3346480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54C28A6C-2A28-4444-888F-E014329A6ED8}"/>
                </a:ext>
              </a:extLst>
            </p:cNvPr>
            <p:cNvSpPr txBox="1"/>
            <p:nvPr/>
          </p:nvSpPr>
          <p:spPr>
            <a:xfrm>
              <a:off x="9050145" y="3364192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ED7FB7BF-2241-4266-8AF8-C3E9BF2C0546}"/>
                </a:ext>
              </a:extLst>
            </p:cNvPr>
            <p:cNvSpPr txBox="1"/>
            <p:nvPr/>
          </p:nvSpPr>
          <p:spPr>
            <a:xfrm>
              <a:off x="6303184" y="3329403"/>
              <a:ext cx="2334677" cy="280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D6BE3B88-ADD5-4AC4-A25A-194259E454B2}"/>
                </a:ext>
              </a:extLst>
            </p:cNvPr>
            <p:cNvSpPr txBox="1"/>
            <p:nvPr/>
          </p:nvSpPr>
          <p:spPr>
            <a:xfrm>
              <a:off x="1148429" y="5103098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867D1593-EC84-49DF-BEFF-4B9D0D9D0AE7}"/>
                </a:ext>
              </a:extLst>
            </p:cNvPr>
            <p:cNvSpPr txBox="1"/>
            <p:nvPr/>
          </p:nvSpPr>
          <p:spPr>
            <a:xfrm>
              <a:off x="3716020" y="509292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6FC0F26D-6233-42CF-91D3-1C2416BDDB3F}"/>
                </a:ext>
              </a:extLst>
            </p:cNvPr>
            <p:cNvSpPr txBox="1"/>
            <p:nvPr/>
          </p:nvSpPr>
          <p:spPr>
            <a:xfrm>
              <a:off x="9097116" y="5084334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C5BBC66A-997B-4F59-8D3A-A89FD30275AD}"/>
                </a:ext>
              </a:extLst>
            </p:cNvPr>
            <p:cNvSpPr txBox="1"/>
            <p:nvPr/>
          </p:nvSpPr>
          <p:spPr>
            <a:xfrm>
              <a:off x="6389771" y="509292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</p:grpSp>
      <p:sp>
        <p:nvSpPr>
          <p:cNvPr id="232" name="Rectangle 13">
            <a:extLst>
              <a:ext uri="{FF2B5EF4-FFF2-40B4-BE49-F238E27FC236}">
                <a16:creationId xmlns:a16="http://schemas.microsoft.com/office/drawing/2014/main" id="{D7323B5E-6319-4877-B3CD-295439655F7C}"/>
              </a:ext>
            </a:extLst>
          </p:cNvPr>
          <p:cNvSpPr txBox="1">
            <a:spLocks noChangeArrowheads="1"/>
          </p:cNvSpPr>
          <p:nvPr/>
        </p:nvSpPr>
        <p:spPr bwMode="auto">
          <a:xfrm rot="20111480">
            <a:off x="3453981" y="3383423"/>
            <a:ext cx="4727829" cy="7858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fr-FR" altLang="en-US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Doses ratées</a:t>
            </a:r>
          </a:p>
        </p:txBody>
      </p:sp>
      <p:sp>
        <p:nvSpPr>
          <p:cNvPr id="270" name="Rectangle: Rounded Corners 269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50556D13-65D4-4BD4-ADC6-C8721B894BB5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1" name="Rectangle: Rounded Corners 270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9FF9EB89-3933-48F4-A85F-C5254AF4D368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3E5D6330-F4A0-448C-909A-E4E2F718FC82}"/>
              </a:ext>
            </a:extLst>
          </p:cNvPr>
          <p:cNvSpPr txBox="1"/>
          <p:nvPr/>
        </p:nvSpPr>
        <p:spPr>
          <a:xfrm>
            <a:off x="1451088" y="4717434"/>
            <a:ext cx="9289825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Les p</a:t>
            </a:r>
            <a:r>
              <a:rPr kumimoji="0" lang="fr-FR" sz="4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atients ont besoin de produits permettant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u="sng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kumimoji="0" lang="fr-FR" sz="4000" b="1" i="0" u="sng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oins d’injections</a:t>
            </a:r>
          </a:p>
        </p:txBody>
      </p:sp>
    </p:spTree>
    <p:extLst>
      <p:ext uri="{BB962C8B-B14F-4D97-AF65-F5344CB8AC3E}">
        <p14:creationId xmlns:p14="http://schemas.microsoft.com/office/powerpoint/2010/main" val="1094721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7D5745F-BE93-4823-9AE2-E1A8E17FB94B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257" name="Picture 2" descr="http://www.iihl.org/Media/Default/Images/2014-calendar-template.jpg">
              <a:hlinkClick r:id="rId3"/>
              <a:extLst>
                <a:ext uri="{FF2B5EF4-FFF2-40B4-BE49-F238E27FC236}">
                  <a16:creationId xmlns:a16="http://schemas.microsoft.com/office/drawing/2014/main" id="{2DB525A6-FF11-4647-AB50-56846CED2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0B655F92-6141-442C-8B91-8D9D6078A8E6}"/>
                </a:ext>
              </a:extLst>
            </p:cNvPr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15D15BF4-07CC-4F79-8308-1F73CE32EBDC}"/>
                </a:ext>
              </a:extLst>
            </p:cNvPr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9780DF38-9193-4485-BE21-E27BCBD02407}"/>
                </a:ext>
              </a:extLst>
            </p:cNvPr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B967F7AE-454C-4A9B-85C4-79E5D1C03B50}"/>
                </a:ext>
              </a:extLst>
            </p:cNvPr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5B7398A3-6F21-4178-97EB-1E6111D6C2F0}"/>
                </a:ext>
              </a:extLst>
            </p:cNvPr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A873685-BF7E-4C71-8C9F-C0A8213CA200}"/>
                </a:ext>
              </a:extLst>
            </p:cNvPr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BEBC6EB-083B-4EBB-9E09-593A4AF6C43C}"/>
                </a:ext>
              </a:extLst>
            </p:cNvPr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15831513-CDB4-4FA8-A4D2-D0EA3DB3FAA5}"/>
                </a:ext>
              </a:extLst>
            </p:cNvPr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C789D7D8-1549-4DEC-8F6D-74EE7C07E5B4}"/>
                </a:ext>
              </a:extLst>
            </p:cNvPr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7DAD50AF-420B-4D47-9039-4F4407CE235A}"/>
                </a:ext>
              </a:extLst>
            </p:cNvPr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0B96FE3C-09A5-408B-BD67-E09DFB80F372}"/>
                </a:ext>
              </a:extLst>
            </p:cNvPr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0C0A94CF-5964-4403-8D3F-E3586EF1013C}"/>
                </a:ext>
              </a:extLst>
            </p:cNvPr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B427BBC5-FEF2-476B-AB19-03FB7F2D437D}"/>
                </a:ext>
              </a:extLst>
            </p:cNvPr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616FBE76-4D3C-4015-8294-6F3337879A80}"/>
                </a:ext>
              </a:extLst>
            </p:cNvPr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289252F-485F-43DD-A9F3-BA51DAFE6DB4}"/>
                </a:ext>
              </a:extLst>
            </p:cNvPr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123D2C79-6AEE-428E-8289-85EB2F35FC8C}"/>
                </a:ext>
              </a:extLst>
            </p:cNvPr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9DD5AEAC-FCE1-48A0-9ED2-AC9173012586}"/>
                </a:ext>
              </a:extLst>
            </p:cNvPr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978222C-DC91-4746-8A4F-39B5D2F9CDC5}"/>
                </a:ext>
              </a:extLst>
            </p:cNvPr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4B81C94-EDEF-46FF-B6C9-20AB3D2048DE}"/>
                </a:ext>
              </a:extLst>
            </p:cNvPr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86479513-080A-49CE-885F-EE7988EA7CB1}"/>
                </a:ext>
              </a:extLst>
            </p:cNvPr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4AAB3C3D-C2B9-49EC-A505-6960D23E47D5}"/>
                </a:ext>
              </a:extLst>
            </p:cNvPr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8B5A440-DC9A-4953-955B-B4D7F5F088BB}"/>
                </a:ext>
              </a:extLst>
            </p:cNvPr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DF5489E-6977-4478-BACD-4F7F142D3FA9}"/>
                </a:ext>
              </a:extLst>
            </p:cNvPr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4D8A76B1-15A4-46B2-947C-BC77A39D0A77}"/>
                </a:ext>
              </a:extLst>
            </p:cNvPr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5FFB785-EDC5-43D4-A032-31E49CFE8C45}"/>
                </a:ext>
              </a:extLst>
            </p:cNvPr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6F4C29A7-9808-4E06-8074-C68482578BF0}"/>
                </a:ext>
              </a:extLst>
            </p:cNvPr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E1FA23B8-91FE-4233-B512-0DD0CC0E12D8}"/>
                </a:ext>
              </a:extLst>
            </p:cNvPr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9D61204-4408-4568-8C86-0B792AF27B93}"/>
                </a:ext>
              </a:extLst>
            </p:cNvPr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530140CC-9AC6-4F31-9DBB-54636225FC40}"/>
                </a:ext>
              </a:extLst>
            </p:cNvPr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1431174-40A0-4D1A-947A-407DE350F5E9}"/>
                </a:ext>
              </a:extLst>
            </p:cNvPr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C571E67-BA02-4DF1-BF1E-9C39274F4588}"/>
                </a:ext>
              </a:extLst>
            </p:cNvPr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989D9B61-3793-447D-B1DE-E7ABDD6C6E4F}"/>
                </a:ext>
              </a:extLst>
            </p:cNvPr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C3612236-E866-474D-B011-3299EE0DAF07}"/>
                </a:ext>
              </a:extLst>
            </p:cNvPr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4A51F33B-994C-4D5D-ABAF-6D4749227D3F}"/>
                </a:ext>
              </a:extLst>
            </p:cNvPr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822029F-9B1B-4C7A-8D79-F3C8B276E918}"/>
                </a:ext>
              </a:extLst>
            </p:cNvPr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AEA07187-7D34-4B36-BE21-E655B4E18354}"/>
                </a:ext>
              </a:extLst>
            </p:cNvPr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9DD7DB2-AFBF-4225-9731-F7E3F83DBEA9}"/>
                </a:ext>
              </a:extLst>
            </p:cNvPr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B8B57799-3673-4344-87AE-103F57F775B3}"/>
                </a:ext>
              </a:extLst>
            </p:cNvPr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93072E8B-7F7C-4CFB-93B9-7A99F8AC0018}"/>
                </a:ext>
              </a:extLst>
            </p:cNvPr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B5590B04-06CE-4B32-9271-3EA614FC2777}"/>
                </a:ext>
              </a:extLst>
            </p:cNvPr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65EF17A-30A5-4656-8172-9064135B7635}"/>
                </a:ext>
              </a:extLst>
            </p:cNvPr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6F2CDBB7-C42B-4B49-82FA-CCE0BA77064F}"/>
                </a:ext>
              </a:extLst>
            </p:cNvPr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2C6B1DA8-5CF9-4A34-92A2-89AE4A683D9D}"/>
                </a:ext>
              </a:extLst>
            </p:cNvPr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AA4681B-D932-4920-867C-9A354F55C28F}"/>
                </a:ext>
              </a:extLst>
            </p:cNvPr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FEFA2685-1805-4A6B-84D3-8933B4BE1CCB}"/>
                </a:ext>
              </a:extLst>
            </p:cNvPr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87645F8D-297F-439A-8DE7-779920122272}"/>
                </a:ext>
              </a:extLst>
            </p:cNvPr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0497C2AD-41DA-4F06-87EC-9001436581B0}"/>
                </a:ext>
              </a:extLst>
            </p:cNvPr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FD612DC3-78E0-4DB0-8DC1-3093272CCD69}"/>
                </a:ext>
              </a:extLst>
            </p:cNvPr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78F463C8-DB32-469B-9F16-2926DDCB4CE3}"/>
                </a:ext>
              </a:extLst>
            </p:cNvPr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569FA15-187E-4C09-B6DA-4B02EBD86F6E}"/>
                </a:ext>
              </a:extLst>
            </p:cNvPr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493FF509-8D99-40A4-AB2C-07D228E4BEA4}"/>
                </a:ext>
              </a:extLst>
            </p:cNvPr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BE5FA14A-C104-4419-824A-81573B84BDE8}"/>
                </a:ext>
              </a:extLst>
            </p:cNvPr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AB90AF1-0152-4ED5-B114-072687540A51}"/>
                </a:ext>
              </a:extLst>
            </p:cNvPr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FCF31615-E1BF-4C5D-BD27-BAB88912EE36}"/>
                </a:ext>
              </a:extLst>
            </p:cNvPr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8FAEA513-4DC6-424F-A7D9-BA90615086D0}"/>
                </a:ext>
              </a:extLst>
            </p:cNvPr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D027E661-ECE9-4DA2-8153-5A5F5AE69E5B}"/>
                </a:ext>
              </a:extLst>
            </p:cNvPr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242D4375-3027-48B2-B96E-EBD164F50900}"/>
                </a:ext>
              </a:extLst>
            </p:cNvPr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057117B5-FB36-4B32-8C98-164448FF48B2}"/>
                </a:ext>
              </a:extLst>
            </p:cNvPr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8423B819-2961-4A2E-AC8E-331BB74C0A3D}"/>
                </a:ext>
              </a:extLst>
            </p:cNvPr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420ACEA6-D655-4BC1-919F-140D8B9F4BF2}"/>
                </a:ext>
              </a:extLst>
            </p:cNvPr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636744C8-E38E-4038-B065-1BEA27316327}"/>
                </a:ext>
              </a:extLst>
            </p:cNvPr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09AECC0C-8670-4F9F-9338-76BED3D592FC}"/>
                </a:ext>
              </a:extLst>
            </p:cNvPr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7CEE73A-8773-46CA-99A8-2C93DAB6B7AB}"/>
                </a:ext>
              </a:extLst>
            </p:cNvPr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609F343-61C7-4168-B020-3336083E122A}"/>
                </a:ext>
              </a:extLst>
            </p:cNvPr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18D09108-9F43-4B32-98EB-B742DADE9E66}"/>
                </a:ext>
              </a:extLst>
            </p:cNvPr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12380F9F-2454-487D-A31D-75B05C2C64FC}"/>
                </a:ext>
              </a:extLst>
            </p:cNvPr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A5B7A3D9-B14B-4068-8B6A-F16797B43EEB}"/>
                </a:ext>
              </a:extLst>
            </p:cNvPr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283598C1-23A0-4CAC-9925-1700A66A9398}"/>
                </a:ext>
              </a:extLst>
            </p:cNvPr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6EC1560-3E72-49F7-9F5C-1C304EA0F1BB}"/>
                </a:ext>
              </a:extLst>
            </p:cNvPr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935F4B2F-CC6E-4036-9F6A-1268FDEFF817}"/>
                </a:ext>
              </a:extLst>
            </p:cNvPr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3A54B29F-726E-44E0-9061-2B3CDE014CDC}"/>
                </a:ext>
              </a:extLst>
            </p:cNvPr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C38963A-CC89-4E41-965B-1F3477E38AFF}"/>
                </a:ext>
              </a:extLst>
            </p:cNvPr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D3A0A677-4981-4A6A-B9DA-6D27B809C93C}"/>
                </a:ext>
              </a:extLst>
            </p:cNvPr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FB28DA5E-047C-4057-A7DB-9D85B149FD7E}"/>
                </a:ext>
              </a:extLst>
            </p:cNvPr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3366AEF0-F130-4053-B7BE-D984FD84463C}"/>
                </a:ext>
              </a:extLst>
            </p:cNvPr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44A20C3D-4FA4-4125-9872-2DE5C3364175}"/>
                </a:ext>
              </a:extLst>
            </p:cNvPr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ECFBB44-3855-40D4-8E1C-A2C59D3F4832}"/>
                </a:ext>
              </a:extLst>
            </p:cNvPr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8AC550D1-A885-49CD-8C53-AB5F8A26795A}"/>
                </a:ext>
              </a:extLst>
            </p:cNvPr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E96ABEF4-8278-4552-92F7-6A8F56130DD1}"/>
                </a:ext>
              </a:extLst>
            </p:cNvPr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84C2D972-50AB-4698-98CC-3A121A107886}"/>
                </a:ext>
              </a:extLst>
            </p:cNvPr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E8CB3BE4-4ABD-41A0-B1EE-5CB74F19DACB}"/>
                </a:ext>
              </a:extLst>
            </p:cNvPr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2816755B-A827-4B91-A8F4-27BE7130679F}"/>
                </a:ext>
              </a:extLst>
            </p:cNvPr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72A92833-4BEC-4CFA-B13C-4B58B39253E6}"/>
                </a:ext>
              </a:extLst>
            </p:cNvPr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ADB120EB-1D6A-4794-8F49-53060830A5A6}"/>
                </a:ext>
              </a:extLst>
            </p:cNvPr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FA1DE900-DA44-4292-9DAF-40CCB3151904}"/>
                </a:ext>
              </a:extLst>
            </p:cNvPr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C3FF18E1-4EFB-4D94-8E08-FFB37BE77446}"/>
                </a:ext>
              </a:extLst>
            </p:cNvPr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B5B951E0-B53E-46F3-8482-C5627A623A5E}"/>
                </a:ext>
              </a:extLst>
            </p:cNvPr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09D73029-CB3B-4ED6-B0D4-E9993E57A973}"/>
                </a:ext>
              </a:extLst>
            </p:cNvPr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9D929505-DA0C-480A-B281-CB42B69594FD}"/>
                </a:ext>
              </a:extLst>
            </p:cNvPr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E349A45D-18C5-4985-85D3-C9B9A7FB222E}"/>
                </a:ext>
              </a:extLst>
            </p:cNvPr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980BB000-FC25-4674-BE49-244BB83512A8}"/>
                </a:ext>
              </a:extLst>
            </p:cNvPr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A7F3C71B-FF50-4128-8CCD-0DD16EE2CABB}"/>
                </a:ext>
              </a:extLst>
            </p:cNvPr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A4C7B7EA-7B09-488E-9710-8364D4304041}"/>
                </a:ext>
              </a:extLst>
            </p:cNvPr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680D8E83-C94B-4EAD-BE3F-B472DB43C64E}"/>
                </a:ext>
              </a:extLst>
            </p:cNvPr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964D4A64-37F6-48C2-ABEC-B95716AF4A5B}"/>
                </a:ext>
              </a:extLst>
            </p:cNvPr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D4037AB1-749D-4210-9EE0-D739333A5D06}"/>
                </a:ext>
              </a:extLst>
            </p:cNvPr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7B648438-5B09-4C28-9F4D-52B40CEB45C9}"/>
                </a:ext>
              </a:extLst>
            </p:cNvPr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DBA2FB47-D097-4DBB-B8A6-A222ABA8DD35}"/>
                </a:ext>
              </a:extLst>
            </p:cNvPr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87E8E8E-729E-47DB-BBFF-E9FAC8654B96}"/>
                </a:ext>
              </a:extLst>
            </p:cNvPr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26DE4D59-FAA2-4E86-98B4-40841580EFB7}"/>
                </a:ext>
              </a:extLst>
            </p:cNvPr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24D4BA1D-D18C-4877-BBAC-EB8C6CE7AA4C}"/>
                </a:ext>
              </a:extLst>
            </p:cNvPr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BD9DAB6A-56C5-4AE2-9D5D-76BEDE3743B6}"/>
                </a:ext>
              </a:extLst>
            </p:cNvPr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346F0A38-9C13-481E-B057-9540AE9ECD96}"/>
                </a:ext>
              </a:extLst>
            </p:cNvPr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5EE1A46-8C03-42C4-98AB-446F18A39073}"/>
                </a:ext>
              </a:extLst>
            </p:cNvPr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1FD4CB6-F5B3-434B-AFFE-A75C916B0719}"/>
                </a:ext>
              </a:extLst>
            </p:cNvPr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BDC6915F-8EB3-4E7B-BF89-F8E24224AF7A}"/>
                </a:ext>
              </a:extLst>
            </p:cNvPr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6A7B830E-EA7A-4C71-B0CC-BB5F0E7EE31D}"/>
                </a:ext>
              </a:extLst>
            </p:cNvPr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69EA684-B666-4FDB-9042-A3904CD1D4B1}"/>
                </a:ext>
              </a:extLst>
            </p:cNvPr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C224952C-F680-4926-81DB-371155638F90}"/>
                </a:ext>
              </a:extLst>
            </p:cNvPr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88C536E1-3B99-4801-B034-7259549AA7C6}"/>
                </a:ext>
              </a:extLst>
            </p:cNvPr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726B673-6012-412C-90D1-D489B95600AD}"/>
                </a:ext>
              </a:extLst>
            </p:cNvPr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BCC5A9BC-544F-4CCD-99E1-C5935EC8F447}"/>
                </a:ext>
              </a:extLst>
            </p:cNvPr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5AB88A3A-4E14-4F9C-A5CE-A281F98E3F80}"/>
                </a:ext>
              </a:extLst>
            </p:cNvPr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FF3DDC12-6095-4A8D-ACB4-D41B05800702}"/>
                </a:ext>
              </a:extLst>
            </p:cNvPr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2C8E8E9C-28B7-4006-941E-D59AB03AE81B}"/>
                </a:ext>
              </a:extLst>
            </p:cNvPr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B0C7941E-BC4F-437B-B55D-842B7020693D}"/>
                </a:ext>
              </a:extLst>
            </p:cNvPr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23C1A414-E396-4DFF-B2C3-BE3CDD93D0EE}"/>
                </a:ext>
              </a:extLst>
            </p:cNvPr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FC94E7E5-00B8-4155-A5D9-0103DBAE17D1}"/>
                </a:ext>
              </a:extLst>
            </p:cNvPr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6C0E6F5E-A5DD-42EB-A5BD-54F8620847B3}"/>
                </a:ext>
              </a:extLst>
            </p:cNvPr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B8D574AA-D203-4113-AC43-F1769F1404E5}"/>
                </a:ext>
              </a:extLst>
            </p:cNvPr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77501572-A3D3-47A8-93BD-658AA8046453}"/>
                </a:ext>
              </a:extLst>
            </p:cNvPr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B3F048AA-507D-418C-9717-E31578DB445B}"/>
                </a:ext>
              </a:extLst>
            </p:cNvPr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649AF7FD-AC72-4EFA-8B45-68710F87F834}"/>
                </a:ext>
              </a:extLst>
            </p:cNvPr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B7602E36-498F-426E-A466-81032D5FCABC}"/>
                </a:ext>
              </a:extLst>
            </p:cNvPr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689B5FD6-4CAB-4B05-9EE6-719A64C9C479}"/>
                </a:ext>
              </a:extLst>
            </p:cNvPr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B0B39832-3913-4746-A32E-98BB320CFE34}"/>
                </a:ext>
              </a:extLst>
            </p:cNvPr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56EC1B82-C87D-46A9-A6C2-0E30E08E0132}"/>
                </a:ext>
              </a:extLst>
            </p:cNvPr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B3825D20-1905-4AF6-87B3-7DD6AECC142F}"/>
                </a:ext>
              </a:extLst>
            </p:cNvPr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7780C755-E30E-4BFD-9D55-21E0A79C691D}"/>
                </a:ext>
              </a:extLst>
            </p:cNvPr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75675434-798E-4D61-AC48-D1B2270DD50D}"/>
                </a:ext>
              </a:extLst>
            </p:cNvPr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C14F592B-2684-44D4-8447-C9AE7B429880}"/>
                </a:ext>
              </a:extLst>
            </p:cNvPr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A11C488D-59C7-49CF-A14B-5509848D7527}"/>
                </a:ext>
              </a:extLst>
            </p:cNvPr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42AA8E9-41B4-42BC-9E7A-B742414E7DDC}"/>
                </a:ext>
              </a:extLst>
            </p:cNvPr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E6962DF5-7D43-4E84-A298-9F8BBF21788A}"/>
                </a:ext>
              </a:extLst>
            </p:cNvPr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1DE5743-47F0-42CE-A9EE-9241BACF23AF}"/>
                </a:ext>
              </a:extLst>
            </p:cNvPr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03460EDC-1D12-407D-96EC-DB943B9D1E15}"/>
                </a:ext>
              </a:extLst>
            </p:cNvPr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198C057-8A59-4B73-B71E-DB91ED99ABB5}"/>
                </a:ext>
              </a:extLst>
            </p:cNvPr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C5D614E8-E435-44EC-AAEE-F00CFC50DC7D}"/>
                </a:ext>
              </a:extLst>
            </p:cNvPr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0195A32C-B52C-4A20-AEE3-38344ED330BE}"/>
                </a:ext>
              </a:extLst>
            </p:cNvPr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6D293DC6-743D-42D6-90F9-E0BFEC64C0A9}"/>
                </a:ext>
              </a:extLst>
            </p:cNvPr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8FA6FCA-8D45-414A-A8C4-84D67727E8CB}"/>
                </a:ext>
              </a:extLst>
            </p:cNvPr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86DAF6DC-26AC-4728-82F1-96400B40CC74}"/>
                </a:ext>
              </a:extLst>
            </p:cNvPr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D7A16BF-5C6D-43AB-82CB-F2C7275F640E}"/>
                </a:ext>
              </a:extLst>
            </p:cNvPr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2BE1DF6E-6184-4D14-BA70-4A5B298EE10B}"/>
                </a:ext>
              </a:extLst>
            </p:cNvPr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5DE7F9B9-7D90-4113-90D7-1C9214C6DCF8}"/>
                </a:ext>
              </a:extLst>
            </p:cNvPr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8C1DAF9-F423-440C-B91F-6C0803725DFC}"/>
                </a:ext>
              </a:extLst>
            </p:cNvPr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8BEB1BB6-767E-46E3-AD39-942788152AEA}"/>
                </a:ext>
              </a:extLst>
            </p:cNvPr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4264F046-E346-400F-B709-8304ACBB725B}"/>
                </a:ext>
              </a:extLst>
            </p:cNvPr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1EF03E8F-94D2-4385-A28D-B58BD61C11F2}"/>
                </a:ext>
              </a:extLst>
            </p:cNvPr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E8274528-E730-4169-9C67-B3AF1182230E}"/>
                </a:ext>
              </a:extLst>
            </p:cNvPr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8FE7085-A706-4C4C-A9B3-6CFEE17AEF7C}"/>
                </a:ext>
              </a:extLst>
            </p:cNvPr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F32DD42-061C-434C-8E09-4D33D7CF2204}"/>
                </a:ext>
              </a:extLst>
            </p:cNvPr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62571B3-455C-4931-A49C-57F63B4BB041}"/>
                </a:ext>
              </a:extLst>
            </p:cNvPr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D4040B89-58CD-4EB9-9E9B-8689F3FD5117}"/>
                </a:ext>
              </a:extLst>
            </p:cNvPr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A892C92B-82F7-40F7-AA44-5A3C310541FD}"/>
                </a:ext>
              </a:extLst>
            </p:cNvPr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7BE31EAC-B843-46EE-8E46-DCCFE14DA8C7}"/>
                </a:ext>
              </a:extLst>
            </p:cNvPr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1CAC2B84-EACF-4D84-9FD7-9ABA48593FA7}"/>
                </a:ext>
              </a:extLst>
            </p:cNvPr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8601ACBF-D5CC-43E6-BCA3-78FDE07770EA}"/>
                </a:ext>
              </a:extLst>
            </p:cNvPr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5866577F-864F-41DF-B9F7-34E5CC75FF30}"/>
                </a:ext>
              </a:extLst>
            </p:cNvPr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955BF168-B2C7-42DB-AA5B-36EA2CE6788E}"/>
                </a:ext>
              </a:extLst>
            </p:cNvPr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6210E10-D5FE-44A2-B8B6-E87D5F2E6561}"/>
                </a:ext>
              </a:extLst>
            </p:cNvPr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4CB3B468-EB4E-4839-9C0B-72FE5F9A413E}"/>
                </a:ext>
              </a:extLst>
            </p:cNvPr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779150E-32F2-4429-9B2B-BB496A698DD0}"/>
                </a:ext>
              </a:extLst>
            </p:cNvPr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0441E87D-2692-4D50-A2D5-ED8D3F931C7E}"/>
                </a:ext>
              </a:extLst>
            </p:cNvPr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A3D8E925-BA57-4ADD-81D1-712FA90773C7}"/>
                </a:ext>
              </a:extLst>
            </p:cNvPr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8DF2AB6-B789-419D-845D-4953A1BC361D}"/>
                </a:ext>
              </a:extLst>
            </p:cNvPr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49BA6C9-6A7E-44BB-9BBA-778366FAA6BD}"/>
                </a:ext>
              </a:extLst>
            </p:cNvPr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904FC71D-58DF-4F8E-BF34-37F761A1C097}"/>
                </a:ext>
              </a:extLst>
            </p:cNvPr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55D739B-D5C2-4E09-8589-96470740D480}"/>
                </a:ext>
              </a:extLst>
            </p:cNvPr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CE72453-2C97-4ADE-9889-9E2C7E1E8494}"/>
                </a:ext>
              </a:extLst>
            </p:cNvPr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1D3A8437-7295-4308-9D4B-9D693586CF8D}"/>
                </a:ext>
              </a:extLst>
            </p:cNvPr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C5B23BF9-844D-4A64-99A8-37ABDD4C34E9}"/>
                </a:ext>
              </a:extLst>
            </p:cNvPr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33408821-B779-4D70-902C-9DFDF5DFB6D3}"/>
                </a:ext>
              </a:extLst>
            </p:cNvPr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6CD5EE3F-5DFD-4E98-9154-10E380B26381}"/>
                </a:ext>
              </a:extLst>
            </p:cNvPr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7CCD3401-05F2-41B3-837A-2A96B1B1933F}"/>
                </a:ext>
              </a:extLst>
            </p:cNvPr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A6CB1ED-A2FC-4C11-9D86-E6792B6E65E5}"/>
                </a:ext>
              </a:extLst>
            </p:cNvPr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52BCACB-839B-4869-A738-E2AC22292DA0}"/>
                </a:ext>
              </a:extLst>
            </p:cNvPr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DD9798E9-6CFB-42F1-91B7-5C7A0528E389}"/>
                </a:ext>
              </a:extLst>
            </p:cNvPr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CEA9866C-5AE6-40B7-BB12-F11B1A4F777B}"/>
                </a:ext>
              </a:extLst>
            </p:cNvPr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297C40C0-96BD-4E87-B9EC-9F600C863902}"/>
                </a:ext>
              </a:extLst>
            </p:cNvPr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FD745AF-A337-4265-97B0-861D1DFC52FB}"/>
                </a:ext>
              </a:extLst>
            </p:cNvPr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4" name="Title 1">
            <a:extLst>
              <a:ext uri="{FF2B5EF4-FFF2-40B4-BE49-F238E27FC236}">
                <a16:creationId xmlns:a16="http://schemas.microsoft.com/office/drawing/2014/main" id="{50C66B11-891F-42BA-B17E-1C62CA19D5EA}"/>
              </a:ext>
            </a:extLst>
          </p:cNvPr>
          <p:cNvSpPr txBox="1">
            <a:spLocks/>
          </p:cNvSpPr>
          <p:nvPr/>
        </p:nvSpPr>
        <p:spPr>
          <a:xfrm>
            <a:off x="1260022" y="2145476"/>
            <a:ext cx="895069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Quels résultats pour les patients ? </a:t>
            </a:r>
          </a:p>
        </p:txBody>
      </p:sp>
      <p:sp>
        <p:nvSpPr>
          <p:cNvPr id="192" name="Title 1">
            <a:extLst>
              <a:ext uri="{FF2B5EF4-FFF2-40B4-BE49-F238E27FC236}">
                <a16:creationId xmlns:a16="http://schemas.microsoft.com/office/drawing/2014/main" id="{B74151AC-6B77-4C48-8888-208678A3F69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Prophylaxie à pleine dose de FVIII à demi-vie standard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difficile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7362354-7DBA-4E28-B4D7-2D109E5A1968}"/>
              </a:ext>
            </a:extLst>
          </p:cNvPr>
          <p:cNvGrpSpPr/>
          <p:nvPr/>
        </p:nvGrpSpPr>
        <p:grpSpPr>
          <a:xfrm>
            <a:off x="1024156" y="1282883"/>
            <a:ext cx="10169807" cy="4051688"/>
            <a:chOff x="1148429" y="1328409"/>
            <a:chExt cx="10169807" cy="4051688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D9081BC-F299-4C05-AEF9-662C973366E5}"/>
                </a:ext>
              </a:extLst>
            </p:cNvPr>
            <p:cNvSpPr txBox="1"/>
            <p:nvPr/>
          </p:nvSpPr>
          <p:spPr>
            <a:xfrm>
              <a:off x="1369137" y="1331780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Janvier</a:t>
              </a:r>
              <a:endParaRPr lang="en-CA" b="1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3482D363-6A45-4E4C-A40E-6D390B5E4B0F}"/>
                </a:ext>
              </a:extLst>
            </p:cNvPr>
            <p:cNvSpPr txBox="1"/>
            <p:nvPr/>
          </p:nvSpPr>
          <p:spPr>
            <a:xfrm>
              <a:off x="4026080" y="133028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Février</a:t>
              </a:r>
              <a:endParaRPr lang="en-CA" b="1" dirty="0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09C13F7C-E682-449C-A495-1D125FDE2A42}"/>
                </a:ext>
              </a:extLst>
            </p:cNvPr>
            <p:cNvSpPr txBox="1"/>
            <p:nvPr/>
          </p:nvSpPr>
          <p:spPr>
            <a:xfrm>
              <a:off x="9159162" y="133028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Avril</a:t>
              </a:r>
              <a:endParaRPr lang="en-CA" b="1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65D218F7-AF1D-41B0-ACB9-24A4C59D0D34}"/>
                </a:ext>
              </a:extLst>
            </p:cNvPr>
            <p:cNvSpPr txBox="1"/>
            <p:nvPr/>
          </p:nvSpPr>
          <p:spPr>
            <a:xfrm>
              <a:off x="6500137" y="1328409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Mars</a:t>
              </a:r>
              <a:endParaRPr lang="en-CA" b="1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127A91C-FF99-456E-AFE3-E8FCAD1FA809}"/>
                </a:ext>
              </a:extLst>
            </p:cNvPr>
            <p:cNvSpPr txBox="1"/>
            <p:nvPr/>
          </p:nvSpPr>
          <p:spPr>
            <a:xfrm>
              <a:off x="1376486" y="302363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Mai</a:t>
              </a:r>
              <a:endParaRPr lang="en-CA" b="1" dirty="0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2EEC6347-94B7-42B0-A2BB-DDE1456C8D3E}"/>
                </a:ext>
              </a:extLst>
            </p:cNvPr>
            <p:cNvSpPr txBox="1"/>
            <p:nvPr/>
          </p:nvSpPr>
          <p:spPr>
            <a:xfrm>
              <a:off x="4018936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Juin</a:t>
              </a:r>
              <a:endParaRPr lang="en-CA" b="1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560BF87-D05B-4B7F-A820-CE750D462202}"/>
                </a:ext>
              </a:extLst>
            </p:cNvPr>
            <p:cNvSpPr txBox="1"/>
            <p:nvPr/>
          </p:nvSpPr>
          <p:spPr>
            <a:xfrm>
              <a:off x="9166511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Août</a:t>
              </a:r>
              <a:endParaRPr lang="en-CA" b="1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DDA42E00-9FAF-4A7B-BA8B-81EF50CF481A}"/>
                </a:ext>
              </a:extLst>
            </p:cNvPr>
            <p:cNvSpPr txBox="1"/>
            <p:nvPr/>
          </p:nvSpPr>
          <p:spPr>
            <a:xfrm>
              <a:off x="6507486" y="3020261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Juillet</a:t>
              </a:r>
              <a:endParaRPr lang="en-CA" b="1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50F3FB-1D34-47AB-B37E-3428A701A917}"/>
                </a:ext>
              </a:extLst>
            </p:cNvPr>
            <p:cNvSpPr txBox="1"/>
            <p:nvPr/>
          </p:nvSpPr>
          <p:spPr>
            <a:xfrm>
              <a:off x="1309660" y="471541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Septembre</a:t>
              </a:r>
              <a:endParaRPr lang="en-CA" b="1" dirty="0"/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562946D1-1E61-4647-96C0-C00528219956}"/>
                </a:ext>
              </a:extLst>
            </p:cNvPr>
            <p:cNvSpPr txBox="1"/>
            <p:nvPr/>
          </p:nvSpPr>
          <p:spPr>
            <a:xfrm>
              <a:off x="4037515" y="4722359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Octobre</a:t>
              </a:r>
              <a:endParaRPr lang="en-CA" b="1" dirty="0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93F40E82-8CA9-487F-A267-0607E7DF5262}"/>
                </a:ext>
              </a:extLst>
            </p:cNvPr>
            <p:cNvSpPr txBox="1"/>
            <p:nvPr/>
          </p:nvSpPr>
          <p:spPr>
            <a:xfrm>
              <a:off x="9380436" y="4805931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Décembre</a:t>
              </a:r>
              <a:endParaRPr lang="en-CA" b="1" dirty="0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5AFB4C9-A9F5-4252-955C-41BCC677EE4C}"/>
                </a:ext>
              </a:extLst>
            </p:cNvPr>
            <p:cNvSpPr txBox="1"/>
            <p:nvPr/>
          </p:nvSpPr>
          <p:spPr>
            <a:xfrm>
              <a:off x="6639411" y="482425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Novembre</a:t>
              </a:r>
              <a:endParaRPr lang="en-CA" b="1" dirty="0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6BEC7F8-D716-4C20-8DCE-FDB8FDB50E16}"/>
                </a:ext>
              </a:extLst>
            </p:cNvPr>
            <p:cNvSpPr txBox="1"/>
            <p:nvPr/>
          </p:nvSpPr>
          <p:spPr>
            <a:xfrm>
              <a:off x="1156721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737B3D48-2980-4251-BF88-BBFA8A72FDEA}"/>
                </a:ext>
              </a:extLst>
            </p:cNvPr>
            <p:cNvSpPr txBox="1"/>
            <p:nvPr/>
          </p:nvSpPr>
          <p:spPr>
            <a:xfrm>
              <a:off x="3715568" y="1618771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E0870CB-9051-4D3C-B077-9FD241649906}"/>
                </a:ext>
              </a:extLst>
            </p:cNvPr>
            <p:cNvSpPr txBox="1"/>
            <p:nvPr/>
          </p:nvSpPr>
          <p:spPr>
            <a:xfrm>
              <a:off x="8833261" y="1618771"/>
              <a:ext cx="24690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F37EA4BF-4C9A-4F20-B9DB-6AC5BEED0F50}"/>
                </a:ext>
              </a:extLst>
            </p:cNvPr>
            <p:cNvSpPr txBox="1"/>
            <p:nvPr/>
          </p:nvSpPr>
          <p:spPr>
            <a:xfrm>
              <a:off x="6274415" y="1618771"/>
              <a:ext cx="23642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31CE0563-C97F-407A-A0E1-BC9750E7112A}"/>
                </a:ext>
              </a:extLst>
            </p:cNvPr>
            <p:cNvSpPr txBox="1"/>
            <p:nvPr/>
          </p:nvSpPr>
          <p:spPr>
            <a:xfrm>
              <a:off x="1156721" y="3330672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46BC8B28-AC98-4DB0-AB68-00864CD6FA5B}"/>
                </a:ext>
              </a:extLst>
            </p:cNvPr>
            <p:cNvSpPr txBox="1"/>
            <p:nvPr/>
          </p:nvSpPr>
          <p:spPr>
            <a:xfrm>
              <a:off x="3732902" y="3346480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5E6AB2E7-CE0D-4FEC-B6F7-4CF005FBAACA}"/>
                </a:ext>
              </a:extLst>
            </p:cNvPr>
            <p:cNvSpPr txBox="1"/>
            <p:nvPr/>
          </p:nvSpPr>
          <p:spPr>
            <a:xfrm>
              <a:off x="9050145" y="3364192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E79B3C1E-6F10-47CE-A599-0AF359407392}"/>
                </a:ext>
              </a:extLst>
            </p:cNvPr>
            <p:cNvSpPr txBox="1"/>
            <p:nvPr/>
          </p:nvSpPr>
          <p:spPr>
            <a:xfrm>
              <a:off x="6303184" y="3329403"/>
              <a:ext cx="2334677" cy="280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6854AB62-8B42-4E53-A3AC-4B66A3366E8A}"/>
                </a:ext>
              </a:extLst>
            </p:cNvPr>
            <p:cNvSpPr txBox="1"/>
            <p:nvPr/>
          </p:nvSpPr>
          <p:spPr>
            <a:xfrm>
              <a:off x="1148429" y="5103098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27680D20-1F30-416D-8ADB-102BEB0AA87A}"/>
                </a:ext>
              </a:extLst>
            </p:cNvPr>
            <p:cNvSpPr txBox="1"/>
            <p:nvPr/>
          </p:nvSpPr>
          <p:spPr>
            <a:xfrm>
              <a:off x="3716020" y="509292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FB6C510A-6A51-4202-8FDD-5E3CF45123DD}"/>
                </a:ext>
              </a:extLst>
            </p:cNvPr>
            <p:cNvSpPr txBox="1"/>
            <p:nvPr/>
          </p:nvSpPr>
          <p:spPr>
            <a:xfrm>
              <a:off x="9097116" y="5084334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35E56850-D38C-4B79-B0BB-C159885F40D5}"/>
                </a:ext>
              </a:extLst>
            </p:cNvPr>
            <p:cNvSpPr txBox="1"/>
            <p:nvPr/>
          </p:nvSpPr>
          <p:spPr>
            <a:xfrm>
              <a:off x="6389771" y="509292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</p:grpSp>
      <p:sp>
        <p:nvSpPr>
          <p:cNvPr id="440" name="Rectangle: Rounded Corners 439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FFF7A495-EBEC-4082-9C7E-A14C41428FFD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1" name="Rectangle: Rounded Corners 440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9F69F8A1-4B18-44C2-A007-2F00146EDB4C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00A40CD5-0282-4DC9-88CF-D3D7CB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965" y="3518396"/>
            <a:ext cx="4282047" cy="7694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811B5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217613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 injections</a:t>
            </a: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8379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B6EF4B1-44C2-4C87-82C5-0FF0591B1962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254" name="Picture 2" descr="http://www.iihl.org/Media/Default/Images/2014-calendar-template.jpg">
              <a:hlinkClick r:id="rId3"/>
              <a:extLst>
                <a:ext uri="{FF2B5EF4-FFF2-40B4-BE49-F238E27FC236}">
                  <a16:creationId xmlns:a16="http://schemas.microsoft.com/office/drawing/2014/main" id="{7C1FFD70-0167-4716-873A-D439D4D46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931AA297-3B95-404C-B637-6CEB37CC7512}"/>
                </a:ext>
              </a:extLst>
            </p:cNvPr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5EDCCAF0-ADB9-4622-84F9-E66295FA2028}"/>
                </a:ext>
              </a:extLst>
            </p:cNvPr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10FD6DF4-8EFF-4A65-BC6D-1580743B6E56}"/>
                </a:ext>
              </a:extLst>
            </p:cNvPr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FF0757C1-3067-4B48-B543-AF021A5CDDE8}"/>
                </a:ext>
              </a:extLst>
            </p:cNvPr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3EDD073-497A-4272-9947-CBB5B2417C45}"/>
                </a:ext>
              </a:extLst>
            </p:cNvPr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CC7EDFA6-DD9B-429C-B4A7-32A532D03804}"/>
                </a:ext>
              </a:extLst>
            </p:cNvPr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4377E009-2029-4E85-83B0-3C5B1FC46F5B}"/>
                </a:ext>
              </a:extLst>
            </p:cNvPr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7AE83594-500E-4D50-86AA-8BCD8D20FC3D}"/>
                </a:ext>
              </a:extLst>
            </p:cNvPr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EA72D4B-53BE-4DCA-B752-59A698377997}"/>
                </a:ext>
              </a:extLst>
            </p:cNvPr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4E2E718A-B4D5-43F7-A1DA-35D6ED75EA55}"/>
                </a:ext>
              </a:extLst>
            </p:cNvPr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679815A-0B66-43EF-8CE9-1A71E4D5C41B}"/>
                </a:ext>
              </a:extLst>
            </p:cNvPr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2607FC6-FAFB-4575-8912-1F11E7EF396D}"/>
                </a:ext>
              </a:extLst>
            </p:cNvPr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1E287344-6206-4398-9CBB-4DDFA78DE3E4}"/>
                </a:ext>
              </a:extLst>
            </p:cNvPr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0A5F496-A256-4EC9-8E2B-5D00E8FF8F77}"/>
                </a:ext>
              </a:extLst>
            </p:cNvPr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26A2D312-FD64-4CD9-BCF2-8453A6A3CC09}"/>
                </a:ext>
              </a:extLst>
            </p:cNvPr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B6EA6A91-9B3D-436F-919F-7CEE87434AD6}"/>
                </a:ext>
              </a:extLst>
            </p:cNvPr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F2E99A58-03A1-4297-8EB2-7F050D8CB5D3}"/>
                </a:ext>
              </a:extLst>
            </p:cNvPr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6B0D0FE7-EA47-40FA-8BBB-ABDA8713A5FE}"/>
                </a:ext>
              </a:extLst>
            </p:cNvPr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C889AC51-C88D-4D0A-A817-FB663922C2A8}"/>
                </a:ext>
              </a:extLst>
            </p:cNvPr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1756475C-DBD8-449E-9B36-D94925BD0851}"/>
                </a:ext>
              </a:extLst>
            </p:cNvPr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6336CDC3-C92E-436C-834E-6AACA06C809D}"/>
                </a:ext>
              </a:extLst>
            </p:cNvPr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49737318-EB12-4BD8-92BF-AD0DACD6DE7D}"/>
                </a:ext>
              </a:extLst>
            </p:cNvPr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DDEB03CB-C24A-412F-9052-75646530F14D}"/>
                </a:ext>
              </a:extLst>
            </p:cNvPr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38862FB9-10D8-4E43-A089-24AD9707B1DE}"/>
                </a:ext>
              </a:extLst>
            </p:cNvPr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0888ABA4-38E5-43A2-89ED-903B840F823F}"/>
                </a:ext>
              </a:extLst>
            </p:cNvPr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D84A2A14-3DFA-4518-A7F5-337CC7247180}"/>
                </a:ext>
              </a:extLst>
            </p:cNvPr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73F81DB1-7286-4EA1-AEF9-AF9A3C0A6ADB}"/>
                </a:ext>
              </a:extLst>
            </p:cNvPr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281C4C0-8AF8-4405-BFEA-669FD49A7F8B}"/>
                </a:ext>
              </a:extLst>
            </p:cNvPr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26A89AD-978D-48B7-9012-85F9661B2E18}"/>
                </a:ext>
              </a:extLst>
            </p:cNvPr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C6B4B3C2-3C91-40BE-A3E4-AA593541617C}"/>
                </a:ext>
              </a:extLst>
            </p:cNvPr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D52759E-804F-415A-ABB6-ACD666C4D664}"/>
                </a:ext>
              </a:extLst>
            </p:cNvPr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160804A5-41FE-4CA6-A75F-3CEEB372AE4F}"/>
                </a:ext>
              </a:extLst>
            </p:cNvPr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F11448CB-553D-4915-B8A1-90C120B3A2FE}"/>
                </a:ext>
              </a:extLst>
            </p:cNvPr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0A7C10C-0E12-4BE8-80F6-0901E1ECC223}"/>
                </a:ext>
              </a:extLst>
            </p:cNvPr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C232EB44-EC30-42C8-85FF-33927E088CC3}"/>
                </a:ext>
              </a:extLst>
            </p:cNvPr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95C53327-76BA-47A1-B73A-0C9B7081B32C}"/>
                </a:ext>
              </a:extLst>
            </p:cNvPr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5CE1119-CC45-481A-9A76-DC4810EED6D3}"/>
                </a:ext>
              </a:extLst>
            </p:cNvPr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6FD66AA2-C1C4-4F41-A89F-49BB123C1466}"/>
                </a:ext>
              </a:extLst>
            </p:cNvPr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D5D3E69-01C7-4171-B45D-50067ED9B7A1}"/>
                </a:ext>
              </a:extLst>
            </p:cNvPr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D9ECA17-4BAF-45B3-A045-6D2616C9E8B6}"/>
                </a:ext>
              </a:extLst>
            </p:cNvPr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6F5FC2A6-EE23-49AC-949C-FE581DFBAAFE}"/>
                </a:ext>
              </a:extLst>
            </p:cNvPr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A0A09AA-E7B0-41DE-9CA4-7BDC0D339068}"/>
                </a:ext>
              </a:extLst>
            </p:cNvPr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97A07C5E-6B8C-4FAE-A5BA-9C7CCFF3198E}"/>
                </a:ext>
              </a:extLst>
            </p:cNvPr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E9D6B3C3-6453-4983-B3CD-51B118902B68}"/>
                </a:ext>
              </a:extLst>
            </p:cNvPr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6947C031-F67B-47C5-B122-BFB459F92A47}"/>
                </a:ext>
              </a:extLst>
            </p:cNvPr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BC712A11-C3F7-4CAC-B723-4E7E26910C43}"/>
                </a:ext>
              </a:extLst>
            </p:cNvPr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CC3C9AA-F1DB-49D9-B126-2DF820DCAACB}"/>
                </a:ext>
              </a:extLst>
            </p:cNvPr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6BC54247-E3BF-4BD2-8C5F-10D878013EDB}"/>
                </a:ext>
              </a:extLst>
            </p:cNvPr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94E4C51-9964-4971-BFC9-861997919F69}"/>
                </a:ext>
              </a:extLst>
            </p:cNvPr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E0F6E0C0-CF6A-4022-BB45-34B11E131162}"/>
                </a:ext>
              </a:extLst>
            </p:cNvPr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DE54CEFC-3A2F-41A5-97AB-0351AA0B73E4}"/>
                </a:ext>
              </a:extLst>
            </p:cNvPr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DC649E81-E047-4ED5-B3E4-599D7EB325F5}"/>
                </a:ext>
              </a:extLst>
            </p:cNvPr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6831CC20-953C-4986-9DAC-FF5D90F25C8A}"/>
                </a:ext>
              </a:extLst>
            </p:cNvPr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444FCFA-E7D8-4E14-BEFE-A46F0A4E398D}"/>
                </a:ext>
              </a:extLst>
            </p:cNvPr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B9E234C0-A4E7-40B2-9CEF-42B3716B75B4}"/>
                </a:ext>
              </a:extLst>
            </p:cNvPr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D419DC0-1F9C-4061-8203-9F6237F09B3B}"/>
                </a:ext>
              </a:extLst>
            </p:cNvPr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941A2210-ED4B-4CD3-B976-9E7E0B47346C}"/>
                </a:ext>
              </a:extLst>
            </p:cNvPr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54E2917B-09C1-45C3-8358-56D24E24D4D8}"/>
                </a:ext>
              </a:extLst>
            </p:cNvPr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1FCEED15-6CCB-4459-AC67-E01E4AFE429D}"/>
                </a:ext>
              </a:extLst>
            </p:cNvPr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B59DCA2-C528-4A46-B771-F70CC0025DB1}"/>
                </a:ext>
              </a:extLst>
            </p:cNvPr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B0DBE0FC-FA08-4BE1-A406-F8C2DDD37A6A}"/>
                </a:ext>
              </a:extLst>
            </p:cNvPr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67856EE0-5507-4F10-9CBD-E56324E3F4D1}"/>
                </a:ext>
              </a:extLst>
            </p:cNvPr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4430623-C6D4-4414-A8AE-1FE4086475AE}"/>
                </a:ext>
              </a:extLst>
            </p:cNvPr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7CAAE94-689F-4510-A842-DCFB3C014855}"/>
                </a:ext>
              </a:extLst>
            </p:cNvPr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1098499-8036-4C31-8DDD-DAC8800BA5FD}"/>
                </a:ext>
              </a:extLst>
            </p:cNvPr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A277C2C4-0EC9-4591-B0B2-2A6AF90B6994}"/>
                </a:ext>
              </a:extLst>
            </p:cNvPr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55708000-4A02-4807-8231-D5E2BFC13DD9}"/>
                </a:ext>
              </a:extLst>
            </p:cNvPr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1BC739FE-7C5F-4973-989D-081853165929}"/>
                </a:ext>
              </a:extLst>
            </p:cNvPr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AF03CD1C-A198-4D50-BD35-71C8D26EAF8F}"/>
                </a:ext>
              </a:extLst>
            </p:cNvPr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05F6E808-7C98-42E4-9E89-52B671C050B8}"/>
                </a:ext>
              </a:extLst>
            </p:cNvPr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77A81E0C-6728-4BF1-87B6-B70F3154C896}"/>
                </a:ext>
              </a:extLst>
            </p:cNvPr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024AE472-00D7-4994-8737-59E2196380B3}"/>
                </a:ext>
              </a:extLst>
            </p:cNvPr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B3F2E619-B841-4F0A-8992-69EA6DC1361A}"/>
                </a:ext>
              </a:extLst>
            </p:cNvPr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264FBBF6-B34B-4F83-A9BC-366CB674C287}"/>
                </a:ext>
              </a:extLst>
            </p:cNvPr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F179B6B-D77A-45AE-B3E2-80BE6D4DC75B}"/>
                </a:ext>
              </a:extLst>
            </p:cNvPr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DA8B114-3EB1-48BA-BF2A-04DF7F1CC523}"/>
                </a:ext>
              </a:extLst>
            </p:cNvPr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24BDF7F2-0AC7-46E0-B055-9C3E3C4451CC}"/>
                </a:ext>
              </a:extLst>
            </p:cNvPr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FCC746D-76AD-4A83-91B0-81AC579B8B31}"/>
                </a:ext>
              </a:extLst>
            </p:cNvPr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AE9576A4-7034-4A46-A449-9ED6A5E90E42}"/>
                </a:ext>
              </a:extLst>
            </p:cNvPr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01F23962-8D04-4762-A7E2-CB2634BE7BDC}"/>
                </a:ext>
              </a:extLst>
            </p:cNvPr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6AD11839-2FA3-4C55-B65F-BFC3615C7E63}"/>
                </a:ext>
              </a:extLst>
            </p:cNvPr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436DA369-CB84-4A10-8353-63CCA47760FF}"/>
                </a:ext>
              </a:extLst>
            </p:cNvPr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4ABF4AF0-2C85-4FFC-9233-7A007E3D033B}"/>
                </a:ext>
              </a:extLst>
            </p:cNvPr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8AAA9155-15F7-41F1-9A9E-78E84A3D40F6}"/>
                </a:ext>
              </a:extLst>
            </p:cNvPr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460BEDE-A6FA-4DE5-A45E-B6B44BB7676E}"/>
                </a:ext>
              </a:extLst>
            </p:cNvPr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8E4A2629-5010-40D5-B534-5E66816C4329}"/>
                </a:ext>
              </a:extLst>
            </p:cNvPr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C0B0DCED-D4E0-49EC-9996-30C4F3A2322B}"/>
                </a:ext>
              </a:extLst>
            </p:cNvPr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FF06E481-FC3F-4302-87EF-4664ECA50AF6}"/>
                </a:ext>
              </a:extLst>
            </p:cNvPr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26B52102-C5D2-4D28-B590-7E5AFA636909}"/>
                </a:ext>
              </a:extLst>
            </p:cNvPr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2CF6B530-D90A-4191-BCA4-6FE31A34ED67}"/>
                </a:ext>
              </a:extLst>
            </p:cNvPr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F912D3B-1B2F-4688-9954-D16275288E17}"/>
                </a:ext>
              </a:extLst>
            </p:cNvPr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60B6D5C7-411A-4F41-9A47-D73F5EE5E9C1}"/>
                </a:ext>
              </a:extLst>
            </p:cNvPr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538F79B-B4E7-4D33-BCFC-33EDF866D63E}"/>
                </a:ext>
              </a:extLst>
            </p:cNvPr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7F0FE5D3-35A9-4EC5-A017-A5143885A9D0}"/>
                </a:ext>
              </a:extLst>
            </p:cNvPr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BD7B2CD8-3CF8-40E9-BE0D-6899FBF42F10}"/>
                </a:ext>
              </a:extLst>
            </p:cNvPr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10C25272-5AFF-4B52-B773-78DC1C248BA6}"/>
                </a:ext>
              </a:extLst>
            </p:cNvPr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B5A24833-4F4F-4D97-BB85-F4A241410310}"/>
                </a:ext>
              </a:extLst>
            </p:cNvPr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319EA2D0-5ED5-434C-B402-B572A9795950}"/>
                </a:ext>
              </a:extLst>
            </p:cNvPr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A642E3A7-452D-4ABD-9DA0-08F2D261B826}"/>
                </a:ext>
              </a:extLst>
            </p:cNvPr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FC58EB5-5486-4908-8B0A-96B78D67E155}"/>
                </a:ext>
              </a:extLst>
            </p:cNvPr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C474382A-1E0E-48EF-89A8-C19C7E8DAA19}"/>
                </a:ext>
              </a:extLst>
            </p:cNvPr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5E35F62-F790-4AD8-AF73-01F44C83BF0D}"/>
                </a:ext>
              </a:extLst>
            </p:cNvPr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BE9C5CB-6D36-4537-B1F3-FF299D121500}"/>
                </a:ext>
              </a:extLst>
            </p:cNvPr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827CA2FF-99E8-4567-935C-E280B2FB6E6C}"/>
                </a:ext>
              </a:extLst>
            </p:cNvPr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C90C5FB7-D4D2-4C0C-AA71-0C1D11A330F9}"/>
                </a:ext>
              </a:extLst>
            </p:cNvPr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15E8BA5B-23BF-42BC-AD85-ECEBB28367F5}"/>
                </a:ext>
              </a:extLst>
            </p:cNvPr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050617FB-CC5E-4B24-8578-9EE074461867}"/>
                </a:ext>
              </a:extLst>
            </p:cNvPr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18154CD-AA40-4F02-8E18-A79E5C1D04FF}"/>
                </a:ext>
              </a:extLst>
            </p:cNvPr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9D547F1-74D4-478E-82B8-4FF0CF62254B}"/>
                </a:ext>
              </a:extLst>
            </p:cNvPr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A30B49DE-B516-4CB4-860D-E74AE19BD340}"/>
                </a:ext>
              </a:extLst>
            </p:cNvPr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B1F7A796-361D-4F5C-BBE8-42E598DD1DE5}"/>
                </a:ext>
              </a:extLst>
            </p:cNvPr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A090D7BB-CB19-4AEC-820D-269D109115B2}"/>
                </a:ext>
              </a:extLst>
            </p:cNvPr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CA3AD1EF-7D80-4DC6-9B34-972E48B5C3C1}"/>
                </a:ext>
              </a:extLst>
            </p:cNvPr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59B2301F-3D68-417A-B121-078399B798D8}"/>
                </a:ext>
              </a:extLst>
            </p:cNvPr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4FB457DC-DBD6-456F-912D-4E08668B9A66}"/>
                </a:ext>
              </a:extLst>
            </p:cNvPr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1C3A6CA1-942C-4545-B377-4244E897197F}"/>
                </a:ext>
              </a:extLst>
            </p:cNvPr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1C7141E7-ADB2-4D7E-B96A-C82DBD595996}"/>
                </a:ext>
              </a:extLst>
            </p:cNvPr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CBF16DA-6538-471F-AAC9-5183E76707FB}"/>
                </a:ext>
              </a:extLst>
            </p:cNvPr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85AB639-0117-4439-8684-5B703C5930A7}"/>
                </a:ext>
              </a:extLst>
            </p:cNvPr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912B4D7C-2760-4139-826D-FD25526AF466}"/>
                </a:ext>
              </a:extLst>
            </p:cNvPr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A0D9A610-8507-4706-A3AC-EA8DE8DBD329}"/>
                </a:ext>
              </a:extLst>
            </p:cNvPr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F0E152D6-2575-4E8E-982D-36F5059EE865}"/>
                </a:ext>
              </a:extLst>
            </p:cNvPr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E2FC5361-7554-4B16-9024-04EEEEFA3010}"/>
                </a:ext>
              </a:extLst>
            </p:cNvPr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BABB4E6E-E781-4BA2-AAE5-7DC809094AED}"/>
                </a:ext>
              </a:extLst>
            </p:cNvPr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9A9BCCD-7726-4479-95E4-A9DFDD6B24F2}"/>
                </a:ext>
              </a:extLst>
            </p:cNvPr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66911DD1-3408-4268-B29C-32D332614B59}"/>
                </a:ext>
              </a:extLst>
            </p:cNvPr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B458C83-035B-4421-ACD4-F7D9AE6C3718}"/>
                </a:ext>
              </a:extLst>
            </p:cNvPr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35A58743-A552-497E-AFF3-2799EAEA4E87}"/>
                </a:ext>
              </a:extLst>
            </p:cNvPr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DC050ABD-DD1D-49FD-B81A-D9EDCD15F8D2}"/>
                </a:ext>
              </a:extLst>
            </p:cNvPr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EB7BE750-2EA6-4117-A792-F81495CDC78E}"/>
                </a:ext>
              </a:extLst>
            </p:cNvPr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53064F7D-A953-4EA2-84DF-7915AAD53BF1}"/>
                </a:ext>
              </a:extLst>
            </p:cNvPr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7015BC76-4ADD-48F5-BFE0-ED2AD26166E6}"/>
                </a:ext>
              </a:extLst>
            </p:cNvPr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F8B8A152-537C-4E5F-A9E6-94245A8AF5D5}"/>
                </a:ext>
              </a:extLst>
            </p:cNvPr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61A41776-663E-40C1-963A-A12E5A776993}"/>
                </a:ext>
              </a:extLst>
            </p:cNvPr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6A6682D2-012A-4EF1-A1E1-3BDA18F6EC6C}"/>
                </a:ext>
              </a:extLst>
            </p:cNvPr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D910C14-9A38-44FA-A116-DFAF1442BA66}"/>
                </a:ext>
              </a:extLst>
            </p:cNvPr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8858E64F-8963-40D9-80D9-B000A79758BE}"/>
                </a:ext>
              </a:extLst>
            </p:cNvPr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59375B6-739B-40A7-A9C8-F0F8A158F86E}"/>
                </a:ext>
              </a:extLst>
            </p:cNvPr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2F98DE9-F452-445E-B536-0745741DAEC9}"/>
                </a:ext>
              </a:extLst>
            </p:cNvPr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18FAD5D6-5C15-43DE-BCC7-EA6D1CC7B157}"/>
                </a:ext>
              </a:extLst>
            </p:cNvPr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5F3C4BE2-51E8-4252-950E-D61154553628}"/>
                </a:ext>
              </a:extLst>
            </p:cNvPr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9A542830-FBE4-42FF-916D-8CA7537F8E34}"/>
                </a:ext>
              </a:extLst>
            </p:cNvPr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27423A58-3BF4-4883-BF78-6C3F22605AA0}"/>
                </a:ext>
              </a:extLst>
            </p:cNvPr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875FB76F-F083-4BDA-8ACE-976393187D7A}"/>
                </a:ext>
              </a:extLst>
            </p:cNvPr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5F51CC6-4BD4-406F-A759-3F5302850325}"/>
                </a:ext>
              </a:extLst>
            </p:cNvPr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0535D106-3169-4D81-B9CF-5DD5AB288CB1}"/>
                </a:ext>
              </a:extLst>
            </p:cNvPr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FE5A3D59-9F9F-456A-B452-F0BA2D1E31FE}"/>
                </a:ext>
              </a:extLst>
            </p:cNvPr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0A8EA5EF-02D8-40B5-B166-BBD938B59AD8}"/>
                </a:ext>
              </a:extLst>
            </p:cNvPr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418E3A2-E1DF-4D6C-9B21-ADF000035D9E}"/>
                </a:ext>
              </a:extLst>
            </p:cNvPr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F83FC0DD-0BD4-429B-92A0-0586061B6D44}"/>
                </a:ext>
              </a:extLst>
            </p:cNvPr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31CAA3-9718-467A-B2DA-60A1B3C64FD9}"/>
                </a:ext>
              </a:extLst>
            </p:cNvPr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7B0A902-C307-44FB-9B8A-322153AF1D7A}"/>
                </a:ext>
              </a:extLst>
            </p:cNvPr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1DB97BF5-38DC-4BA5-8291-8A78345B0BDA}"/>
                </a:ext>
              </a:extLst>
            </p:cNvPr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3E324F78-289D-4469-B4CA-55A5E4529982}"/>
                </a:ext>
              </a:extLst>
            </p:cNvPr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69250A0F-1BDA-48E9-B12D-9C173F8DC489}"/>
                </a:ext>
              </a:extLst>
            </p:cNvPr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97EA7ED-BF83-467F-BBBC-E8850C717D73}"/>
                </a:ext>
              </a:extLst>
            </p:cNvPr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FBDD1719-B98A-446D-885A-583C7B0BAF72}"/>
                </a:ext>
              </a:extLst>
            </p:cNvPr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208832B6-B723-4BCB-8462-F8DFB4D974E2}"/>
                </a:ext>
              </a:extLst>
            </p:cNvPr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358AC527-B485-4F2D-ADFE-8A1227F37B55}"/>
                </a:ext>
              </a:extLst>
            </p:cNvPr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49AA1E77-B4D7-44B1-B39A-CCA32F3DFAEF}"/>
                </a:ext>
              </a:extLst>
            </p:cNvPr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A9AE65F-6927-48C4-90A1-C1744BADAC49}"/>
                </a:ext>
              </a:extLst>
            </p:cNvPr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C62EB4B3-DC22-4349-B6B8-693FFFDFAA3F}"/>
                </a:ext>
              </a:extLst>
            </p:cNvPr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96A69F90-BC9C-4051-9A25-7BB5F5EB2EC4}"/>
                </a:ext>
              </a:extLst>
            </p:cNvPr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2B23BAD-68AC-469E-8EA9-BA46CFC5AFD5}"/>
                </a:ext>
              </a:extLst>
            </p:cNvPr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C5B847AE-B4F3-4691-9480-D2D9FB55A293}"/>
                </a:ext>
              </a:extLst>
            </p:cNvPr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36ADA6D8-EA7E-409C-B774-9204A72EF3F7}"/>
                </a:ext>
              </a:extLst>
            </p:cNvPr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E38E6166-ED1D-4DF1-B9BA-D9C363F8136F}"/>
                </a:ext>
              </a:extLst>
            </p:cNvPr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C1CC5AF-5D9E-4D1D-8DF6-44D73E22DB80}"/>
                </a:ext>
              </a:extLst>
            </p:cNvPr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0BDF8B3-A919-4EE5-A9D3-3AF7A0D853AC}"/>
                </a:ext>
              </a:extLst>
            </p:cNvPr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9FD98F3B-1EAD-4111-9FE4-93BED8069087}"/>
                </a:ext>
              </a:extLst>
            </p:cNvPr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B37E94EF-23B8-465B-A556-E446C2C7B652}"/>
                </a:ext>
              </a:extLst>
            </p:cNvPr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55DE38C-0ECF-46BE-BE9F-A6D3C6EBE798}"/>
                </a:ext>
              </a:extLst>
            </p:cNvPr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875A42B4-FE0D-4279-BE94-136E405759E0}"/>
                </a:ext>
              </a:extLst>
            </p:cNvPr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E4ECE1F5-EF8D-4036-B159-C8DCD4D4274B}"/>
                </a:ext>
              </a:extLst>
            </p:cNvPr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5382568-426C-463C-825E-DE7C721348E2}"/>
                </a:ext>
              </a:extLst>
            </p:cNvPr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96E89EB-ADF7-4E32-9DD3-5CE2D5AAD374}"/>
                </a:ext>
              </a:extLst>
            </p:cNvPr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92F3954D-61E3-403B-8F9C-83BB750B02DD}"/>
                </a:ext>
              </a:extLst>
            </p:cNvPr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D7B3CAF5-BCB3-4449-960F-8312D33715CF}"/>
                </a:ext>
              </a:extLst>
            </p:cNvPr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08D14819-8AB4-44F8-BFFB-1B735B6AEF0A}"/>
                </a:ext>
              </a:extLst>
            </p:cNvPr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84394819-4356-4081-BFAE-A8DD0D96506D}"/>
                </a:ext>
              </a:extLst>
            </p:cNvPr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5C91E371-854E-4444-A293-2A0D48A2900E}"/>
                </a:ext>
              </a:extLst>
            </p:cNvPr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2" name="Title 1">
            <a:extLst>
              <a:ext uri="{FF2B5EF4-FFF2-40B4-BE49-F238E27FC236}">
                <a16:creationId xmlns:a16="http://schemas.microsoft.com/office/drawing/2014/main" id="{8A19BB6C-D51F-4D1A-BF71-298251862EA0}"/>
              </a:ext>
            </a:extLst>
          </p:cNvPr>
          <p:cNvSpPr txBox="1">
            <a:spLocks/>
          </p:cNvSpPr>
          <p:nvPr/>
        </p:nvSpPr>
        <p:spPr>
          <a:xfrm>
            <a:off x="1260022" y="2145476"/>
            <a:ext cx="895069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Quels résultats pour les patients ? </a:t>
            </a:r>
          </a:p>
        </p:txBody>
      </p:sp>
      <p:sp>
        <p:nvSpPr>
          <p:cNvPr id="193" name="Title 1">
            <a:extLst>
              <a:ext uri="{FF2B5EF4-FFF2-40B4-BE49-F238E27FC236}">
                <a16:creationId xmlns:a16="http://schemas.microsoft.com/office/drawing/2014/main" id="{FD212F7B-94C5-4CB6-81E6-95859981A3B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Prophylaxie à pleine dose de FVIII à demi-vie standard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difficile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530C59B-CB96-47B1-93F6-0FCD4671F70F}"/>
              </a:ext>
            </a:extLst>
          </p:cNvPr>
          <p:cNvGrpSpPr/>
          <p:nvPr/>
        </p:nvGrpSpPr>
        <p:grpSpPr>
          <a:xfrm>
            <a:off x="1148429" y="1277462"/>
            <a:ext cx="9905952" cy="4020514"/>
            <a:chOff x="1148429" y="1277462"/>
            <a:chExt cx="9905952" cy="4020514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51F94AD-6C3E-4260-B7AB-94D58EA3EAB2}"/>
                </a:ext>
              </a:extLst>
            </p:cNvPr>
            <p:cNvSpPr txBox="1"/>
            <p:nvPr/>
          </p:nvSpPr>
          <p:spPr>
            <a:xfrm>
              <a:off x="1369137" y="127746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Janvier</a:t>
              </a:r>
              <a:endParaRPr lang="en-CA" b="1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0E6CD60-A4B5-4A6A-801F-4D523DC0AA21}"/>
                </a:ext>
              </a:extLst>
            </p:cNvPr>
            <p:cNvSpPr txBox="1"/>
            <p:nvPr/>
          </p:nvSpPr>
          <p:spPr>
            <a:xfrm>
              <a:off x="3809209" y="1285017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Février</a:t>
              </a:r>
              <a:endParaRPr lang="en-CA" b="1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25D7ED9-DFD4-47BC-9B91-DCD3CB2B2E5E}"/>
                </a:ext>
              </a:extLst>
            </p:cNvPr>
            <p:cNvSpPr txBox="1"/>
            <p:nvPr/>
          </p:nvSpPr>
          <p:spPr>
            <a:xfrm>
              <a:off x="9159162" y="1285017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Avril</a:t>
              </a:r>
              <a:endParaRPr lang="en-CA" b="1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805EF34-404A-473C-8DAA-8436D1F63AC9}"/>
                </a:ext>
              </a:extLst>
            </p:cNvPr>
            <p:cNvSpPr txBox="1"/>
            <p:nvPr/>
          </p:nvSpPr>
          <p:spPr>
            <a:xfrm>
              <a:off x="6500137" y="128314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Mars</a:t>
              </a:r>
              <a:endParaRPr lang="en-CA" b="1" dirty="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2C1ACD5-EFEC-42B0-ACEB-265818E33268}"/>
                </a:ext>
              </a:extLst>
            </p:cNvPr>
            <p:cNvSpPr txBox="1"/>
            <p:nvPr/>
          </p:nvSpPr>
          <p:spPr>
            <a:xfrm>
              <a:off x="1376486" y="3023632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Mai</a:t>
              </a:r>
              <a:endParaRPr lang="en-CA" b="1" dirty="0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76530145-1B37-4A0D-988A-21B1991DB00A}"/>
                </a:ext>
              </a:extLst>
            </p:cNvPr>
            <p:cNvSpPr txBox="1"/>
            <p:nvPr/>
          </p:nvSpPr>
          <p:spPr>
            <a:xfrm>
              <a:off x="3816558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Juin</a:t>
              </a:r>
              <a:endParaRPr lang="en-CA" b="1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E4A1ED8A-0176-444F-BDDE-FBA909880AF7}"/>
                </a:ext>
              </a:extLst>
            </p:cNvPr>
            <p:cNvSpPr txBox="1"/>
            <p:nvPr/>
          </p:nvSpPr>
          <p:spPr>
            <a:xfrm>
              <a:off x="9166511" y="302213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Août</a:t>
              </a:r>
              <a:endParaRPr lang="en-CA" b="1" dirty="0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A16DC6C-A28A-4EF0-8D28-D65CA2E3D13B}"/>
                </a:ext>
              </a:extLst>
            </p:cNvPr>
            <p:cNvSpPr txBox="1"/>
            <p:nvPr/>
          </p:nvSpPr>
          <p:spPr>
            <a:xfrm>
              <a:off x="6507486" y="3020261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Juillet</a:t>
              </a:r>
              <a:endParaRPr lang="en-CA" b="1" dirty="0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86B6665A-4906-4360-9D99-A4773E2D96DC}"/>
                </a:ext>
              </a:extLst>
            </p:cNvPr>
            <p:cNvSpPr txBox="1"/>
            <p:nvPr/>
          </p:nvSpPr>
          <p:spPr>
            <a:xfrm>
              <a:off x="1309660" y="4715414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Septembre</a:t>
              </a:r>
              <a:endParaRPr lang="en-CA" b="1" dirty="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1CD4B273-0601-4C1B-842F-78D986248FB7}"/>
                </a:ext>
              </a:extLst>
            </p:cNvPr>
            <p:cNvSpPr txBox="1"/>
            <p:nvPr/>
          </p:nvSpPr>
          <p:spPr>
            <a:xfrm>
              <a:off x="3749732" y="4713916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Octobre</a:t>
              </a:r>
              <a:endParaRPr lang="en-CA" b="1" dirty="0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C2D50474-C2D4-4E55-B09F-3BC9FEE04AD2}"/>
                </a:ext>
              </a:extLst>
            </p:cNvPr>
            <p:cNvSpPr txBox="1"/>
            <p:nvPr/>
          </p:nvSpPr>
          <p:spPr>
            <a:xfrm>
              <a:off x="9099685" y="4713916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Décembre</a:t>
              </a:r>
              <a:endParaRPr lang="en-CA" b="1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F8CF5C5-4D26-4CB5-BF5A-93629B38E0CA}"/>
                </a:ext>
              </a:extLst>
            </p:cNvPr>
            <p:cNvSpPr txBox="1"/>
            <p:nvPr/>
          </p:nvSpPr>
          <p:spPr>
            <a:xfrm>
              <a:off x="6440660" y="4712043"/>
              <a:ext cx="1663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Novembre</a:t>
              </a:r>
              <a:endParaRPr lang="en-CA" b="1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A5FB4F9B-BCD7-4B4E-8984-0B32B8EB90B8}"/>
                </a:ext>
              </a:extLst>
            </p:cNvPr>
            <p:cNvSpPr txBox="1"/>
            <p:nvPr/>
          </p:nvSpPr>
          <p:spPr>
            <a:xfrm>
              <a:off x="1156721" y="157350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34F91D6-363B-4FD0-B113-5AFC6EA95028}"/>
                </a:ext>
              </a:extLst>
            </p:cNvPr>
            <p:cNvSpPr txBox="1"/>
            <p:nvPr/>
          </p:nvSpPr>
          <p:spPr>
            <a:xfrm>
              <a:off x="3715568" y="157350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C7FF90D-620E-45B0-B7E8-084F031069F4}"/>
                </a:ext>
              </a:extLst>
            </p:cNvPr>
            <p:cNvSpPr txBox="1"/>
            <p:nvPr/>
          </p:nvSpPr>
          <p:spPr>
            <a:xfrm>
              <a:off x="8833261" y="157350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9CD38BB-15AE-447B-AC25-8B70BE75052D}"/>
                </a:ext>
              </a:extLst>
            </p:cNvPr>
            <p:cNvSpPr txBox="1"/>
            <p:nvPr/>
          </p:nvSpPr>
          <p:spPr>
            <a:xfrm>
              <a:off x="6274415" y="1573506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A980802A-50E3-4572-915D-C2DBDBDCFBDA}"/>
                </a:ext>
              </a:extLst>
            </p:cNvPr>
            <p:cNvSpPr txBox="1"/>
            <p:nvPr/>
          </p:nvSpPr>
          <p:spPr>
            <a:xfrm>
              <a:off x="1156721" y="329246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449A3CED-C1D2-4115-83B1-2415EEF11EFE}"/>
                </a:ext>
              </a:extLst>
            </p:cNvPr>
            <p:cNvSpPr txBox="1"/>
            <p:nvPr/>
          </p:nvSpPr>
          <p:spPr>
            <a:xfrm>
              <a:off x="3715568" y="329246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99AE4B74-D3E0-4493-A3EC-281360EEC3D0}"/>
                </a:ext>
              </a:extLst>
            </p:cNvPr>
            <p:cNvSpPr txBox="1"/>
            <p:nvPr/>
          </p:nvSpPr>
          <p:spPr>
            <a:xfrm>
              <a:off x="8833261" y="329246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3367FC4C-7A3E-4731-A290-CF76F2090745}"/>
                </a:ext>
              </a:extLst>
            </p:cNvPr>
            <p:cNvSpPr txBox="1"/>
            <p:nvPr/>
          </p:nvSpPr>
          <p:spPr>
            <a:xfrm>
              <a:off x="6274415" y="329246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00CA49C-E40A-4BD4-B83E-A79CBF2F7A03}"/>
                </a:ext>
              </a:extLst>
            </p:cNvPr>
            <p:cNvSpPr txBox="1"/>
            <p:nvPr/>
          </p:nvSpPr>
          <p:spPr>
            <a:xfrm>
              <a:off x="1148429" y="502097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80090544-D3BD-452C-8CB1-5BA17573FA71}"/>
                </a:ext>
              </a:extLst>
            </p:cNvPr>
            <p:cNvSpPr txBox="1"/>
            <p:nvPr/>
          </p:nvSpPr>
          <p:spPr>
            <a:xfrm>
              <a:off x="3707276" y="502097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BDC95769-8F86-4E6F-BD7C-545B15471E7B}"/>
                </a:ext>
              </a:extLst>
            </p:cNvPr>
            <p:cNvSpPr txBox="1"/>
            <p:nvPr/>
          </p:nvSpPr>
          <p:spPr>
            <a:xfrm>
              <a:off x="8824969" y="502097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7A7E5105-B4DC-4395-858B-BF685E83649A}"/>
                </a:ext>
              </a:extLst>
            </p:cNvPr>
            <p:cNvSpPr txBox="1"/>
            <p:nvPr/>
          </p:nvSpPr>
          <p:spPr>
            <a:xfrm>
              <a:off x="6266123" y="5020977"/>
              <a:ext cx="2221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D     L     M     </a:t>
              </a:r>
              <a:r>
                <a:rPr lang="fr-FR" sz="1200" b="1" dirty="0" err="1"/>
                <a:t>M</a:t>
              </a:r>
              <a:r>
                <a:rPr lang="fr-FR" sz="1200" b="1" dirty="0"/>
                <a:t>     J     V     S</a:t>
              </a:r>
              <a:endParaRPr lang="en-CA" sz="1200" b="1" dirty="0"/>
            </a:p>
          </p:txBody>
        </p:sp>
      </p:grpSp>
      <p:sp>
        <p:nvSpPr>
          <p:cNvPr id="442" name="Rectangle: Rounded Corners 441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44BE9A01-42C5-4000-9F89-FF288A9D4F33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1" name="Rectangle: Rounded Corners 44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8936B1BA-BA76-4AE5-A90D-60612A51524E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8BF510BA-5D4F-43E0-9083-766C7D623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176" y="3518396"/>
            <a:ext cx="4335836" cy="7694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811B5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217613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 injections</a:t>
            </a: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3661575" y="4776352"/>
            <a:ext cx="4768661" cy="1241237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88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33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Taux résiduel de FVIII = 1-3 %</a:t>
            </a:r>
          </a:p>
        </p:txBody>
      </p:sp>
    </p:spTree>
    <p:extLst>
      <p:ext uri="{BB962C8B-B14F-4D97-AF65-F5344CB8AC3E}">
        <p14:creationId xmlns:p14="http://schemas.microsoft.com/office/powerpoint/2010/main" val="170274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D6C1-DA59-4362-B71C-AAE5FF917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10540678" cy="23876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4000" dirty="0">
                <a:solidFill>
                  <a:srgbClr val="008BB0"/>
                </a:solidFill>
                <a:ea typeface="+mn-ea"/>
                <a:cs typeface="+mn-cs"/>
              </a:rPr>
              <a:t>Chapitre 6 : </a:t>
            </a:r>
            <a:r>
              <a:rPr lang="fr-FR" altLang="en-US" sz="4000" dirty="0">
                <a:solidFill>
                  <a:srgbClr val="008BB0"/>
                </a:solidFill>
                <a:ea typeface="+mn-ea"/>
                <a:cs typeface="+mn-cs"/>
              </a:rPr>
              <a:t>Prophylaxie dans le domaine de l’hémophilie</a:t>
            </a:r>
            <a:endParaRPr lang="fr-FR" sz="4000" dirty="0">
              <a:solidFill>
                <a:srgbClr val="008BB0"/>
              </a:solidFill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8DB6CA-9BCD-4B3D-8166-A8CD815F2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Dr. Manuel </a:t>
            </a:r>
            <a:r>
              <a:rPr kumimoji="0" lang="fr-FR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Carcao</a:t>
            </a:r>
            <a:endParaRPr lang="fr-FR" altLang="en-US" sz="3000" dirty="0">
              <a:solidFill>
                <a:srgbClr val="008BB0"/>
              </a:solidFill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000" dirty="0"/>
              <a:t>Hématologue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000" dirty="0"/>
              <a:t>Co-Directeur, Centre d’hémophilie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000" dirty="0" err="1"/>
              <a:t>Hospital</a:t>
            </a:r>
            <a:r>
              <a:rPr lang="fr-FR" sz="2000" dirty="0"/>
              <a:t> for </a:t>
            </a:r>
            <a:r>
              <a:rPr lang="fr-FR" sz="2000" dirty="0" err="1"/>
              <a:t>Sick</a:t>
            </a:r>
            <a:r>
              <a:rPr lang="fr-FR" sz="2000" dirty="0"/>
              <a:t> </a:t>
            </a:r>
            <a:r>
              <a:rPr lang="fr-FR" sz="2000" dirty="0" err="1"/>
              <a:t>Children</a:t>
            </a:r>
            <a:endParaRPr lang="fr-FR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000" dirty="0"/>
              <a:t>Professeur en pédiatrie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000" dirty="0"/>
              <a:t>Université de Toronto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000" dirty="0"/>
              <a:t>Toronto, Ontario, Canada</a:t>
            </a:r>
          </a:p>
        </p:txBody>
      </p:sp>
    </p:spTree>
    <p:extLst>
      <p:ext uri="{BB962C8B-B14F-4D97-AF65-F5344CB8AC3E}">
        <p14:creationId xmlns:p14="http://schemas.microsoft.com/office/powerpoint/2010/main" val="1201772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18A5B-3CD7-423E-9AF4-179AA5744EDD}"/>
              </a:ext>
            </a:extLst>
          </p:cNvPr>
          <p:cNvGrpSpPr/>
          <p:nvPr/>
        </p:nvGrpSpPr>
        <p:grpSpPr>
          <a:xfrm>
            <a:off x="1279277" y="1135482"/>
            <a:ext cx="9574179" cy="4894216"/>
            <a:chOff x="992221" y="1414882"/>
            <a:chExt cx="9574179" cy="489421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AB31542-BF0F-4D1D-9AD0-744842972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-43000" contrast="80000"/>
            </a:blip>
            <a:srcRect l="2559" t="3325" r="1706" b="17734"/>
            <a:stretch>
              <a:fillRect/>
            </a:stretch>
          </p:blipFill>
          <p:spPr bwMode="auto">
            <a:xfrm>
              <a:off x="992221" y="1801969"/>
              <a:ext cx="9574179" cy="4507129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82CD55-ED60-4C4C-BFBE-8A58A507D335}"/>
                </a:ext>
              </a:extLst>
            </p:cNvPr>
            <p:cNvSpPr/>
            <p:nvPr/>
          </p:nvSpPr>
          <p:spPr>
            <a:xfrm>
              <a:off x="2704315" y="1983834"/>
              <a:ext cx="1082534" cy="35516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urved Right Arrow 3">
              <a:extLst>
                <a:ext uri="{FF2B5EF4-FFF2-40B4-BE49-F238E27FC236}">
                  <a16:creationId xmlns:a16="http://schemas.microsoft.com/office/drawing/2014/main" id="{E0BC7F36-80CC-44E1-84F9-F25434A490E8}"/>
                </a:ext>
              </a:extLst>
            </p:cNvPr>
            <p:cNvSpPr/>
            <p:nvPr/>
          </p:nvSpPr>
          <p:spPr>
            <a:xfrm rot="5400000">
              <a:off x="4756613" y="-207118"/>
              <a:ext cx="956041" cy="4200041"/>
            </a:xfrm>
            <a:prstGeom prst="curved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D80787-EEEF-44A1-8A5E-0484F2C807B2}"/>
              </a:ext>
            </a:extLst>
          </p:cNvPr>
          <p:cNvSpPr txBox="1"/>
          <p:nvPr/>
        </p:nvSpPr>
        <p:spPr>
          <a:xfrm>
            <a:off x="5649856" y="2239005"/>
            <a:ext cx="3722695" cy="124123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33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Taux résiduel = 1-3 %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09D59-E179-4CD4-8FAF-6756156C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# de saignements articulaires vs base de référence du FVIII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02791-F9DB-4C44-8CA6-5A2671FB4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>
            <a:normAutofit/>
          </a:bodyPr>
          <a:lstStyle/>
          <a:p>
            <a:r>
              <a:rPr lang="da-DK"/>
              <a:t>Den Uijl I et al. Hemophilia 2011.</a:t>
            </a:r>
          </a:p>
        </p:txBody>
      </p:sp>
    </p:spTree>
    <p:extLst>
      <p:ext uri="{BB962C8B-B14F-4D97-AF65-F5344CB8AC3E}">
        <p14:creationId xmlns:p14="http://schemas.microsoft.com/office/powerpoint/2010/main" val="3277668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18A5B-3CD7-423E-9AF4-179AA5744EDD}"/>
              </a:ext>
            </a:extLst>
          </p:cNvPr>
          <p:cNvGrpSpPr/>
          <p:nvPr/>
        </p:nvGrpSpPr>
        <p:grpSpPr>
          <a:xfrm>
            <a:off x="1279277" y="1135482"/>
            <a:ext cx="9574179" cy="4894216"/>
            <a:chOff x="992221" y="1414882"/>
            <a:chExt cx="9574179" cy="489421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AB31542-BF0F-4D1D-9AD0-744842972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-43000" contrast="80000"/>
            </a:blip>
            <a:srcRect l="2559" t="3325" r="1706" b="17734"/>
            <a:stretch>
              <a:fillRect/>
            </a:stretch>
          </p:blipFill>
          <p:spPr bwMode="auto">
            <a:xfrm>
              <a:off x="992221" y="1801969"/>
              <a:ext cx="9574179" cy="4507129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82CD55-ED60-4C4C-BFBE-8A58A507D335}"/>
                </a:ext>
              </a:extLst>
            </p:cNvPr>
            <p:cNvSpPr/>
            <p:nvPr/>
          </p:nvSpPr>
          <p:spPr>
            <a:xfrm>
              <a:off x="2704315" y="1983834"/>
              <a:ext cx="1082534" cy="35516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urved Right Arrow 3">
              <a:extLst>
                <a:ext uri="{FF2B5EF4-FFF2-40B4-BE49-F238E27FC236}">
                  <a16:creationId xmlns:a16="http://schemas.microsoft.com/office/drawing/2014/main" id="{E0BC7F36-80CC-44E1-84F9-F25434A490E8}"/>
                </a:ext>
              </a:extLst>
            </p:cNvPr>
            <p:cNvSpPr/>
            <p:nvPr/>
          </p:nvSpPr>
          <p:spPr>
            <a:xfrm rot="5400000">
              <a:off x="4756613" y="-207118"/>
              <a:ext cx="956041" cy="4200041"/>
            </a:xfrm>
            <a:prstGeom prst="curved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D80787-EEEF-44A1-8A5E-0484F2C807B2}"/>
              </a:ext>
            </a:extLst>
          </p:cNvPr>
          <p:cNvSpPr txBox="1"/>
          <p:nvPr/>
        </p:nvSpPr>
        <p:spPr>
          <a:xfrm>
            <a:off x="5649856" y="2239005"/>
            <a:ext cx="3722695" cy="124123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defTabSz="608853">
              <a:defRPr/>
            </a:pPr>
            <a:r>
              <a:rPr lang="fr-FR" sz="3733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Taux résiduel = 1-3 %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09D59-E179-4CD4-8FAF-6756156C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# de saignements articulaires vs base de référence du FVIII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02791-F9DB-4C44-8CA6-5A2671FB4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a-DK"/>
              <a:t>Den Uijl I et al. Hemophilia 2011.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29A61-1981-4F30-847F-5FFE2D88DC4C}"/>
              </a:ext>
            </a:extLst>
          </p:cNvPr>
          <p:cNvSpPr txBox="1"/>
          <p:nvPr/>
        </p:nvSpPr>
        <p:spPr>
          <a:xfrm>
            <a:off x="1132460" y="3955290"/>
            <a:ext cx="10361579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Les p</a:t>
            </a:r>
            <a:r>
              <a:rPr kumimoji="0" lang="fr-FR" sz="4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atients ont besoin d’un </a:t>
            </a:r>
            <a:r>
              <a:rPr kumimoji="0" lang="fr-FR" sz="4400" b="1" i="0" u="sng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taux résiduel plus élevé</a:t>
            </a:r>
          </a:p>
        </p:txBody>
      </p:sp>
    </p:spTree>
    <p:extLst>
      <p:ext uri="{BB962C8B-B14F-4D97-AF65-F5344CB8AC3E}">
        <p14:creationId xmlns:p14="http://schemas.microsoft.com/office/powerpoint/2010/main" val="135894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dirty="0"/>
              <a:t>Prophylaxie : les patients ont besoin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DC4528-B771-4F0E-9137-1ABAD2522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2B5C8-CC90-45C9-AA20-BC911FC281BD}"/>
              </a:ext>
            </a:extLst>
          </p:cNvPr>
          <p:cNvSpPr txBox="1"/>
          <p:nvPr/>
        </p:nvSpPr>
        <p:spPr>
          <a:xfrm>
            <a:off x="2807745" y="5039179"/>
            <a:ext cx="6680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ou</a:t>
            </a:r>
            <a:r>
              <a:rPr kumimoji="0" lang="fr-FR" sz="4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une</a:t>
            </a:r>
            <a:r>
              <a:rPr kumimoji="0" lang="fr-FR" sz="4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combinaison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46CF0-BFFC-4468-AF0C-8EEF322FBA91}"/>
              </a:ext>
            </a:extLst>
          </p:cNvPr>
          <p:cNvSpPr/>
          <p:nvPr/>
        </p:nvSpPr>
        <p:spPr>
          <a:xfrm>
            <a:off x="665842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Moins d’infusions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EC519-A4D0-44F3-B383-B9338084BF84}"/>
              </a:ext>
            </a:extLst>
          </p:cNvPr>
          <p:cNvSpPr/>
          <p:nvPr/>
        </p:nvSpPr>
        <p:spPr>
          <a:xfrm>
            <a:off x="4362450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Taux résiduels plus élevés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2846F7-ECE4-48C1-AC4A-59E2552E47A1}"/>
              </a:ext>
            </a:extLst>
          </p:cNvPr>
          <p:cNvSpPr/>
          <p:nvPr/>
        </p:nvSpPr>
        <p:spPr>
          <a:xfrm>
            <a:off x="8059058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Autre voie que l’intraveineuse</a:t>
            </a:r>
          </a:p>
        </p:txBody>
      </p:sp>
      <p:sp>
        <p:nvSpPr>
          <p:cNvPr id="13" name="Rectangle: Rounded Corners 12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98D829AA-07E6-49D1-AD7D-98E07F2CDAEA}"/>
              </a:ext>
            </a:extLst>
          </p:cNvPr>
          <p:cNvSpPr/>
          <p:nvPr/>
        </p:nvSpPr>
        <p:spPr>
          <a:xfrm>
            <a:off x="309836" y="4153958"/>
            <a:ext cx="1915725" cy="1915600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: Rounded Corners 13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E5898EBA-9050-4F61-AC5D-1EAD9FD3DE95}"/>
              </a:ext>
            </a:extLst>
          </p:cNvPr>
          <p:cNvSpPr/>
          <p:nvPr/>
        </p:nvSpPr>
        <p:spPr>
          <a:xfrm>
            <a:off x="9969500" y="349657"/>
            <a:ext cx="1915725" cy="1915600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66963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20E9B1F-E9EE-4DAF-9DEC-A91C7C6E15EA}"/>
              </a:ext>
            </a:extLst>
          </p:cNvPr>
          <p:cNvSpPr txBox="1">
            <a:spLocks/>
          </p:cNvSpPr>
          <p:nvPr/>
        </p:nvSpPr>
        <p:spPr>
          <a:xfrm>
            <a:off x="3673230" y="543509"/>
            <a:ext cx="8518769" cy="5427602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800" cap="all" spc="300" normalizeH="0" baseline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ProphylaxiE</a:t>
            </a:r>
            <a:r>
              <a:rPr kumimoji="0" lang="fr-FR" sz="4800" b="1" i="0" u="none" strike="noStrike" kern="800" cap="all" spc="30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800" cap="all" spc="30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NOUS POUVONS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>
                <a:tab pos="1766888" algn="l"/>
              </a:tabLst>
              <a:defRPr/>
            </a:pPr>
            <a:r>
              <a:rPr kumimoji="0" lang="fr-FR" sz="4800" b="1" i="0" u="sng" strike="noStrike" kern="800" cap="all" spc="30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(ET DEVRIONS)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800" cap="all" spc="30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FAIRE MIEUX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3F34D3-5E3F-4392-AE55-3DB8E5A874EE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Chapitre 6 : Prophylaxie dans le domaine de l’hémophilie in </a:t>
            </a:r>
          </a:p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Lignes directrices de la FMH pour la prise en charge de l’hémophilie, 3</a:t>
            </a:r>
            <a:r>
              <a:rPr lang="fr-F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 édition,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  <p:sp>
        <p:nvSpPr>
          <p:cNvPr id="16" name="Oval Callout 4">
            <a:extLst>
              <a:ext uri="{FF2B5EF4-FFF2-40B4-BE49-F238E27FC236}">
                <a16:creationId xmlns:a16="http://schemas.microsoft.com/office/drawing/2014/main" id="{557340D6-6D40-4F8E-AB5C-7352FCC461F6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Lignes directrices de la FMH</a:t>
            </a:r>
          </a:p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(Prophylaxie)</a:t>
            </a:r>
          </a:p>
        </p:txBody>
      </p:sp>
    </p:spTree>
    <p:extLst>
      <p:ext uri="{BB962C8B-B14F-4D97-AF65-F5344CB8AC3E}">
        <p14:creationId xmlns:p14="http://schemas.microsoft.com/office/powerpoint/2010/main" val="1833027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C0EF1FD-DD8E-4C29-8DB7-E5094A1C5DC2}"/>
              </a:ext>
            </a:extLst>
          </p:cNvPr>
          <p:cNvSpPr txBox="1">
            <a:spLocks/>
          </p:cNvSpPr>
          <p:nvPr/>
        </p:nvSpPr>
        <p:spPr>
          <a:xfrm>
            <a:off x="3673230" y="543509"/>
            <a:ext cx="8518769" cy="542760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>
              <a:spcBef>
                <a:spcPts val="2400"/>
              </a:spcBef>
              <a:spcAft>
                <a:spcPts val="1600"/>
              </a:spcAft>
              <a:defRPr/>
            </a:pPr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ProphylaxiE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lvl="0" algn="ctr">
              <a:spcBef>
                <a:spcPts val="2400"/>
              </a:spcBef>
              <a:spcAft>
                <a:spcPts val="1600"/>
              </a:spcAft>
              <a:defRPr/>
            </a:pP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NOUS POUVONS</a:t>
            </a:r>
          </a:p>
          <a:p>
            <a:pPr lvl="0" algn="ctr">
              <a:spcBef>
                <a:spcPts val="2400"/>
              </a:spcBef>
              <a:spcAft>
                <a:spcPts val="1600"/>
              </a:spcAft>
              <a:tabLst>
                <a:tab pos="1766888" algn="l"/>
              </a:tabLst>
              <a:defRPr/>
            </a:pPr>
            <a:r>
              <a:rPr lang="fr-FR" sz="48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(ET DEVRIONS) </a:t>
            </a:r>
          </a:p>
          <a:p>
            <a:pPr lvl="0" algn="ctr">
              <a:spcBef>
                <a:spcPts val="2400"/>
              </a:spcBef>
              <a:spcAft>
                <a:spcPts val="1600"/>
              </a:spcAft>
              <a:defRPr/>
            </a:pP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FAIRE MIEUX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995AFE-E2FA-4309-9068-72CA7C116A64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Chapitre 6 : Prophylaxie dans le domaine de l’hémophilie in </a:t>
            </a:r>
          </a:p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Lignes directrices de la FMH pour la prise en charge de l’hémophilie, 3</a:t>
            </a:r>
            <a:r>
              <a:rPr lang="fr-F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 édition,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  <p:sp>
        <p:nvSpPr>
          <p:cNvPr id="16" name="Oval Callout 4">
            <a:extLst>
              <a:ext uri="{FF2B5EF4-FFF2-40B4-BE49-F238E27FC236}">
                <a16:creationId xmlns:a16="http://schemas.microsoft.com/office/drawing/2014/main" id="{43CBCFC5-00D7-462F-909E-45D248F67CAE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Lignes directrices de la FMH</a:t>
            </a:r>
          </a:p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(Prophylaxie)</a:t>
            </a:r>
          </a:p>
        </p:txBody>
      </p:sp>
    </p:spTree>
    <p:extLst>
      <p:ext uri="{BB962C8B-B14F-4D97-AF65-F5344CB8AC3E}">
        <p14:creationId xmlns:p14="http://schemas.microsoft.com/office/powerpoint/2010/main" val="1330079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66FC25-14B7-4C4B-A66F-64C1B29C21F1}"/>
              </a:ext>
            </a:extLst>
          </p:cNvPr>
          <p:cNvSpPr txBox="1">
            <a:spLocks/>
          </p:cNvSpPr>
          <p:nvPr/>
        </p:nvSpPr>
        <p:spPr>
          <a:xfrm>
            <a:off x="571501" y="341167"/>
            <a:ext cx="11620501" cy="732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Prophylaxie  </a:t>
            </a:r>
            <a:r>
              <a:rPr lang="fr-FR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Nous pouvons faire mieux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AB782F-1101-45DA-9DAA-84E9C3C2A333}"/>
              </a:ext>
            </a:extLst>
          </p:cNvPr>
          <p:cNvSpPr txBox="1">
            <a:spLocks/>
          </p:cNvSpPr>
          <p:nvPr/>
        </p:nvSpPr>
        <p:spPr>
          <a:xfrm>
            <a:off x="4156614" y="1549032"/>
            <a:ext cx="7844886" cy="392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fr-FR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 On estime qu’avec un taux résiduel de 1 %, le risque de 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saignement demeure. La plupart des cliniciens préfèrent </a:t>
            </a:r>
            <a:r>
              <a:rPr kumimoji="0" lang="fr-FR" b="1" i="1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viser un taux résiduel plus élevé (&gt;3 %-5 %, ou plus).</a:t>
            </a:r>
            <a:r>
              <a:rPr kumimoji="0" lang="fr-FR" b="1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  <a:r>
              <a:rPr kumimoji="0" lang="fr-FR" b="1" i="1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Oval Callout 4">
            <a:extLst>
              <a:ext uri="{FF2B5EF4-FFF2-40B4-BE49-F238E27FC236}">
                <a16:creationId xmlns:a16="http://schemas.microsoft.com/office/drawing/2014/main" id="{F9B2C02E-237B-4D62-A814-2F6F0CAA104E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Lignes directrices de la FMH</a:t>
            </a:r>
          </a:p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ADA06-1EB8-4572-B8E3-4FC99B426994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Chapitre 6 : Prophylaxie dans le domaine de l’hémophilie in </a:t>
            </a:r>
          </a:p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Lignes directrices de la FMH pour la prise en charge de l’hémophilie, 3</a:t>
            </a:r>
            <a:r>
              <a:rPr lang="fr-F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 édition,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874983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783D-3C3D-42A7-9D13-6D7948FF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Prophylaxie  </a:t>
            </a:r>
            <a:r>
              <a:rPr lang="fr-FR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Nous pouvons faire mieux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4650673"/>
              </p:ext>
            </p:extLst>
          </p:nvPr>
        </p:nvGraphicFramePr>
        <p:xfrm>
          <a:off x="551543" y="1495425"/>
          <a:ext cx="1108891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618"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Concentrés de facteur de coagulation à demi-vie prolongée</a:t>
                      </a:r>
                    </a:p>
                  </a:txBody>
                  <a:tcPr marL="121920" marR="121920" marT="60960" marB="6096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Traitements sans facteur de remplacement (par ex. </a:t>
                      </a:r>
                      <a:r>
                        <a:rPr lang="fr-FR" sz="2000" noProof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emicizumab</a:t>
                      </a:r>
                      <a:r>
                        <a:rPr lang="fr-FR" sz="2000" noProof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920" marR="121920" marT="60960" marB="6096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20097" r="19091"/>
          <a:stretch/>
        </p:blipFill>
        <p:spPr>
          <a:xfrm>
            <a:off x="858982" y="2641242"/>
            <a:ext cx="4710545" cy="26658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4255" y="2647365"/>
            <a:ext cx="2604653" cy="1132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647366"/>
            <a:ext cx="5331691" cy="26658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491" y="5695921"/>
            <a:ext cx="9809019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6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possible d’obtenir une meilleure protection qu’un simple taux résiduel de 1 %</a:t>
            </a:r>
          </a:p>
        </p:txBody>
      </p:sp>
    </p:spTree>
    <p:extLst>
      <p:ext uri="{BB962C8B-B14F-4D97-AF65-F5344CB8AC3E}">
        <p14:creationId xmlns:p14="http://schemas.microsoft.com/office/powerpoint/2010/main" val="2271091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1A9C4EF-5974-4331-A98A-402FA047B5F8}"/>
              </a:ext>
            </a:extLst>
          </p:cNvPr>
          <p:cNvSpPr txBox="1"/>
          <p:nvPr/>
        </p:nvSpPr>
        <p:spPr>
          <a:xfrm>
            <a:off x="3314699" y="5039179"/>
            <a:ext cx="6227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8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ou une combinaison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1BAF4B-54BA-45B9-BD9B-3B97C8DE512B}"/>
              </a:ext>
            </a:extLst>
          </p:cNvPr>
          <p:cNvSpPr/>
          <p:nvPr/>
        </p:nvSpPr>
        <p:spPr>
          <a:xfrm>
            <a:off x="665842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Moins d’infusions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279E23-095D-455E-9AB9-4C2D32D66253}"/>
              </a:ext>
            </a:extLst>
          </p:cNvPr>
          <p:cNvSpPr/>
          <p:nvPr/>
        </p:nvSpPr>
        <p:spPr>
          <a:xfrm>
            <a:off x="4362450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Taux résiduels plus élevés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736670-AA7A-46E3-9173-3885EC3962D1}"/>
              </a:ext>
            </a:extLst>
          </p:cNvPr>
          <p:cNvSpPr/>
          <p:nvPr/>
        </p:nvSpPr>
        <p:spPr>
          <a:xfrm>
            <a:off x="8059058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Autre voie que l’intraveineuse</a:t>
            </a:r>
          </a:p>
        </p:txBody>
      </p:sp>
      <p:sp>
        <p:nvSpPr>
          <p:cNvPr id="29" name="Rectangle: Rounded Corners 28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481A1204-2036-44AE-A010-9212CACA0261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: Rounded Corners 29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4D089C35-87F3-42EB-87CF-4750FDB972D2}"/>
              </a:ext>
            </a:extLst>
          </p:cNvPr>
          <p:cNvSpPr/>
          <p:nvPr/>
        </p:nvSpPr>
        <p:spPr>
          <a:xfrm>
            <a:off x="10221681" y="717420"/>
            <a:ext cx="1915725" cy="1915600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B0F82B-824A-49FD-BC57-1DB81336D5B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fr-FR" sz="4000" b="1" dirty="0"/>
              <a:t>Avantages des CFC à demi-vie prolongée</a:t>
            </a: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A74A9B02-7FC2-4CBA-AFF4-1019DEF57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9656" y="3749543"/>
            <a:ext cx="1823943" cy="1823943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F0C76119-129F-4136-A764-38371759D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6264" y="3749542"/>
            <a:ext cx="1823943" cy="1823943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35E96CE-6BBF-4B6D-80CB-8C63ADEB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fr-FR" dirty="0"/>
              <a:t>CFC : concentré de facteur de coagulation</a:t>
            </a:r>
          </a:p>
        </p:txBody>
      </p:sp>
    </p:spTree>
    <p:extLst>
      <p:ext uri="{BB962C8B-B14F-4D97-AF65-F5344CB8AC3E}">
        <p14:creationId xmlns:p14="http://schemas.microsoft.com/office/powerpoint/2010/main" val="516440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2" descr="http://www.iihl.org/Media/Default/Images/2014-calendar-templa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2810" r="7681" b="2562"/>
          <a:stretch>
            <a:fillRect/>
          </a:stretch>
        </p:blipFill>
        <p:spPr bwMode="auto">
          <a:xfrm>
            <a:off x="1524000" y="357188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Oval 12"/>
          <p:cNvSpPr>
            <a:spLocks noChangeArrowheads="1"/>
          </p:cNvSpPr>
          <p:nvPr/>
        </p:nvSpPr>
        <p:spPr bwMode="auto">
          <a:xfrm>
            <a:off x="3071814" y="1612900"/>
            <a:ext cx="287337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77" name="Oval 13"/>
          <p:cNvSpPr>
            <a:spLocks noChangeArrowheads="1"/>
          </p:cNvSpPr>
          <p:nvPr/>
        </p:nvSpPr>
        <p:spPr bwMode="auto">
          <a:xfrm>
            <a:off x="1631950" y="18716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78" name="Oval 14"/>
          <p:cNvSpPr>
            <a:spLocks noChangeArrowheads="1"/>
          </p:cNvSpPr>
          <p:nvPr/>
        </p:nvSpPr>
        <p:spPr bwMode="auto">
          <a:xfrm>
            <a:off x="2197101" y="18716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79" name="Oval 15"/>
          <p:cNvSpPr>
            <a:spLocks noChangeArrowheads="1"/>
          </p:cNvSpPr>
          <p:nvPr/>
        </p:nvSpPr>
        <p:spPr bwMode="auto">
          <a:xfrm>
            <a:off x="2768600" y="18716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0" name="Oval 16"/>
          <p:cNvSpPr>
            <a:spLocks noChangeArrowheads="1"/>
          </p:cNvSpPr>
          <p:nvPr/>
        </p:nvSpPr>
        <p:spPr bwMode="auto">
          <a:xfrm>
            <a:off x="3359151" y="18748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1" name="Oval 17"/>
          <p:cNvSpPr>
            <a:spLocks noChangeArrowheads="1"/>
          </p:cNvSpPr>
          <p:nvPr/>
        </p:nvSpPr>
        <p:spPr bwMode="auto">
          <a:xfrm>
            <a:off x="1866901" y="21399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2" name="Oval 19"/>
          <p:cNvSpPr>
            <a:spLocks noChangeArrowheads="1"/>
          </p:cNvSpPr>
          <p:nvPr/>
        </p:nvSpPr>
        <p:spPr bwMode="auto">
          <a:xfrm>
            <a:off x="3071814" y="21447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3" name="Oval 20"/>
          <p:cNvSpPr>
            <a:spLocks noChangeArrowheads="1"/>
          </p:cNvSpPr>
          <p:nvPr/>
        </p:nvSpPr>
        <p:spPr bwMode="auto">
          <a:xfrm>
            <a:off x="2481264" y="214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4" name="Oval 21"/>
          <p:cNvSpPr>
            <a:spLocks noChangeArrowheads="1"/>
          </p:cNvSpPr>
          <p:nvPr/>
        </p:nvSpPr>
        <p:spPr bwMode="auto">
          <a:xfrm>
            <a:off x="2495550" y="10874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5" name="Oval 22"/>
          <p:cNvSpPr>
            <a:spLocks noChangeArrowheads="1"/>
          </p:cNvSpPr>
          <p:nvPr/>
        </p:nvSpPr>
        <p:spPr bwMode="auto">
          <a:xfrm>
            <a:off x="3071814" y="10874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6" name="Oval 23"/>
          <p:cNvSpPr>
            <a:spLocks noChangeArrowheads="1"/>
          </p:cNvSpPr>
          <p:nvPr/>
        </p:nvSpPr>
        <p:spPr bwMode="auto">
          <a:xfrm>
            <a:off x="2782889" y="13604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7" name="Oval 24"/>
          <p:cNvSpPr>
            <a:spLocks noChangeArrowheads="1"/>
          </p:cNvSpPr>
          <p:nvPr/>
        </p:nvSpPr>
        <p:spPr bwMode="auto">
          <a:xfrm>
            <a:off x="2208214" y="13573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8" name="Oval 25"/>
          <p:cNvSpPr>
            <a:spLocks noChangeArrowheads="1"/>
          </p:cNvSpPr>
          <p:nvPr/>
        </p:nvSpPr>
        <p:spPr bwMode="auto">
          <a:xfrm>
            <a:off x="1631950" y="13589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9" name="Oval 26"/>
          <p:cNvSpPr>
            <a:spLocks noChangeArrowheads="1"/>
          </p:cNvSpPr>
          <p:nvPr/>
        </p:nvSpPr>
        <p:spPr bwMode="auto">
          <a:xfrm>
            <a:off x="1919289" y="1612900"/>
            <a:ext cx="288925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0" name="Oval 27"/>
          <p:cNvSpPr>
            <a:spLocks noChangeArrowheads="1"/>
          </p:cNvSpPr>
          <p:nvPr/>
        </p:nvSpPr>
        <p:spPr bwMode="auto">
          <a:xfrm>
            <a:off x="2495550" y="16208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1" name="Oval 28"/>
          <p:cNvSpPr>
            <a:spLocks noChangeArrowheads="1"/>
          </p:cNvSpPr>
          <p:nvPr/>
        </p:nvSpPr>
        <p:spPr bwMode="auto">
          <a:xfrm>
            <a:off x="3359151" y="13668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2" name="Oval 29"/>
          <p:cNvSpPr>
            <a:spLocks noChangeArrowheads="1"/>
          </p:cNvSpPr>
          <p:nvPr/>
        </p:nvSpPr>
        <p:spPr bwMode="auto">
          <a:xfrm>
            <a:off x="5345114" y="1612900"/>
            <a:ext cx="288925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3" name="Oval 30"/>
          <p:cNvSpPr>
            <a:spLocks noChangeArrowheads="1"/>
          </p:cNvSpPr>
          <p:nvPr/>
        </p:nvSpPr>
        <p:spPr bwMode="auto">
          <a:xfrm>
            <a:off x="3905251" y="18716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4" name="Oval 31"/>
          <p:cNvSpPr>
            <a:spLocks noChangeArrowheads="1"/>
          </p:cNvSpPr>
          <p:nvPr/>
        </p:nvSpPr>
        <p:spPr bwMode="auto">
          <a:xfrm>
            <a:off x="4471989" y="18716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5" name="Oval 32"/>
          <p:cNvSpPr>
            <a:spLocks noChangeArrowheads="1"/>
          </p:cNvSpPr>
          <p:nvPr/>
        </p:nvSpPr>
        <p:spPr bwMode="auto">
          <a:xfrm>
            <a:off x="5041901" y="18716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6" name="Oval 33"/>
          <p:cNvSpPr>
            <a:spLocks noChangeArrowheads="1"/>
          </p:cNvSpPr>
          <p:nvPr/>
        </p:nvSpPr>
        <p:spPr bwMode="auto">
          <a:xfrm>
            <a:off x="5634039" y="1874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7" name="Oval 34"/>
          <p:cNvSpPr>
            <a:spLocks noChangeArrowheads="1"/>
          </p:cNvSpPr>
          <p:nvPr/>
        </p:nvSpPr>
        <p:spPr bwMode="auto">
          <a:xfrm>
            <a:off x="4141789" y="213995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8" name="Oval 35"/>
          <p:cNvSpPr>
            <a:spLocks noChangeArrowheads="1"/>
          </p:cNvSpPr>
          <p:nvPr/>
        </p:nvSpPr>
        <p:spPr bwMode="auto">
          <a:xfrm>
            <a:off x="5345114" y="21447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9" name="Oval 36"/>
          <p:cNvSpPr>
            <a:spLocks noChangeArrowheads="1"/>
          </p:cNvSpPr>
          <p:nvPr/>
        </p:nvSpPr>
        <p:spPr bwMode="auto">
          <a:xfrm>
            <a:off x="4754564" y="214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0" name="Oval 39"/>
          <p:cNvSpPr>
            <a:spLocks noChangeArrowheads="1"/>
          </p:cNvSpPr>
          <p:nvPr/>
        </p:nvSpPr>
        <p:spPr bwMode="auto">
          <a:xfrm>
            <a:off x="5057775" y="13604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1" name="Oval 40"/>
          <p:cNvSpPr>
            <a:spLocks noChangeArrowheads="1"/>
          </p:cNvSpPr>
          <p:nvPr/>
        </p:nvSpPr>
        <p:spPr bwMode="auto">
          <a:xfrm>
            <a:off x="4481514" y="1357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2" name="Oval 41"/>
          <p:cNvSpPr>
            <a:spLocks noChangeArrowheads="1"/>
          </p:cNvSpPr>
          <p:nvPr/>
        </p:nvSpPr>
        <p:spPr bwMode="auto">
          <a:xfrm>
            <a:off x="3905251" y="13589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3" name="Oval 42"/>
          <p:cNvSpPr>
            <a:spLocks noChangeArrowheads="1"/>
          </p:cNvSpPr>
          <p:nvPr/>
        </p:nvSpPr>
        <p:spPr bwMode="auto">
          <a:xfrm>
            <a:off x="4194175" y="1612900"/>
            <a:ext cx="287338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4" name="Oval 43"/>
          <p:cNvSpPr>
            <a:spLocks noChangeArrowheads="1"/>
          </p:cNvSpPr>
          <p:nvPr/>
        </p:nvSpPr>
        <p:spPr bwMode="auto">
          <a:xfrm>
            <a:off x="4770439" y="1620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5" name="Oval 44"/>
          <p:cNvSpPr>
            <a:spLocks noChangeArrowheads="1"/>
          </p:cNvSpPr>
          <p:nvPr/>
        </p:nvSpPr>
        <p:spPr bwMode="auto">
          <a:xfrm>
            <a:off x="5634039" y="1366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6" name="Oval 45"/>
          <p:cNvSpPr>
            <a:spLocks noChangeArrowheads="1"/>
          </p:cNvSpPr>
          <p:nvPr/>
        </p:nvSpPr>
        <p:spPr bwMode="auto">
          <a:xfrm>
            <a:off x="7662864" y="1624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7" name="Oval 46"/>
          <p:cNvSpPr>
            <a:spLocks noChangeArrowheads="1"/>
          </p:cNvSpPr>
          <p:nvPr/>
        </p:nvSpPr>
        <p:spPr bwMode="auto">
          <a:xfrm>
            <a:off x="6223001" y="1879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8" name="Oval 47"/>
          <p:cNvSpPr>
            <a:spLocks noChangeArrowheads="1"/>
          </p:cNvSpPr>
          <p:nvPr/>
        </p:nvSpPr>
        <p:spPr bwMode="auto">
          <a:xfrm>
            <a:off x="6789739" y="1879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9" name="Oval 48"/>
          <p:cNvSpPr>
            <a:spLocks noChangeArrowheads="1"/>
          </p:cNvSpPr>
          <p:nvPr/>
        </p:nvSpPr>
        <p:spPr bwMode="auto">
          <a:xfrm>
            <a:off x="7359651" y="1879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0" name="Oval 49"/>
          <p:cNvSpPr>
            <a:spLocks noChangeArrowheads="1"/>
          </p:cNvSpPr>
          <p:nvPr/>
        </p:nvSpPr>
        <p:spPr bwMode="auto">
          <a:xfrm>
            <a:off x="7951789" y="188595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1" name="Oval 50"/>
          <p:cNvSpPr>
            <a:spLocks noChangeArrowheads="1"/>
          </p:cNvSpPr>
          <p:nvPr/>
        </p:nvSpPr>
        <p:spPr bwMode="auto">
          <a:xfrm>
            <a:off x="6459539" y="214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2" name="Oval 51"/>
          <p:cNvSpPr>
            <a:spLocks noChangeArrowheads="1"/>
          </p:cNvSpPr>
          <p:nvPr/>
        </p:nvSpPr>
        <p:spPr bwMode="auto">
          <a:xfrm>
            <a:off x="7662864" y="21542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3" name="Oval 52"/>
          <p:cNvSpPr>
            <a:spLocks noChangeArrowheads="1"/>
          </p:cNvSpPr>
          <p:nvPr/>
        </p:nvSpPr>
        <p:spPr bwMode="auto">
          <a:xfrm>
            <a:off x="7072314" y="21590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4" name="Oval 55"/>
          <p:cNvSpPr>
            <a:spLocks noChangeArrowheads="1"/>
          </p:cNvSpPr>
          <p:nvPr/>
        </p:nvSpPr>
        <p:spPr bwMode="auto">
          <a:xfrm>
            <a:off x="7375525" y="13716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5" name="Oval 56"/>
          <p:cNvSpPr>
            <a:spLocks noChangeArrowheads="1"/>
          </p:cNvSpPr>
          <p:nvPr/>
        </p:nvSpPr>
        <p:spPr bwMode="auto">
          <a:xfrm>
            <a:off x="6799264" y="1366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6" name="Oval 57"/>
          <p:cNvSpPr>
            <a:spLocks noChangeArrowheads="1"/>
          </p:cNvSpPr>
          <p:nvPr/>
        </p:nvSpPr>
        <p:spPr bwMode="auto">
          <a:xfrm>
            <a:off x="6223001" y="1366839"/>
            <a:ext cx="288925" cy="2190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7" name="Oval 58"/>
          <p:cNvSpPr>
            <a:spLocks noChangeArrowheads="1"/>
          </p:cNvSpPr>
          <p:nvPr/>
        </p:nvSpPr>
        <p:spPr bwMode="auto">
          <a:xfrm>
            <a:off x="6511925" y="16240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8" name="Oval 59"/>
          <p:cNvSpPr>
            <a:spLocks noChangeArrowheads="1"/>
          </p:cNvSpPr>
          <p:nvPr/>
        </p:nvSpPr>
        <p:spPr bwMode="auto">
          <a:xfrm>
            <a:off x="7086601" y="16303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9" name="Oval 60"/>
          <p:cNvSpPr>
            <a:spLocks noChangeArrowheads="1"/>
          </p:cNvSpPr>
          <p:nvPr/>
        </p:nvSpPr>
        <p:spPr bwMode="auto">
          <a:xfrm>
            <a:off x="7951789" y="137795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0" name="Oval 77"/>
          <p:cNvSpPr>
            <a:spLocks noChangeArrowheads="1"/>
          </p:cNvSpPr>
          <p:nvPr/>
        </p:nvSpPr>
        <p:spPr bwMode="auto">
          <a:xfrm>
            <a:off x="3359151" y="36195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1" name="Oval 78"/>
          <p:cNvSpPr>
            <a:spLocks noChangeArrowheads="1"/>
          </p:cNvSpPr>
          <p:nvPr/>
        </p:nvSpPr>
        <p:spPr bwMode="auto">
          <a:xfrm>
            <a:off x="1919289" y="38782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2" name="Oval 79"/>
          <p:cNvSpPr>
            <a:spLocks noChangeArrowheads="1"/>
          </p:cNvSpPr>
          <p:nvPr/>
        </p:nvSpPr>
        <p:spPr bwMode="auto">
          <a:xfrm>
            <a:off x="2486025" y="38782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3" name="Oval 80"/>
          <p:cNvSpPr>
            <a:spLocks noChangeArrowheads="1"/>
          </p:cNvSpPr>
          <p:nvPr/>
        </p:nvSpPr>
        <p:spPr bwMode="auto">
          <a:xfrm>
            <a:off x="3055939" y="38782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4" name="Oval 81"/>
          <p:cNvSpPr>
            <a:spLocks noChangeArrowheads="1"/>
          </p:cNvSpPr>
          <p:nvPr/>
        </p:nvSpPr>
        <p:spPr bwMode="auto">
          <a:xfrm>
            <a:off x="1550989" y="41449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5" name="Oval 82"/>
          <p:cNvSpPr>
            <a:spLocks noChangeArrowheads="1"/>
          </p:cNvSpPr>
          <p:nvPr/>
        </p:nvSpPr>
        <p:spPr bwMode="auto">
          <a:xfrm>
            <a:off x="2155825" y="41449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6" name="Oval 83"/>
          <p:cNvSpPr>
            <a:spLocks noChangeArrowheads="1"/>
          </p:cNvSpPr>
          <p:nvPr/>
        </p:nvSpPr>
        <p:spPr bwMode="auto">
          <a:xfrm>
            <a:off x="3359151" y="4151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7" name="Oval 84"/>
          <p:cNvSpPr>
            <a:spLocks noChangeArrowheads="1"/>
          </p:cNvSpPr>
          <p:nvPr/>
        </p:nvSpPr>
        <p:spPr bwMode="auto">
          <a:xfrm>
            <a:off x="2768600" y="41544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8" name="Oval 85"/>
          <p:cNvSpPr>
            <a:spLocks noChangeArrowheads="1"/>
          </p:cNvSpPr>
          <p:nvPr/>
        </p:nvSpPr>
        <p:spPr bwMode="auto">
          <a:xfrm>
            <a:off x="2782889" y="30940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9" name="Oval 86"/>
          <p:cNvSpPr>
            <a:spLocks noChangeArrowheads="1"/>
          </p:cNvSpPr>
          <p:nvPr/>
        </p:nvSpPr>
        <p:spPr bwMode="auto">
          <a:xfrm>
            <a:off x="3359151" y="30940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0" name="Oval 87"/>
          <p:cNvSpPr>
            <a:spLocks noChangeArrowheads="1"/>
          </p:cNvSpPr>
          <p:nvPr/>
        </p:nvSpPr>
        <p:spPr bwMode="auto">
          <a:xfrm>
            <a:off x="3071814" y="33670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1" name="Oval 88"/>
          <p:cNvSpPr>
            <a:spLocks noChangeArrowheads="1"/>
          </p:cNvSpPr>
          <p:nvPr/>
        </p:nvSpPr>
        <p:spPr bwMode="auto">
          <a:xfrm>
            <a:off x="2495550" y="33639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2" name="Oval 89"/>
          <p:cNvSpPr>
            <a:spLocks noChangeArrowheads="1"/>
          </p:cNvSpPr>
          <p:nvPr/>
        </p:nvSpPr>
        <p:spPr bwMode="auto">
          <a:xfrm>
            <a:off x="1919289" y="33655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3" name="Oval 90"/>
          <p:cNvSpPr>
            <a:spLocks noChangeArrowheads="1"/>
          </p:cNvSpPr>
          <p:nvPr/>
        </p:nvSpPr>
        <p:spPr bwMode="auto">
          <a:xfrm>
            <a:off x="2208214" y="36195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4" name="Oval 91"/>
          <p:cNvSpPr>
            <a:spLocks noChangeArrowheads="1"/>
          </p:cNvSpPr>
          <p:nvPr/>
        </p:nvSpPr>
        <p:spPr bwMode="auto">
          <a:xfrm>
            <a:off x="2782889" y="36258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5" name="Oval 92"/>
          <p:cNvSpPr>
            <a:spLocks noChangeArrowheads="1"/>
          </p:cNvSpPr>
          <p:nvPr/>
        </p:nvSpPr>
        <p:spPr bwMode="auto">
          <a:xfrm>
            <a:off x="1565275" y="36274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6" name="Oval 125"/>
          <p:cNvSpPr>
            <a:spLocks noChangeArrowheads="1"/>
          </p:cNvSpPr>
          <p:nvPr/>
        </p:nvSpPr>
        <p:spPr bwMode="auto">
          <a:xfrm>
            <a:off x="9696450" y="16240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7" name="Oval 127"/>
          <p:cNvSpPr>
            <a:spLocks noChangeArrowheads="1"/>
          </p:cNvSpPr>
          <p:nvPr/>
        </p:nvSpPr>
        <p:spPr bwMode="auto">
          <a:xfrm>
            <a:off x="8821739" y="1879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8" name="Oval 128"/>
          <p:cNvSpPr>
            <a:spLocks noChangeArrowheads="1"/>
          </p:cNvSpPr>
          <p:nvPr/>
        </p:nvSpPr>
        <p:spPr bwMode="auto">
          <a:xfrm>
            <a:off x="9393239" y="1879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9" name="Oval 129"/>
          <p:cNvSpPr>
            <a:spLocks noChangeArrowheads="1"/>
          </p:cNvSpPr>
          <p:nvPr/>
        </p:nvSpPr>
        <p:spPr bwMode="auto">
          <a:xfrm>
            <a:off x="9983789" y="18859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0" name="Oval 130"/>
          <p:cNvSpPr>
            <a:spLocks noChangeArrowheads="1"/>
          </p:cNvSpPr>
          <p:nvPr/>
        </p:nvSpPr>
        <p:spPr bwMode="auto">
          <a:xfrm>
            <a:off x="8493125" y="21478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1" name="Oval 131"/>
          <p:cNvSpPr>
            <a:spLocks noChangeArrowheads="1"/>
          </p:cNvSpPr>
          <p:nvPr/>
        </p:nvSpPr>
        <p:spPr bwMode="auto">
          <a:xfrm>
            <a:off x="10267951" y="16129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2" name="Oval 132"/>
          <p:cNvSpPr>
            <a:spLocks noChangeArrowheads="1"/>
          </p:cNvSpPr>
          <p:nvPr/>
        </p:nvSpPr>
        <p:spPr bwMode="auto">
          <a:xfrm>
            <a:off x="9105900" y="21590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3" name="Oval 133"/>
          <p:cNvSpPr>
            <a:spLocks noChangeArrowheads="1"/>
          </p:cNvSpPr>
          <p:nvPr/>
        </p:nvSpPr>
        <p:spPr bwMode="auto">
          <a:xfrm>
            <a:off x="9120189" y="11001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4" name="Oval 134"/>
          <p:cNvSpPr>
            <a:spLocks noChangeArrowheads="1"/>
          </p:cNvSpPr>
          <p:nvPr/>
        </p:nvSpPr>
        <p:spPr bwMode="auto">
          <a:xfrm>
            <a:off x="9696450" y="11001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5" name="Oval 135"/>
          <p:cNvSpPr>
            <a:spLocks noChangeArrowheads="1"/>
          </p:cNvSpPr>
          <p:nvPr/>
        </p:nvSpPr>
        <p:spPr bwMode="auto">
          <a:xfrm>
            <a:off x="9409114" y="1371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6" name="Oval 136"/>
          <p:cNvSpPr>
            <a:spLocks noChangeArrowheads="1"/>
          </p:cNvSpPr>
          <p:nvPr/>
        </p:nvSpPr>
        <p:spPr bwMode="auto">
          <a:xfrm>
            <a:off x="8832850" y="13668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7" name="Oval 137"/>
          <p:cNvSpPr>
            <a:spLocks noChangeArrowheads="1"/>
          </p:cNvSpPr>
          <p:nvPr/>
        </p:nvSpPr>
        <p:spPr bwMode="auto">
          <a:xfrm>
            <a:off x="10255250" y="10922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8" name="Oval 138"/>
          <p:cNvSpPr>
            <a:spLocks noChangeArrowheads="1"/>
          </p:cNvSpPr>
          <p:nvPr/>
        </p:nvSpPr>
        <p:spPr bwMode="auto">
          <a:xfrm>
            <a:off x="8543926" y="1624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9" name="Oval 139"/>
          <p:cNvSpPr>
            <a:spLocks noChangeArrowheads="1"/>
          </p:cNvSpPr>
          <p:nvPr/>
        </p:nvSpPr>
        <p:spPr bwMode="auto">
          <a:xfrm>
            <a:off x="9120189" y="16303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0" name="Oval 140"/>
          <p:cNvSpPr>
            <a:spLocks noChangeArrowheads="1"/>
          </p:cNvSpPr>
          <p:nvPr/>
        </p:nvSpPr>
        <p:spPr bwMode="auto">
          <a:xfrm>
            <a:off x="9983789" y="13779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1" name="Oval 141"/>
          <p:cNvSpPr>
            <a:spLocks noChangeArrowheads="1"/>
          </p:cNvSpPr>
          <p:nvPr/>
        </p:nvSpPr>
        <p:spPr bwMode="auto">
          <a:xfrm>
            <a:off x="4779964" y="36401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2" name="Oval 142"/>
          <p:cNvSpPr>
            <a:spLocks noChangeArrowheads="1"/>
          </p:cNvSpPr>
          <p:nvPr/>
        </p:nvSpPr>
        <p:spPr bwMode="auto">
          <a:xfrm>
            <a:off x="3905251" y="3897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3" name="Oval 143"/>
          <p:cNvSpPr>
            <a:spLocks noChangeArrowheads="1"/>
          </p:cNvSpPr>
          <p:nvPr/>
        </p:nvSpPr>
        <p:spPr bwMode="auto">
          <a:xfrm>
            <a:off x="4476750" y="38973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4" name="Oval 144"/>
          <p:cNvSpPr>
            <a:spLocks noChangeArrowheads="1"/>
          </p:cNvSpPr>
          <p:nvPr/>
        </p:nvSpPr>
        <p:spPr bwMode="auto">
          <a:xfrm>
            <a:off x="5067301" y="3900489"/>
            <a:ext cx="288925" cy="2190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5" name="Oval 145"/>
          <p:cNvSpPr>
            <a:spLocks noChangeArrowheads="1"/>
          </p:cNvSpPr>
          <p:nvPr/>
        </p:nvSpPr>
        <p:spPr bwMode="auto">
          <a:xfrm>
            <a:off x="5664200" y="38862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6" name="Oval 146"/>
          <p:cNvSpPr>
            <a:spLocks noChangeArrowheads="1"/>
          </p:cNvSpPr>
          <p:nvPr/>
        </p:nvSpPr>
        <p:spPr bwMode="auto">
          <a:xfrm>
            <a:off x="5351464" y="36306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7" name="Oval 147"/>
          <p:cNvSpPr>
            <a:spLocks noChangeArrowheads="1"/>
          </p:cNvSpPr>
          <p:nvPr/>
        </p:nvSpPr>
        <p:spPr bwMode="auto">
          <a:xfrm>
            <a:off x="4189414" y="41735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8" name="Oval 148"/>
          <p:cNvSpPr>
            <a:spLocks noChangeArrowheads="1"/>
          </p:cNvSpPr>
          <p:nvPr/>
        </p:nvSpPr>
        <p:spPr bwMode="auto">
          <a:xfrm>
            <a:off x="4203700" y="31162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9" name="Oval 149"/>
          <p:cNvSpPr>
            <a:spLocks noChangeArrowheads="1"/>
          </p:cNvSpPr>
          <p:nvPr/>
        </p:nvSpPr>
        <p:spPr bwMode="auto">
          <a:xfrm>
            <a:off x="4779964" y="31162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0" name="Oval 150"/>
          <p:cNvSpPr>
            <a:spLocks noChangeArrowheads="1"/>
          </p:cNvSpPr>
          <p:nvPr/>
        </p:nvSpPr>
        <p:spPr bwMode="auto">
          <a:xfrm>
            <a:off x="4491039" y="3389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1" name="Oval 151"/>
          <p:cNvSpPr>
            <a:spLocks noChangeArrowheads="1"/>
          </p:cNvSpPr>
          <p:nvPr/>
        </p:nvSpPr>
        <p:spPr bwMode="auto">
          <a:xfrm>
            <a:off x="3916364" y="3382964"/>
            <a:ext cx="287337" cy="217487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2" name="Oval 152"/>
          <p:cNvSpPr>
            <a:spLocks noChangeArrowheads="1"/>
          </p:cNvSpPr>
          <p:nvPr/>
        </p:nvSpPr>
        <p:spPr bwMode="auto">
          <a:xfrm>
            <a:off x="5338764" y="31099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3" name="Oval 153"/>
          <p:cNvSpPr>
            <a:spLocks noChangeArrowheads="1"/>
          </p:cNvSpPr>
          <p:nvPr/>
        </p:nvSpPr>
        <p:spPr bwMode="auto">
          <a:xfrm>
            <a:off x="5664200" y="3382964"/>
            <a:ext cx="287338" cy="217487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4" name="Oval 154"/>
          <p:cNvSpPr>
            <a:spLocks noChangeArrowheads="1"/>
          </p:cNvSpPr>
          <p:nvPr/>
        </p:nvSpPr>
        <p:spPr bwMode="auto">
          <a:xfrm>
            <a:off x="4203700" y="36449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5" name="Oval 155"/>
          <p:cNvSpPr>
            <a:spLocks noChangeArrowheads="1"/>
          </p:cNvSpPr>
          <p:nvPr/>
        </p:nvSpPr>
        <p:spPr bwMode="auto">
          <a:xfrm>
            <a:off x="5067301" y="33924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6" name="Oval 156"/>
          <p:cNvSpPr>
            <a:spLocks noChangeArrowheads="1"/>
          </p:cNvSpPr>
          <p:nvPr/>
        </p:nvSpPr>
        <p:spPr bwMode="auto">
          <a:xfrm>
            <a:off x="7653339" y="36401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7" name="Oval 157"/>
          <p:cNvSpPr>
            <a:spLocks noChangeArrowheads="1"/>
          </p:cNvSpPr>
          <p:nvPr/>
        </p:nvSpPr>
        <p:spPr bwMode="auto">
          <a:xfrm>
            <a:off x="6213475" y="38973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8" name="Oval 158"/>
          <p:cNvSpPr>
            <a:spLocks noChangeArrowheads="1"/>
          </p:cNvSpPr>
          <p:nvPr/>
        </p:nvSpPr>
        <p:spPr bwMode="auto">
          <a:xfrm>
            <a:off x="6778626" y="3897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9" name="Oval 159"/>
          <p:cNvSpPr>
            <a:spLocks noChangeArrowheads="1"/>
          </p:cNvSpPr>
          <p:nvPr/>
        </p:nvSpPr>
        <p:spPr bwMode="auto">
          <a:xfrm>
            <a:off x="7350125" y="38973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0" name="Oval 160"/>
          <p:cNvSpPr>
            <a:spLocks noChangeArrowheads="1"/>
          </p:cNvSpPr>
          <p:nvPr/>
        </p:nvSpPr>
        <p:spPr bwMode="auto">
          <a:xfrm>
            <a:off x="7940676" y="3900489"/>
            <a:ext cx="288925" cy="2190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1" name="Oval 161"/>
          <p:cNvSpPr>
            <a:spLocks noChangeArrowheads="1"/>
          </p:cNvSpPr>
          <p:nvPr/>
        </p:nvSpPr>
        <p:spPr bwMode="auto">
          <a:xfrm>
            <a:off x="6448426" y="4165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2" name="Oval 163"/>
          <p:cNvSpPr>
            <a:spLocks noChangeArrowheads="1"/>
          </p:cNvSpPr>
          <p:nvPr/>
        </p:nvSpPr>
        <p:spPr bwMode="auto">
          <a:xfrm>
            <a:off x="7061201" y="41735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3" name="Oval 164"/>
          <p:cNvSpPr>
            <a:spLocks noChangeArrowheads="1"/>
          </p:cNvSpPr>
          <p:nvPr/>
        </p:nvSpPr>
        <p:spPr bwMode="auto">
          <a:xfrm>
            <a:off x="7077075" y="31162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4" name="Oval 165"/>
          <p:cNvSpPr>
            <a:spLocks noChangeArrowheads="1"/>
          </p:cNvSpPr>
          <p:nvPr/>
        </p:nvSpPr>
        <p:spPr bwMode="auto">
          <a:xfrm>
            <a:off x="7653339" y="31162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5" name="Oval 166"/>
          <p:cNvSpPr>
            <a:spLocks noChangeArrowheads="1"/>
          </p:cNvSpPr>
          <p:nvPr/>
        </p:nvSpPr>
        <p:spPr bwMode="auto">
          <a:xfrm>
            <a:off x="7364414" y="3389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6" name="Oval 167"/>
          <p:cNvSpPr>
            <a:spLocks noChangeArrowheads="1"/>
          </p:cNvSpPr>
          <p:nvPr/>
        </p:nvSpPr>
        <p:spPr bwMode="auto">
          <a:xfrm>
            <a:off x="6788151" y="3382964"/>
            <a:ext cx="288925" cy="217487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7" name="Oval 168"/>
          <p:cNvSpPr>
            <a:spLocks noChangeArrowheads="1"/>
          </p:cNvSpPr>
          <p:nvPr/>
        </p:nvSpPr>
        <p:spPr bwMode="auto">
          <a:xfrm>
            <a:off x="6213475" y="3384550"/>
            <a:ext cx="287338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8" name="Oval 169"/>
          <p:cNvSpPr>
            <a:spLocks noChangeArrowheads="1"/>
          </p:cNvSpPr>
          <p:nvPr/>
        </p:nvSpPr>
        <p:spPr bwMode="auto">
          <a:xfrm>
            <a:off x="6500814" y="36401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9" name="Oval 170"/>
          <p:cNvSpPr>
            <a:spLocks noChangeArrowheads="1"/>
          </p:cNvSpPr>
          <p:nvPr/>
        </p:nvSpPr>
        <p:spPr bwMode="auto">
          <a:xfrm>
            <a:off x="7077075" y="36449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0" name="Oval 171"/>
          <p:cNvSpPr>
            <a:spLocks noChangeArrowheads="1"/>
          </p:cNvSpPr>
          <p:nvPr/>
        </p:nvSpPr>
        <p:spPr bwMode="auto">
          <a:xfrm>
            <a:off x="7940676" y="33924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1" name="Oval 172"/>
          <p:cNvSpPr>
            <a:spLocks noChangeArrowheads="1"/>
          </p:cNvSpPr>
          <p:nvPr/>
        </p:nvSpPr>
        <p:spPr bwMode="auto">
          <a:xfrm>
            <a:off x="10018714" y="3619500"/>
            <a:ext cx="288925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2" name="Oval 173"/>
          <p:cNvSpPr>
            <a:spLocks noChangeArrowheads="1"/>
          </p:cNvSpPr>
          <p:nvPr/>
        </p:nvSpPr>
        <p:spPr bwMode="auto">
          <a:xfrm>
            <a:off x="8578851" y="38782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3" name="Oval 174"/>
          <p:cNvSpPr>
            <a:spLocks noChangeArrowheads="1"/>
          </p:cNvSpPr>
          <p:nvPr/>
        </p:nvSpPr>
        <p:spPr bwMode="auto">
          <a:xfrm>
            <a:off x="9145589" y="38782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4" name="Oval 175"/>
          <p:cNvSpPr>
            <a:spLocks noChangeArrowheads="1"/>
          </p:cNvSpPr>
          <p:nvPr/>
        </p:nvSpPr>
        <p:spPr bwMode="auto">
          <a:xfrm>
            <a:off x="9715501" y="38782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5" name="Oval 176"/>
          <p:cNvSpPr>
            <a:spLocks noChangeArrowheads="1"/>
          </p:cNvSpPr>
          <p:nvPr/>
        </p:nvSpPr>
        <p:spPr bwMode="auto">
          <a:xfrm>
            <a:off x="10307639" y="3881438"/>
            <a:ext cx="287337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6" name="Oval 177"/>
          <p:cNvSpPr>
            <a:spLocks noChangeArrowheads="1"/>
          </p:cNvSpPr>
          <p:nvPr/>
        </p:nvSpPr>
        <p:spPr bwMode="auto">
          <a:xfrm>
            <a:off x="8815389" y="41449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7" name="Oval 178"/>
          <p:cNvSpPr>
            <a:spLocks noChangeArrowheads="1"/>
          </p:cNvSpPr>
          <p:nvPr/>
        </p:nvSpPr>
        <p:spPr bwMode="auto">
          <a:xfrm>
            <a:off x="10018714" y="4151313"/>
            <a:ext cx="288925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8" name="Oval 179"/>
          <p:cNvSpPr>
            <a:spLocks noChangeArrowheads="1"/>
          </p:cNvSpPr>
          <p:nvPr/>
        </p:nvSpPr>
        <p:spPr bwMode="auto">
          <a:xfrm>
            <a:off x="9428164" y="41544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9" name="Oval 181"/>
          <p:cNvSpPr>
            <a:spLocks noChangeArrowheads="1"/>
          </p:cNvSpPr>
          <p:nvPr/>
        </p:nvSpPr>
        <p:spPr bwMode="auto">
          <a:xfrm>
            <a:off x="10018714" y="3094038"/>
            <a:ext cx="288925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0" name="Oval 182"/>
          <p:cNvSpPr>
            <a:spLocks noChangeArrowheads="1"/>
          </p:cNvSpPr>
          <p:nvPr/>
        </p:nvSpPr>
        <p:spPr bwMode="auto">
          <a:xfrm>
            <a:off x="9731375" y="33670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1" name="Oval 183"/>
          <p:cNvSpPr>
            <a:spLocks noChangeArrowheads="1"/>
          </p:cNvSpPr>
          <p:nvPr/>
        </p:nvSpPr>
        <p:spPr bwMode="auto">
          <a:xfrm>
            <a:off x="9155114" y="33639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2" name="Oval 184"/>
          <p:cNvSpPr>
            <a:spLocks noChangeArrowheads="1"/>
          </p:cNvSpPr>
          <p:nvPr/>
        </p:nvSpPr>
        <p:spPr bwMode="auto">
          <a:xfrm>
            <a:off x="8578851" y="33655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3" name="Oval 185"/>
          <p:cNvSpPr>
            <a:spLocks noChangeArrowheads="1"/>
          </p:cNvSpPr>
          <p:nvPr/>
        </p:nvSpPr>
        <p:spPr bwMode="auto">
          <a:xfrm>
            <a:off x="8867775" y="36195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4" name="Oval 186"/>
          <p:cNvSpPr>
            <a:spLocks noChangeArrowheads="1"/>
          </p:cNvSpPr>
          <p:nvPr/>
        </p:nvSpPr>
        <p:spPr bwMode="auto">
          <a:xfrm>
            <a:off x="9442451" y="36258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5" name="Oval 187"/>
          <p:cNvSpPr>
            <a:spLocks noChangeArrowheads="1"/>
          </p:cNvSpPr>
          <p:nvPr/>
        </p:nvSpPr>
        <p:spPr bwMode="auto">
          <a:xfrm>
            <a:off x="10307639" y="3373438"/>
            <a:ext cx="287337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6" name="Oval 188"/>
          <p:cNvSpPr>
            <a:spLocks noChangeArrowheads="1"/>
          </p:cNvSpPr>
          <p:nvPr/>
        </p:nvSpPr>
        <p:spPr bwMode="auto">
          <a:xfrm>
            <a:off x="3054350" y="56784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7" name="Oval 189"/>
          <p:cNvSpPr>
            <a:spLocks noChangeArrowheads="1"/>
          </p:cNvSpPr>
          <p:nvPr/>
        </p:nvSpPr>
        <p:spPr bwMode="auto">
          <a:xfrm>
            <a:off x="1614489" y="5938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8" name="Oval 190"/>
          <p:cNvSpPr>
            <a:spLocks noChangeArrowheads="1"/>
          </p:cNvSpPr>
          <p:nvPr/>
        </p:nvSpPr>
        <p:spPr bwMode="auto">
          <a:xfrm>
            <a:off x="2179639" y="59388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9" name="Oval 191"/>
          <p:cNvSpPr>
            <a:spLocks noChangeArrowheads="1"/>
          </p:cNvSpPr>
          <p:nvPr/>
        </p:nvSpPr>
        <p:spPr bwMode="auto">
          <a:xfrm>
            <a:off x="2751139" y="5938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0" name="Oval 192"/>
          <p:cNvSpPr>
            <a:spLocks noChangeArrowheads="1"/>
          </p:cNvSpPr>
          <p:nvPr/>
        </p:nvSpPr>
        <p:spPr bwMode="auto">
          <a:xfrm>
            <a:off x="3341689" y="5943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1" name="Oval 193"/>
          <p:cNvSpPr>
            <a:spLocks noChangeArrowheads="1"/>
          </p:cNvSpPr>
          <p:nvPr/>
        </p:nvSpPr>
        <p:spPr bwMode="auto">
          <a:xfrm>
            <a:off x="1849439" y="62055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2" name="Oval 194"/>
          <p:cNvSpPr>
            <a:spLocks noChangeArrowheads="1"/>
          </p:cNvSpPr>
          <p:nvPr/>
        </p:nvSpPr>
        <p:spPr bwMode="auto">
          <a:xfrm>
            <a:off x="1889125" y="51387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3" name="Oval 196"/>
          <p:cNvSpPr>
            <a:spLocks noChangeArrowheads="1"/>
          </p:cNvSpPr>
          <p:nvPr/>
        </p:nvSpPr>
        <p:spPr bwMode="auto">
          <a:xfrm>
            <a:off x="2478089" y="51562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4" name="Oval 197"/>
          <p:cNvSpPr>
            <a:spLocks noChangeArrowheads="1"/>
          </p:cNvSpPr>
          <p:nvPr/>
        </p:nvSpPr>
        <p:spPr bwMode="auto">
          <a:xfrm>
            <a:off x="3054350" y="51562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5" name="Oval 198"/>
          <p:cNvSpPr>
            <a:spLocks noChangeArrowheads="1"/>
          </p:cNvSpPr>
          <p:nvPr/>
        </p:nvSpPr>
        <p:spPr bwMode="auto">
          <a:xfrm>
            <a:off x="2765426" y="54292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6" name="Oval 199"/>
          <p:cNvSpPr>
            <a:spLocks noChangeArrowheads="1"/>
          </p:cNvSpPr>
          <p:nvPr/>
        </p:nvSpPr>
        <p:spPr bwMode="auto">
          <a:xfrm>
            <a:off x="2190750" y="54229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7" name="Oval 200"/>
          <p:cNvSpPr>
            <a:spLocks noChangeArrowheads="1"/>
          </p:cNvSpPr>
          <p:nvPr/>
        </p:nvSpPr>
        <p:spPr bwMode="auto">
          <a:xfrm>
            <a:off x="1614489" y="54244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8" name="Oval 201"/>
          <p:cNvSpPr>
            <a:spLocks noChangeArrowheads="1"/>
          </p:cNvSpPr>
          <p:nvPr/>
        </p:nvSpPr>
        <p:spPr bwMode="auto">
          <a:xfrm>
            <a:off x="1901826" y="56784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9" name="Oval 202"/>
          <p:cNvSpPr>
            <a:spLocks noChangeArrowheads="1"/>
          </p:cNvSpPr>
          <p:nvPr/>
        </p:nvSpPr>
        <p:spPr bwMode="auto">
          <a:xfrm>
            <a:off x="2478089" y="56880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0" name="Oval 203"/>
          <p:cNvSpPr>
            <a:spLocks noChangeArrowheads="1"/>
          </p:cNvSpPr>
          <p:nvPr/>
        </p:nvSpPr>
        <p:spPr bwMode="auto">
          <a:xfrm>
            <a:off x="3341689" y="5434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1" name="Oval 204"/>
          <p:cNvSpPr>
            <a:spLocks noChangeArrowheads="1"/>
          </p:cNvSpPr>
          <p:nvPr/>
        </p:nvSpPr>
        <p:spPr bwMode="auto">
          <a:xfrm>
            <a:off x="5362575" y="57007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2" name="Oval 205"/>
          <p:cNvSpPr>
            <a:spLocks noChangeArrowheads="1"/>
          </p:cNvSpPr>
          <p:nvPr/>
        </p:nvSpPr>
        <p:spPr bwMode="auto">
          <a:xfrm>
            <a:off x="3922714" y="595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3" name="Oval 206"/>
          <p:cNvSpPr>
            <a:spLocks noChangeArrowheads="1"/>
          </p:cNvSpPr>
          <p:nvPr/>
        </p:nvSpPr>
        <p:spPr bwMode="auto">
          <a:xfrm>
            <a:off x="4487864" y="59578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4" name="Oval 207"/>
          <p:cNvSpPr>
            <a:spLocks noChangeArrowheads="1"/>
          </p:cNvSpPr>
          <p:nvPr/>
        </p:nvSpPr>
        <p:spPr bwMode="auto">
          <a:xfrm>
            <a:off x="5059364" y="595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5" name="Oval 208"/>
          <p:cNvSpPr>
            <a:spLocks noChangeArrowheads="1"/>
          </p:cNvSpPr>
          <p:nvPr/>
        </p:nvSpPr>
        <p:spPr bwMode="auto">
          <a:xfrm>
            <a:off x="5649914" y="59642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6" name="Oval 209"/>
          <p:cNvSpPr>
            <a:spLocks noChangeArrowheads="1"/>
          </p:cNvSpPr>
          <p:nvPr/>
        </p:nvSpPr>
        <p:spPr bwMode="auto">
          <a:xfrm>
            <a:off x="4157664" y="62245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7" name="Oval 210"/>
          <p:cNvSpPr>
            <a:spLocks noChangeArrowheads="1"/>
          </p:cNvSpPr>
          <p:nvPr/>
        </p:nvSpPr>
        <p:spPr bwMode="auto">
          <a:xfrm>
            <a:off x="5362575" y="62309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8" name="Oval 211"/>
          <p:cNvSpPr>
            <a:spLocks noChangeArrowheads="1"/>
          </p:cNvSpPr>
          <p:nvPr/>
        </p:nvSpPr>
        <p:spPr bwMode="auto">
          <a:xfrm>
            <a:off x="4770439" y="62357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9" name="Oval 212"/>
          <p:cNvSpPr>
            <a:spLocks noChangeArrowheads="1"/>
          </p:cNvSpPr>
          <p:nvPr/>
        </p:nvSpPr>
        <p:spPr bwMode="auto">
          <a:xfrm>
            <a:off x="4786314" y="5176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0" name="Oval 213"/>
          <p:cNvSpPr>
            <a:spLocks noChangeArrowheads="1"/>
          </p:cNvSpPr>
          <p:nvPr/>
        </p:nvSpPr>
        <p:spPr bwMode="auto">
          <a:xfrm>
            <a:off x="5362575" y="51768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1" name="Oval 214"/>
          <p:cNvSpPr>
            <a:spLocks noChangeArrowheads="1"/>
          </p:cNvSpPr>
          <p:nvPr/>
        </p:nvSpPr>
        <p:spPr bwMode="auto">
          <a:xfrm>
            <a:off x="5073651" y="54483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2" name="Oval 215"/>
          <p:cNvSpPr>
            <a:spLocks noChangeArrowheads="1"/>
          </p:cNvSpPr>
          <p:nvPr/>
        </p:nvSpPr>
        <p:spPr bwMode="auto">
          <a:xfrm>
            <a:off x="4497389" y="54435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3" name="Oval 216"/>
          <p:cNvSpPr>
            <a:spLocks noChangeArrowheads="1"/>
          </p:cNvSpPr>
          <p:nvPr/>
        </p:nvSpPr>
        <p:spPr bwMode="auto">
          <a:xfrm>
            <a:off x="3922714" y="54467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4" name="Oval 217"/>
          <p:cNvSpPr>
            <a:spLocks noChangeArrowheads="1"/>
          </p:cNvSpPr>
          <p:nvPr/>
        </p:nvSpPr>
        <p:spPr bwMode="auto">
          <a:xfrm>
            <a:off x="4210050" y="57007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5" name="Oval 218"/>
          <p:cNvSpPr>
            <a:spLocks noChangeArrowheads="1"/>
          </p:cNvSpPr>
          <p:nvPr/>
        </p:nvSpPr>
        <p:spPr bwMode="auto">
          <a:xfrm>
            <a:off x="4786314" y="57070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6" name="Oval 219"/>
          <p:cNvSpPr>
            <a:spLocks noChangeArrowheads="1"/>
          </p:cNvSpPr>
          <p:nvPr/>
        </p:nvSpPr>
        <p:spPr bwMode="auto">
          <a:xfrm>
            <a:off x="5649914" y="54546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7" name="Oval 220"/>
          <p:cNvSpPr>
            <a:spLocks noChangeArrowheads="1"/>
          </p:cNvSpPr>
          <p:nvPr/>
        </p:nvSpPr>
        <p:spPr bwMode="auto">
          <a:xfrm>
            <a:off x="7635875" y="57007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8" name="Oval 221"/>
          <p:cNvSpPr>
            <a:spLocks noChangeArrowheads="1"/>
          </p:cNvSpPr>
          <p:nvPr/>
        </p:nvSpPr>
        <p:spPr bwMode="auto">
          <a:xfrm>
            <a:off x="6196014" y="595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9" name="Oval 222"/>
          <p:cNvSpPr>
            <a:spLocks noChangeArrowheads="1"/>
          </p:cNvSpPr>
          <p:nvPr/>
        </p:nvSpPr>
        <p:spPr bwMode="auto">
          <a:xfrm>
            <a:off x="6761164" y="59578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0" name="Oval 223"/>
          <p:cNvSpPr>
            <a:spLocks noChangeArrowheads="1"/>
          </p:cNvSpPr>
          <p:nvPr/>
        </p:nvSpPr>
        <p:spPr bwMode="auto">
          <a:xfrm>
            <a:off x="7332664" y="595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1" name="Oval 224"/>
          <p:cNvSpPr>
            <a:spLocks noChangeArrowheads="1"/>
          </p:cNvSpPr>
          <p:nvPr/>
        </p:nvSpPr>
        <p:spPr bwMode="auto">
          <a:xfrm>
            <a:off x="7923214" y="59642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2" name="Oval 225"/>
          <p:cNvSpPr>
            <a:spLocks noChangeArrowheads="1"/>
          </p:cNvSpPr>
          <p:nvPr/>
        </p:nvSpPr>
        <p:spPr bwMode="auto">
          <a:xfrm>
            <a:off x="6430964" y="62245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3" name="Oval 226"/>
          <p:cNvSpPr>
            <a:spLocks noChangeArrowheads="1"/>
          </p:cNvSpPr>
          <p:nvPr/>
        </p:nvSpPr>
        <p:spPr bwMode="auto">
          <a:xfrm>
            <a:off x="7635875" y="62309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4" name="Oval 227"/>
          <p:cNvSpPr>
            <a:spLocks noChangeArrowheads="1"/>
          </p:cNvSpPr>
          <p:nvPr/>
        </p:nvSpPr>
        <p:spPr bwMode="auto">
          <a:xfrm>
            <a:off x="7043739" y="62357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5" name="Oval 229"/>
          <p:cNvSpPr>
            <a:spLocks noChangeArrowheads="1"/>
          </p:cNvSpPr>
          <p:nvPr/>
        </p:nvSpPr>
        <p:spPr bwMode="auto">
          <a:xfrm>
            <a:off x="7346951" y="54483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6" name="Oval 230"/>
          <p:cNvSpPr>
            <a:spLocks noChangeArrowheads="1"/>
          </p:cNvSpPr>
          <p:nvPr/>
        </p:nvSpPr>
        <p:spPr bwMode="auto">
          <a:xfrm>
            <a:off x="6770689" y="54435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7" name="Oval 231"/>
          <p:cNvSpPr>
            <a:spLocks noChangeArrowheads="1"/>
          </p:cNvSpPr>
          <p:nvPr/>
        </p:nvSpPr>
        <p:spPr bwMode="auto">
          <a:xfrm>
            <a:off x="6196014" y="54467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8" name="Oval 232"/>
          <p:cNvSpPr>
            <a:spLocks noChangeArrowheads="1"/>
          </p:cNvSpPr>
          <p:nvPr/>
        </p:nvSpPr>
        <p:spPr bwMode="auto">
          <a:xfrm>
            <a:off x="6483350" y="57007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9" name="Oval 233"/>
          <p:cNvSpPr>
            <a:spLocks noChangeArrowheads="1"/>
          </p:cNvSpPr>
          <p:nvPr/>
        </p:nvSpPr>
        <p:spPr bwMode="auto">
          <a:xfrm>
            <a:off x="7059614" y="57070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0" name="Oval 234"/>
          <p:cNvSpPr>
            <a:spLocks noChangeArrowheads="1"/>
          </p:cNvSpPr>
          <p:nvPr/>
        </p:nvSpPr>
        <p:spPr bwMode="auto">
          <a:xfrm>
            <a:off x="7923214" y="54546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1" name="Oval 235"/>
          <p:cNvSpPr>
            <a:spLocks noChangeArrowheads="1"/>
          </p:cNvSpPr>
          <p:nvPr/>
        </p:nvSpPr>
        <p:spPr bwMode="auto">
          <a:xfrm>
            <a:off x="9983789" y="56832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2" name="Oval 236"/>
          <p:cNvSpPr>
            <a:spLocks noChangeArrowheads="1"/>
          </p:cNvSpPr>
          <p:nvPr/>
        </p:nvSpPr>
        <p:spPr bwMode="auto">
          <a:xfrm>
            <a:off x="8543926" y="5942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3" name="Oval 237"/>
          <p:cNvSpPr>
            <a:spLocks noChangeArrowheads="1"/>
          </p:cNvSpPr>
          <p:nvPr/>
        </p:nvSpPr>
        <p:spPr bwMode="auto">
          <a:xfrm>
            <a:off x="9110664" y="59420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4" name="Oval 238"/>
          <p:cNvSpPr>
            <a:spLocks noChangeArrowheads="1"/>
          </p:cNvSpPr>
          <p:nvPr/>
        </p:nvSpPr>
        <p:spPr bwMode="auto">
          <a:xfrm>
            <a:off x="9680576" y="5942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5" name="Oval 239"/>
          <p:cNvSpPr>
            <a:spLocks noChangeArrowheads="1"/>
          </p:cNvSpPr>
          <p:nvPr/>
        </p:nvSpPr>
        <p:spPr bwMode="auto">
          <a:xfrm>
            <a:off x="10272714" y="59451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6" name="Oval 240"/>
          <p:cNvSpPr>
            <a:spLocks noChangeArrowheads="1"/>
          </p:cNvSpPr>
          <p:nvPr/>
        </p:nvSpPr>
        <p:spPr bwMode="auto">
          <a:xfrm>
            <a:off x="8780464" y="62087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7" name="Oval 241"/>
          <p:cNvSpPr>
            <a:spLocks noChangeArrowheads="1"/>
          </p:cNvSpPr>
          <p:nvPr/>
        </p:nvSpPr>
        <p:spPr bwMode="auto">
          <a:xfrm>
            <a:off x="8832850" y="51514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8" name="Oval 242"/>
          <p:cNvSpPr>
            <a:spLocks noChangeArrowheads="1"/>
          </p:cNvSpPr>
          <p:nvPr/>
        </p:nvSpPr>
        <p:spPr bwMode="auto">
          <a:xfrm>
            <a:off x="9393239" y="62182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9" name="Oval 243"/>
          <p:cNvSpPr>
            <a:spLocks noChangeArrowheads="1"/>
          </p:cNvSpPr>
          <p:nvPr/>
        </p:nvSpPr>
        <p:spPr bwMode="auto">
          <a:xfrm>
            <a:off x="9409114" y="51577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0" name="Oval 244"/>
          <p:cNvSpPr>
            <a:spLocks noChangeArrowheads="1"/>
          </p:cNvSpPr>
          <p:nvPr/>
        </p:nvSpPr>
        <p:spPr bwMode="auto">
          <a:xfrm>
            <a:off x="9983789" y="51577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1" name="Oval 245"/>
          <p:cNvSpPr>
            <a:spLocks noChangeArrowheads="1"/>
          </p:cNvSpPr>
          <p:nvPr/>
        </p:nvSpPr>
        <p:spPr bwMode="auto">
          <a:xfrm>
            <a:off x="9696450" y="54308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2" name="Oval 246"/>
          <p:cNvSpPr>
            <a:spLocks noChangeArrowheads="1"/>
          </p:cNvSpPr>
          <p:nvPr/>
        </p:nvSpPr>
        <p:spPr bwMode="auto">
          <a:xfrm>
            <a:off x="9120189" y="54276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3" name="Oval 247"/>
          <p:cNvSpPr>
            <a:spLocks noChangeArrowheads="1"/>
          </p:cNvSpPr>
          <p:nvPr/>
        </p:nvSpPr>
        <p:spPr bwMode="auto">
          <a:xfrm>
            <a:off x="8543926" y="54292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4" name="Oval 248"/>
          <p:cNvSpPr>
            <a:spLocks noChangeArrowheads="1"/>
          </p:cNvSpPr>
          <p:nvPr/>
        </p:nvSpPr>
        <p:spPr bwMode="auto">
          <a:xfrm>
            <a:off x="8832850" y="568325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5" name="Oval 249"/>
          <p:cNvSpPr>
            <a:spLocks noChangeArrowheads="1"/>
          </p:cNvSpPr>
          <p:nvPr/>
        </p:nvSpPr>
        <p:spPr bwMode="auto">
          <a:xfrm>
            <a:off x="9409114" y="5689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6" name="Oval 250"/>
          <p:cNvSpPr>
            <a:spLocks noChangeArrowheads="1"/>
          </p:cNvSpPr>
          <p:nvPr/>
        </p:nvSpPr>
        <p:spPr bwMode="auto">
          <a:xfrm>
            <a:off x="10272714" y="5435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7" name="Rectangle 185"/>
          <p:cNvSpPr>
            <a:spLocks noChangeArrowheads="1"/>
          </p:cNvSpPr>
          <p:nvPr/>
        </p:nvSpPr>
        <p:spPr bwMode="auto">
          <a:xfrm>
            <a:off x="5951538" y="501650"/>
            <a:ext cx="4716462" cy="6021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CA" altLang="en-US" dirty="0">
              <a:latin typeface="Calibri" panose="020F0502020204030204" pitchFamily="34" charset="0"/>
            </a:endParaRPr>
          </a:p>
        </p:txBody>
      </p:sp>
      <p:pic>
        <p:nvPicPr>
          <p:cNvPr id="182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501650"/>
            <a:ext cx="4562475" cy="59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Rectangle 193"/>
          <p:cNvSpPr/>
          <p:nvPr/>
        </p:nvSpPr>
        <p:spPr bwMode="auto">
          <a:xfrm>
            <a:off x="1919289" y="501650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4224339" y="501650"/>
            <a:ext cx="1366837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6672264" y="501650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9048751" y="5175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2071689" y="251777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4376739" y="2517775"/>
            <a:ext cx="1366837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6824664" y="25495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9201151" y="25495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1919289" y="4613276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4224339" y="4613276"/>
            <a:ext cx="1366837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6672264" y="4613276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9048751" y="4629151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1992314" y="593725"/>
            <a:ext cx="1366837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4295776" y="5937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9120189" y="549275"/>
            <a:ext cx="1728787" cy="31908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7121EF-CE6F-4549-A642-DFA62B5A988E}"/>
              </a:ext>
            </a:extLst>
          </p:cNvPr>
          <p:cNvSpPr/>
          <p:nvPr/>
        </p:nvSpPr>
        <p:spPr>
          <a:xfrm>
            <a:off x="10145714" y="3177818"/>
            <a:ext cx="1881186" cy="72267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Aucune </a:t>
            </a:r>
            <a:r>
              <a:rPr lang="fr-FR" sz="18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 des saignements</a:t>
            </a:r>
            <a:endParaRPr lang="fr-FR" sz="1800" b="1" dirty="0">
              <a:solidFill>
                <a:sysClr val="windowText" lastClr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467380E-CBEF-49B4-A137-8DFF22BBC1E3}"/>
              </a:ext>
            </a:extLst>
          </p:cNvPr>
          <p:cNvSpPr txBox="1"/>
          <p:nvPr/>
        </p:nvSpPr>
        <p:spPr>
          <a:xfrm>
            <a:off x="1553448" y="803123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C1560E3-547C-4879-BF5D-EB3CEDE1A594}"/>
              </a:ext>
            </a:extLst>
          </p:cNvPr>
          <p:cNvSpPr txBox="1"/>
          <p:nvPr/>
        </p:nvSpPr>
        <p:spPr>
          <a:xfrm>
            <a:off x="8661247" y="830282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BFACFE9D-68EB-4661-AE8F-866A40BB0EF0}"/>
              </a:ext>
            </a:extLst>
          </p:cNvPr>
          <p:cNvSpPr txBox="1"/>
          <p:nvPr/>
        </p:nvSpPr>
        <p:spPr>
          <a:xfrm>
            <a:off x="6291980" y="830282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077831B8-9802-45CC-BC5A-ED6323932696}"/>
              </a:ext>
            </a:extLst>
          </p:cNvPr>
          <p:cNvSpPr txBox="1"/>
          <p:nvPr/>
        </p:nvSpPr>
        <p:spPr>
          <a:xfrm>
            <a:off x="3922714" y="830282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7148807" y="56137"/>
            <a:ext cx="3608840" cy="792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fr-FR" sz="2400" b="1" u="sng" kern="800" spc="300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FVIII à ½ vie prolongée</a:t>
            </a:r>
            <a:endParaRPr lang="fr-FR" sz="6000" b="1" u="sng" kern="800" spc="300" dirty="0">
              <a:solidFill>
                <a:schemeClr val="accent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Title 1"/>
          <p:cNvSpPr txBox="1">
            <a:spLocks/>
          </p:cNvSpPr>
          <p:nvPr/>
        </p:nvSpPr>
        <p:spPr bwMode="auto">
          <a:xfrm>
            <a:off x="1982430" y="56137"/>
            <a:ext cx="3568996" cy="792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3600" b="1" u="sng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FVIII actuel</a:t>
            </a:r>
            <a:endParaRPr lang="fr-FR" sz="8000" b="1" u="sng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ight Arrow 192">
            <a:extLst>
              <a:ext uri="{FF2B5EF4-FFF2-40B4-BE49-F238E27FC236}">
                <a16:creationId xmlns:a16="http://schemas.microsoft.com/office/drawing/2014/main" id="{2D3CEDC5-FED7-4102-88F7-2FA7495D5220}"/>
              </a:ext>
            </a:extLst>
          </p:cNvPr>
          <p:cNvSpPr/>
          <p:nvPr/>
        </p:nvSpPr>
        <p:spPr bwMode="auto">
          <a:xfrm>
            <a:off x="5677197" y="43780"/>
            <a:ext cx="1316035" cy="807788"/>
          </a:xfrm>
          <a:prstGeom prst="rightArrow">
            <a:avLst>
              <a:gd name="adj1" fmla="val 31102"/>
              <a:gd name="adj2" fmla="val 50000"/>
            </a:avLst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/>
          <a:lstStyle/>
          <a:p>
            <a:pPr lvl="0" algn="ctr"/>
            <a:endParaRPr lang="en-CA" altLang="en-US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C975531-564A-40C2-9E1F-C2107DD25C07}"/>
              </a:ext>
            </a:extLst>
          </p:cNvPr>
          <p:cNvSpPr txBox="1"/>
          <p:nvPr/>
        </p:nvSpPr>
        <p:spPr>
          <a:xfrm>
            <a:off x="1501672" y="2802751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8ACD0090-297C-4D9E-A823-CF51714B8B8F}"/>
              </a:ext>
            </a:extLst>
          </p:cNvPr>
          <p:cNvSpPr txBox="1"/>
          <p:nvPr/>
        </p:nvSpPr>
        <p:spPr>
          <a:xfrm>
            <a:off x="8609471" y="2829910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88301D4-5E90-418B-B6B2-BEF40C8AF3AE}"/>
              </a:ext>
            </a:extLst>
          </p:cNvPr>
          <p:cNvSpPr txBox="1"/>
          <p:nvPr/>
        </p:nvSpPr>
        <p:spPr>
          <a:xfrm>
            <a:off x="6240204" y="2829910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96BBBA47-A655-48EE-BC1A-EF3BF21392AB}"/>
              </a:ext>
            </a:extLst>
          </p:cNvPr>
          <p:cNvSpPr txBox="1"/>
          <p:nvPr/>
        </p:nvSpPr>
        <p:spPr>
          <a:xfrm>
            <a:off x="3870938" y="2829910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171F31F-16C4-4A4F-B38B-CA22B118C01E}"/>
              </a:ext>
            </a:extLst>
          </p:cNvPr>
          <p:cNvSpPr txBox="1"/>
          <p:nvPr/>
        </p:nvSpPr>
        <p:spPr>
          <a:xfrm>
            <a:off x="1501672" y="4829989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668C2CB-71D5-404C-B72B-C9D2FFD163CD}"/>
              </a:ext>
            </a:extLst>
          </p:cNvPr>
          <p:cNvSpPr txBox="1"/>
          <p:nvPr/>
        </p:nvSpPr>
        <p:spPr>
          <a:xfrm>
            <a:off x="8609471" y="4902201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A776F95-F00A-4B25-91F0-32B93030B6A4}"/>
              </a:ext>
            </a:extLst>
          </p:cNvPr>
          <p:cNvSpPr txBox="1"/>
          <p:nvPr/>
        </p:nvSpPr>
        <p:spPr>
          <a:xfrm>
            <a:off x="6240204" y="4912324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34DC809A-C477-47CE-BD6D-18AF362F71D1}"/>
              </a:ext>
            </a:extLst>
          </p:cNvPr>
          <p:cNvSpPr txBox="1"/>
          <p:nvPr/>
        </p:nvSpPr>
        <p:spPr>
          <a:xfrm>
            <a:off x="3870938" y="4857148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208" name="Right Arrow 192">
            <a:extLst>
              <a:ext uri="{FF2B5EF4-FFF2-40B4-BE49-F238E27FC236}">
                <a16:creationId xmlns:a16="http://schemas.microsoft.com/office/drawing/2014/main" id="{C27AD751-9769-480B-B8C2-E9771E751549}"/>
              </a:ext>
            </a:extLst>
          </p:cNvPr>
          <p:cNvSpPr/>
          <p:nvPr/>
        </p:nvSpPr>
        <p:spPr bwMode="auto">
          <a:xfrm>
            <a:off x="5438777" y="1533276"/>
            <a:ext cx="1458910" cy="4032250"/>
          </a:xfrm>
          <a:prstGeom prst="rightArrow">
            <a:avLst>
              <a:gd name="adj1" fmla="val 31102"/>
              <a:gd name="adj2" fmla="val 50000"/>
            </a:avLst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/>
          <a:lstStyle/>
          <a:p>
            <a:pPr lvl="0" algn="ctr"/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 patient classique</a:t>
            </a:r>
          </a:p>
        </p:txBody>
      </p:sp>
    </p:spTree>
    <p:extLst>
      <p:ext uri="{BB962C8B-B14F-4D97-AF65-F5344CB8AC3E}">
        <p14:creationId xmlns:p14="http://schemas.microsoft.com/office/powerpoint/2010/main" val="464089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2" descr="http://www.iihl.org/Media/Default/Images/2014-calendar-templa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2810" r="7681" b="2562"/>
          <a:stretch>
            <a:fillRect/>
          </a:stretch>
        </p:blipFill>
        <p:spPr bwMode="auto">
          <a:xfrm>
            <a:off x="1524000" y="293687"/>
            <a:ext cx="9144000" cy="63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4" name="Oval 13"/>
          <p:cNvSpPr>
            <a:spLocks noChangeArrowheads="1"/>
          </p:cNvSpPr>
          <p:nvPr/>
        </p:nvSpPr>
        <p:spPr bwMode="auto">
          <a:xfrm>
            <a:off x="1631950" y="1834697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5" name="Oval 14"/>
          <p:cNvSpPr>
            <a:spLocks noChangeArrowheads="1"/>
          </p:cNvSpPr>
          <p:nvPr/>
        </p:nvSpPr>
        <p:spPr bwMode="auto">
          <a:xfrm>
            <a:off x="2465389" y="1834697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6" name="Oval 17"/>
          <p:cNvSpPr>
            <a:spLocks noChangeArrowheads="1"/>
          </p:cNvSpPr>
          <p:nvPr/>
        </p:nvSpPr>
        <p:spPr bwMode="auto">
          <a:xfrm>
            <a:off x="1614489" y="2102985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7" name="Oval 20"/>
          <p:cNvSpPr>
            <a:spLocks noChangeArrowheads="1"/>
          </p:cNvSpPr>
          <p:nvPr/>
        </p:nvSpPr>
        <p:spPr bwMode="auto">
          <a:xfrm>
            <a:off x="2465389" y="2112510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9" name="Oval 24"/>
          <p:cNvSpPr>
            <a:spLocks noChangeArrowheads="1"/>
          </p:cNvSpPr>
          <p:nvPr/>
        </p:nvSpPr>
        <p:spPr bwMode="auto">
          <a:xfrm>
            <a:off x="2460625" y="1320347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0" name="Oval 25"/>
          <p:cNvSpPr>
            <a:spLocks noChangeArrowheads="1"/>
          </p:cNvSpPr>
          <p:nvPr/>
        </p:nvSpPr>
        <p:spPr bwMode="auto">
          <a:xfrm>
            <a:off x="1631950" y="1321935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1" name="Oval 26"/>
          <p:cNvSpPr>
            <a:spLocks noChangeArrowheads="1"/>
          </p:cNvSpPr>
          <p:nvPr/>
        </p:nvSpPr>
        <p:spPr bwMode="auto">
          <a:xfrm>
            <a:off x="1635126" y="1575936"/>
            <a:ext cx="288925" cy="21907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2" name="Oval 27"/>
          <p:cNvSpPr>
            <a:spLocks noChangeArrowheads="1"/>
          </p:cNvSpPr>
          <p:nvPr/>
        </p:nvSpPr>
        <p:spPr bwMode="auto">
          <a:xfrm>
            <a:off x="2479675" y="1585460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3" name="Oval 195"/>
          <p:cNvSpPr>
            <a:spLocks noChangeArrowheads="1"/>
          </p:cNvSpPr>
          <p:nvPr/>
        </p:nvSpPr>
        <p:spPr bwMode="auto">
          <a:xfrm>
            <a:off x="1627189" y="392180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4" name="Oval 228"/>
          <p:cNvSpPr>
            <a:spLocks noChangeArrowheads="1"/>
          </p:cNvSpPr>
          <p:nvPr/>
        </p:nvSpPr>
        <p:spPr bwMode="auto">
          <a:xfrm>
            <a:off x="2460626" y="3921806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5" name="Oval 251"/>
          <p:cNvSpPr>
            <a:spLocks noChangeArrowheads="1"/>
          </p:cNvSpPr>
          <p:nvPr/>
        </p:nvSpPr>
        <p:spPr bwMode="auto">
          <a:xfrm>
            <a:off x="1609726" y="4191681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6" name="Oval 252"/>
          <p:cNvSpPr>
            <a:spLocks noChangeArrowheads="1"/>
          </p:cNvSpPr>
          <p:nvPr/>
        </p:nvSpPr>
        <p:spPr bwMode="auto">
          <a:xfrm>
            <a:off x="2460625" y="4199618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7" name="Oval 254"/>
          <p:cNvSpPr>
            <a:spLocks noChangeArrowheads="1"/>
          </p:cNvSpPr>
          <p:nvPr/>
        </p:nvSpPr>
        <p:spPr bwMode="auto">
          <a:xfrm>
            <a:off x="2455864" y="340745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8" name="Oval 255"/>
          <p:cNvSpPr>
            <a:spLocks noChangeArrowheads="1"/>
          </p:cNvSpPr>
          <p:nvPr/>
        </p:nvSpPr>
        <p:spPr bwMode="auto">
          <a:xfrm>
            <a:off x="1627189" y="341063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9" name="Oval 256"/>
          <p:cNvSpPr>
            <a:spLocks noChangeArrowheads="1"/>
          </p:cNvSpPr>
          <p:nvPr/>
        </p:nvSpPr>
        <p:spPr bwMode="auto">
          <a:xfrm>
            <a:off x="1630364" y="3664632"/>
            <a:ext cx="288925" cy="21748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0" name="Oval 257"/>
          <p:cNvSpPr>
            <a:spLocks noChangeArrowheads="1"/>
          </p:cNvSpPr>
          <p:nvPr/>
        </p:nvSpPr>
        <p:spPr bwMode="auto">
          <a:xfrm>
            <a:off x="2474914" y="367256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1" name="Oval 258"/>
          <p:cNvSpPr>
            <a:spLocks noChangeArrowheads="1"/>
          </p:cNvSpPr>
          <p:nvPr/>
        </p:nvSpPr>
        <p:spPr bwMode="auto">
          <a:xfrm>
            <a:off x="1643064" y="602365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2" name="Oval 259"/>
          <p:cNvSpPr>
            <a:spLocks noChangeArrowheads="1"/>
          </p:cNvSpPr>
          <p:nvPr/>
        </p:nvSpPr>
        <p:spPr bwMode="auto">
          <a:xfrm>
            <a:off x="2474914" y="6023656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3" name="Oval 260"/>
          <p:cNvSpPr>
            <a:spLocks noChangeArrowheads="1"/>
          </p:cNvSpPr>
          <p:nvPr/>
        </p:nvSpPr>
        <p:spPr bwMode="auto">
          <a:xfrm>
            <a:off x="1625601" y="6293531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4" name="Oval 262"/>
          <p:cNvSpPr>
            <a:spLocks noChangeArrowheads="1"/>
          </p:cNvSpPr>
          <p:nvPr/>
        </p:nvSpPr>
        <p:spPr bwMode="auto">
          <a:xfrm>
            <a:off x="2459039" y="524260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5" name="Oval 263"/>
          <p:cNvSpPr>
            <a:spLocks noChangeArrowheads="1"/>
          </p:cNvSpPr>
          <p:nvPr/>
        </p:nvSpPr>
        <p:spPr bwMode="auto">
          <a:xfrm>
            <a:off x="2471739" y="550930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6" name="Oval 264"/>
          <p:cNvSpPr>
            <a:spLocks noChangeArrowheads="1"/>
          </p:cNvSpPr>
          <p:nvPr/>
        </p:nvSpPr>
        <p:spPr bwMode="auto">
          <a:xfrm>
            <a:off x="1643064" y="551248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7" name="Oval 265"/>
          <p:cNvSpPr>
            <a:spLocks noChangeArrowheads="1"/>
          </p:cNvSpPr>
          <p:nvPr/>
        </p:nvSpPr>
        <p:spPr bwMode="auto">
          <a:xfrm>
            <a:off x="1646239" y="5766482"/>
            <a:ext cx="288925" cy="21748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8" name="Oval 266"/>
          <p:cNvSpPr>
            <a:spLocks noChangeArrowheads="1"/>
          </p:cNvSpPr>
          <p:nvPr/>
        </p:nvSpPr>
        <p:spPr bwMode="auto">
          <a:xfrm>
            <a:off x="2490789" y="577441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9" name="Oval 267"/>
          <p:cNvSpPr>
            <a:spLocks noChangeArrowheads="1"/>
          </p:cNvSpPr>
          <p:nvPr/>
        </p:nvSpPr>
        <p:spPr bwMode="auto">
          <a:xfrm>
            <a:off x="3897314" y="1848985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0" name="Oval 268"/>
          <p:cNvSpPr>
            <a:spLocks noChangeArrowheads="1"/>
          </p:cNvSpPr>
          <p:nvPr/>
        </p:nvSpPr>
        <p:spPr bwMode="auto">
          <a:xfrm>
            <a:off x="4730751" y="1848985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1" name="Oval 269"/>
          <p:cNvSpPr>
            <a:spLocks noChangeArrowheads="1"/>
          </p:cNvSpPr>
          <p:nvPr/>
        </p:nvSpPr>
        <p:spPr bwMode="auto">
          <a:xfrm>
            <a:off x="3879851" y="2115685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2" name="Oval 270"/>
          <p:cNvSpPr>
            <a:spLocks noChangeArrowheads="1"/>
          </p:cNvSpPr>
          <p:nvPr/>
        </p:nvSpPr>
        <p:spPr bwMode="auto">
          <a:xfrm>
            <a:off x="4730750" y="2126797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3" name="Oval 272"/>
          <p:cNvSpPr>
            <a:spLocks noChangeArrowheads="1"/>
          </p:cNvSpPr>
          <p:nvPr/>
        </p:nvSpPr>
        <p:spPr bwMode="auto">
          <a:xfrm>
            <a:off x="4725989" y="1334635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4" name="Oval 273"/>
          <p:cNvSpPr>
            <a:spLocks noChangeArrowheads="1"/>
          </p:cNvSpPr>
          <p:nvPr/>
        </p:nvSpPr>
        <p:spPr bwMode="auto">
          <a:xfrm>
            <a:off x="3897314" y="1334635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5" name="Oval 274"/>
          <p:cNvSpPr>
            <a:spLocks noChangeArrowheads="1"/>
          </p:cNvSpPr>
          <p:nvPr/>
        </p:nvSpPr>
        <p:spPr bwMode="auto">
          <a:xfrm>
            <a:off x="3900489" y="1588636"/>
            <a:ext cx="288925" cy="21907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6" name="Oval 275"/>
          <p:cNvSpPr>
            <a:spLocks noChangeArrowheads="1"/>
          </p:cNvSpPr>
          <p:nvPr/>
        </p:nvSpPr>
        <p:spPr bwMode="auto">
          <a:xfrm>
            <a:off x="4745039" y="1598160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7" name="Oval 276"/>
          <p:cNvSpPr>
            <a:spLocks noChangeArrowheads="1"/>
          </p:cNvSpPr>
          <p:nvPr/>
        </p:nvSpPr>
        <p:spPr bwMode="auto">
          <a:xfrm>
            <a:off x="3890964" y="393768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8" name="Oval 277"/>
          <p:cNvSpPr>
            <a:spLocks noChangeArrowheads="1"/>
          </p:cNvSpPr>
          <p:nvPr/>
        </p:nvSpPr>
        <p:spPr bwMode="auto">
          <a:xfrm>
            <a:off x="4724401" y="3937681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9" name="Oval 278"/>
          <p:cNvSpPr>
            <a:spLocks noChangeArrowheads="1"/>
          </p:cNvSpPr>
          <p:nvPr/>
        </p:nvSpPr>
        <p:spPr bwMode="auto">
          <a:xfrm>
            <a:off x="3875089" y="4205968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0" name="Oval 280"/>
          <p:cNvSpPr>
            <a:spLocks noChangeArrowheads="1"/>
          </p:cNvSpPr>
          <p:nvPr/>
        </p:nvSpPr>
        <p:spPr bwMode="auto">
          <a:xfrm>
            <a:off x="4708525" y="3153456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1" name="Oval 281"/>
          <p:cNvSpPr>
            <a:spLocks noChangeArrowheads="1"/>
          </p:cNvSpPr>
          <p:nvPr/>
        </p:nvSpPr>
        <p:spPr bwMode="auto">
          <a:xfrm>
            <a:off x="4719639" y="342333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2" name="Oval 282"/>
          <p:cNvSpPr>
            <a:spLocks noChangeArrowheads="1"/>
          </p:cNvSpPr>
          <p:nvPr/>
        </p:nvSpPr>
        <p:spPr bwMode="auto">
          <a:xfrm>
            <a:off x="3890964" y="342491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3" name="Oval 283"/>
          <p:cNvSpPr>
            <a:spLocks noChangeArrowheads="1"/>
          </p:cNvSpPr>
          <p:nvPr/>
        </p:nvSpPr>
        <p:spPr bwMode="auto">
          <a:xfrm>
            <a:off x="3895726" y="3678918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4" name="Oval 284"/>
          <p:cNvSpPr>
            <a:spLocks noChangeArrowheads="1"/>
          </p:cNvSpPr>
          <p:nvPr/>
        </p:nvSpPr>
        <p:spPr bwMode="auto">
          <a:xfrm>
            <a:off x="4740275" y="3685268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5" name="Oval 285"/>
          <p:cNvSpPr>
            <a:spLocks noChangeArrowheads="1"/>
          </p:cNvSpPr>
          <p:nvPr/>
        </p:nvSpPr>
        <p:spPr bwMode="auto">
          <a:xfrm>
            <a:off x="3906839" y="603953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6" name="Oval 286"/>
          <p:cNvSpPr>
            <a:spLocks noChangeArrowheads="1"/>
          </p:cNvSpPr>
          <p:nvPr/>
        </p:nvSpPr>
        <p:spPr bwMode="auto">
          <a:xfrm>
            <a:off x="4740276" y="6039531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7" name="Oval 287"/>
          <p:cNvSpPr>
            <a:spLocks noChangeArrowheads="1"/>
          </p:cNvSpPr>
          <p:nvPr/>
        </p:nvSpPr>
        <p:spPr bwMode="auto">
          <a:xfrm>
            <a:off x="3890964" y="6307818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8" name="Oval 288"/>
          <p:cNvSpPr>
            <a:spLocks noChangeArrowheads="1"/>
          </p:cNvSpPr>
          <p:nvPr/>
        </p:nvSpPr>
        <p:spPr bwMode="auto">
          <a:xfrm>
            <a:off x="4740275" y="6315756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9" name="Oval 289"/>
          <p:cNvSpPr>
            <a:spLocks noChangeArrowheads="1"/>
          </p:cNvSpPr>
          <p:nvPr/>
        </p:nvSpPr>
        <p:spPr bwMode="auto">
          <a:xfrm>
            <a:off x="4724400" y="5255306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0" name="Oval 290"/>
          <p:cNvSpPr>
            <a:spLocks noChangeArrowheads="1"/>
          </p:cNvSpPr>
          <p:nvPr/>
        </p:nvSpPr>
        <p:spPr bwMode="auto">
          <a:xfrm>
            <a:off x="4735514" y="552518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1" name="Oval 291"/>
          <p:cNvSpPr>
            <a:spLocks noChangeArrowheads="1"/>
          </p:cNvSpPr>
          <p:nvPr/>
        </p:nvSpPr>
        <p:spPr bwMode="auto">
          <a:xfrm>
            <a:off x="3906839" y="552676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2" name="Oval 292"/>
          <p:cNvSpPr>
            <a:spLocks noChangeArrowheads="1"/>
          </p:cNvSpPr>
          <p:nvPr/>
        </p:nvSpPr>
        <p:spPr bwMode="auto">
          <a:xfrm>
            <a:off x="3911601" y="5780768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3" name="Oval 293"/>
          <p:cNvSpPr>
            <a:spLocks noChangeArrowheads="1"/>
          </p:cNvSpPr>
          <p:nvPr/>
        </p:nvSpPr>
        <p:spPr bwMode="auto">
          <a:xfrm>
            <a:off x="4754564" y="578711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4" name="Oval 294"/>
          <p:cNvSpPr>
            <a:spLocks noChangeArrowheads="1"/>
          </p:cNvSpPr>
          <p:nvPr/>
        </p:nvSpPr>
        <p:spPr bwMode="auto">
          <a:xfrm>
            <a:off x="8578850" y="1828347"/>
            <a:ext cx="287338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5" name="Oval 296"/>
          <p:cNvSpPr>
            <a:spLocks noChangeArrowheads="1"/>
          </p:cNvSpPr>
          <p:nvPr/>
        </p:nvSpPr>
        <p:spPr bwMode="auto">
          <a:xfrm>
            <a:off x="8562976" y="2095047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6" name="Oval 300"/>
          <p:cNvSpPr>
            <a:spLocks noChangeArrowheads="1"/>
          </p:cNvSpPr>
          <p:nvPr/>
        </p:nvSpPr>
        <p:spPr bwMode="auto">
          <a:xfrm>
            <a:off x="8578850" y="1313997"/>
            <a:ext cx="287338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7" name="Oval 301"/>
          <p:cNvSpPr>
            <a:spLocks noChangeArrowheads="1"/>
          </p:cNvSpPr>
          <p:nvPr/>
        </p:nvSpPr>
        <p:spPr bwMode="auto">
          <a:xfrm>
            <a:off x="8583614" y="1567997"/>
            <a:ext cx="288925" cy="217488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8" name="Oval 303"/>
          <p:cNvSpPr>
            <a:spLocks noChangeArrowheads="1"/>
          </p:cNvSpPr>
          <p:nvPr/>
        </p:nvSpPr>
        <p:spPr bwMode="auto">
          <a:xfrm>
            <a:off x="8574089" y="394811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9" name="Oval 305"/>
          <p:cNvSpPr>
            <a:spLocks noChangeArrowheads="1"/>
          </p:cNvSpPr>
          <p:nvPr/>
        </p:nvSpPr>
        <p:spPr bwMode="auto">
          <a:xfrm>
            <a:off x="8556626" y="4217988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0" name="Oval 307"/>
          <p:cNvSpPr>
            <a:spLocks noChangeArrowheads="1"/>
          </p:cNvSpPr>
          <p:nvPr/>
        </p:nvSpPr>
        <p:spPr bwMode="auto">
          <a:xfrm>
            <a:off x="8586789" y="3165475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1" name="Oval 309"/>
          <p:cNvSpPr>
            <a:spLocks noChangeArrowheads="1"/>
          </p:cNvSpPr>
          <p:nvPr/>
        </p:nvSpPr>
        <p:spPr bwMode="auto">
          <a:xfrm>
            <a:off x="8574089" y="3436938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2" name="Oval 310"/>
          <p:cNvSpPr>
            <a:spLocks noChangeArrowheads="1"/>
          </p:cNvSpPr>
          <p:nvPr/>
        </p:nvSpPr>
        <p:spPr bwMode="auto">
          <a:xfrm>
            <a:off x="8577264" y="3690938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3" name="Oval 312"/>
          <p:cNvSpPr>
            <a:spLocks noChangeArrowheads="1"/>
          </p:cNvSpPr>
          <p:nvPr/>
        </p:nvSpPr>
        <p:spPr bwMode="auto">
          <a:xfrm>
            <a:off x="8589964" y="604996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4" name="Oval 314"/>
          <p:cNvSpPr>
            <a:spLocks noChangeArrowheads="1"/>
          </p:cNvSpPr>
          <p:nvPr/>
        </p:nvSpPr>
        <p:spPr bwMode="auto">
          <a:xfrm>
            <a:off x="8572501" y="6319838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5" name="Oval 318"/>
          <p:cNvSpPr>
            <a:spLocks noChangeArrowheads="1"/>
          </p:cNvSpPr>
          <p:nvPr/>
        </p:nvSpPr>
        <p:spPr bwMode="auto">
          <a:xfrm>
            <a:off x="8589964" y="5538788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6" name="Oval 319"/>
          <p:cNvSpPr>
            <a:spLocks noChangeArrowheads="1"/>
          </p:cNvSpPr>
          <p:nvPr/>
        </p:nvSpPr>
        <p:spPr bwMode="auto">
          <a:xfrm>
            <a:off x="8593139" y="5792788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7" name="Oval 321"/>
          <p:cNvSpPr>
            <a:spLocks noChangeArrowheads="1"/>
          </p:cNvSpPr>
          <p:nvPr/>
        </p:nvSpPr>
        <p:spPr bwMode="auto">
          <a:xfrm>
            <a:off x="6215064" y="1807710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8" name="Oval 323"/>
          <p:cNvSpPr>
            <a:spLocks noChangeArrowheads="1"/>
          </p:cNvSpPr>
          <p:nvPr/>
        </p:nvSpPr>
        <p:spPr bwMode="auto">
          <a:xfrm>
            <a:off x="6197601" y="2075997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0" name="Oval 327"/>
          <p:cNvSpPr>
            <a:spLocks noChangeArrowheads="1"/>
          </p:cNvSpPr>
          <p:nvPr/>
        </p:nvSpPr>
        <p:spPr bwMode="auto">
          <a:xfrm>
            <a:off x="6215064" y="1294947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1" name="Oval 328"/>
          <p:cNvSpPr>
            <a:spLocks noChangeArrowheads="1"/>
          </p:cNvSpPr>
          <p:nvPr/>
        </p:nvSpPr>
        <p:spPr bwMode="auto">
          <a:xfrm>
            <a:off x="6218239" y="1548947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2" name="Oval 330"/>
          <p:cNvSpPr>
            <a:spLocks noChangeArrowheads="1"/>
          </p:cNvSpPr>
          <p:nvPr/>
        </p:nvSpPr>
        <p:spPr bwMode="auto">
          <a:xfrm>
            <a:off x="6208714" y="3927475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3" name="Oval 332"/>
          <p:cNvSpPr>
            <a:spLocks noChangeArrowheads="1"/>
          </p:cNvSpPr>
          <p:nvPr/>
        </p:nvSpPr>
        <p:spPr bwMode="auto">
          <a:xfrm>
            <a:off x="6191251" y="4195763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4" name="Oval 336"/>
          <p:cNvSpPr>
            <a:spLocks noChangeArrowheads="1"/>
          </p:cNvSpPr>
          <p:nvPr/>
        </p:nvSpPr>
        <p:spPr bwMode="auto">
          <a:xfrm>
            <a:off x="6208714" y="341471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5" name="Oval 337"/>
          <p:cNvSpPr>
            <a:spLocks noChangeArrowheads="1"/>
          </p:cNvSpPr>
          <p:nvPr/>
        </p:nvSpPr>
        <p:spPr bwMode="auto">
          <a:xfrm>
            <a:off x="6213476" y="3668713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6" name="Oval 339"/>
          <p:cNvSpPr>
            <a:spLocks noChangeArrowheads="1"/>
          </p:cNvSpPr>
          <p:nvPr/>
        </p:nvSpPr>
        <p:spPr bwMode="auto">
          <a:xfrm>
            <a:off x="6224589" y="6029325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7" name="Oval 341"/>
          <p:cNvSpPr>
            <a:spLocks noChangeArrowheads="1"/>
          </p:cNvSpPr>
          <p:nvPr/>
        </p:nvSpPr>
        <p:spPr bwMode="auto">
          <a:xfrm>
            <a:off x="6207126" y="6297613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8" name="Oval 343"/>
          <p:cNvSpPr>
            <a:spLocks noChangeArrowheads="1"/>
          </p:cNvSpPr>
          <p:nvPr/>
        </p:nvSpPr>
        <p:spPr bwMode="auto">
          <a:xfrm>
            <a:off x="6221414" y="522446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9" name="Oval 345"/>
          <p:cNvSpPr>
            <a:spLocks noChangeArrowheads="1"/>
          </p:cNvSpPr>
          <p:nvPr/>
        </p:nvSpPr>
        <p:spPr bwMode="auto">
          <a:xfrm>
            <a:off x="6224589" y="551656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20" name="Oval 346"/>
          <p:cNvSpPr>
            <a:spLocks noChangeArrowheads="1"/>
          </p:cNvSpPr>
          <p:nvPr/>
        </p:nvSpPr>
        <p:spPr bwMode="auto">
          <a:xfrm>
            <a:off x="6229351" y="5770564"/>
            <a:ext cx="288925" cy="219075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992314" y="2369459"/>
            <a:ext cx="1366837" cy="38417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4295776" y="2480129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6743701" y="2511879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9120189" y="2511879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1992314" y="463097"/>
            <a:ext cx="1366837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4295776" y="5937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1524001" y="483055"/>
            <a:ext cx="8964613" cy="3524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9120189" y="549275"/>
            <a:ext cx="1728787" cy="31908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1919289" y="4644119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206876" y="4631551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6527801" y="4593318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904289" y="462597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159" name="Straight Connector 158"/>
          <p:cNvCxnSpPr>
            <a:cxnSpLocks/>
            <a:stCxn id="148" idx="2"/>
          </p:cNvCxnSpPr>
          <p:nvPr/>
        </p:nvCxnSpPr>
        <p:spPr>
          <a:xfrm>
            <a:off x="6006308" y="835480"/>
            <a:ext cx="18255" cy="57828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4B48F9-E888-4470-B599-B4DB39849626}"/>
              </a:ext>
            </a:extLst>
          </p:cNvPr>
          <p:cNvSpPr/>
          <p:nvPr/>
        </p:nvSpPr>
        <p:spPr>
          <a:xfrm>
            <a:off x="9960534" y="3095880"/>
            <a:ext cx="2061604" cy="115337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MOINS DE SAIGNEMENTS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C4A8B62-8A55-41C2-9E1A-50AE9CA8E54A}"/>
              </a:ext>
            </a:extLst>
          </p:cNvPr>
          <p:cNvSpPr txBox="1"/>
          <p:nvPr/>
        </p:nvSpPr>
        <p:spPr>
          <a:xfrm>
            <a:off x="1553448" y="803123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9E2A9B0-8E7A-4E13-9634-068FA1FCCBAD}"/>
              </a:ext>
            </a:extLst>
          </p:cNvPr>
          <p:cNvSpPr txBox="1"/>
          <p:nvPr/>
        </p:nvSpPr>
        <p:spPr>
          <a:xfrm>
            <a:off x="8609052" y="830282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0007A96-3D24-489A-8D5C-3010FC6DFD4D}"/>
              </a:ext>
            </a:extLst>
          </p:cNvPr>
          <p:cNvSpPr txBox="1"/>
          <p:nvPr/>
        </p:nvSpPr>
        <p:spPr>
          <a:xfrm>
            <a:off x="6263386" y="830282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8C75CD5-4B60-4471-A63D-0FE8B616A0B9}"/>
              </a:ext>
            </a:extLst>
          </p:cNvPr>
          <p:cNvSpPr txBox="1"/>
          <p:nvPr/>
        </p:nvSpPr>
        <p:spPr>
          <a:xfrm>
            <a:off x="3922714" y="830282"/>
            <a:ext cx="20358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304374F-6FEF-4777-875A-0125216EFB7B}"/>
              </a:ext>
            </a:extLst>
          </p:cNvPr>
          <p:cNvSpPr txBox="1"/>
          <p:nvPr/>
        </p:nvSpPr>
        <p:spPr>
          <a:xfrm>
            <a:off x="1501672" y="2802751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66256E9-D902-4E11-BA14-21B2BED3FB83}"/>
              </a:ext>
            </a:extLst>
          </p:cNvPr>
          <p:cNvSpPr txBox="1"/>
          <p:nvPr/>
        </p:nvSpPr>
        <p:spPr>
          <a:xfrm>
            <a:off x="8609471" y="2829910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C630D05-5143-41B9-93D1-9CCC9086EE82}"/>
              </a:ext>
            </a:extLst>
          </p:cNvPr>
          <p:cNvSpPr txBox="1"/>
          <p:nvPr/>
        </p:nvSpPr>
        <p:spPr>
          <a:xfrm>
            <a:off x="6240204" y="2829910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409AE5C-52CC-41A7-9DE6-A9AFC40F42BA}"/>
              </a:ext>
            </a:extLst>
          </p:cNvPr>
          <p:cNvSpPr txBox="1"/>
          <p:nvPr/>
        </p:nvSpPr>
        <p:spPr>
          <a:xfrm>
            <a:off x="3870938" y="2829910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46D8E0D-252D-4FFF-80D8-7E60FB0F0141}"/>
              </a:ext>
            </a:extLst>
          </p:cNvPr>
          <p:cNvSpPr txBox="1"/>
          <p:nvPr/>
        </p:nvSpPr>
        <p:spPr>
          <a:xfrm>
            <a:off x="1501672" y="4902468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0965655-FD42-4FCA-8AFF-555EFA4B5065}"/>
              </a:ext>
            </a:extLst>
          </p:cNvPr>
          <p:cNvSpPr txBox="1"/>
          <p:nvPr/>
        </p:nvSpPr>
        <p:spPr>
          <a:xfrm>
            <a:off x="8609471" y="4902201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9C54DF2-D648-4DA2-871B-74D803C2F345}"/>
              </a:ext>
            </a:extLst>
          </p:cNvPr>
          <p:cNvSpPr txBox="1"/>
          <p:nvPr/>
        </p:nvSpPr>
        <p:spPr>
          <a:xfrm>
            <a:off x="6240204" y="4912324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313E907-5192-4C3D-A2C9-38294F42091D}"/>
              </a:ext>
            </a:extLst>
          </p:cNvPr>
          <p:cNvSpPr txBox="1"/>
          <p:nvPr/>
        </p:nvSpPr>
        <p:spPr>
          <a:xfrm>
            <a:off x="3848843" y="4947464"/>
            <a:ext cx="21289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    L    M    </a:t>
            </a:r>
            <a:r>
              <a:rPr lang="fr-FR" sz="1200" b="1" dirty="0" err="1"/>
              <a:t>M</a:t>
            </a:r>
            <a:r>
              <a:rPr lang="fr-FR" sz="1200" b="1" dirty="0"/>
              <a:t>    J    V    S</a:t>
            </a:r>
            <a:endParaRPr lang="en-CA" sz="1200" b="1" dirty="0"/>
          </a:p>
        </p:txBody>
      </p:sp>
      <p:sp>
        <p:nvSpPr>
          <p:cNvPr id="155" name="Title 1"/>
          <p:cNvSpPr txBox="1">
            <a:spLocks/>
          </p:cNvSpPr>
          <p:nvPr/>
        </p:nvSpPr>
        <p:spPr>
          <a:xfrm>
            <a:off x="7391400" y="89387"/>
            <a:ext cx="3110210" cy="792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CA" sz="2400" b="1" u="sng" kern="800" spc="300" dirty="0">
                <a:solidFill>
                  <a:srgbClr val="000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FIX </a:t>
            </a:r>
            <a:r>
              <a:rPr lang="en-CA" sz="2400" b="1" u="sng" kern="800" spc="300" dirty="0" err="1">
                <a:solidFill>
                  <a:srgbClr val="000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à</a:t>
            </a:r>
            <a:r>
              <a:rPr lang="en-CA" sz="2400" b="1" u="sng" kern="800" spc="300" dirty="0">
                <a:solidFill>
                  <a:srgbClr val="000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½ vie </a:t>
            </a:r>
            <a:r>
              <a:rPr lang="en-CA" sz="2400" b="1" u="sng" kern="800" spc="300" dirty="0" err="1">
                <a:solidFill>
                  <a:srgbClr val="000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prolongée</a:t>
            </a:r>
            <a:endParaRPr lang="en-US" sz="2400" b="1" u="sng" kern="800" spc="300" dirty="0">
              <a:solidFill>
                <a:srgbClr val="0000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itle 1"/>
          <p:cNvSpPr txBox="1">
            <a:spLocks/>
          </p:cNvSpPr>
          <p:nvPr/>
        </p:nvSpPr>
        <p:spPr bwMode="auto">
          <a:xfrm>
            <a:off x="2279650" y="116376"/>
            <a:ext cx="2952750" cy="792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3600" b="1" u="sng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FIX actuel</a:t>
            </a:r>
            <a:endParaRPr lang="fr-FR" sz="8000" b="1" u="sng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ight Arrow 192">
            <a:extLst>
              <a:ext uri="{FF2B5EF4-FFF2-40B4-BE49-F238E27FC236}">
                <a16:creationId xmlns:a16="http://schemas.microsoft.com/office/drawing/2014/main" id="{3DABA1CB-521B-4CCB-B924-991ECBBF7620}"/>
              </a:ext>
            </a:extLst>
          </p:cNvPr>
          <p:cNvSpPr/>
          <p:nvPr/>
        </p:nvSpPr>
        <p:spPr bwMode="auto">
          <a:xfrm>
            <a:off x="5172076" y="1533276"/>
            <a:ext cx="1427441" cy="4032250"/>
          </a:xfrm>
          <a:prstGeom prst="rightArrow">
            <a:avLst>
              <a:gd name="adj1" fmla="val 31102"/>
              <a:gd name="adj2" fmla="val 50000"/>
            </a:avLst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/>
          <a:lstStyle/>
          <a:p>
            <a:pPr lvl="0" algn="ctr"/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 patient classique</a:t>
            </a:r>
          </a:p>
        </p:txBody>
      </p:sp>
      <p:sp>
        <p:nvSpPr>
          <p:cNvPr id="102" name="Right Arrow 192">
            <a:extLst>
              <a:ext uri="{FF2B5EF4-FFF2-40B4-BE49-F238E27FC236}">
                <a16:creationId xmlns:a16="http://schemas.microsoft.com/office/drawing/2014/main" id="{706F50D3-B3E2-4B23-AC0C-962ACBBBA6D0}"/>
              </a:ext>
            </a:extLst>
          </p:cNvPr>
          <p:cNvSpPr/>
          <p:nvPr/>
        </p:nvSpPr>
        <p:spPr bwMode="auto">
          <a:xfrm>
            <a:off x="5677197" y="-86848"/>
            <a:ext cx="1316035" cy="807788"/>
          </a:xfrm>
          <a:prstGeom prst="rightArrow">
            <a:avLst>
              <a:gd name="adj1" fmla="val 31102"/>
              <a:gd name="adj2" fmla="val 50000"/>
            </a:avLst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/>
          <a:lstStyle/>
          <a:p>
            <a:pPr lvl="0" algn="ctr"/>
            <a:endParaRPr lang="en-CA" altLang="en-US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89448" name="Oval 21"/>
          <p:cNvSpPr>
            <a:spLocks noChangeArrowheads="1"/>
          </p:cNvSpPr>
          <p:nvPr/>
        </p:nvSpPr>
        <p:spPr bwMode="auto">
          <a:xfrm>
            <a:off x="2447925" y="1052060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9" name="Oval 325"/>
          <p:cNvSpPr>
            <a:spLocks noChangeArrowheads="1"/>
          </p:cNvSpPr>
          <p:nvPr/>
        </p:nvSpPr>
        <p:spPr bwMode="auto">
          <a:xfrm>
            <a:off x="6226175" y="1045710"/>
            <a:ext cx="287338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0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B161A8B6-BA93-D647-AA50-539E07D5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Conflits d’intérêt </a:t>
            </a:r>
            <a:r>
              <a:rPr lang="en-US" dirty="0"/>
              <a:t>: Manuel </a:t>
            </a:r>
            <a:r>
              <a:rPr lang="en-US" dirty="0" err="1"/>
              <a:t>Carcao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727750F-34C8-724A-ABB0-D9E89F95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Soutien à la recherche : </a:t>
            </a:r>
            <a:r>
              <a:rPr lang="fr-FR" dirty="0"/>
              <a:t>	</a:t>
            </a:r>
          </a:p>
          <a:p>
            <a:r>
              <a:rPr lang="fr-FR" dirty="0"/>
              <a:t>Bayer, </a:t>
            </a:r>
            <a:r>
              <a:rPr lang="fr-FR" dirty="0" err="1"/>
              <a:t>Bioverativ</a:t>
            </a:r>
            <a:r>
              <a:rPr lang="fr-FR" dirty="0"/>
              <a:t>/</a:t>
            </a:r>
            <a:r>
              <a:rPr lang="fr-FR" dirty="0" err="1"/>
              <a:t>Sonofi</a:t>
            </a:r>
            <a:r>
              <a:rPr lang="fr-FR" dirty="0"/>
              <a:t>, CSL-Behring, Novo </a:t>
            </a:r>
            <a:r>
              <a:rPr lang="fr-FR" dirty="0" err="1"/>
              <a:t>Nordisk</a:t>
            </a:r>
            <a:r>
              <a:rPr lang="fr-FR" dirty="0"/>
              <a:t>, </a:t>
            </a:r>
            <a:r>
              <a:rPr lang="fr-FR" dirty="0" err="1"/>
              <a:t>Octapharma</a:t>
            </a:r>
            <a:r>
              <a:rPr lang="fr-FR" dirty="0"/>
              <a:t>, Pfizer et </a:t>
            </a:r>
            <a:r>
              <a:rPr lang="fr-FR" dirty="0" err="1"/>
              <a:t>Shire</a:t>
            </a:r>
            <a:r>
              <a:rPr lang="fr-FR" dirty="0"/>
              <a:t>/Takeda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Conférencier/</a:t>
            </a:r>
            <a:r>
              <a:rPr lang="fr-FR" b="1" dirty="0">
                <a:solidFill>
                  <a:srgbClr val="008BB0"/>
                </a:solidFill>
              </a:rPr>
              <a:t>Comité consultatif </a:t>
            </a:r>
            <a:r>
              <a:rPr lang="fr-FR" b="1" dirty="0">
                <a:solidFill>
                  <a:schemeClr val="accent1"/>
                </a:solidFill>
              </a:rPr>
              <a:t>:</a:t>
            </a:r>
          </a:p>
          <a:p>
            <a:r>
              <a:rPr lang="fr-FR" dirty="0"/>
              <a:t>Bayer, </a:t>
            </a:r>
            <a:r>
              <a:rPr lang="fr-FR" dirty="0" err="1"/>
              <a:t>Bioverativ</a:t>
            </a:r>
            <a:r>
              <a:rPr lang="fr-FR" dirty="0"/>
              <a:t>/</a:t>
            </a:r>
            <a:r>
              <a:rPr lang="fr-FR" dirty="0" err="1"/>
              <a:t>Sonofi</a:t>
            </a:r>
            <a:r>
              <a:rPr lang="fr-FR" dirty="0"/>
              <a:t>, </a:t>
            </a:r>
            <a:r>
              <a:rPr lang="fr-FR" dirty="0" err="1"/>
              <a:t>Biotest</a:t>
            </a:r>
            <a:r>
              <a:rPr lang="fr-FR" dirty="0"/>
              <a:t>, CSL Behring, </a:t>
            </a:r>
            <a:r>
              <a:rPr lang="fr-FR" dirty="0" err="1"/>
              <a:t>Grifols</a:t>
            </a:r>
            <a:r>
              <a:rPr lang="fr-FR" dirty="0"/>
              <a:t>, LFB, Novo </a:t>
            </a:r>
            <a:r>
              <a:rPr lang="fr-FR" dirty="0" err="1"/>
              <a:t>Nordisk</a:t>
            </a:r>
            <a:r>
              <a:rPr lang="fr-FR" dirty="0"/>
              <a:t>, </a:t>
            </a:r>
            <a:r>
              <a:rPr lang="fr-FR" dirty="0" err="1"/>
              <a:t>Octapharma</a:t>
            </a:r>
            <a:r>
              <a:rPr lang="fr-FR" dirty="0"/>
              <a:t>, Pfizer, Roche et </a:t>
            </a:r>
            <a:r>
              <a:rPr lang="fr-FR" dirty="0" err="1"/>
              <a:t>Shire</a:t>
            </a:r>
            <a:r>
              <a:rPr lang="fr-FR" dirty="0"/>
              <a:t>/Takeda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6CA63-0B76-4911-BBC1-1F4CFEA20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112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C72DC65-45F1-45F0-A289-2BA84AF2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Prophylaxie par </a:t>
            </a:r>
            <a:r>
              <a:rPr lang="fr-FR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emicizumab</a:t>
            </a:r>
            <a:br>
              <a:rPr lang="fr-FR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&gt;90 %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des saignements (vs à la demande)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Content Placeholder 3">
            <a:extLst>
              <a:ext uri="{FF2B5EF4-FFF2-40B4-BE49-F238E27FC236}">
                <a16:creationId xmlns:a16="http://schemas.microsoft.com/office/drawing/2014/main" id="{9CA302A2-25E5-49A5-A0A8-0B4068EC4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17804" r="2784" b="9818"/>
          <a:stretch/>
        </p:blipFill>
        <p:spPr>
          <a:xfrm>
            <a:off x="690178" y="1331284"/>
            <a:ext cx="9022714" cy="5368602"/>
          </a:xfrm>
          <a:prstGeom prst="rect">
            <a:avLst/>
          </a:prstGeom>
        </p:spPr>
      </p:pic>
      <p:pic>
        <p:nvPicPr>
          <p:cNvPr id="67" name="Google Shape;612;p25">
            <a:extLst>
              <a:ext uri="{FF2B5EF4-FFF2-40B4-BE49-F238E27FC236}">
                <a16:creationId xmlns:a16="http://schemas.microsoft.com/office/drawing/2014/main" id="{D2BFFB4B-DFE0-496A-BF87-DF5AE574E0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209788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69" name="Google Shape;612;p25">
            <a:extLst>
              <a:ext uri="{FF2B5EF4-FFF2-40B4-BE49-F238E27FC236}">
                <a16:creationId xmlns:a16="http://schemas.microsoft.com/office/drawing/2014/main" id="{1EB6CE34-3ED9-4F83-9434-062511C60A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232135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0" name="Google Shape;612;p25">
            <a:extLst>
              <a:ext uri="{FF2B5EF4-FFF2-40B4-BE49-F238E27FC236}">
                <a16:creationId xmlns:a16="http://schemas.microsoft.com/office/drawing/2014/main" id="{25B380EA-EBA3-491E-84F3-64C063D46B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2525816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1" name="Google Shape;612;p25">
            <a:extLst>
              <a:ext uri="{FF2B5EF4-FFF2-40B4-BE49-F238E27FC236}">
                <a16:creationId xmlns:a16="http://schemas.microsoft.com/office/drawing/2014/main" id="{1001D208-BE0D-4A42-B654-F8EDBF7F9D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38" y="582698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2" name="Google Shape;612;p25">
            <a:extLst>
              <a:ext uri="{FF2B5EF4-FFF2-40B4-BE49-F238E27FC236}">
                <a16:creationId xmlns:a16="http://schemas.microsoft.com/office/drawing/2014/main" id="{2B740E13-0E0F-4A73-B82C-823187F4F9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211596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3" name="Google Shape;612;p25">
            <a:extLst>
              <a:ext uri="{FF2B5EF4-FFF2-40B4-BE49-F238E27FC236}">
                <a16:creationId xmlns:a16="http://schemas.microsoft.com/office/drawing/2014/main" id="{8486F7EA-45FB-4F74-8CF0-FD42266ECF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232485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4" name="Google Shape;612;p25">
            <a:extLst>
              <a:ext uri="{FF2B5EF4-FFF2-40B4-BE49-F238E27FC236}">
                <a16:creationId xmlns:a16="http://schemas.microsoft.com/office/drawing/2014/main" id="{DDB00AD9-CDF1-4DBF-AE2C-072E7919B6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255221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6" name="Google Shape;612;p25">
            <a:extLst>
              <a:ext uri="{FF2B5EF4-FFF2-40B4-BE49-F238E27FC236}">
                <a16:creationId xmlns:a16="http://schemas.microsoft.com/office/drawing/2014/main" id="{88E2AADE-B6D8-48B7-9080-3E99B7BB67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1905314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7" name="Google Shape;612;p25">
            <a:extLst>
              <a:ext uri="{FF2B5EF4-FFF2-40B4-BE49-F238E27FC236}">
                <a16:creationId xmlns:a16="http://schemas.microsoft.com/office/drawing/2014/main" id="{A74F6651-B6B8-425B-9696-B742A95178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211945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8" name="Google Shape;612;p25">
            <a:extLst>
              <a:ext uri="{FF2B5EF4-FFF2-40B4-BE49-F238E27FC236}">
                <a16:creationId xmlns:a16="http://schemas.microsoft.com/office/drawing/2014/main" id="{0B258703-28C3-4868-BAE7-8E2097E495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2329634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9" name="Google Shape;612;p25">
            <a:extLst>
              <a:ext uri="{FF2B5EF4-FFF2-40B4-BE49-F238E27FC236}">
                <a16:creationId xmlns:a16="http://schemas.microsoft.com/office/drawing/2014/main" id="{D8EE8D42-1180-4A60-A897-7570B76899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254728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0" name="Google Shape;612;p25">
            <a:extLst>
              <a:ext uri="{FF2B5EF4-FFF2-40B4-BE49-F238E27FC236}">
                <a16:creationId xmlns:a16="http://schemas.microsoft.com/office/drawing/2014/main" id="{A5D7CFEC-BD06-4331-889D-57B567E6F93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38" y="602954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1" name="Google Shape;612;p25">
            <a:extLst>
              <a:ext uri="{FF2B5EF4-FFF2-40B4-BE49-F238E27FC236}">
                <a16:creationId xmlns:a16="http://schemas.microsoft.com/office/drawing/2014/main" id="{CB7447B9-33B5-48BC-9514-AABF060D83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2112047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3" name="Google Shape;612;p25">
            <a:extLst>
              <a:ext uri="{FF2B5EF4-FFF2-40B4-BE49-F238E27FC236}">
                <a16:creationId xmlns:a16="http://schemas.microsoft.com/office/drawing/2014/main" id="{F33D6355-D446-4C16-A4BE-E5FA075217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233552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4" name="Google Shape;612;p25">
            <a:extLst>
              <a:ext uri="{FF2B5EF4-FFF2-40B4-BE49-F238E27FC236}">
                <a16:creationId xmlns:a16="http://schemas.microsoft.com/office/drawing/2014/main" id="{27199C84-480B-4A8F-8FDD-C32C8C7D36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2526124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5" name="Google Shape;612;p25">
            <a:extLst>
              <a:ext uri="{FF2B5EF4-FFF2-40B4-BE49-F238E27FC236}">
                <a16:creationId xmlns:a16="http://schemas.microsoft.com/office/drawing/2014/main" id="{F347361E-3BF7-462C-A9D7-5D27C8C935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38" y="625974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6" name="Google Shape;612;p25">
            <a:extLst>
              <a:ext uri="{FF2B5EF4-FFF2-40B4-BE49-F238E27FC236}">
                <a16:creationId xmlns:a16="http://schemas.microsoft.com/office/drawing/2014/main" id="{85E258B3-E258-4E71-B680-213575B9F9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3986582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7" name="Google Shape;612;p25">
            <a:extLst>
              <a:ext uri="{FF2B5EF4-FFF2-40B4-BE49-F238E27FC236}">
                <a16:creationId xmlns:a16="http://schemas.microsoft.com/office/drawing/2014/main" id="{4CBC37C2-A3D3-4A3E-965D-3FD527932B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420490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8" name="Google Shape;612;p25">
            <a:extLst>
              <a:ext uri="{FF2B5EF4-FFF2-40B4-BE49-F238E27FC236}">
                <a16:creationId xmlns:a16="http://schemas.microsoft.com/office/drawing/2014/main" id="{C5756FCA-E48D-4F78-9A59-D841ED07B2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399328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0" name="Google Shape;612;p25">
            <a:extLst>
              <a:ext uri="{FF2B5EF4-FFF2-40B4-BE49-F238E27FC236}">
                <a16:creationId xmlns:a16="http://schemas.microsoft.com/office/drawing/2014/main" id="{CFC0C588-D480-4BB2-8C85-1E23038D39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418931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1" name="Google Shape;612;p25">
            <a:extLst>
              <a:ext uri="{FF2B5EF4-FFF2-40B4-BE49-F238E27FC236}">
                <a16:creationId xmlns:a16="http://schemas.microsoft.com/office/drawing/2014/main" id="{79C32FA7-B390-487F-A8AC-3EADC8CD26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440762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2" name="Google Shape;612;p25">
            <a:extLst>
              <a:ext uri="{FF2B5EF4-FFF2-40B4-BE49-F238E27FC236}">
                <a16:creationId xmlns:a16="http://schemas.microsoft.com/office/drawing/2014/main" id="{2E4033DE-CBFD-4C6E-993E-1D33038004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3958647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3" name="Google Shape;612;p25">
            <a:extLst>
              <a:ext uri="{FF2B5EF4-FFF2-40B4-BE49-F238E27FC236}">
                <a16:creationId xmlns:a16="http://schemas.microsoft.com/office/drawing/2014/main" id="{2F531668-ADCF-4CB6-BF02-18B5C3891E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417838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4" name="Google Shape;612;p25">
            <a:extLst>
              <a:ext uri="{FF2B5EF4-FFF2-40B4-BE49-F238E27FC236}">
                <a16:creationId xmlns:a16="http://schemas.microsoft.com/office/drawing/2014/main" id="{C3D60D88-3937-4BA3-B8D3-364099738C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439670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5" name="Google Shape;612;p25">
            <a:extLst>
              <a:ext uri="{FF2B5EF4-FFF2-40B4-BE49-F238E27FC236}">
                <a16:creationId xmlns:a16="http://schemas.microsoft.com/office/drawing/2014/main" id="{AEAC5DF0-7BCE-42A9-A6DC-B8AC56892D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38" y="6479312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7" name="Google Shape;612;p25">
            <a:extLst>
              <a:ext uri="{FF2B5EF4-FFF2-40B4-BE49-F238E27FC236}">
                <a16:creationId xmlns:a16="http://schemas.microsoft.com/office/drawing/2014/main" id="{4701D0B7-2B7F-4421-B7AA-CFE267513E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393786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8" name="Google Shape;612;p25">
            <a:extLst>
              <a:ext uri="{FF2B5EF4-FFF2-40B4-BE49-F238E27FC236}">
                <a16:creationId xmlns:a16="http://schemas.microsoft.com/office/drawing/2014/main" id="{E9832FD9-BD76-48E8-BD93-572943BAA9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415996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9" name="Google Shape;612;p25">
            <a:extLst>
              <a:ext uri="{FF2B5EF4-FFF2-40B4-BE49-F238E27FC236}">
                <a16:creationId xmlns:a16="http://schemas.microsoft.com/office/drawing/2014/main" id="{5D925B45-52EC-434D-9C6E-647E39A961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4375146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0" name="Google Shape;612;p25">
            <a:extLst>
              <a:ext uri="{FF2B5EF4-FFF2-40B4-BE49-F238E27FC236}">
                <a16:creationId xmlns:a16="http://schemas.microsoft.com/office/drawing/2014/main" id="{FCE7C6F7-B2C4-43E7-A42D-4B856349E1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2754106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1" name="Google Shape;612;p25">
            <a:extLst>
              <a:ext uri="{FF2B5EF4-FFF2-40B4-BE49-F238E27FC236}">
                <a16:creationId xmlns:a16="http://schemas.microsoft.com/office/drawing/2014/main" id="{3934419E-654B-449F-96B3-10E0AE56B6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274185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2" name="Google Shape;612;p25">
            <a:extLst>
              <a:ext uri="{FF2B5EF4-FFF2-40B4-BE49-F238E27FC236}">
                <a16:creationId xmlns:a16="http://schemas.microsoft.com/office/drawing/2014/main" id="{B7B4B125-5725-414B-8878-A8366C3E1A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272153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4" name="Google Shape;612;p25">
            <a:extLst>
              <a:ext uri="{FF2B5EF4-FFF2-40B4-BE49-F238E27FC236}">
                <a16:creationId xmlns:a16="http://schemas.microsoft.com/office/drawing/2014/main" id="{6DCF2A2E-25F3-4CDC-B686-CF7C05A55C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273203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5" name="Google Shape;612;p25">
            <a:extLst>
              <a:ext uri="{FF2B5EF4-FFF2-40B4-BE49-F238E27FC236}">
                <a16:creationId xmlns:a16="http://schemas.microsoft.com/office/drawing/2014/main" id="{410B9B9F-7A2B-4200-95B4-B35DDE79CE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9777" y="479165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6" name="Google Shape;612;p25">
            <a:extLst>
              <a:ext uri="{FF2B5EF4-FFF2-40B4-BE49-F238E27FC236}">
                <a16:creationId xmlns:a16="http://schemas.microsoft.com/office/drawing/2014/main" id="{669977BC-BF8B-473C-AE48-5BF1D58977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440670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7" name="Google Shape;612;p25">
            <a:extLst>
              <a:ext uri="{FF2B5EF4-FFF2-40B4-BE49-F238E27FC236}">
                <a16:creationId xmlns:a16="http://schemas.microsoft.com/office/drawing/2014/main" id="{362A314D-B830-4925-BCDA-93FCF8B979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460739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8" name="Google Shape;612;p25">
            <a:extLst>
              <a:ext uri="{FF2B5EF4-FFF2-40B4-BE49-F238E27FC236}">
                <a16:creationId xmlns:a16="http://schemas.microsoft.com/office/drawing/2014/main" id="{1A3F46FB-6244-408D-9ADF-4D559D9821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4574067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9" name="Google Shape;612;p25">
            <a:extLst>
              <a:ext uri="{FF2B5EF4-FFF2-40B4-BE49-F238E27FC236}">
                <a16:creationId xmlns:a16="http://schemas.microsoft.com/office/drawing/2014/main" id="{454FCEC6-1017-43D7-898D-FC8E615AD2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8046" y="456954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1" name="Google Shape;612;p25">
            <a:extLst>
              <a:ext uri="{FF2B5EF4-FFF2-40B4-BE49-F238E27FC236}">
                <a16:creationId xmlns:a16="http://schemas.microsoft.com/office/drawing/2014/main" id="{588D97E5-6C9C-4783-92FA-752E691892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459066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2" name="Google Shape;612;p25">
            <a:extLst>
              <a:ext uri="{FF2B5EF4-FFF2-40B4-BE49-F238E27FC236}">
                <a16:creationId xmlns:a16="http://schemas.microsoft.com/office/drawing/2014/main" id="{4A643AB6-60A8-4D0E-8A5F-213C76A5CF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581422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3" name="Google Shape;612;p25">
            <a:extLst>
              <a:ext uri="{FF2B5EF4-FFF2-40B4-BE49-F238E27FC236}">
                <a16:creationId xmlns:a16="http://schemas.microsoft.com/office/drawing/2014/main" id="{3990DDA3-523F-4852-99C7-914AD3D051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6028457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4" name="Google Shape;612;p25">
            <a:extLst>
              <a:ext uri="{FF2B5EF4-FFF2-40B4-BE49-F238E27FC236}">
                <a16:creationId xmlns:a16="http://schemas.microsoft.com/office/drawing/2014/main" id="{9BD427D6-7200-4F93-82CC-C5983A640E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625716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5" name="Google Shape;612;p25">
            <a:extLst>
              <a:ext uri="{FF2B5EF4-FFF2-40B4-BE49-F238E27FC236}">
                <a16:creationId xmlns:a16="http://schemas.microsoft.com/office/drawing/2014/main" id="{C77C9DA1-383D-474B-9E30-1AAF64400C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650165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6" name="Google Shape;612;p25">
            <a:extLst>
              <a:ext uri="{FF2B5EF4-FFF2-40B4-BE49-F238E27FC236}">
                <a16:creationId xmlns:a16="http://schemas.microsoft.com/office/drawing/2014/main" id="{7FB38B54-2E69-4F65-BDAB-CC5A574F9E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584020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8" name="Google Shape;612;p25">
            <a:extLst>
              <a:ext uri="{FF2B5EF4-FFF2-40B4-BE49-F238E27FC236}">
                <a16:creationId xmlns:a16="http://schemas.microsoft.com/office/drawing/2014/main" id="{4D085CB5-B5E1-4C2C-BFF3-1BF7302295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606713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9" name="Google Shape;612;p25">
            <a:extLst>
              <a:ext uri="{FF2B5EF4-FFF2-40B4-BE49-F238E27FC236}">
                <a16:creationId xmlns:a16="http://schemas.microsoft.com/office/drawing/2014/main" id="{DBFEE4F5-A49D-457E-BCB7-38FD4939A5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628314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0" name="Google Shape;612;p25">
            <a:extLst>
              <a:ext uri="{FF2B5EF4-FFF2-40B4-BE49-F238E27FC236}">
                <a16:creationId xmlns:a16="http://schemas.microsoft.com/office/drawing/2014/main" id="{5DE47CEA-9196-4945-A561-772D683F9E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4753" y="648952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1" name="Google Shape;612;p25">
            <a:extLst>
              <a:ext uri="{FF2B5EF4-FFF2-40B4-BE49-F238E27FC236}">
                <a16:creationId xmlns:a16="http://schemas.microsoft.com/office/drawing/2014/main" id="{0688BD59-6E78-4871-AB4E-01BEDDC11D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583388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2" name="Google Shape;612;p25">
            <a:extLst>
              <a:ext uri="{FF2B5EF4-FFF2-40B4-BE49-F238E27FC236}">
                <a16:creationId xmlns:a16="http://schemas.microsoft.com/office/drawing/2014/main" id="{58DA7023-1462-49BF-ABBF-8C04C79709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606967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3" name="Google Shape;612;p25">
            <a:extLst>
              <a:ext uri="{FF2B5EF4-FFF2-40B4-BE49-F238E27FC236}">
                <a16:creationId xmlns:a16="http://schemas.microsoft.com/office/drawing/2014/main" id="{3AAE5438-365A-4D49-B0D9-3ADA29CF2A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624473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4" name="Google Shape;612;p25">
            <a:extLst>
              <a:ext uri="{FF2B5EF4-FFF2-40B4-BE49-F238E27FC236}">
                <a16:creationId xmlns:a16="http://schemas.microsoft.com/office/drawing/2014/main" id="{2E2EF155-CEA3-448E-8258-ADA643A397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645836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5" name="Google Shape;612;p25">
            <a:extLst>
              <a:ext uri="{FF2B5EF4-FFF2-40B4-BE49-F238E27FC236}">
                <a16:creationId xmlns:a16="http://schemas.microsoft.com/office/drawing/2014/main" id="{DC0B3045-BC3F-4ADC-8706-A322B04D73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561883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6" name="Google Shape;612;p25">
            <a:extLst>
              <a:ext uri="{FF2B5EF4-FFF2-40B4-BE49-F238E27FC236}">
                <a16:creationId xmlns:a16="http://schemas.microsoft.com/office/drawing/2014/main" id="{C45B9AE3-4F6D-4F60-ACC0-0DFA2B88AE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369" y="478463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AE20AC83-E3B8-43D2-AACD-4AF39C29313A}"/>
              </a:ext>
            </a:extLst>
          </p:cNvPr>
          <p:cNvPicPr>
            <a:picLocks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1" r="5637"/>
          <a:stretch/>
        </p:blipFill>
        <p:spPr>
          <a:xfrm>
            <a:off x="9855902" y="2561157"/>
            <a:ext cx="1645920" cy="1643744"/>
          </a:xfrm>
          <a:prstGeom prst="roundRect">
            <a:avLst/>
          </a:prstGeom>
          <a:ln w="38100">
            <a:noFill/>
          </a:ln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DA52BC46-9028-47F8-9D2A-75004EE776C4}"/>
              </a:ext>
            </a:extLst>
          </p:cNvPr>
          <p:cNvSpPr txBox="1"/>
          <p:nvPr/>
        </p:nvSpPr>
        <p:spPr>
          <a:xfrm>
            <a:off x="10027557" y="4396708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52 fois/an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C93B9D-1C5F-4E5E-9A76-094DCBDED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17214"/>
              </p:ext>
            </p:extLst>
          </p:nvPr>
        </p:nvGraphicFramePr>
        <p:xfrm>
          <a:off x="701019" y="1633634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3496452E-2639-4A22-B15C-6D012707E5C0}"/>
              </a:ext>
            </a:extLst>
          </p:cNvPr>
          <p:cNvSpPr txBox="1"/>
          <p:nvPr/>
        </p:nvSpPr>
        <p:spPr>
          <a:xfrm>
            <a:off x="690178" y="1400928"/>
            <a:ext cx="2140539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Janvier</a:t>
            </a:r>
            <a:endParaRPr lang="en-CA" sz="1200" b="1" dirty="0">
              <a:solidFill>
                <a:srgbClr val="FFFFFF"/>
              </a:solidFill>
            </a:endParaRPr>
          </a:p>
        </p:txBody>
      </p:sp>
      <p:graphicFrame>
        <p:nvGraphicFramePr>
          <p:cNvPr id="103" name="Table 2">
            <a:extLst>
              <a:ext uri="{FF2B5EF4-FFF2-40B4-BE49-F238E27FC236}">
                <a16:creationId xmlns:a16="http://schemas.microsoft.com/office/drawing/2014/main" id="{144C6876-A7CF-4371-A940-7FF5A0C1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42140"/>
              </p:ext>
            </p:extLst>
          </p:nvPr>
        </p:nvGraphicFramePr>
        <p:xfrm>
          <a:off x="7552215" y="3514514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110" name="Table 2">
            <a:extLst>
              <a:ext uri="{FF2B5EF4-FFF2-40B4-BE49-F238E27FC236}">
                <a16:creationId xmlns:a16="http://schemas.microsoft.com/office/drawing/2014/main" id="{01AE073D-51C7-4D2A-B622-2A8A4D942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419915"/>
              </p:ext>
            </p:extLst>
          </p:nvPr>
        </p:nvGraphicFramePr>
        <p:xfrm>
          <a:off x="5261571" y="3502034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117" name="Table 2">
            <a:extLst>
              <a:ext uri="{FF2B5EF4-FFF2-40B4-BE49-F238E27FC236}">
                <a16:creationId xmlns:a16="http://schemas.microsoft.com/office/drawing/2014/main" id="{8056766E-90BC-4468-8FBF-3B2811B2B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034569"/>
              </p:ext>
            </p:extLst>
          </p:nvPr>
        </p:nvGraphicFramePr>
        <p:xfrm>
          <a:off x="2996227" y="3501271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129" name="Table 2">
            <a:extLst>
              <a:ext uri="{FF2B5EF4-FFF2-40B4-BE49-F238E27FC236}">
                <a16:creationId xmlns:a16="http://schemas.microsoft.com/office/drawing/2014/main" id="{60DB719E-6D75-4E2C-89A3-3228BB2B3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61028"/>
              </p:ext>
            </p:extLst>
          </p:nvPr>
        </p:nvGraphicFramePr>
        <p:xfrm>
          <a:off x="705257" y="3502034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130" name="Table 2">
            <a:extLst>
              <a:ext uri="{FF2B5EF4-FFF2-40B4-BE49-F238E27FC236}">
                <a16:creationId xmlns:a16="http://schemas.microsoft.com/office/drawing/2014/main" id="{8C675CA3-BB50-4DB9-9BB1-00D5639B1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35466"/>
              </p:ext>
            </p:extLst>
          </p:nvPr>
        </p:nvGraphicFramePr>
        <p:xfrm>
          <a:off x="7565529" y="1624465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131" name="Table 2">
            <a:extLst>
              <a:ext uri="{FF2B5EF4-FFF2-40B4-BE49-F238E27FC236}">
                <a16:creationId xmlns:a16="http://schemas.microsoft.com/office/drawing/2014/main" id="{F2BD2335-D6B6-4B1D-970C-B56642372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84878"/>
              </p:ext>
            </p:extLst>
          </p:nvPr>
        </p:nvGraphicFramePr>
        <p:xfrm>
          <a:off x="5281518" y="1633936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132" name="Table 2">
            <a:extLst>
              <a:ext uri="{FF2B5EF4-FFF2-40B4-BE49-F238E27FC236}">
                <a16:creationId xmlns:a16="http://schemas.microsoft.com/office/drawing/2014/main" id="{A681577C-9CAB-4499-83F6-EE1077BE5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6282"/>
              </p:ext>
            </p:extLst>
          </p:nvPr>
        </p:nvGraphicFramePr>
        <p:xfrm>
          <a:off x="2999169" y="1640389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F309C81A-75E7-4FED-8D04-C5F0E966B4E8}"/>
              </a:ext>
            </a:extLst>
          </p:cNvPr>
          <p:cNvSpPr txBox="1"/>
          <p:nvPr/>
        </p:nvSpPr>
        <p:spPr>
          <a:xfrm>
            <a:off x="2976936" y="1418777"/>
            <a:ext cx="2140538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Février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606033-0C16-4CB3-8923-2D4A0FE0B1D4}"/>
              </a:ext>
            </a:extLst>
          </p:cNvPr>
          <p:cNvSpPr txBox="1"/>
          <p:nvPr/>
        </p:nvSpPr>
        <p:spPr>
          <a:xfrm>
            <a:off x="7561840" y="1418176"/>
            <a:ext cx="2129149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Avril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52B4D3-D22D-4947-B1CF-67095A5DE3E0}"/>
              </a:ext>
            </a:extLst>
          </p:cNvPr>
          <p:cNvSpPr txBox="1"/>
          <p:nvPr/>
        </p:nvSpPr>
        <p:spPr>
          <a:xfrm>
            <a:off x="5275083" y="1418176"/>
            <a:ext cx="2129149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Mars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C24ED3-E5B3-4D3E-95A6-554242E5FD21}"/>
              </a:ext>
            </a:extLst>
          </p:cNvPr>
          <p:cNvSpPr txBox="1"/>
          <p:nvPr/>
        </p:nvSpPr>
        <p:spPr>
          <a:xfrm>
            <a:off x="690178" y="3264691"/>
            <a:ext cx="2140539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Mai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F9ED171-8BBC-4E05-83AA-A9C5ABA3CCF2}"/>
              </a:ext>
            </a:extLst>
          </p:cNvPr>
          <p:cNvSpPr txBox="1"/>
          <p:nvPr/>
        </p:nvSpPr>
        <p:spPr>
          <a:xfrm>
            <a:off x="2994190" y="3264690"/>
            <a:ext cx="2132965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Juin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202ADB-6D32-4054-9A98-F9283B5231A3}"/>
              </a:ext>
            </a:extLst>
          </p:cNvPr>
          <p:cNvSpPr txBox="1"/>
          <p:nvPr/>
        </p:nvSpPr>
        <p:spPr>
          <a:xfrm>
            <a:off x="7568974" y="3233325"/>
            <a:ext cx="2122015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Août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36725D-8BD4-4501-B71E-6CE3CB1494FA}"/>
              </a:ext>
            </a:extLst>
          </p:cNvPr>
          <p:cNvSpPr txBox="1"/>
          <p:nvPr/>
        </p:nvSpPr>
        <p:spPr>
          <a:xfrm>
            <a:off x="5270165" y="3253544"/>
            <a:ext cx="2129149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Juillet</a:t>
            </a:r>
            <a:endParaRPr lang="en-CA" sz="1200" b="1" dirty="0">
              <a:solidFill>
                <a:srgbClr val="FFFFFF"/>
              </a:solidFill>
            </a:endParaRPr>
          </a:p>
        </p:txBody>
      </p:sp>
      <p:graphicFrame>
        <p:nvGraphicFramePr>
          <p:cNvPr id="133" name="Table 2">
            <a:extLst>
              <a:ext uri="{FF2B5EF4-FFF2-40B4-BE49-F238E27FC236}">
                <a16:creationId xmlns:a16="http://schemas.microsoft.com/office/drawing/2014/main" id="{2D13A4CE-2A04-41AD-953E-5A31B9441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43849"/>
              </p:ext>
            </p:extLst>
          </p:nvPr>
        </p:nvGraphicFramePr>
        <p:xfrm>
          <a:off x="7552787" y="5368981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134" name="Table 2">
            <a:extLst>
              <a:ext uri="{FF2B5EF4-FFF2-40B4-BE49-F238E27FC236}">
                <a16:creationId xmlns:a16="http://schemas.microsoft.com/office/drawing/2014/main" id="{B98A44A2-49A8-4C3D-A54E-EE64BA2FA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54864"/>
              </p:ext>
            </p:extLst>
          </p:nvPr>
        </p:nvGraphicFramePr>
        <p:xfrm>
          <a:off x="5262143" y="5356501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135" name="Table 2">
            <a:extLst>
              <a:ext uri="{FF2B5EF4-FFF2-40B4-BE49-F238E27FC236}">
                <a16:creationId xmlns:a16="http://schemas.microsoft.com/office/drawing/2014/main" id="{B1162BB7-D8DF-48E9-B422-1CA5E16C9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28"/>
              </p:ext>
            </p:extLst>
          </p:nvPr>
        </p:nvGraphicFramePr>
        <p:xfrm>
          <a:off x="2996799" y="5355738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136" name="Table 2">
            <a:extLst>
              <a:ext uri="{FF2B5EF4-FFF2-40B4-BE49-F238E27FC236}">
                <a16:creationId xmlns:a16="http://schemas.microsoft.com/office/drawing/2014/main" id="{8EF9C1AF-67DB-4713-92D7-DD677C052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116633"/>
              </p:ext>
            </p:extLst>
          </p:nvPr>
        </p:nvGraphicFramePr>
        <p:xfrm>
          <a:off x="705829" y="5356501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81E0C003-4917-4F40-B55C-0C73768F6777}"/>
              </a:ext>
            </a:extLst>
          </p:cNvPr>
          <p:cNvSpPr txBox="1"/>
          <p:nvPr/>
        </p:nvSpPr>
        <p:spPr>
          <a:xfrm>
            <a:off x="701019" y="5144719"/>
            <a:ext cx="2129698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Septembre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1501F38-92D7-4C1C-975D-BBA5F6F78BC5}"/>
              </a:ext>
            </a:extLst>
          </p:cNvPr>
          <p:cNvSpPr txBox="1"/>
          <p:nvPr/>
        </p:nvSpPr>
        <p:spPr>
          <a:xfrm>
            <a:off x="2994190" y="5134795"/>
            <a:ext cx="2123284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Octobre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12821A-3681-4F14-8D75-E74ECAE085E8}"/>
              </a:ext>
            </a:extLst>
          </p:cNvPr>
          <p:cNvSpPr txBox="1"/>
          <p:nvPr/>
        </p:nvSpPr>
        <p:spPr>
          <a:xfrm>
            <a:off x="7534109" y="5120717"/>
            <a:ext cx="2156880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Décembre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AA992E6-BBC9-4672-86DF-8A53B5EE2432}"/>
              </a:ext>
            </a:extLst>
          </p:cNvPr>
          <p:cNvSpPr txBox="1"/>
          <p:nvPr/>
        </p:nvSpPr>
        <p:spPr>
          <a:xfrm>
            <a:off x="5275083" y="5113914"/>
            <a:ext cx="2146403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Novembre</a:t>
            </a:r>
            <a:endParaRPr lang="en-CA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96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9">
            <a:extLst>
              <a:ext uri="{FF2B5EF4-FFF2-40B4-BE49-F238E27FC236}">
                <a16:creationId xmlns:a16="http://schemas.microsoft.com/office/drawing/2014/main" id="{DA5FA113-79F6-4298-9D3F-E08A4F43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Prophylaxie par </a:t>
            </a:r>
            <a:r>
              <a:rPr lang="fr-F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emicizumab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&gt;90 %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des saignements (vs à la demande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F4686C-48BA-4B33-B221-2784A3A8406B}"/>
              </a:ext>
            </a:extLst>
          </p:cNvPr>
          <p:cNvGrpSpPr/>
          <p:nvPr/>
        </p:nvGrpSpPr>
        <p:grpSpPr>
          <a:xfrm>
            <a:off x="690178" y="1331284"/>
            <a:ext cx="9022714" cy="5368602"/>
            <a:chOff x="994978" y="1331284"/>
            <a:chExt cx="9022714" cy="5368602"/>
          </a:xfrm>
        </p:grpSpPr>
        <p:pic>
          <p:nvPicPr>
            <p:cNvPr id="38" name="Content Placeholder 3">
              <a:extLst>
                <a:ext uri="{FF2B5EF4-FFF2-40B4-BE49-F238E27FC236}">
                  <a16:creationId xmlns:a16="http://schemas.microsoft.com/office/drawing/2014/main" id="{F5C92A8A-75C8-4361-9BD5-AF3100A95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" t="17804" r="2784" b="9818"/>
            <a:stretch/>
          </p:blipFill>
          <p:spPr>
            <a:xfrm>
              <a:off x="994978" y="1331284"/>
              <a:ext cx="9022714" cy="5368602"/>
            </a:xfrm>
            <a:prstGeom prst="rect">
              <a:avLst/>
            </a:prstGeom>
          </p:spPr>
        </p:pic>
        <p:pic>
          <p:nvPicPr>
            <p:cNvPr id="39" name="Google Shape;612;p25">
              <a:extLst>
                <a:ext uri="{FF2B5EF4-FFF2-40B4-BE49-F238E27FC236}">
                  <a16:creationId xmlns:a16="http://schemas.microsoft.com/office/drawing/2014/main" id="{C0F8396C-E095-4303-9196-B43F3B81AC7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9092" y="2097880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1" name="Google Shape;612;p25">
              <a:extLst>
                <a:ext uri="{FF2B5EF4-FFF2-40B4-BE49-F238E27FC236}">
                  <a16:creationId xmlns:a16="http://schemas.microsoft.com/office/drawing/2014/main" id="{5CDB8179-14C5-49C6-AE58-4F7933CDCEB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9092" y="2525816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2" name="Google Shape;612;p25">
              <a:extLst>
                <a:ext uri="{FF2B5EF4-FFF2-40B4-BE49-F238E27FC236}">
                  <a16:creationId xmlns:a16="http://schemas.microsoft.com/office/drawing/2014/main" id="{23270583-C2A7-4807-A6D8-969399039AA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2115965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3" name="Google Shape;612;p25">
              <a:extLst>
                <a:ext uri="{FF2B5EF4-FFF2-40B4-BE49-F238E27FC236}">
                  <a16:creationId xmlns:a16="http://schemas.microsoft.com/office/drawing/2014/main" id="{3858336B-2B36-4A41-B9F5-00F0C3C220D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2552210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4" name="Google Shape;612;p25">
              <a:extLst>
                <a:ext uri="{FF2B5EF4-FFF2-40B4-BE49-F238E27FC236}">
                  <a16:creationId xmlns:a16="http://schemas.microsoft.com/office/drawing/2014/main" id="{7233EA03-2702-4AA4-A558-E9577119322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1905314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5" name="Google Shape;612;p25">
              <a:extLst>
                <a:ext uri="{FF2B5EF4-FFF2-40B4-BE49-F238E27FC236}">
                  <a16:creationId xmlns:a16="http://schemas.microsoft.com/office/drawing/2014/main" id="{02FB4D20-566A-4754-A822-F28320C273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2329634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6" name="Google Shape;612;p25">
              <a:extLst>
                <a:ext uri="{FF2B5EF4-FFF2-40B4-BE49-F238E27FC236}">
                  <a16:creationId xmlns:a16="http://schemas.microsoft.com/office/drawing/2014/main" id="{55EA9668-505F-41DC-8438-D94018648C0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5238" y="6029549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7" name="Google Shape;612;p25">
              <a:extLst>
                <a:ext uri="{FF2B5EF4-FFF2-40B4-BE49-F238E27FC236}">
                  <a16:creationId xmlns:a16="http://schemas.microsoft.com/office/drawing/2014/main" id="{01F9DFDC-0556-47E3-BFF6-31FB8AC32F4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2112047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8" name="Google Shape;612;p25">
              <a:extLst>
                <a:ext uri="{FF2B5EF4-FFF2-40B4-BE49-F238E27FC236}">
                  <a16:creationId xmlns:a16="http://schemas.microsoft.com/office/drawing/2014/main" id="{E324760E-F3DF-4CFA-A2B7-BC5560E8155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2526124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9" name="Google Shape;612;p25">
              <a:extLst>
                <a:ext uri="{FF2B5EF4-FFF2-40B4-BE49-F238E27FC236}">
                  <a16:creationId xmlns:a16="http://schemas.microsoft.com/office/drawing/2014/main" id="{F939B813-BA20-415D-98B2-C062B233531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9092" y="3986582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0" name="Google Shape;612;p25">
              <a:extLst>
                <a:ext uri="{FF2B5EF4-FFF2-40B4-BE49-F238E27FC236}">
                  <a16:creationId xmlns:a16="http://schemas.microsoft.com/office/drawing/2014/main" id="{48B413B3-7D3F-4310-9CD7-C77D60AA2C8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3993285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1" name="Google Shape;612;p25">
              <a:extLst>
                <a:ext uri="{FF2B5EF4-FFF2-40B4-BE49-F238E27FC236}">
                  <a16:creationId xmlns:a16="http://schemas.microsoft.com/office/drawing/2014/main" id="{D40123C8-D64D-46E2-BE3E-4E8064504B6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4407629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2" name="Google Shape;612;p25">
              <a:extLst>
                <a:ext uri="{FF2B5EF4-FFF2-40B4-BE49-F238E27FC236}">
                  <a16:creationId xmlns:a16="http://schemas.microsoft.com/office/drawing/2014/main" id="{399D3376-FD86-4D54-BC86-FEE5C571390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3958647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3" name="Google Shape;612;p25">
              <a:extLst>
                <a:ext uri="{FF2B5EF4-FFF2-40B4-BE49-F238E27FC236}">
                  <a16:creationId xmlns:a16="http://schemas.microsoft.com/office/drawing/2014/main" id="{FFA20D6D-CDFA-4119-834E-C5DC3BBC82B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4396708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5" name="Google Shape;612;p25">
              <a:extLst>
                <a:ext uri="{FF2B5EF4-FFF2-40B4-BE49-F238E27FC236}">
                  <a16:creationId xmlns:a16="http://schemas.microsoft.com/office/drawing/2014/main" id="{CE21708B-22FF-4A17-8B4B-680751E902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5238" y="6479312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6" name="Google Shape;612;p25">
              <a:extLst>
                <a:ext uri="{FF2B5EF4-FFF2-40B4-BE49-F238E27FC236}">
                  <a16:creationId xmlns:a16="http://schemas.microsoft.com/office/drawing/2014/main" id="{84552043-E361-404C-A1F7-5E37E7E849F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3937865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0" name="Google Shape;612;p25">
              <a:extLst>
                <a:ext uri="{FF2B5EF4-FFF2-40B4-BE49-F238E27FC236}">
                  <a16:creationId xmlns:a16="http://schemas.microsoft.com/office/drawing/2014/main" id="{F2B919C9-C442-451A-A937-3739D4574E7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4375146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2" name="Google Shape;612;p25">
              <a:extLst>
                <a:ext uri="{FF2B5EF4-FFF2-40B4-BE49-F238E27FC236}">
                  <a16:creationId xmlns:a16="http://schemas.microsoft.com/office/drawing/2014/main" id="{41CD4FE1-03D3-461E-85BA-EF0EC1C1997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2721533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3" name="Google Shape;612;p25">
              <a:extLst>
                <a:ext uri="{FF2B5EF4-FFF2-40B4-BE49-F238E27FC236}">
                  <a16:creationId xmlns:a16="http://schemas.microsoft.com/office/drawing/2014/main" id="{D5CE41E0-3A9E-4936-8418-1E431CAC74F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4577" y="4791653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4" name="Google Shape;612;p25">
              <a:extLst>
                <a:ext uri="{FF2B5EF4-FFF2-40B4-BE49-F238E27FC236}">
                  <a16:creationId xmlns:a16="http://schemas.microsoft.com/office/drawing/2014/main" id="{A1C0EDA1-6CF3-4DC0-B2C8-D70FE05D0A0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9092" y="4406701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5" name="Google Shape;612;p25">
              <a:extLst>
                <a:ext uri="{FF2B5EF4-FFF2-40B4-BE49-F238E27FC236}">
                  <a16:creationId xmlns:a16="http://schemas.microsoft.com/office/drawing/2014/main" id="{FF80E779-464E-44CE-A52F-9D0870D7267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6028457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6" name="Google Shape;612;p25">
              <a:extLst>
                <a:ext uri="{FF2B5EF4-FFF2-40B4-BE49-F238E27FC236}">
                  <a16:creationId xmlns:a16="http://schemas.microsoft.com/office/drawing/2014/main" id="{AB23535E-F11B-446D-8E2B-715886CC002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6501650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7" name="Google Shape;612;p25">
              <a:extLst>
                <a:ext uri="{FF2B5EF4-FFF2-40B4-BE49-F238E27FC236}">
                  <a16:creationId xmlns:a16="http://schemas.microsoft.com/office/drawing/2014/main" id="{A0C909FF-B2BA-4C10-B9FF-A83211E7AE1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6067135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8" name="Google Shape;612;p25">
              <a:extLst>
                <a:ext uri="{FF2B5EF4-FFF2-40B4-BE49-F238E27FC236}">
                  <a16:creationId xmlns:a16="http://schemas.microsoft.com/office/drawing/2014/main" id="{67126367-00D0-44B0-AA9A-975F345D4B4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79553" y="6489528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9" name="Google Shape;612;p25">
              <a:extLst>
                <a:ext uri="{FF2B5EF4-FFF2-40B4-BE49-F238E27FC236}">
                  <a16:creationId xmlns:a16="http://schemas.microsoft.com/office/drawing/2014/main" id="{AE23636E-FD98-41F0-AD08-A6FADC8CC04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5833889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70" name="Google Shape;612;p25">
              <a:extLst>
                <a:ext uri="{FF2B5EF4-FFF2-40B4-BE49-F238E27FC236}">
                  <a16:creationId xmlns:a16="http://schemas.microsoft.com/office/drawing/2014/main" id="{1161DCC9-21A7-45C7-9421-53D5FEE2566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6244738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71" name="Google Shape;612;p25">
              <a:extLst>
                <a:ext uri="{FF2B5EF4-FFF2-40B4-BE49-F238E27FC236}">
                  <a16:creationId xmlns:a16="http://schemas.microsoft.com/office/drawing/2014/main" id="{C5A29014-5C4E-4771-BC4E-E739A63D222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5618833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72" name="Google Shape;612;p25">
              <a:extLst>
                <a:ext uri="{FF2B5EF4-FFF2-40B4-BE49-F238E27FC236}">
                  <a16:creationId xmlns:a16="http://schemas.microsoft.com/office/drawing/2014/main" id="{A5EFEBE7-0489-4AB5-8FA6-9EB15041E67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2169" y="4784631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26B1E377-F46E-435D-8ABF-0D84A8CAA989}"/>
              </a:ext>
            </a:extLst>
          </p:cNvPr>
          <p:cNvPicPr>
            <a:picLocks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1" r="5637"/>
          <a:stretch/>
        </p:blipFill>
        <p:spPr>
          <a:xfrm>
            <a:off x="9855902" y="2561157"/>
            <a:ext cx="1645920" cy="1643744"/>
          </a:xfrm>
          <a:prstGeom prst="roundRect">
            <a:avLst/>
          </a:prstGeom>
          <a:ln w="38100">
            <a:noFill/>
          </a:ln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4B851729-6008-4FC0-B65C-2E83E4A70516}"/>
              </a:ext>
            </a:extLst>
          </p:cNvPr>
          <p:cNvSpPr txBox="1"/>
          <p:nvPr/>
        </p:nvSpPr>
        <p:spPr>
          <a:xfrm>
            <a:off x="10027557" y="4396708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26 fois/an</a:t>
            </a:r>
          </a:p>
        </p:txBody>
      </p:sp>
      <p:graphicFrame>
        <p:nvGraphicFramePr>
          <p:cNvPr id="35" name="Table 2">
            <a:extLst>
              <a:ext uri="{FF2B5EF4-FFF2-40B4-BE49-F238E27FC236}">
                <a16:creationId xmlns:a16="http://schemas.microsoft.com/office/drawing/2014/main" id="{1858EF5D-A5C7-42E8-A28A-45F7A3C5D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99895"/>
              </p:ext>
            </p:extLst>
          </p:nvPr>
        </p:nvGraphicFramePr>
        <p:xfrm>
          <a:off x="701019" y="1633634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D4828323-D032-4F4B-BB64-7755D1E4E0C1}"/>
              </a:ext>
            </a:extLst>
          </p:cNvPr>
          <p:cNvSpPr txBox="1"/>
          <p:nvPr/>
        </p:nvSpPr>
        <p:spPr>
          <a:xfrm>
            <a:off x="690178" y="1400928"/>
            <a:ext cx="2140539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Janvier</a:t>
            </a:r>
            <a:endParaRPr lang="en-CA" sz="1200" b="1" dirty="0">
              <a:solidFill>
                <a:srgbClr val="FFFFFF"/>
              </a:solidFill>
            </a:endParaRPr>
          </a:p>
        </p:txBody>
      </p:sp>
      <p:graphicFrame>
        <p:nvGraphicFramePr>
          <p:cNvPr id="37" name="Table 2">
            <a:extLst>
              <a:ext uri="{FF2B5EF4-FFF2-40B4-BE49-F238E27FC236}">
                <a16:creationId xmlns:a16="http://schemas.microsoft.com/office/drawing/2014/main" id="{DE5071B2-9EF7-450C-BDEA-234B6E3C6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20149"/>
              </p:ext>
            </p:extLst>
          </p:nvPr>
        </p:nvGraphicFramePr>
        <p:xfrm>
          <a:off x="7552215" y="3514514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54" name="Table 2">
            <a:extLst>
              <a:ext uri="{FF2B5EF4-FFF2-40B4-BE49-F238E27FC236}">
                <a16:creationId xmlns:a16="http://schemas.microsoft.com/office/drawing/2014/main" id="{19B07D38-550A-409F-B009-C3E99E73F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61695"/>
              </p:ext>
            </p:extLst>
          </p:nvPr>
        </p:nvGraphicFramePr>
        <p:xfrm>
          <a:off x="5261571" y="3502034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57" name="Table 2">
            <a:extLst>
              <a:ext uri="{FF2B5EF4-FFF2-40B4-BE49-F238E27FC236}">
                <a16:creationId xmlns:a16="http://schemas.microsoft.com/office/drawing/2014/main" id="{E22F3185-A3BF-48B9-8584-8033EB943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44723"/>
              </p:ext>
            </p:extLst>
          </p:nvPr>
        </p:nvGraphicFramePr>
        <p:xfrm>
          <a:off x="2996227" y="3501271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58" name="Table 2">
            <a:extLst>
              <a:ext uri="{FF2B5EF4-FFF2-40B4-BE49-F238E27FC236}">
                <a16:creationId xmlns:a16="http://schemas.microsoft.com/office/drawing/2014/main" id="{704DB02F-BBC2-44F5-97CD-B370432C4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75462"/>
              </p:ext>
            </p:extLst>
          </p:nvPr>
        </p:nvGraphicFramePr>
        <p:xfrm>
          <a:off x="705257" y="3502034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59" name="Table 2">
            <a:extLst>
              <a:ext uri="{FF2B5EF4-FFF2-40B4-BE49-F238E27FC236}">
                <a16:creationId xmlns:a16="http://schemas.microsoft.com/office/drawing/2014/main" id="{7FE66630-8690-42DC-AED9-E93B811F4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67813"/>
              </p:ext>
            </p:extLst>
          </p:nvPr>
        </p:nvGraphicFramePr>
        <p:xfrm>
          <a:off x="7565529" y="1624465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61" name="Table 2">
            <a:extLst>
              <a:ext uri="{FF2B5EF4-FFF2-40B4-BE49-F238E27FC236}">
                <a16:creationId xmlns:a16="http://schemas.microsoft.com/office/drawing/2014/main" id="{CE0EC44B-E1C0-4633-AAFD-19D0A543E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33672"/>
              </p:ext>
            </p:extLst>
          </p:nvPr>
        </p:nvGraphicFramePr>
        <p:xfrm>
          <a:off x="5281518" y="1633936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75" name="Table 2">
            <a:extLst>
              <a:ext uri="{FF2B5EF4-FFF2-40B4-BE49-F238E27FC236}">
                <a16:creationId xmlns:a16="http://schemas.microsoft.com/office/drawing/2014/main" id="{54EFB182-F1FC-4586-A750-8901773C7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1659"/>
              </p:ext>
            </p:extLst>
          </p:nvPr>
        </p:nvGraphicFramePr>
        <p:xfrm>
          <a:off x="2999169" y="1640389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sp>
        <p:nvSpPr>
          <p:cNvPr id="76" name="TextBox 75">
            <a:extLst>
              <a:ext uri="{FF2B5EF4-FFF2-40B4-BE49-F238E27FC236}">
                <a16:creationId xmlns:a16="http://schemas.microsoft.com/office/drawing/2014/main" id="{BE595416-A174-491B-80A4-172F1DF59947}"/>
              </a:ext>
            </a:extLst>
          </p:cNvPr>
          <p:cNvSpPr txBox="1"/>
          <p:nvPr/>
        </p:nvSpPr>
        <p:spPr>
          <a:xfrm>
            <a:off x="2976936" y="1418777"/>
            <a:ext cx="2140538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Février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510EEE-0EC2-40D5-8867-FF4B223135DB}"/>
              </a:ext>
            </a:extLst>
          </p:cNvPr>
          <p:cNvSpPr txBox="1"/>
          <p:nvPr/>
        </p:nvSpPr>
        <p:spPr>
          <a:xfrm>
            <a:off x="7561840" y="1418176"/>
            <a:ext cx="2129149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Avril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FDCE9B0-D58D-46B4-808C-831A1032B3F0}"/>
              </a:ext>
            </a:extLst>
          </p:cNvPr>
          <p:cNvSpPr txBox="1"/>
          <p:nvPr/>
        </p:nvSpPr>
        <p:spPr>
          <a:xfrm>
            <a:off x="5275083" y="1418176"/>
            <a:ext cx="2129149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Mars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2BEE32-7D3E-406C-AAD2-C218D2586FF9}"/>
              </a:ext>
            </a:extLst>
          </p:cNvPr>
          <p:cNvSpPr txBox="1"/>
          <p:nvPr/>
        </p:nvSpPr>
        <p:spPr>
          <a:xfrm>
            <a:off x="690178" y="3264691"/>
            <a:ext cx="2140539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Mai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E523E4D-1F10-4413-8CCF-EEBB70CA4849}"/>
              </a:ext>
            </a:extLst>
          </p:cNvPr>
          <p:cNvSpPr txBox="1"/>
          <p:nvPr/>
        </p:nvSpPr>
        <p:spPr>
          <a:xfrm>
            <a:off x="2994190" y="3264690"/>
            <a:ext cx="2132965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Juin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44ABA05-C101-4DBF-9ED3-599CF8BF64AF}"/>
              </a:ext>
            </a:extLst>
          </p:cNvPr>
          <p:cNvSpPr txBox="1"/>
          <p:nvPr/>
        </p:nvSpPr>
        <p:spPr>
          <a:xfrm>
            <a:off x="7568974" y="3233325"/>
            <a:ext cx="2122015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Août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7BE663-43E0-4F38-9A18-C96CEC2D81F8}"/>
              </a:ext>
            </a:extLst>
          </p:cNvPr>
          <p:cNvSpPr txBox="1"/>
          <p:nvPr/>
        </p:nvSpPr>
        <p:spPr>
          <a:xfrm>
            <a:off x="5270165" y="3253544"/>
            <a:ext cx="2129149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Juillet</a:t>
            </a:r>
            <a:endParaRPr lang="en-CA" sz="1200" b="1" dirty="0">
              <a:solidFill>
                <a:srgbClr val="FFFFFF"/>
              </a:solidFill>
            </a:endParaRPr>
          </a:p>
        </p:txBody>
      </p:sp>
      <p:graphicFrame>
        <p:nvGraphicFramePr>
          <p:cNvPr id="83" name="Table 2">
            <a:extLst>
              <a:ext uri="{FF2B5EF4-FFF2-40B4-BE49-F238E27FC236}">
                <a16:creationId xmlns:a16="http://schemas.microsoft.com/office/drawing/2014/main" id="{E7A8AC01-D098-4E57-B200-8B2F34723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49547"/>
              </p:ext>
            </p:extLst>
          </p:nvPr>
        </p:nvGraphicFramePr>
        <p:xfrm>
          <a:off x="7552787" y="5368981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84" name="Table 2">
            <a:extLst>
              <a:ext uri="{FF2B5EF4-FFF2-40B4-BE49-F238E27FC236}">
                <a16:creationId xmlns:a16="http://schemas.microsoft.com/office/drawing/2014/main" id="{9BD55F13-82C7-4894-AA14-74DDA2EDB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76403"/>
              </p:ext>
            </p:extLst>
          </p:nvPr>
        </p:nvGraphicFramePr>
        <p:xfrm>
          <a:off x="5262143" y="5356501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85" name="Table 2">
            <a:extLst>
              <a:ext uri="{FF2B5EF4-FFF2-40B4-BE49-F238E27FC236}">
                <a16:creationId xmlns:a16="http://schemas.microsoft.com/office/drawing/2014/main" id="{BABDDFFD-F2D6-4247-8F54-B5E9AFED5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02137"/>
              </p:ext>
            </p:extLst>
          </p:nvPr>
        </p:nvGraphicFramePr>
        <p:xfrm>
          <a:off x="2996799" y="5355738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graphicFrame>
        <p:nvGraphicFramePr>
          <p:cNvPr id="86" name="Table 2">
            <a:extLst>
              <a:ext uri="{FF2B5EF4-FFF2-40B4-BE49-F238E27FC236}">
                <a16:creationId xmlns:a16="http://schemas.microsoft.com/office/drawing/2014/main" id="{704C4B73-7042-4184-8F0E-C90199F80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93158"/>
              </p:ext>
            </p:extLst>
          </p:nvPr>
        </p:nvGraphicFramePr>
        <p:xfrm>
          <a:off x="705829" y="5356501"/>
          <a:ext cx="211830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5">
                  <a:extLst>
                    <a:ext uri="{9D8B030D-6E8A-4147-A177-3AD203B41FA5}">
                      <a16:colId xmlns:a16="http://schemas.microsoft.com/office/drawing/2014/main" val="3430103336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56747525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1450632432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846367900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2003772323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885909968"/>
                    </a:ext>
                  </a:extLst>
                </a:gridCol>
                <a:gridCol w="302615">
                  <a:extLst>
                    <a:ext uri="{9D8B030D-6E8A-4147-A177-3AD203B41FA5}">
                      <a16:colId xmlns:a16="http://schemas.microsoft.com/office/drawing/2014/main" val="3077831869"/>
                    </a:ext>
                  </a:extLst>
                </a:gridCol>
              </a:tblGrid>
              <a:tr h="183706"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050" dirty="0">
                          <a:solidFill>
                            <a:srgbClr val="252628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352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C80B29AB-6A1A-404F-9E66-75E7A077A7A3}"/>
              </a:ext>
            </a:extLst>
          </p:cNvPr>
          <p:cNvSpPr txBox="1"/>
          <p:nvPr/>
        </p:nvSpPr>
        <p:spPr>
          <a:xfrm>
            <a:off x="701019" y="5135666"/>
            <a:ext cx="2129698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Septembre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80AE6F-35CD-447A-ACB2-F458259E15BF}"/>
              </a:ext>
            </a:extLst>
          </p:cNvPr>
          <p:cNvSpPr txBox="1"/>
          <p:nvPr/>
        </p:nvSpPr>
        <p:spPr>
          <a:xfrm>
            <a:off x="2994190" y="5134795"/>
            <a:ext cx="2123284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Octobre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07824C-A3BB-4481-A7CD-7BF77D44DDE9}"/>
              </a:ext>
            </a:extLst>
          </p:cNvPr>
          <p:cNvSpPr txBox="1"/>
          <p:nvPr/>
        </p:nvSpPr>
        <p:spPr>
          <a:xfrm>
            <a:off x="7534109" y="5120717"/>
            <a:ext cx="2156880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Décembre</a:t>
            </a:r>
            <a:endParaRPr lang="en-CA" sz="1200" b="1" dirty="0">
              <a:solidFill>
                <a:srgbClr val="FFFFFF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74D9BD8-82B2-4738-8DEE-3FC41AD3857A}"/>
              </a:ext>
            </a:extLst>
          </p:cNvPr>
          <p:cNvSpPr txBox="1"/>
          <p:nvPr/>
        </p:nvSpPr>
        <p:spPr>
          <a:xfrm>
            <a:off x="5275083" y="5113914"/>
            <a:ext cx="2146403" cy="276999"/>
          </a:xfrm>
          <a:prstGeom prst="rect">
            <a:avLst/>
          </a:prstGeom>
          <a:solidFill>
            <a:srgbClr val="15AD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Novembre</a:t>
            </a:r>
            <a:endParaRPr lang="en-CA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41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BB0F82B-824A-49FD-BC57-1DB81336D5B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Avantages de l’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emicizumab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2D8DF-9BEA-488E-933C-85D241A5D836}"/>
              </a:ext>
            </a:extLst>
          </p:cNvPr>
          <p:cNvSpPr txBox="1"/>
          <p:nvPr/>
        </p:nvSpPr>
        <p:spPr>
          <a:xfrm>
            <a:off x="3314700" y="5039179"/>
            <a:ext cx="6184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8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ou une combinaison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A9ED1C-C58D-44F8-94F6-09003AD2AE43}"/>
              </a:ext>
            </a:extLst>
          </p:cNvPr>
          <p:cNvSpPr/>
          <p:nvPr/>
        </p:nvSpPr>
        <p:spPr>
          <a:xfrm>
            <a:off x="665842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Moins d’infusions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64D764-D2B3-495A-825C-D0FE9E453A91}"/>
              </a:ext>
            </a:extLst>
          </p:cNvPr>
          <p:cNvSpPr/>
          <p:nvPr/>
        </p:nvSpPr>
        <p:spPr>
          <a:xfrm>
            <a:off x="4362450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Taux résiduels plus élevés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418F41-8CB2-4B31-9990-720FBC8B658E}"/>
              </a:ext>
            </a:extLst>
          </p:cNvPr>
          <p:cNvSpPr/>
          <p:nvPr/>
        </p:nvSpPr>
        <p:spPr>
          <a:xfrm>
            <a:off x="8059058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Autre voie que l’intraveineuse</a:t>
            </a:r>
          </a:p>
        </p:txBody>
      </p:sp>
      <p:sp>
        <p:nvSpPr>
          <p:cNvPr id="34" name="Rectangle: Rounded Corners 33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9FEDE961-9913-4AA7-AE07-6476B0D866C4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: Rounded Corners 34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FCE07385-4505-4FD4-AF6B-3D48CBF8C19E}"/>
              </a:ext>
            </a:extLst>
          </p:cNvPr>
          <p:cNvSpPr/>
          <p:nvPr/>
        </p:nvSpPr>
        <p:spPr>
          <a:xfrm>
            <a:off x="9969500" y="349657"/>
            <a:ext cx="1915725" cy="1915600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Graphic 35" descr="Checkmark with solid fill">
            <a:extLst>
              <a:ext uri="{FF2B5EF4-FFF2-40B4-BE49-F238E27FC236}">
                <a16:creationId xmlns:a16="http://schemas.microsoft.com/office/drawing/2014/main" id="{12041F54-E28B-49E8-81E8-AB84E394A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9656" y="3749543"/>
            <a:ext cx="1823943" cy="1823943"/>
          </a:xfrm>
          <a:prstGeom prst="rect">
            <a:avLst/>
          </a:prstGeom>
        </p:spPr>
      </p:pic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C7DC89AD-DE5E-4D64-B036-1E409AE86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6264" y="3749542"/>
            <a:ext cx="1823943" cy="1823943"/>
          </a:xfrm>
          <a:prstGeom prst="rect">
            <a:avLst/>
          </a:prstGeom>
        </p:spPr>
      </p:pic>
      <p:pic>
        <p:nvPicPr>
          <p:cNvPr id="38" name="Graphic 37" descr="Checkmark with solid fill">
            <a:extLst>
              <a:ext uri="{FF2B5EF4-FFF2-40B4-BE49-F238E27FC236}">
                <a16:creationId xmlns:a16="http://schemas.microsoft.com/office/drawing/2014/main" id="{E1BC9069-24AE-43CE-BDBF-0D28FDD44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4408" y="3749543"/>
            <a:ext cx="1823943" cy="18239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04970D-54A9-44A0-AE19-93205F2E351D}"/>
              </a:ext>
            </a:extLst>
          </p:cNvPr>
          <p:cNvSpPr txBox="1"/>
          <p:nvPr/>
        </p:nvSpPr>
        <p:spPr>
          <a:xfrm>
            <a:off x="6540498" y="4660956"/>
            <a:ext cx="307975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quelque sorte !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342E0D5-AFE9-4A73-BD01-5811F7804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en-US" dirty="0"/>
              <a:t>IV, intravenous.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325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AB32D1C-3BF7-4C1E-964C-BBEAA9BD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438" y="5233528"/>
            <a:ext cx="2454551" cy="10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E939EB-D074-4A6A-A816-345B69A6680D}"/>
              </a:ext>
            </a:extLst>
          </p:cNvPr>
          <p:cNvSpPr/>
          <p:nvPr/>
        </p:nvSpPr>
        <p:spPr>
          <a:xfrm>
            <a:off x="6311900" y="5711438"/>
            <a:ext cx="3039089" cy="61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193379-67A7-470E-AA98-E0E13DD2F546}"/>
              </a:ext>
            </a:extLst>
          </p:cNvPr>
          <p:cNvSpPr txBox="1">
            <a:spLocks/>
          </p:cNvSpPr>
          <p:nvPr/>
        </p:nvSpPr>
        <p:spPr>
          <a:xfrm>
            <a:off x="4320874" y="1500038"/>
            <a:ext cx="7381284" cy="4689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fr-FR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les patients atteints d’hémophilie A présentant un phénotype sévère </a:t>
            </a:r>
            <a:r>
              <a:rPr lang="fr-FR" b="1" i="1" u="sng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SANS INHIBITEURS</a:t>
            </a:r>
            <a:r>
              <a:rPr lang="fr-FR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fr-FR" b="1" i="1" cap="none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une prophylaxie par </a:t>
            </a:r>
            <a:r>
              <a:rPr lang="fr-FR" b="1" i="1" cap="none" dirty="0" err="1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emicizumab</a:t>
            </a:r>
            <a:r>
              <a:rPr lang="fr-FR" b="1" i="1" cap="none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préviendra les hémarthroses, ainsi que les saignements spontanés et intercurrents.</a:t>
            </a:r>
          </a:p>
          <a:p>
            <a:pPr>
              <a:lnSpc>
                <a:spcPct val="150000"/>
              </a:lnSpc>
            </a:pPr>
            <a:r>
              <a:rPr lang="fr-FR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Remarque : … recueillir des données à long terme concernant les résultats obtenus chez les patients bénéficiant d’un tel traitement.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5AF8A3-8C06-4CAB-A723-8212070ED506}"/>
              </a:ext>
            </a:extLst>
          </p:cNvPr>
          <p:cNvSpPr txBox="1">
            <a:spLocks/>
          </p:cNvSpPr>
          <p:nvPr/>
        </p:nvSpPr>
        <p:spPr>
          <a:xfrm>
            <a:off x="571501" y="341167"/>
            <a:ext cx="11620501" cy="732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Prophylaxis  </a:t>
            </a:r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 longer just factor</a:t>
            </a:r>
            <a:endParaRPr lang="en-CA" sz="3400" b="1" dirty="0">
              <a:solidFill>
                <a:schemeClr val="accent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4">
            <a:extLst>
              <a:ext uri="{FF2B5EF4-FFF2-40B4-BE49-F238E27FC236}">
                <a16:creationId xmlns:a16="http://schemas.microsoft.com/office/drawing/2014/main" id="{4364706C-5683-4F38-81B4-D75116716E2B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Lignes directrices de la FMH</a:t>
            </a:r>
          </a:p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76857A-02FD-4520-A39A-775FA1ED5453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Chapitre 6 : Prophylaxie dans le domaine de l’hémophilie in </a:t>
            </a:r>
          </a:p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Srivastava A et al. Lignes directrices de la FMH pour la prise en charge de l’hémophilie, 3</a:t>
            </a:r>
            <a:r>
              <a:rPr lang="fr-F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 édition,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2623362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is prophylaxis?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A4471E-5FCC-4C98-B223-6B682CE84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2773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4564FF-68FB-4637-8305-710FDC4D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Qu’est-ce que la prophylaxie ?</a:t>
            </a:r>
          </a:p>
        </p:txBody>
      </p:sp>
      <p:pic>
        <p:nvPicPr>
          <p:cNvPr id="7" name="Graphic 6" descr="Needle with solid fill">
            <a:extLst>
              <a:ext uri="{FF2B5EF4-FFF2-40B4-BE49-F238E27FC236}">
                <a16:creationId xmlns:a16="http://schemas.microsoft.com/office/drawing/2014/main" id="{5EFAFBA7-83B3-473F-879E-DB27ADBE0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3986" y="2612571"/>
            <a:ext cx="1981202" cy="198120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7E2C17F-5147-4815-9E12-D65DD80CA895}"/>
              </a:ext>
            </a:extLst>
          </p:cNvPr>
          <p:cNvSpPr/>
          <p:nvPr/>
        </p:nvSpPr>
        <p:spPr>
          <a:xfrm>
            <a:off x="7433244" y="2111829"/>
            <a:ext cx="2982686" cy="2982686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4EAFF190-F9BE-45C2-AFD0-61E68BEF8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496293"/>
              </p:ext>
            </p:extLst>
          </p:nvPr>
        </p:nvGraphicFramePr>
        <p:xfrm>
          <a:off x="482600" y="1282368"/>
          <a:ext cx="5194300" cy="482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055">
                <a:tc>
                  <a:txBody>
                    <a:bodyPr/>
                    <a:lstStyle/>
                    <a:p>
                      <a:r>
                        <a:rPr lang="fr-FR" sz="2400" noProof="0">
                          <a:latin typeface="+mn-lt"/>
                        </a:rPr>
                        <a:t>HIER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277">
                <a:tc>
                  <a:txBody>
                    <a:bodyPr/>
                    <a:lstStyle/>
                    <a:p>
                      <a:r>
                        <a:rPr lang="fr-FR" sz="2400" b="1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…la perfusion régulière par voie intraveineuse du facteur de coagulation manquant, soit le facteur VIII (FVIII) chez les personnes atteintes d’hémophilie A et le facteur IX (FIX) chez les personnes atteintes d’hémophilie B, administrée pour augmenter le taux de FVIII/FIX et prévenir les saignements.</a:t>
                      </a:r>
                    </a:p>
                  </a:txBody>
                  <a:tcPr marL="18288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80BBF6E-2340-422C-93A9-D889D89EF054}"/>
              </a:ext>
            </a:extLst>
          </p:cNvPr>
          <p:cNvSpPr/>
          <p:nvPr/>
        </p:nvSpPr>
        <p:spPr>
          <a:xfrm>
            <a:off x="482601" y="6334780"/>
            <a:ext cx="9373700" cy="3416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Blanchette VS, et al.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hemophilia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: communication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the SSC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ISTH. J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Thromb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Haemost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. 2014;12(11):1935-1939.</a:t>
            </a:r>
          </a:p>
        </p:txBody>
      </p:sp>
    </p:spTree>
    <p:extLst>
      <p:ext uri="{BB962C8B-B14F-4D97-AF65-F5344CB8AC3E}">
        <p14:creationId xmlns:p14="http://schemas.microsoft.com/office/powerpoint/2010/main" val="1597558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019A78-051F-442E-9539-20B0D3A6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Qu’est-ce que la prophylaxie ?</a:t>
            </a:r>
            <a:endParaRPr lang="en-C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3188053"/>
              </p:ext>
            </p:extLst>
          </p:nvPr>
        </p:nvGraphicFramePr>
        <p:xfrm>
          <a:off x="476517" y="1291641"/>
          <a:ext cx="10515600" cy="4508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CA" sz="2700" dirty="0">
                          <a:latin typeface="+mn-lt"/>
                        </a:rPr>
                        <a:t>HIER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700" dirty="0">
                          <a:latin typeface="+mn-lt"/>
                        </a:rPr>
                        <a:t>AUJOURD’HUI</a:t>
                      </a: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683">
                <a:tc>
                  <a:txBody>
                    <a:bodyPr/>
                    <a:lstStyle/>
                    <a:p>
                      <a:r>
                        <a:rPr lang="fr-FR" sz="2400" b="1" i="1" kern="120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…la perfusion régulière par voie intraveineuse du facteur de coagulation manquant, soit le facteur VIII (FVIII) chez les personnes atteintes d’hémophilie A et le facteur IX (FIX) chez les personnes atteintes d’hémophilie B, administrée pour augmenter le taux de FVIII/FIX et prévenir les saignements..</a:t>
                      </a:r>
                      <a:r>
                        <a:rPr lang="fr-FR" sz="2400" b="1" i="1" kern="1200" baseline="3000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  <a:endParaRPr lang="fr-FR" sz="2400" b="1" i="1" kern="120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8288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i="1" noProof="0" dirty="0">
                          <a:latin typeface="+mn-lt"/>
                          <a:ea typeface="Verdana" panose="020B0604030504040204" pitchFamily="34" charset="0"/>
                        </a:rPr>
                        <a:t>…l’administration régulière d’un ou de plusieurs agents hémostatiques visant à prévenir les saignements chez les personnes atteintes d’hémophilie, tout en leur permettant de mener une existence active et d’avoir une qualité de vie comparable à celle des personnes indemnes de l’hémophilie</a:t>
                      </a:r>
                      <a:r>
                        <a:rPr lang="en-CA" sz="2400" b="1" i="1" dirty="0">
                          <a:latin typeface="+mn-lt"/>
                          <a:ea typeface="Verdana" panose="020B0604030504040204" pitchFamily="34" charset="0"/>
                        </a:rPr>
                        <a:t>.</a:t>
                      </a:r>
                      <a:r>
                        <a:rPr lang="en-CA" sz="2400" b="1" i="1" baseline="30000" dirty="0">
                          <a:latin typeface="+mn-lt"/>
                          <a:ea typeface="Verdana" panose="020B0604030504040204" pitchFamily="34" charset="0"/>
                        </a:rPr>
                        <a:t>2</a:t>
                      </a:r>
                      <a:endParaRPr lang="en-CA" sz="2400" b="1" i="1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18288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524815D-DF3D-4CD8-BE64-7911656D2439}"/>
              </a:ext>
            </a:extLst>
          </p:cNvPr>
          <p:cNvSpPr/>
          <p:nvPr/>
        </p:nvSpPr>
        <p:spPr>
          <a:xfrm>
            <a:off x="6577959" y="5693917"/>
            <a:ext cx="56261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2D9638-B5D0-413B-A65D-5FEC290D6D2E}"/>
              </a:ext>
            </a:extLst>
          </p:cNvPr>
          <p:cNvSpPr/>
          <p:nvPr/>
        </p:nvSpPr>
        <p:spPr>
          <a:xfrm>
            <a:off x="482600" y="6334780"/>
            <a:ext cx="9629587" cy="3416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0" rtlCol="0" anchor="b">
            <a:noAutofit/>
          </a:bodyPr>
          <a:lstStyle/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Blanchette VS, et al. Definitions in hemophilia: communication from the SSC of the ISTH. J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Thromb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Haemost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2014;12(11):1935-1939.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Chapitre 6 : Prophylaxie dans le domaine de l’hémophilie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in Srivastava A et al.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Lignes directrices de la FMH pour la prise en charge de l’hémophilie, 3</a:t>
            </a:r>
            <a:r>
              <a:rPr lang="fr-F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 édition,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3364887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20C0F1-4F81-483A-A76C-296524E13878}"/>
              </a:ext>
            </a:extLst>
          </p:cNvPr>
          <p:cNvSpPr/>
          <p:nvPr/>
        </p:nvSpPr>
        <p:spPr>
          <a:xfrm>
            <a:off x="8631596" y="5231047"/>
            <a:ext cx="3416969" cy="1421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DEAFB8A-2DC2-4173-90E0-09B9EA0BEBBC}"/>
              </a:ext>
            </a:extLst>
          </p:cNvPr>
          <p:cNvSpPr txBox="1">
            <a:spLocks/>
          </p:cNvSpPr>
          <p:nvPr/>
        </p:nvSpPr>
        <p:spPr>
          <a:xfrm>
            <a:off x="4019550" y="1619250"/>
            <a:ext cx="7639050" cy="5152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4800"/>
              </a:spcBef>
            </a:pPr>
            <a:r>
              <a:rPr lang="fr-FR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Traitement </a:t>
            </a:r>
            <a:r>
              <a:rPr lang="fr-FR" sz="34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référence </a:t>
            </a:r>
            <a:r>
              <a:rPr lang="fr-FR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partout</a:t>
            </a:r>
          </a:p>
          <a:p>
            <a:pPr marL="342900" indent="-342900">
              <a:lnSpc>
                <a:spcPct val="100000"/>
              </a:lnSpc>
              <a:spcBef>
                <a:spcPts val="4800"/>
              </a:spcBef>
            </a:pPr>
            <a:r>
              <a:rPr lang="fr-FR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pouvons (</a:t>
            </a:r>
            <a:r>
              <a:rPr lang="fr-FR" sz="3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 nous devrions</a:t>
            </a:r>
            <a:r>
              <a:rPr lang="fr-FR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faire mieux </a:t>
            </a:r>
          </a:p>
          <a:p>
            <a:pPr marL="342900" indent="-342900">
              <a:lnSpc>
                <a:spcPct val="100000"/>
              </a:lnSpc>
              <a:spcBef>
                <a:spcPts val="4800"/>
              </a:spcBef>
            </a:pPr>
            <a:r>
              <a:rPr lang="fr-FR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Plus qu’une question de facteur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1F576B1-8A24-43C3-8F10-63913983F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791" y="5856811"/>
            <a:ext cx="1636367" cy="72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D39E2A-A302-4B71-9649-D85F18416D5B}"/>
              </a:ext>
            </a:extLst>
          </p:cNvPr>
          <p:cNvSpPr txBox="1">
            <a:spLocks/>
          </p:cNvSpPr>
          <p:nvPr/>
        </p:nvSpPr>
        <p:spPr>
          <a:xfrm>
            <a:off x="571501" y="341167"/>
            <a:ext cx="11620501" cy="732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Principales recommandations : </a:t>
            </a:r>
            <a:r>
              <a:rPr lang="fr-FR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prophylaxie</a:t>
            </a:r>
          </a:p>
        </p:txBody>
      </p:sp>
      <p:sp>
        <p:nvSpPr>
          <p:cNvPr id="11" name="Oval Callout 4">
            <a:extLst>
              <a:ext uri="{FF2B5EF4-FFF2-40B4-BE49-F238E27FC236}">
                <a16:creationId xmlns:a16="http://schemas.microsoft.com/office/drawing/2014/main" id="{C54DE11F-9723-44EB-AD79-4F4349B75AD5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Lignes directrices de la FMH</a:t>
            </a:r>
          </a:p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(Prophylaxie)</a:t>
            </a:r>
          </a:p>
        </p:txBody>
      </p:sp>
    </p:spTree>
    <p:extLst>
      <p:ext uri="{BB962C8B-B14F-4D97-AF65-F5344CB8AC3E}">
        <p14:creationId xmlns:p14="http://schemas.microsoft.com/office/powerpoint/2010/main" val="142045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E4DF1A-D6CE-461B-97E6-1F23C8539E2A}"/>
              </a:ext>
            </a:extLst>
          </p:cNvPr>
          <p:cNvSpPr txBox="1"/>
          <p:nvPr/>
        </p:nvSpPr>
        <p:spPr>
          <a:xfrm>
            <a:off x="4033582" y="5060207"/>
            <a:ext cx="7354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Ils peuvent espérer une meilleure vie !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F61252-9E1B-4186-AC70-C68AF7BC3DCE}"/>
              </a:ext>
            </a:extLst>
          </p:cNvPr>
          <p:cNvSpPr txBox="1">
            <a:spLocks/>
          </p:cNvSpPr>
          <p:nvPr/>
        </p:nvSpPr>
        <p:spPr>
          <a:xfrm>
            <a:off x="571501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Principales recommandations : </a:t>
            </a:r>
            <a:r>
              <a:rPr lang="fr-FR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prophylaxie</a:t>
            </a:r>
          </a:p>
        </p:txBody>
      </p:sp>
      <p:sp>
        <p:nvSpPr>
          <p:cNvPr id="13" name="Oval Callout 4">
            <a:extLst>
              <a:ext uri="{FF2B5EF4-FFF2-40B4-BE49-F238E27FC236}">
                <a16:creationId xmlns:a16="http://schemas.microsoft.com/office/drawing/2014/main" id="{AD3F00E2-2BD8-49B7-8F45-939D809D65BD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Lignes directrices de la FMH</a:t>
            </a:r>
          </a:p>
          <a:p>
            <a:pPr lvl="0" algn="ctr">
              <a:defRPr/>
            </a:pPr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(Prophylaxie)</a:t>
            </a:r>
          </a:p>
        </p:txBody>
      </p:sp>
      <p:sp>
        <p:nvSpPr>
          <p:cNvPr id="14" name="Rectangle: Rounded Corners 13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78DE6CE7-4784-47DF-8742-9ECA4EF29D4E}"/>
              </a:ext>
            </a:extLst>
          </p:cNvPr>
          <p:cNvSpPr/>
          <p:nvPr/>
        </p:nvSpPr>
        <p:spPr>
          <a:xfrm>
            <a:off x="4163785" y="1744478"/>
            <a:ext cx="3400073" cy="2979922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: Rounded Corners 14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EAC52B67-8F7B-4941-8801-27A82E8D1A96}"/>
              </a:ext>
            </a:extLst>
          </p:cNvPr>
          <p:cNvSpPr/>
          <p:nvPr/>
        </p:nvSpPr>
        <p:spPr>
          <a:xfrm>
            <a:off x="7988121" y="1744478"/>
            <a:ext cx="3400073" cy="2979922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72530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3A6E-C584-499C-8520-F180DB23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518"/>
            <a:ext cx="10515599" cy="10900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dirty="0"/>
              <a:t>Merci à l’</a:t>
            </a:r>
            <a:r>
              <a:rPr lang="fr-FR" sz="3600" dirty="0" err="1"/>
              <a:t>Hemophilia</a:t>
            </a:r>
            <a:r>
              <a:rPr lang="fr-FR" sz="3600"/>
              <a:t> Alliance pour son soutien à l’élaboration de cette présentation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490F289A-D8AB-4BFD-B8AD-37B7621589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371180" y="3529597"/>
            <a:ext cx="3449638" cy="2012950"/>
          </a:xfrm>
        </p:spPr>
      </p:pic>
    </p:spTree>
    <p:extLst>
      <p:ext uri="{BB962C8B-B14F-4D97-AF65-F5344CB8AC3E}">
        <p14:creationId xmlns:p14="http://schemas.microsoft.com/office/powerpoint/2010/main" val="138165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05B9-B8F3-4BAD-B33E-CE66B088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Auteurs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4F86-6C2F-4004-9502-3953902B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902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Manuel </a:t>
            </a:r>
            <a:r>
              <a:rPr lang="en-CA" b="1" dirty="0" err="1"/>
              <a:t>Carcao</a:t>
            </a:r>
            <a:endParaRPr lang="en-CA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H. Marijke van den Berg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 err="1"/>
              <a:t>Emna</a:t>
            </a:r>
            <a:r>
              <a:rPr lang="en-CA" b="1" dirty="0"/>
              <a:t> </a:t>
            </a:r>
            <a:r>
              <a:rPr lang="en-CA" b="1" dirty="0" err="1"/>
              <a:t>Gouider</a:t>
            </a:r>
            <a:endParaRPr lang="en-CA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Kate </a:t>
            </a:r>
            <a:r>
              <a:rPr lang="en-CA" b="1" dirty="0" err="1"/>
              <a:t>Khair</a:t>
            </a:r>
            <a:endParaRPr lang="en-CA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Manuel A. </a:t>
            </a:r>
            <a:r>
              <a:rPr lang="en-CA" b="1" dirty="0" err="1"/>
              <a:t>Baarslag</a:t>
            </a:r>
            <a:r>
              <a:rPr lang="en-CA" b="1" dirty="0"/>
              <a:t>*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Lisa Bagley**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Francisco de Paula </a:t>
            </a:r>
            <a:r>
              <a:rPr lang="en-CA" b="1" dirty="0" err="1"/>
              <a:t>Careta</a:t>
            </a:r>
            <a:r>
              <a:rPr lang="en-CA" b="1" dirty="0"/>
              <a:t>*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Rolf C. R. </a:t>
            </a:r>
            <a:r>
              <a:rPr lang="en-CA" b="1" dirty="0" err="1"/>
              <a:t>Ljung</a:t>
            </a:r>
            <a:endParaRPr lang="en-CA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Margaret V. Ragni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Elena Santagostino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Glenn F. Pierce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Alok Srivastava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034C1-F467-4053-8C9D-77CDBFC0F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fr-FR" dirty="0"/>
              <a:t>*Personne atteinte d’hémophilie ; **Parent de personne atteinte d’hémophilie</a:t>
            </a:r>
            <a:r>
              <a:rPr lang="en-CA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7ABBB-165A-4ECA-A774-85D7EBACDA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90082" y="1718261"/>
            <a:ext cx="6859043" cy="37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363995-2588-473C-9175-9217648E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892884" cy="10900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Hémophilie = trouble grave de la coagulation à vie</a:t>
            </a:r>
            <a:b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[sans injections régulières de facteur = </a:t>
            </a:r>
            <a:r>
              <a:rPr lang="fr-FR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prophylaxie</a:t>
            </a:r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E23EC50B-D91A-4AEA-BBB0-82AD5D8F9369}"/>
              </a:ext>
            </a:extLst>
          </p:cNvPr>
          <p:cNvSpPr/>
          <p:nvPr/>
        </p:nvSpPr>
        <p:spPr>
          <a:xfrm>
            <a:off x="2481336" y="2135644"/>
            <a:ext cx="3493648" cy="3579355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22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1986E741-6CEC-4C6E-99D0-DBCADCA7A9CA}"/>
              </a:ext>
            </a:extLst>
          </p:cNvPr>
          <p:cNvSpPr/>
          <p:nvPr/>
        </p:nvSpPr>
        <p:spPr>
          <a:xfrm>
            <a:off x="6475852" y="2135644"/>
            <a:ext cx="3493648" cy="3579355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4236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720E-D284-4935-9D7E-A880B0C8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915186" cy="10900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Hémophilie = trouble grave de la coagulation à vie</a:t>
            </a:r>
            <a:b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[sans injections régulières de facteur = </a:t>
            </a:r>
            <a:r>
              <a:rPr lang="fr-FR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prophylaxie</a:t>
            </a:r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C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2B4EC0-E55F-493C-A0A8-700AF50DA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73" t="49113" r="896" b="12542"/>
          <a:stretch/>
        </p:blipFill>
        <p:spPr>
          <a:xfrm>
            <a:off x="7410450" y="3919564"/>
            <a:ext cx="2971800" cy="1814486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CDB151-6546-4E78-835D-876B01CD4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2" t="1432" r="58126" b="65649"/>
          <a:stretch/>
        </p:blipFill>
        <p:spPr>
          <a:xfrm>
            <a:off x="2228850" y="1595464"/>
            <a:ext cx="2914650" cy="1643036"/>
          </a:xfrm>
          <a:prstGeom prst="roundRect">
            <a:avLst/>
          </a:prstGeom>
        </p:spPr>
      </p:pic>
      <p:sp>
        <p:nvSpPr>
          <p:cNvPr id="21" name="Rectangle: Rounded Corners 2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28D62086-2EE7-4112-8371-A82A58B60402}"/>
              </a:ext>
            </a:extLst>
          </p:cNvPr>
          <p:cNvSpPr/>
          <p:nvPr/>
        </p:nvSpPr>
        <p:spPr>
          <a:xfrm>
            <a:off x="203200" y="1595464"/>
            <a:ext cx="2267940" cy="2062136"/>
          </a:xfrm>
          <a:prstGeom prst="roundRect">
            <a:avLst/>
          </a:prstGeom>
          <a:blipFill rotWithShape="1">
            <a:blip r:embed="rId4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: Rounded Corners 21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4EAE38BE-C83B-45A0-A2C1-CFDF32B15DFB}"/>
              </a:ext>
            </a:extLst>
          </p:cNvPr>
          <p:cNvSpPr/>
          <p:nvPr/>
        </p:nvSpPr>
        <p:spPr>
          <a:xfrm>
            <a:off x="9884712" y="4147458"/>
            <a:ext cx="2167588" cy="1961126"/>
          </a:xfrm>
          <a:prstGeom prst="roundRect">
            <a:avLst/>
          </a:prstGeom>
          <a:blipFill rotWithShape="1">
            <a:blip r:embed="rId5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B393E6-7203-4C39-89BE-294E31625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" t="46295" r="67218" b="12542"/>
          <a:stretch/>
        </p:blipFill>
        <p:spPr>
          <a:xfrm>
            <a:off x="1466850" y="3805264"/>
            <a:ext cx="2800350" cy="1947836"/>
          </a:xfrm>
          <a:prstGeom prst="round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9C55CB-6E7D-4D1F-A621-DC2B05429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99" r="3789" b="65279"/>
          <a:stretch/>
        </p:blipFill>
        <p:spPr>
          <a:xfrm>
            <a:off x="7239000" y="1595464"/>
            <a:ext cx="2914650" cy="1643036"/>
          </a:xfrm>
          <a:prstGeom prst="round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1E3B2B-2C3B-4799-9F8A-AB987397A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7" t="31802" r="38085" b="20191"/>
          <a:stretch/>
        </p:blipFill>
        <p:spPr>
          <a:xfrm>
            <a:off x="5105400" y="3100414"/>
            <a:ext cx="1866900" cy="2271686"/>
          </a:xfrm>
          <a:prstGeom prst="round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74E7DF-C6E0-40E8-82E5-B0948DC4A664}"/>
              </a:ext>
            </a:extLst>
          </p:cNvPr>
          <p:cNvSpPr/>
          <p:nvPr/>
        </p:nvSpPr>
        <p:spPr>
          <a:xfrm>
            <a:off x="4957021" y="2035223"/>
            <a:ext cx="1906073" cy="74697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ysClr val="windowText" lastClr="000000"/>
                </a:solidFill>
              </a:rPr>
              <a:t>Tissus mous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201B302-68F4-47AB-824D-A70DB723367B}"/>
              </a:ext>
            </a:extLst>
          </p:cNvPr>
          <p:cNvSpPr/>
          <p:nvPr/>
        </p:nvSpPr>
        <p:spPr>
          <a:xfrm>
            <a:off x="2906062" y="4044432"/>
            <a:ext cx="1259986" cy="42791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Muscle</a:t>
            </a:r>
            <a:endParaRPr lang="en-CA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E8C160-8214-47A3-B672-CF0B5E9B5B4B}"/>
              </a:ext>
            </a:extLst>
          </p:cNvPr>
          <p:cNvSpPr/>
          <p:nvPr/>
        </p:nvSpPr>
        <p:spPr>
          <a:xfrm>
            <a:off x="7762429" y="4201239"/>
            <a:ext cx="1684133" cy="42791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Articulation</a:t>
            </a:r>
            <a:endParaRPr lang="en-CA" sz="2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2C0DFE-BA18-4368-836B-1F31241CA1E4}"/>
              </a:ext>
            </a:extLst>
          </p:cNvPr>
          <p:cNvCxnSpPr>
            <a:cxnSpLocks/>
          </p:cNvCxnSpPr>
          <p:nvPr/>
        </p:nvCxnSpPr>
        <p:spPr>
          <a:xfrm flipH="1" flipV="1">
            <a:off x="5762626" y="5267325"/>
            <a:ext cx="800099" cy="514350"/>
          </a:xfrm>
          <a:prstGeom prst="straightConnector1">
            <a:avLst/>
          </a:prstGeom>
          <a:ln w="88900">
            <a:solidFill>
              <a:srgbClr val="FF0C3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FB318D4-D37E-47EA-83AA-613FD9C367F3}"/>
              </a:ext>
            </a:extLst>
          </p:cNvPr>
          <p:cNvSpPr/>
          <p:nvPr/>
        </p:nvSpPr>
        <p:spPr>
          <a:xfrm>
            <a:off x="5514975" y="5652152"/>
            <a:ext cx="2003871" cy="42791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ysClr val="windowText" lastClr="000000"/>
                </a:solidFill>
              </a:rPr>
              <a:t>Intracrânien</a:t>
            </a:r>
          </a:p>
        </p:txBody>
      </p:sp>
    </p:spTree>
    <p:extLst>
      <p:ext uri="{BB962C8B-B14F-4D97-AF65-F5344CB8AC3E}">
        <p14:creationId xmlns:p14="http://schemas.microsoft.com/office/powerpoint/2010/main" val="380613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5530-4ABE-41DF-A6AF-F38CA3F3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Ce qui entraîne…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nwabr.org/studentbiotech/winners/studentwork/2007/WB_BA_TRONGTHAM/picelbow.jpg">
            <a:extLst>
              <a:ext uri="{FF2B5EF4-FFF2-40B4-BE49-F238E27FC236}">
                <a16:creationId xmlns:a16="http://schemas.microsoft.com/office/drawing/2014/main" id="{870663D6-17AB-445E-B0AF-8A8A5A59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5" y="1598613"/>
            <a:ext cx="3024188" cy="207168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F8E2766-AD24-4CCC-8863-0B2E0A5B2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240082"/>
              </p:ext>
            </p:extLst>
          </p:nvPr>
        </p:nvGraphicFramePr>
        <p:xfrm>
          <a:off x="1310618" y="3777899"/>
          <a:ext cx="1876701" cy="200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296375" imgH="5152381" progId="MSPhotoEd.3">
                  <p:embed/>
                </p:oleObj>
              </mc:Choice>
              <mc:Fallback>
                <p:oleObj name="Photo Editor Photo" r:id="rId4" imgW="4296375" imgH="5152381" progId="MSPhotoEd.3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FF8E2766-AD24-4CCC-8863-0B2E0A5B2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18" y="3777899"/>
                        <a:ext cx="1876701" cy="2002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>
            <a:extLst>
              <a:ext uri="{FF2B5EF4-FFF2-40B4-BE49-F238E27FC236}">
                <a16:creationId xmlns:a16="http://schemas.microsoft.com/office/drawing/2014/main" id="{254C354C-A4D0-4A6F-A937-08D162B20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4" t="10112" r="5460" b="12012"/>
          <a:stretch>
            <a:fillRect/>
          </a:stretch>
        </p:blipFill>
        <p:spPr bwMode="auto">
          <a:xfrm>
            <a:off x="5098882" y="3766092"/>
            <a:ext cx="1521207" cy="201240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61E43D8-85FA-43CA-8424-E8F055E30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62" y="1619380"/>
            <a:ext cx="4050472" cy="4161499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A302EBA-722A-425C-B11F-580AFA9721EC}"/>
              </a:ext>
            </a:extLst>
          </p:cNvPr>
          <p:cNvSpPr txBox="1">
            <a:spLocks/>
          </p:cNvSpPr>
          <p:nvPr/>
        </p:nvSpPr>
        <p:spPr>
          <a:xfrm>
            <a:off x="8385929" y="5853113"/>
            <a:ext cx="3024000" cy="432000"/>
          </a:xfrm>
          <a:prstGeom prst="roundRect">
            <a:avLst/>
          </a:prstGeom>
          <a:solidFill>
            <a:schemeClr val="accent4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altLang="en-US" sz="2000" b="1" dirty="0"/>
              <a:t>Décès précoce</a:t>
            </a:r>
          </a:p>
        </p:txBody>
      </p:sp>
      <p:pic>
        <p:nvPicPr>
          <p:cNvPr id="10" name="Picture 6" descr="http://farm2.static.flickr.com/1273/858279185_ff9765a4e4.jpg?v=0">
            <a:extLst>
              <a:ext uri="{FF2B5EF4-FFF2-40B4-BE49-F238E27FC236}">
                <a16:creationId xmlns:a16="http://schemas.microsoft.com/office/drawing/2014/main" id="{43E70AD9-360D-4BBF-B80E-CD14C2BA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7" b="10522"/>
          <a:stretch>
            <a:fillRect/>
          </a:stretch>
        </p:blipFill>
        <p:spPr bwMode="auto">
          <a:xfrm>
            <a:off x="3908475" y="1601564"/>
            <a:ext cx="3902025" cy="206873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B935CAE-2D22-464C-9582-1B13816FAF0F}"/>
              </a:ext>
            </a:extLst>
          </p:cNvPr>
          <p:cNvSpPr txBox="1">
            <a:spLocks/>
          </p:cNvSpPr>
          <p:nvPr/>
        </p:nvSpPr>
        <p:spPr>
          <a:xfrm>
            <a:off x="711352" y="5853112"/>
            <a:ext cx="3024188" cy="583901"/>
          </a:xfrm>
          <a:prstGeom prst="roundRect">
            <a:avLst/>
          </a:prstGeom>
          <a:solidFill>
            <a:schemeClr val="accent4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CA" altLang="en-US" sz="2000" b="1" dirty="0"/>
              <a:t>Destruction des articulations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ED4BDCF-5316-4771-9CC8-165E6EE2A42C}"/>
              </a:ext>
            </a:extLst>
          </p:cNvPr>
          <p:cNvSpPr txBox="1">
            <a:spLocks/>
          </p:cNvSpPr>
          <p:nvPr/>
        </p:nvSpPr>
        <p:spPr>
          <a:xfrm>
            <a:off x="4374294" y="5853113"/>
            <a:ext cx="3024000" cy="432000"/>
          </a:xfrm>
          <a:prstGeom prst="roundRect">
            <a:avLst/>
          </a:prstGeom>
          <a:solidFill>
            <a:schemeClr val="accent4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altLang="en-US" sz="2000" b="1" dirty="0"/>
              <a:t>Douleur &amp; Invalidité</a:t>
            </a:r>
          </a:p>
        </p:txBody>
      </p:sp>
      <p:sp>
        <p:nvSpPr>
          <p:cNvPr id="22" name="Rectangle: Rounded Corners 21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5AF143B0-FF84-4C07-A31E-D0565DA27CD9}"/>
              </a:ext>
            </a:extLst>
          </p:cNvPr>
          <p:cNvSpPr/>
          <p:nvPr/>
        </p:nvSpPr>
        <p:spPr>
          <a:xfrm>
            <a:off x="8081516" y="76802"/>
            <a:ext cx="1429305" cy="1477264"/>
          </a:xfrm>
          <a:prstGeom prst="roundRect">
            <a:avLst/>
          </a:prstGeom>
          <a:blipFill rotWithShape="1">
            <a:blip r:embed="rId9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22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E75AF074-D14F-446B-8EE9-512056B46E10}"/>
              </a:ext>
            </a:extLst>
          </p:cNvPr>
          <p:cNvSpPr/>
          <p:nvPr/>
        </p:nvSpPr>
        <p:spPr>
          <a:xfrm>
            <a:off x="9676398" y="76802"/>
            <a:ext cx="1429305" cy="1477264"/>
          </a:xfrm>
          <a:prstGeom prst="roundRect">
            <a:avLst/>
          </a:prstGeom>
          <a:blipFill rotWithShape="1">
            <a:blip r:embed="rId10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3195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5530-4ABE-41DF-A6AF-F38CA3F3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Mais avec la prophylaxie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4350C-BBF5-46B6-886E-FB66F269B4FB}"/>
              </a:ext>
            </a:extLst>
          </p:cNvPr>
          <p:cNvSpPr txBox="1"/>
          <p:nvPr/>
        </p:nvSpPr>
        <p:spPr>
          <a:xfrm>
            <a:off x="1637574" y="4879436"/>
            <a:ext cx="8916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 ne doivent pas subir cela !</a:t>
            </a:r>
          </a:p>
        </p:txBody>
      </p:sp>
      <p:sp>
        <p:nvSpPr>
          <p:cNvPr id="11" name="Rectangle: Rounded Corners 1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AE4FDCCE-FBC9-4D29-97C5-B043EE8C2418}"/>
              </a:ext>
            </a:extLst>
          </p:cNvPr>
          <p:cNvSpPr/>
          <p:nvPr/>
        </p:nvSpPr>
        <p:spPr>
          <a:xfrm>
            <a:off x="1894114" y="1175658"/>
            <a:ext cx="3627123" cy="3578104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: Rounded Corners 11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A01279AE-E2C8-4A8D-BAAF-BCBFF5A85962}"/>
              </a:ext>
            </a:extLst>
          </p:cNvPr>
          <p:cNvSpPr/>
          <p:nvPr/>
        </p:nvSpPr>
        <p:spPr>
          <a:xfrm>
            <a:off x="5941420" y="1175658"/>
            <a:ext cx="3627123" cy="3578104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5614379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BB0"/>
      </a:accent1>
      <a:accent2>
        <a:srgbClr val="719500"/>
      </a:accent2>
      <a:accent3>
        <a:srgbClr val="642566"/>
      </a:accent3>
      <a:accent4>
        <a:srgbClr val="FBD913"/>
      </a:accent4>
      <a:accent5>
        <a:srgbClr val="E60D2E"/>
      </a:accent5>
      <a:accent6>
        <a:srgbClr val="C4123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D04D5609056428849DEFF65104C64" ma:contentTypeVersion="12" ma:contentTypeDescription="Create a new document." ma:contentTypeScope="" ma:versionID="c9fb029bce41deb36155a5f353c2c657">
  <xsd:schema xmlns:xsd="http://www.w3.org/2001/XMLSchema" xmlns:xs="http://www.w3.org/2001/XMLSchema" xmlns:p="http://schemas.microsoft.com/office/2006/metadata/properties" xmlns:ns2="902d07f0-7c98-4576-84da-3dac784571f8" xmlns:ns3="026d5d3f-5486-42e2-99f8-af2f5497c969" targetNamespace="http://schemas.microsoft.com/office/2006/metadata/properties" ma:root="true" ma:fieldsID="ac66eea08b5c00b7d0a842f1ce619eda" ns2:_="" ns3:_="">
    <xsd:import namespace="902d07f0-7c98-4576-84da-3dac784571f8"/>
    <xsd:import namespace="026d5d3f-5486-42e2-99f8-af2f5497c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d07f0-7c98-4576-84da-3dac784571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d5d3f-5486-42e2-99f8-af2f5497c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E9DDA8-F148-446B-86A7-61F66969D136}"/>
</file>

<file path=customXml/itemProps2.xml><?xml version="1.0" encoding="utf-8"?>
<ds:datastoreItem xmlns:ds="http://schemas.openxmlformats.org/officeDocument/2006/customXml" ds:itemID="{A0FE576B-A319-4D40-A444-AD5FCF08384D}"/>
</file>

<file path=customXml/itemProps3.xml><?xml version="1.0" encoding="utf-8"?>
<ds:datastoreItem xmlns:ds="http://schemas.openxmlformats.org/officeDocument/2006/customXml" ds:itemID="{88DB5D0F-F51E-4F7B-94EF-3C5F6FF3AF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3028</TotalTime>
  <Words>3071</Words>
  <Application>Microsoft Office PowerPoint</Application>
  <PresentationFormat>Widescreen</PresentationFormat>
  <Paragraphs>759</Paragraphs>
  <Slides>49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2_Office Theme</vt:lpstr>
      <vt:lpstr>Photo Editor Photo</vt:lpstr>
      <vt:lpstr>Lignes directrices pour l’hémophilie applicables à tous</vt:lpstr>
      <vt:lpstr>Lignes directrices pour la prise en charge de l’hémophilie</vt:lpstr>
      <vt:lpstr>Chapitre 6 : Prophylaxie dans le domaine de l’hémophilie</vt:lpstr>
      <vt:lpstr>Conflits d’intérêt : Manuel Carcao</vt:lpstr>
      <vt:lpstr>Auteurs</vt:lpstr>
      <vt:lpstr>Hémophilie = trouble grave de la coagulation à vie [sans injections régulières de facteur = prophylaxie]</vt:lpstr>
      <vt:lpstr>Hémophilie = trouble grave de la coagulation à vie [sans injections régulières de facteur = prophylaxie]</vt:lpstr>
      <vt:lpstr>Ce qui entraîne… </vt:lpstr>
      <vt:lpstr>Mais avec la prophylaxie</vt:lpstr>
      <vt:lpstr>Prophylaxie avec facteur à ½ vie standard  forte des saignements</vt:lpstr>
      <vt:lpstr>Prophylaxie avec facteur à ½ vie standard  forte des saignements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Prophylaxie avec facteur à ½ vie standard  forte des saignements</vt:lpstr>
      <vt:lpstr>Prophylaxie avec facteur à ½ vie standard  forte des saignements</vt:lpstr>
      <vt:lpstr>Prophylaxie avec facteur à ½ vie standard  forte des saignements</vt:lpstr>
      <vt:lpstr>Prophylaxie avec facteur à ½ vie standard  forte des saignements</vt:lpstr>
      <vt:lpstr>Prophylaxie à pleine dose de FVIII à demi-vie standard</vt:lpstr>
      <vt:lpstr>Une injection, c’est déjà dur ! </vt:lpstr>
      <vt:lpstr>Prophylaxie à pleine dose de FVIII à demi-vie standard – très difficile</vt:lpstr>
      <vt:lpstr>Prophylaxie à pleine dose de FVIII à demi-vie standard – très difficile</vt:lpstr>
      <vt:lpstr>Prophylaxie à pleine dose de FVIII à demi-vie standard – très difficile</vt:lpstr>
      <vt:lpstr>Prophylaxie à pleine dose de FVIII à demi-vie standard – très difficile</vt:lpstr>
      <vt:lpstr>Prophylaxie à pleine dose de FVIII à demi-vie standard – très difficile</vt:lpstr>
      <vt:lpstr>Prophylaxie à pleine dose de FVIII à demi-vie standard – très difficile</vt:lpstr>
      <vt:lpstr># de saignements articulaires vs base de référence du FVIII</vt:lpstr>
      <vt:lpstr># de saignements articulaires vs base de référence du FVIII</vt:lpstr>
      <vt:lpstr>Prophylaxie : les patients ont besoin</vt:lpstr>
      <vt:lpstr>PowerPoint Presentation</vt:lpstr>
      <vt:lpstr>PowerPoint Presentation</vt:lpstr>
      <vt:lpstr>PowerPoint Presentation</vt:lpstr>
      <vt:lpstr>Prophylaxie  Nous pouvons faire mieux</vt:lpstr>
      <vt:lpstr>Avantages des CFC à demi-vie prolongée</vt:lpstr>
      <vt:lpstr>PowerPoint Presentation</vt:lpstr>
      <vt:lpstr>PowerPoint Presentation</vt:lpstr>
      <vt:lpstr>Prophylaxie par emicizumab   &gt;90 %  des saignements (vs à la demande)</vt:lpstr>
      <vt:lpstr>Prophylaxie par emicizumab    &gt;90 %  des saignements (vs à la demande)</vt:lpstr>
      <vt:lpstr>Avantages de l’emicizumab</vt:lpstr>
      <vt:lpstr>PowerPoint Presentation</vt:lpstr>
      <vt:lpstr>What is prophylaxis?</vt:lpstr>
      <vt:lpstr>Qu’est-ce que la prophylaxie ?</vt:lpstr>
      <vt:lpstr>Qu’est-ce que la prophylaxie ?</vt:lpstr>
      <vt:lpstr>PowerPoint Presentation</vt:lpstr>
      <vt:lpstr>PowerPoint Presentation</vt:lpstr>
      <vt:lpstr>Merci à l’Hemophilia Alliance pour son soutien à l’élaboration de cette présentation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Jubb</dc:creator>
  <cp:lastModifiedBy>Julia Chadwick</cp:lastModifiedBy>
  <cp:revision>150</cp:revision>
  <dcterms:created xsi:type="dcterms:W3CDTF">2020-08-28T16:07:48Z</dcterms:created>
  <dcterms:modified xsi:type="dcterms:W3CDTF">2021-08-24T15:14:12Z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0x010100E24D04D5609056428849DEFF65104C64</vt:lpwstr>
  </property>
  <property fmtid="{D5CDD505-2E9C-101B-9397-08002B2CF9AE}" pid="3" name="Order">
    <vt:r8>1557400</vt:r8>
  </property>
</Properties>
</file>