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 id="2147483686" r:id="rId2"/>
  </p:sldMasterIdLst>
  <p:notesMasterIdLst>
    <p:notesMasterId r:id="rId36"/>
  </p:notesMasterIdLst>
  <p:sldIdLst>
    <p:sldId id="2984" r:id="rId3"/>
    <p:sldId id="2807" r:id="rId4"/>
    <p:sldId id="2976" r:id="rId5"/>
    <p:sldId id="2781" r:id="rId6"/>
    <p:sldId id="2782" r:id="rId7"/>
    <p:sldId id="261" r:id="rId8"/>
    <p:sldId id="2975" r:id="rId9"/>
    <p:sldId id="264" r:id="rId10"/>
    <p:sldId id="265" r:id="rId11"/>
    <p:sldId id="2973" r:id="rId12"/>
    <p:sldId id="2792" r:id="rId13"/>
    <p:sldId id="2977" r:id="rId14"/>
    <p:sldId id="2978" r:id="rId15"/>
    <p:sldId id="2989" r:id="rId16"/>
    <p:sldId id="2980" r:id="rId17"/>
    <p:sldId id="2981" r:id="rId18"/>
    <p:sldId id="2982" r:id="rId19"/>
    <p:sldId id="273" r:id="rId20"/>
    <p:sldId id="2983" r:id="rId21"/>
    <p:sldId id="2985" r:id="rId22"/>
    <p:sldId id="2988" r:id="rId23"/>
    <p:sldId id="270" r:id="rId24"/>
    <p:sldId id="271" r:id="rId25"/>
    <p:sldId id="2803" r:id="rId26"/>
    <p:sldId id="2767" r:id="rId27"/>
    <p:sldId id="2986" r:id="rId28"/>
    <p:sldId id="276" r:id="rId29"/>
    <p:sldId id="2987" r:id="rId30"/>
    <p:sldId id="278" r:id="rId31"/>
    <p:sldId id="277" r:id="rId32"/>
    <p:sldId id="279" r:id="rId33"/>
    <p:sldId id="2768" r:id="rId34"/>
    <p:sldId id="276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Chadwick" initials="JC" lastIdx="60" clrIdx="0">
    <p:extLst>
      <p:ext uri="{19B8F6BF-5375-455C-9EA6-DF929625EA0E}">
        <p15:presenceInfo xmlns:p15="http://schemas.microsoft.com/office/powerpoint/2012/main" userId="S::jchadwick@wfh.org::bd1ae82f-124b-4de6-bc22-d4eddcd0bf4b" providerId="AD"/>
      </p:ext>
    </p:extLst>
  </p:cmAuthor>
  <p:cmAuthor id="2" name="janice meisner" initials="jm" lastIdx="6" clrIdx="1">
    <p:extLst>
      <p:ext uri="{19B8F6BF-5375-455C-9EA6-DF929625EA0E}">
        <p15:presenceInfo xmlns:p15="http://schemas.microsoft.com/office/powerpoint/2012/main" userId="S::janice.meisner@livagency.ca::8a8d4f83-58bd-46bc-8c13-248eb80342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B0"/>
    <a:srgbClr val="E31837"/>
    <a:srgbClr val="FFFFFF"/>
    <a:srgbClr val="719500"/>
    <a:srgbClr val="FDB913"/>
    <a:srgbClr val="642566"/>
    <a:srgbClr val="E6E6E6"/>
    <a:srgbClr val="8B0E04"/>
    <a:srgbClr val="FF0C30"/>
    <a:srgbClr val="FFB3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842E99-04EA-4010-B4D2-736791A0FE4E}" v="1" dt="2021-03-11T14:56:35.085"/>
  </p1510:revLst>
</p1510:revInfo>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3" autoAdjust="0"/>
    <p:restoredTop sz="86392" autoAdjust="0"/>
  </p:normalViewPr>
  <p:slideViewPr>
    <p:cSldViewPr snapToGrid="0" snapToObjects="1" showGuides="1">
      <p:cViewPr varScale="1">
        <p:scale>
          <a:sx n="67" d="100"/>
          <a:sy n="67" d="100"/>
        </p:scale>
        <p:origin x="1282" y="48"/>
      </p:cViewPr>
      <p:guideLst>
        <p:guide orient="horz" pos="2160"/>
        <p:guide pos="3817"/>
      </p:guideLst>
    </p:cSldViewPr>
  </p:slideViewPr>
  <p:outlineViewPr>
    <p:cViewPr>
      <p:scale>
        <a:sx n="33" d="100"/>
        <a:sy n="33" d="100"/>
      </p:scale>
      <p:origin x="0" y="-12288"/>
    </p:cViewPr>
  </p:outlineViewPr>
  <p:notesTextViewPr>
    <p:cViewPr>
      <p:scale>
        <a:sx n="1" d="1"/>
        <a:sy n="1" d="1"/>
      </p:scale>
      <p:origin x="0" y="0"/>
    </p:cViewPr>
  </p:notesTextViewPr>
  <p:sorterViewPr>
    <p:cViewPr varScale="1">
      <p:scale>
        <a:sx n="1" d="1"/>
        <a:sy n="1" d="1"/>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Chadwick" userId="bd1ae82f-124b-4de6-bc22-d4eddcd0bf4b" providerId="ADAL" clId="{60842E99-04EA-4010-B4D2-736791A0FE4E}"/>
    <pc:docChg chg="undo custSel modSld">
      <pc:chgData name="Julia Chadwick" userId="bd1ae82f-124b-4de6-bc22-d4eddcd0bf4b" providerId="ADAL" clId="{60842E99-04EA-4010-B4D2-736791A0FE4E}" dt="2021-03-11T15:03:41.299" v="194" actId="20577"/>
      <pc:docMkLst>
        <pc:docMk/>
      </pc:docMkLst>
      <pc:sldChg chg="modSp mod">
        <pc:chgData name="Julia Chadwick" userId="bd1ae82f-124b-4de6-bc22-d4eddcd0bf4b" providerId="ADAL" clId="{60842E99-04EA-4010-B4D2-736791A0FE4E}" dt="2021-03-11T15:00:51.989" v="92" actId="20577"/>
        <pc:sldMkLst>
          <pc:docMk/>
          <pc:sldMk cId="1438554870" sldId="270"/>
        </pc:sldMkLst>
        <pc:spChg chg="mod">
          <ac:chgData name="Julia Chadwick" userId="bd1ae82f-124b-4de6-bc22-d4eddcd0bf4b" providerId="ADAL" clId="{60842E99-04EA-4010-B4D2-736791A0FE4E}" dt="2021-03-11T15:00:51.989" v="92" actId="20577"/>
          <ac:spMkLst>
            <pc:docMk/>
            <pc:sldMk cId="1438554870" sldId="270"/>
            <ac:spMk id="25" creationId="{DD1B9A6B-D23E-4951-98F3-54BEB0BDABDF}"/>
          </ac:spMkLst>
        </pc:spChg>
      </pc:sldChg>
      <pc:sldChg chg="modSp mod">
        <pc:chgData name="Julia Chadwick" userId="bd1ae82f-124b-4de6-bc22-d4eddcd0bf4b" providerId="ADAL" clId="{60842E99-04EA-4010-B4D2-736791A0FE4E}" dt="2021-03-11T14:55:38.318" v="6" actId="20577"/>
        <pc:sldMkLst>
          <pc:docMk/>
          <pc:sldMk cId="4253785120" sldId="271"/>
        </pc:sldMkLst>
        <pc:spChg chg="mod">
          <ac:chgData name="Julia Chadwick" userId="bd1ae82f-124b-4de6-bc22-d4eddcd0bf4b" providerId="ADAL" clId="{60842E99-04EA-4010-B4D2-736791A0FE4E}" dt="2021-03-11T14:55:38.318" v="6" actId="20577"/>
          <ac:spMkLst>
            <pc:docMk/>
            <pc:sldMk cId="4253785120" sldId="271"/>
            <ac:spMk id="18" creationId="{9AA5E1B6-A57D-49B0-8618-75511D19882D}"/>
          </ac:spMkLst>
        </pc:spChg>
      </pc:sldChg>
      <pc:sldChg chg="modSp mod">
        <pc:chgData name="Julia Chadwick" userId="bd1ae82f-124b-4de6-bc22-d4eddcd0bf4b" providerId="ADAL" clId="{60842E99-04EA-4010-B4D2-736791A0FE4E}" dt="2021-03-11T14:57:10.641" v="72" actId="6549"/>
        <pc:sldMkLst>
          <pc:docMk/>
          <pc:sldMk cId="1853168260" sldId="276"/>
        </pc:sldMkLst>
        <pc:spChg chg="mod">
          <ac:chgData name="Julia Chadwick" userId="bd1ae82f-124b-4de6-bc22-d4eddcd0bf4b" providerId="ADAL" clId="{60842E99-04EA-4010-B4D2-736791A0FE4E}" dt="2021-03-11T14:57:10.641" v="72" actId="6549"/>
          <ac:spMkLst>
            <pc:docMk/>
            <pc:sldMk cId="1853168260" sldId="276"/>
            <ac:spMk id="18" creationId="{1A059732-0659-4CC4-B8D6-58ECE134E3D0}"/>
          </ac:spMkLst>
        </pc:spChg>
      </pc:sldChg>
      <pc:sldChg chg="modSp mod">
        <pc:chgData name="Julia Chadwick" userId="bd1ae82f-124b-4de6-bc22-d4eddcd0bf4b" providerId="ADAL" clId="{60842E99-04EA-4010-B4D2-736791A0FE4E}" dt="2021-03-11T14:59:35.478" v="85" actId="20577"/>
        <pc:sldMkLst>
          <pc:docMk/>
          <pc:sldMk cId="2933034811" sldId="278"/>
        </pc:sldMkLst>
        <pc:spChg chg="mod">
          <ac:chgData name="Julia Chadwick" userId="bd1ae82f-124b-4de6-bc22-d4eddcd0bf4b" providerId="ADAL" clId="{60842E99-04EA-4010-B4D2-736791A0FE4E}" dt="2021-03-11T14:59:35.478" v="85" actId="20577"/>
          <ac:spMkLst>
            <pc:docMk/>
            <pc:sldMk cId="2933034811" sldId="278"/>
            <ac:spMk id="4" creationId="{4B71E1D2-09F3-4AF5-9237-591878F516CE}"/>
          </ac:spMkLst>
        </pc:spChg>
      </pc:sldChg>
      <pc:sldChg chg="modSp mod">
        <pc:chgData name="Julia Chadwick" userId="bd1ae82f-124b-4de6-bc22-d4eddcd0bf4b" providerId="ADAL" clId="{60842E99-04EA-4010-B4D2-736791A0FE4E}" dt="2021-03-11T15:03:41.299" v="194" actId="20577"/>
        <pc:sldMkLst>
          <pc:docMk/>
          <pc:sldMk cId="3100547785" sldId="2767"/>
        </pc:sldMkLst>
        <pc:spChg chg="mod">
          <ac:chgData name="Julia Chadwick" userId="bd1ae82f-124b-4de6-bc22-d4eddcd0bf4b" providerId="ADAL" clId="{60842E99-04EA-4010-B4D2-736791A0FE4E}" dt="2021-03-11T15:03:41.299" v="194" actId="20577"/>
          <ac:spMkLst>
            <pc:docMk/>
            <pc:sldMk cId="3100547785" sldId="2767"/>
            <ac:spMk id="16" creationId="{D2392E83-1A27-4A0A-9451-8B16CACE3E4F}"/>
          </ac:spMkLst>
        </pc:spChg>
        <pc:spChg chg="mod">
          <ac:chgData name="Julia Chadwick" userId="bd1ae82f-124b-4de6-bc22-d4eddcd0bf4b" providerId="ADAL" clId="{60842E99-04EA-4010-B4D2-736791A0FE4E}" dt="2021-03-11T15:01:16.822" v="106" actId="20577"/>
          <ac:spMkLst>
            <pc:docMk/>
            <pc:sldMk cId="3100547785" sldId="2767"/>
            <ac:spMk id="41" creationId="{786F4C6B-2B62-4796-A3D5-0073ED3A3843}"/>
          </ac:spMkLst>
        </pc:spChg>
        <pc:spChg chg="mod">
          <ac:chgData name="Julia Chadwick" userId="bd1ae82f-124b-4de6-bc22-d4eddcd0bf4b" providerId="ADAL" clId="{60842E99-04EA-4010-B4D2-736791A0FE4E}" dt="2021-03-11T14:56:08.962" v="9" actId="21"/>
          <ac:spMkLst>
            <pc:docMk/>
            <pc:sldMk cId="3100547785" sldId="2767"/>
            <ac:spMk id="55" creationId="{19CCBF31-8CF0-4A73-AA74-6EAC33D4ED24}"/>
          </ac:spMkLst>
        </pc:spChg>
      </pc:sldChg>
      <pc:sldChg chg="modSp mod">
        <pc:chgData name="Julia Chadwick" userId="bd1ae82f-124b-4de6-bc22-d4eddcd0bf4b" providerId="ADAL" clId="{60842E99-04EA-4010-B4D2-736791A0FE4E}" dt="2021-03-11T14:54:08.503" v="0" actId="20577"/>
        <pc:sldMkLst>
          <pc:docMk/>
          <pc:sldMk cId="2481973445" sldId="2792"/>
        </pc:sldMkLst>
        <pc:spChg chg="mod">
          <ac:chgData name="Julia Chadwick" userId="bd1ae82f-124b-4de6-bc22-d4eddcd0bf4b" providerId="ADAL" clId="{60842E99-04EA-4010-B4D2-736791A0FE4E}" dt="2021-03-11T14:54:08.503" v="0" actId="20577"/>
          <ac:spMkLst>
            <pc:docMk/>
            <pc:sldMk cId="2481973445" sldId="2792"/>
            <ac:spMk id="5" creationId="{00000000-0000-0000-0000-000000000000}"/>
          </ac:spMkLst>
        </pc:spChg>
      </pc:sldChg>
      <pc:sldChg chg="addSp modSp mod">
        <pc:chgData name="Julia Chadwick" userId="bd1ae82f-124b-4de6-bc22-d4eddcd0bf4b" providerId="ADAL" clId="{60842E99-04EA-4010-B4D2-736791A0FE4E}" dt="2021-03-11T14:57:00.526" v="71" actId="948"/>
        <pc:sldMkLst>
          <pc:docMk/>
          <pc:sldMk cId="4054316241" sldId="2986"/>
        </pc:sldMkLst>
        <pc:spChg chg="add mod">
          <ac:chgData name="Julia Chadwick" userId="bd1ae82f-124b-4de6-bc22-d4eddcd0bf4b" providerId="ADAL" clId="{60842E99-04EA-4010-B4D2-736791A0FE4E}" dt="2021-03-11T14:57:00.526" v="71" actId="948"/>
          <ac:spMkLst>
            <pc:docMk/>
            <pc:sldMk cId="4054316241" sldId="2986"/>
            <ac:spMk id="8" creationId="{955F373F-7BA5-408D-8191-1D23A5B37E64}"/>
          </ac:spMkLst>
        </pc:spChg>
      </pc:sldChg>
      <pc:sldChg chg="addSp modSp mod">
        <pc:chgData name="Julia Chadwick" userId="bd1ae82f-124b-4de6-bc22-d4eddcd0bf4b" providerId="ADAL" clId="{60842E99-04EA-4010-B4D2-736791A0FE4E}" dt="2021-03-11T15:02:38.309" v="186" actId="1035"/>
        <pc:sldMkLst>
          <pc:docMk/>
          <pc:sldMk cId="979328989" sldId="2987"/>
        </pc:sldMkLst>
        <pc:spChg chg="add mod">
          <ac:chgData name="Julia Chadwick" userId="bd1ae82f-124b-4de6-bc22-d4eddcd0bf4b" providerId="ADAL" clId="{60842E99-04EA-4010-B4D2-736791A0FE4E}" dt="2021-03-11T15:02:38.309" v="186" actId="1035"/>
          <ac:spMkLst>
            <pc:docMk/>
            <pc:sldMk cId="979328989" sldId="2987"/>
            <ac:spMk id="12" creationId="{C1D58531-03CE-474E-8883-069751B5B095}"/>
          </ac:spMkLst>
        </pc:spChg>
      </pc:sldChg>
      <pc:sldChg chg="modSp mod">
        <pc:chgData name="Julia Chadwick" userId="bd1ae82f-124b-4de6-bc22-d4eddcd0bf4b" providerId="ADAL" clId="{60842E99-04EA-4010-B4D2-736791A0FE4E}" dt="2021-03-11T15:03:23.316" v="190" actId="20577"/>
        <pc:sldMkLst>
          <pc:docMk/>
          <pc:sldMk cId="843033639" sldId="2988"/>
        </pc:sldMkLst>
        <pc:spChg chg="mod">
          <ac:chgData name="Julia Chadwick" userId="bd1ae82f-124b-4de6-bc22-d4eddcd0bf4b" providerId="ADAL" clId="{60842E99-04EA-4010-B4D2-736791A0FE4E}" dt="2021-03-11T15:00:38.646" v="86" actId="20577"/>
          <ac:spMkLst>
            <pc:docMk/>
            <pc:sldMk cId="843033639" sldId="2988"/>
            <ac:spMk id="9" creationId="{84232E70-4E6B-472B-8358-B20A5AE155C5}"/>
          </ac:spMkLst>
        </pc:spChg>
        <pc:spChg chg="mod">
          <ac:chgData name="Julia Chadwick" userId="bd1ae82f-124b-4de6-bc22-d4eddcd0bf4b" providerId="ADAL" clId="{60842E99-04EA-4010-B4D2-736791A0FE4E}" dt="2021-03-11T15:03:23.316" v="190" actId="20577"/>
          <ac:spMkLst>
            <pc:docMk/>
            <pc:sldMk cId="843033639" sldId="2988"/>
            <ac:spMk id="18" creationId="{A429E4A5-D2E0-4238-BB80-665DCA372792}"/>
          </ac:spMkLst>
        </pc:spChg>
        <pc:spChg chg="mod">
          <ac:chgData name="Julia Chadwick" userId="bd1ae82f-124b-4de6-bc22-d4eddcd0bf4b" providerId="ADAL" clId="{60842E99-04EA-4010-B4D2-736791A0FE4E}" dt="2021-03-11T15:01:09.386" v="102" actId="20577"/>
          <ac:spMkLst>
            <pc:docMk/>
            <pc:sldMk cId="843033639" sldId="2988"/>
            <ac:spMk id="21" creationId="{0AC6C089-3227-478F-96C5-754E1DE0FBF1}"/>
          </ac:spMkLst>
        </pc:spChg>
      </pc:sldChg>
      <pc:sldChg chg="modSp mod">
        <pc:chgData name="Julia Chadwick" userId="bd1ae82f-124b-4de6-bc22-d4eddcd0bf4b" providerId="ADAL" clId="{60842E99-04EA-4010-B4D2-736791A0FE4E}" dt="2021-03-11T14:58:48.293" v="76" actId="20577"/>
        <pc:sldMkLst>
          <pc:docMk/>
          <pc:sldMk cId="3721354672" sldId="2989"/>
        </pc:sldMkLst>
        <pc:spChg chg="mod">
          <ac:chgData name="Julia Chadwick" userId="bd1ae82f-124b-4de6-bc22-d4eddcd0bf4b" providerId="ADAL" clId="{60842E99-04EA-4010-B4D2-736791A0FE4E}" dt="2021-03-11T14:58:48.293" v="76" actId="20577"/>
          <ac:spMkLst>
            <pc:docMk/>
            <pc:sldMk cId="3721354672" sldId="2989"/>
            <ac:spMk id="15" creationId="{A55C504D-A486-4268-99FD-2EA00B60BB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6248C-F8BE-43AC-B910-B1131989AF57}" type="datetimeFigureOut">
              <a:rPr lang="en-CA" smtClean="0"/>
              <a:t>2021-03-31</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89C09-0639-464C-95EC-4EF91C0B1B79}" type="slidenum">
              <a:rPr lang="en-CA" smtClean="0"/>
              <a:t>‹#›</a:t>
            </a:fld>
            <a:endParaRPr lang="en-CA" dirty="0"/>
          </a:p>
        </p:txBody>
      </p:sp>
    </p:spTree>
    <p:extLst>
      <p:ext uri="{BB962C8B-B14F-4D97-AF65-F5344CB8AC3E}">
        <p14:creationId xmlns:p14="http://schemas.microsoft.com/office/powerpoint/2010/main" val="58579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wfh.org/en/our-work-research-data/world-bleeding-disorders-registry"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elearning.wfh.org/resource/compendium-of-assessment-tool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D89C09-0639-464C-95EC-4EF91C0B1B79}" type="slidenum">
              <a:rPr lang="en-CA" smtClean="0"/>
              <a:t>1</a:t>
            </a:fld>
            <a:endParaRPr lang="en-CA" dirty="0"/>
          </a:p>
        </p:txBody>
      </p:sp>
    </p:spTree>
    <p:extLst>
      <p:ext uri="{BB962C8B-B14F-4D97-AF65-F5344CB8AC3E}">
        <p14:creationId xmlns:p14="http://schemas.microsoft.com/office/powerpoint/2010/main" val="773057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t>To extract the potential of value-based health care, standardized outcome </a:t>
            </a:r>
            <a:br>
              <a:rPr lang="en-CA" sz="1200" kern="1200" dirty="0"/>
            </a:br>
            <a:r>
              <a:rPr lang="en-CA" sz="1200" kern="1200" dirty="0"/>
              <a:t>measures must be encouraged.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t>The WFH World Bleeding Disorders Registry (WBDR) provides a platform </a:t>
            </a:r>
            <a:br>
              <a:rPr lang="en-CA" sz="1200" kern="1200" dirty="0"/>
            </a:br>
            <a:r>
              <a:rPr lang="en-CA" sz="1200" kern="1200" dirty="0"/>
              <a:t>for hemophilia treatment centres to collect uniform and standardized patient </a:t>
            </a:r>
            <a:br>
              <a:rPr lang="en-CA" sz="1200" kern="1200" dirty="0"/>
            </a:br>
            <a:r>
              <a:rPr lang="en-CA" sz="1200" kern="1200" dirty="0"/>
              <a:t>data and outcomes globally to guide clinical practice </a:t>
            </a:r>
            <a:br>
              <a:rPr lang="en-CA" sz="1200" kern="1200" dirty="0"/>
            </a:br>
            <a:r>
              <a:rPr lang="en-CA" sz="1200" kern="1200" dirty="0"/>
              <a:t>(</a:t>
            </a:r>
            <a:r>
              <a:rPr lang="en-CA" sz="1200" kern="1200" dirty="0">
                <a:hlinkClick r:id="rId3"/>
              </a:rPr>
              <a:t>http://www.wfh.org/en/our-work-research-data/world-bleeding-disorders-registry</a:t>
            </a:r>
            <a:r>
              <a:rPr lang="en-CA" sz="1200" kern="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t>A selection of outcome assessment instruments can be accessed at the WFH Compendium of Assessment Tools webpage (</a:t>
            </a:r>
            <a:r>
              <a:rPr lang="en-CA" sz="1200" kern="1200" dirty="0">
                <a:hlinkClick r:id="rId4"/>
              </a:rPr>
              <a:t>http://elearning.wfh.org/resource/compendium-of-assessment-tools/</a:t>
            </a:r>
            <a:r>
              <a:rPr lang="en-CA" sz="1200" kern="1200" dirty="0"/>
              <a:t>)</a:t>
            </a:r>
            <a:endParaRPr lang="en-CA" sz="1200" b="1"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p>
          <a:p>
            <a:endParaRPr lang="en-CA" dirty="0"/>
          </a:p>
        </p:txBody>
      </p:sp>
      <p:sp>
        <p:nvSpPr>
          <p:cNvPr id="4" name="Slide Number Placeholder 3"/>
          <p:cNvSpPr>
            <a:spLocks noGrp="1"/>
          </p:cNvSpPr>
          <p:nvPr>
            <p:ph type="sldNum" sz="quarter" idx="5"/>
          </p:nvPr>
        </p:nvSpPr>
        <p:spPr/>
        <p:txBody>
          <a:bodyPr/>
          <a:lstStyle/>
          <a:p>
            <a:fld id="{10D89C09-0639-464C-95EC-4EF91C0B1B79}" type="slidenum">
              <a:rPr lang="en-CA" smtClean="0"/>
              <a:t>31</a:t>
            </a:fld>
            <a:endParaRPr lang="en-CA" dirty="0"/>
          </a:p>
        </p:txBody>
      </p:sp>
    </p:spTree>
    <p:extLst>
      <p:ext uri="{BB962C8B-B14F-4D97-AF65-F5344CB8AC3E}">
        <p14:creationId xmlns:p14="http://schemas.microsoft.com/office/powerpoint/2010/main" val="1439471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306AF15-8A5C-4CF2-A296-805ED02749C9}" type="slidenum">
              <a:rPr lang="en-CA" smtClean="0"/>
              <a:t>32</a:t>
            </a:fld>
            <a:endParaRPr lang="en-CA" dirty="0"/>
          </a:p>
        </p:txBody>
      </p:sp>
    </p:spTree>
    <p:extLst>
      <p:ext uri="{BB962C8B-B14F-4D97-AF65-F5344CB8AC3E}">
        <p14:creationId xmlns:p14="http://schemas.microsoft.com/office/powerpoint/2010/main" val="126769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BCE48-BBE6-4F6B-B025-041E5A99350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658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00AC2BFD-7DF5-43F3-B370-424F643A0134}" type="slidenum">
              <a:rPr lang="en-CA" smtClean="0"/>
              <a:t>4</a:t>
            </a:fld>
            <a:endParaRPr lang="en-CA" dirty="0"/>
          </a:p>
        </p:txBody>
      </p:sp>
    </p:spTree>
    <p:extLst>
      <p:ext uri="{BB962C8B-B14F-4D97-AF65-F5344CB8AC3E}">
        <p14:creationId xmlns:p14="http://schemas.microsoft.com/office/powerpoint/2010/main" val="1024439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D89C09-0639-464C-95EC-4EF91C0B1B79}" type="slidenum">
              <a:rPr lang="en-CA" smtClean="0"/>
              <a:t>5</a:t>
            </a:fld>
            <a:endParaRPr lang="en-CA" dirty="0"/>
          </a:p>
        </p:txBody>
      </p:sp>
    </p:spTree>
    <p:extLst>
      <p:ext uri="{BB962C8B-B14F-4D97-AF65-F5344CB8AC3E}">
        <p14:creationId xmlns:p14="http://schemas.microsoft.com/office/powerpoint/2010/main" val="2965030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6AF15-8A5C-4CF2-A296-805ED02749C9}" type="slidenum">
              <a:rPr lang="en-CA" smtClean="0"/>
              <a:t>11</a:t>
            </a:fld>
            <a:endParaRPr lang="en-CA" dirty="0"/>
          </a:p>
        </p:txBody>
      </p:sp>
    </p:spTree>
    <p:extLst>
      <p:ext uri="{BB962C8B-B14F-4D97-AF65-F5344CB8AC3E}">
        <p14:creationId xmlns:p14="http://schemas.microsoft.com/office/powerpoint/2010/main" val="2967105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306AF15-8A5C-4CF2-A296-805ED02749C9}" type="slidenum">
              <a:rPr lang="en-CA" smtClean="0"/>
              <a:t>21</a:t>
            </a:fld>
            <a:endParaRPr lang="en-CA" dirty="0"/>
          </a:p>
        </p:txBody>
      </p:sp>
    </p:spTree>
    <p:extLst>
      <p:ext uri="{BB962C8B-B14F-4D97-AF65-F5344CB8AC3E}">
        <p14:creationId xmlns:p14="http://schemas.microsoft.com/office/powerpoint/2010/main" val="1203901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306AF15-8A5C-4CF2-A296-805ED02749C9}" type="slidenum">
              <a:rPr lang="en-CA" smtClean="0"/>
              <a:t>23</a:t>
            </a:fld>
            <a:endParaRPr lang="en-CA" dirty="0"/>
          </a:p>
        </p:txBody>
      </p:sp>
    </p:spTree>
    <p:extLst>
      <p:ext uri="{BB962C8B-B14F-4D97-AF65-F5344CB8AC3E}">
        <p14:creationId xmlns:p14="http://schemas.microsoft.com/office/powerpoint/2010/main" val="32882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306AF15-8A5C-4CF2-A296-805ED02749C9}" type="slidenum">
              <a:rPr lang="en-CA" smtClean="0"/>
              <a:t>24</a:t>
            </a:fld>
            <a:endParaRPr lang="en-CA"/>
          </a:p>
        </p:txBody>
      </p:sp>
    </p:spTree>
    <p:extLst>
      <p:ext uri="{BB962C8B-B14F-4D97-AF65-F5344CB8AC3E}">
        <p14:creationId xmlns:p14="http://schemas.microsoft.com/office/powerpoint/2010/main" val="1298603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6AF15-8A5C-4CF2-A296-805ED02749C9}" type="slidenum">
              <a:rPr lang="en-CA" smtClean="0"/>
              <a:t>30</a:t>
            </a:fld>
            <a:endParaRPr lang="en-CA" dirty="0"/>
          </a:p>
        </p:txBody>
      </p:sp>
    </p:spTree>
    <p:extLst>
      <p:ext uri="{BB962C8B-B14F-4D97-AF65-F5344CB8AC3E}">
        <p14:creationId xmlns:p14="http://schemas.microsoft.com/office/powerpoint/2010/main" val="825761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dirty="0"/>
          </a:p>
        </p:txBody>
      </p:sp>
    </p:spTree>
    <p:extLst>
      <p:ext uri="{BB962C8B-B14F-4D97-AF65-F5344CB8AC3E}">
        <p14:creationId xmlns:p14="http://schemas.microsoft.com/office/powerpoint/2010/main" val="1489188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CB87F9-AB75-1C41-A436-61396F00B64D}"/>
              </a:ext>
            </a:extLst>
          </p:cNvPr>
          <p:cNvPicPr>
            <a:picLocks noChangeAspect="1"/>
          </p:cNvPicPr>
          <p:nvPr userDrawn="1"/>
        </p:nvPicPr>
        <p:blipFill rotWithShape="1">
          <a:blip r:embed="rId2">
            <a:duotone>
              <a:prstClr val="black"/>
              <a:srgbClr val="008BB0">
                <a:tint val="45000"/>
                <a:satMod val="400000"/>
              </a:srgbClr>
            </a:duotone>
            <a:extLst>
              <a:ext uri="{BEBA8EAE-BF5A-486C-A8C5-ECC9F3942E4B}">
                <a14:imgProps xmlns:a14="http://schemas.microsoft.com/office/drawing/2010/main">
                  <a14:imgLayer r:embed="rId3">
                    <a14:imgEffect>
                      <a14:saturation sat="0"/>
                    </a14:imgEffect>
                  </a14:imgLayer>
                </a14:imgProps>
              </a:ext>
            </a:extLst>
          </a:blip>
          <a:srcRect b="87246"/>
          <a:stretch/>
        </p:blipFill>
        <p:spPr>
          <a:xfrm>
            <a:off x="0" y="5983357"/>
            <a:ext cx="12192000" cy="874643"/>
          </a:xfrm>
          <a:prstGeom prst="rect">
            <a:avLst/>
          </a:prstGeom>
        </p:spPr>
      </p:pic>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881333E1-1FD8-4F8B-9264-CC4E790F7B72}"/>
              </a:ext>
            </a:extLst>
          </p:cNvPr>
          <p:cNvPicPr>
            <a:picLocks noChangeAspect="1"/>
          </p:cNvPicPr>
          <p:nvPr userDrawn="1"/>
        </p:nvPicPr>
        <p:blipFill rotWithShape="1">
          <a:blip r:embed="rId4"/>
          <a:srcRect t="22914" r="42817"/>
          <a:stretch/>
        </p:blipFill>
        <p:spPr>
          <a:xfrm>
            <a:off x="10125434" y="330666"/>
            <a:ext cx="1887110" cy="984838"/>
          </a:xfrm>
          <a:prstGeom prst="rect">
            <a:avLst/>
          </a:prstGeom>
        </p:spPr>
      </p:pic>
    </p:spTree>
    <p:extLst>
      <p:ext uri="{BB962C8B-B14F-4D97-AF65-F5344CB8AC3E}">
        <p14:creationId xmlns:p14="http://schemas.microsoft.com/office/powerpoint/2010/main" val="1912667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682458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1308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fld id="{2CA814A5-5B67-49A0-A5BA-40050328EF92}" type="slidenum">
              <a:rPr lang="en-CA" smtClean="0"/>
              <a:t>‹#›</a:t>
            </a:fld>
            <a:endParaRPr lang="en-CA"/>
          </a:p>
        </p:txBody>
      </p:sp>
    </p:spTree>
    <p:extLst>
      <p:ext uri="{BB962C8B-B14F-4D97-AF65-F5344CB8AC3E}">
        <p14:creationId xmlns:p14="http://schemas.microsoft.com/office/powerpoint/2010/main" val="579982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CB87F9-AB75-1C41-A436-61396F00B64D}"/>
              </a:ext>
            </a:extLst>
          </p:cNvPr>
          <p:cNvPicPr>
            <a:picLocks noChangeAspect="1"/>
          </p:cNvPicPr>
          <p:nvPr userDrawn="1"/>
        </p:nvPicPr>
        <p:blipFill rotWithShape="1">
          <a:blip r:embed="rId2">
            <a:duotone>
              <a:prstClr val="black"/>
              <a:srgbClr val="008BB0">
                <a:tint val="45000"/>
                <a:satMod val="400000"/>
              </a:srgbClr>
            </a:duotone>
            <a:extLst>
              <a:ext uri="{BEBA8EAE-BF5A-486C-A8C5-ECC9F3942E4B}">
                <a14:imgProps xmlns:a14="http://schemas.microsoft.com/office/drawing/2010/main">
                  <a14:imgLayer r:embed="rId3">
                    <a14:imgEffect>
                      <a14:saturation sat="0"/>
                    </a14:imgEffect>
                  </a14:imgLayer>
                </a14:imgProps>
              </a:ext>
            </a:extLst>
          </a:blip>
          <a:srcRect b="87246"/>
          <a:stretch/>
        </p:blipFill>
        <p:spPr>
          <a:xfrm>
            <a:off x="0" y="5983357"/>
            <a:ext cx="12192000" cy="874643"/>
          </a:xfrm>
          <a:prstGeom prst="rect">
            <a:avLst/>
          </a:prstGeom>
        </p:spPr>
      </p:pic>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881333E1-1FD8-4F8B-9264-CC4E790F7B72}"/>
              </a:ext>
            </a:extLst>
          </p:cNvPr>
          <p:cNvPicPr>
            <a:picLocks noChangeAspect="1"/>
          </p:cNvPicPr>
          <p:nvPr userDrawn="1"/>
        </p:nvPicPr>
        <p:blipFill rotWithShape="1">
          <a:blip r:embed="rId4"/>
          <a:srcRect t="22914" r="42817"/>
          <a:stretch/>
        </p:blipFill>
        <p:spPr>
          <a:xfrm>
            <a:off x="10125434" y="330666"/>
            <a:ext cx="1887110" cy="984838"/>
          </a:xfrm>
          <a:prstGeom prst="rect">
            <a:avLst/>
          </a:prstGeom>
        </p:spPr>
      </p:pic>
    </p:spTree>
    <p:extLst>
      <p:ext uri="{BB962C8B-B14F-4D97-AF65-F5344CB8AC3E}">
        <p14:creationId xmlns:p14="http://schemas.microsoft.com/office/powerpoint/2010/main" val="3145984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638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2CA814A5-5B67-49A0-A5BA-40050328EF92}" type="slidenum">
              <a:rPr lang="en-CA" smtClean="0"/>
              <a:t>‹#›</a:t>
            </a:fld>
            <a:endParaRPr lang="en-CA" dirty="0"/>
          </a:p>
        </p:txBody>
      </p:sp>
    </p:spTree>
    <p:extLst>
      <p:ext uri="{BB962C8B-B14F-4D97-AF65-F5344CB8AC3E}">
        <p14:creationId xmlns:p14="http://schemas.microsoft.com/office/powerpoint/2010/main" val="550988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CB87F9-AB75-1C41-A436-61396F00B64D}"/>
              </a:ext>
            </a:extLst>
          </p:cNvPr>
          <p:cNvPicPr>
            <a:picLocks noChangeAspect="1"/>
          </p:cNvPicPr>
          <p:nvPr userDrawn="1"/>
        </p:nvPicPr>
        <p:blipFill rotWithShape="1">
          <a:blip r:embed="rId2">
            <a:duotone>
              <a:prstClr val="black"/>
              <a:srgbClr val="008BB0">
                <a:tint val="45000"/>
                <a:satMod val="400000"/>
              </a:srgbClr>
            </a:duotone>
            <a:extLst>
              <a:ext uri="{BEBA8EAE-BF5A-486C-A8C5-ECC9F3942E4B}">
                <a14:imgProps xmlns:a14="http://schemas.microsoft.com/office/drawing/2010/main">
                  <a14:imgLayer r:embed="rId3">
                    <a14:imgEffect>
                      <a14:saturation sat="0"/>
                    </a14:imgEffect>
                  </a14:imgLayer>
                </a14:imgProps>
              </a:ext>
            </a:extLst>
          </a:blip>
          <a:srcRect b="87246"/>
          <a:stretch/>
        </p:blipFill>
        <p:spPr>
          <a:xfrm>
            <a:off x="0" y="5983357"/>
            <a:ext cx="12192000" cy="874643"/>
          </a:xfrm>
          <a:prstGeom prst="rect">
            <a:avLst/>
          </a:prstGeom>
        </p:spPr>
      </p:pic>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881333E1-1FD8-4F8B-9264-CC4E790F7B72}"/>
              </a:ext>
            </a:extLst>
          </p:cNvPr>
          <p:cNvPicPr>
            <a:picLocks noChangeAspect="1"/>
          </p:cNvPicPr>
          <p:nvPr userDrawn="1"/>
        </p:nvPicPr>
        <p:blipFill rotWithShape="1">
          <a:blip r:embed="rId4"/>
          <a:srcRect t="22914" r="42817"/>
          <a:stretch/>
        </p:blipFill>
        <p:spPr>
          <a:xfrm>
            <a:off x="10125434" y="330666"/>
            <a:ext cx="1887110" cy="984838"/>
          </a:xfrm>
          <a:prstGeom prst="rect">
            <a:avLst/>
          </a:prstGeom>
        </p:spPr>
      </p:pic>
    </p:spTree>
    <p:extLst>
      <p:ext uri="{BB962C8B-B14F-4D97-AF65-F5344CB8AC3E}">
        <p14:creationId xmlns:p14="http://schemas.microsoft.com/office/powerpoint/2010/main" val="188100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8835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fld id="{2CA814A5-5B67-49A0-A5BA-40050328EF92}" type="slidenum">
              <a:rPr lang="en-CA" smtClean="0"/>
              <a:t>‹#›</a:t>
            </a:fld>
            <a:endParaRPr lang="en-CA" dirty="0"/>
          </a:p>
        </p:txBody>
      </p:sp>
      <p:sp>
        <p:nvSpPr>
          <p:cNvPr id="4" name="Text Placeholder 6">
            <a:extLst>
              <a:ext uri="{FF2B5EF4-FFF2-40B4-BE49-F238E27FC236}">
                <a16:creationId xmlns:a16="http://schemas.microsoft.com/office/drawing/2014/main" id="{E835B60B-2EC8-4D93-ACB6-1B1834D46592}"/>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90796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CB87F9-AB75-1C41-A436-61396F00B64D}"/>
              </a:ext>
            </a:extLst>
          </p:cNvPr>
          <p:cNvPicPr>
            <a:picLocks noChangeAspect="1"/>
          </p:cNvPicPr>
          <p:nvPr userDrawn="1"/>
        </p:nvPicPr>
        <p:blipFill rotWithShape="1">
          <a:blip r:embed="rId2">
            <a:duotone>
              <a:prstClr val="black"/>
              <a:srgbClr val="008BB0">
                <a:tint val="45000"/>
                <a:satMod val="400000"/>
              </a:srgbClr>
            </a:duotone>
            <a:extLst>
              <a:ext uri="{BEBA8EAE-BF5A-486C-A8C5-ECC9F3942E4B}">
                <a14:imgProps xmlns:a14="http://schemas.microsoft.com/office/drawing/2010/main">
                  <a14:imgLayer r:embed="rId3">
                    <a14:imgEffect>
                      <a14:saturation sat="0"/>
                    </a14:imgEffect>
                  </a14:imgLayer>
                </a14:imgProps>
              </a:ext>
            </a:extLst>
          </a:blip>
          <a:srcRect b="87246"/>
          <a:stretch/>
        </p:blipFill>
        <p:spPr>
          <a:xfrm>
            <a:off x="0" y="5983357"/>
            <a:ext cx="12192000" cy="874643"/>
          </a:xfrm>
          <a:prstGeom prst="rect">
            <a:avLst/>
          </a:prstGeom>
        </p:spPr>
      </p:pic>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881333E1-1FD8-4F8B-9264-CC4E790F7B72}"/>
              </a:ext>
            </a:extLst>
          </p:cNvPr>
          <p:cNvPicPr>
            <a:picLocks noChangeAspect="1"/>
          </p:cNvPicPr>
          <p:nvPr userDrawn="1"/>
        </p:nvPicPr>
        <p:blipFill rotWithShape="1">
          <a:blip r:embed="rId4"/>
          <a:srcRect t="22914" r="42817"/>
          <a:stretch/>
        </p:blipFill>
        <p:spPr>
          <a:xfrm>
            <a:off x="10125434" y="330666"/>
            <a:ext cx="1887110" cy="984838"/>
          </a:xfrm>
          <a:prstGeom prst="rect">
            <a:avLst/>
          </a:prstGeom>
        </p:spPr>
      </p:pic>
    </p:spTree>
    <p:extLst>
      <p:ext uri="{BB962C8B-B14F-4D97-AF65-F5344CB8AC3E}">
        <p14:creationId xmlns:p14="http://schemas.microsoft.com/office/powerpoint/2010/main" val="86927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A814A5-5B67-49A0-A5BA-40050328EF92}" type="slidenum">
              <a:rPr lang="en-CA" smtClean="0"/>
              <a:t>‹#›</a:t>
            </a:fld>
            <a:endParaRPr lang="en-CA" dirty="0"/>
          </a:p>
        </p:txBody>
      </p:sp>
      <p:sp>
        <p:nvSpPr>
          <p:cNvPr id="5"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4240636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7006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8BDC-5F40-B44F-B411-5716E71E1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791514-CD23-BA48-8CFD-2C47D10AE5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4053E-FC2C-E94D-A750-B4B12D10F9E3}"/>
              </a:ext>
            </a:extLst>
          </p:cNvPr>
          <p:cNvSpPr>
            <a:spLocks noGrp="1"/>
          </p:cNvSpPr>
          <p:nvPr>
            <p:ph type="dt" sz="half" idx="10"/>
          </p:nvPr>
        </p:nvSpPr>
        <p:spPr>
          <a:xfrm>
            <a:off x="838200" y="6356350"/>
            <a:ext cx="2743200" cy="365125"/>
          </a:xfrm>
          <a:prstGeom prst="rect">
            <a:avLst/>
          </a:prstGeom>
        </p:spPr>
        <p:txBody>
          <a:bodyPr/>
          <a:lstStyle/>
          <a:p>
            <a:fld id="{99FA353C-B228-D648-BA6F-C5FE40FF6F9E}" type="datetimeFigureOut">
              <a:rPr lang="en-US" smtClean="0"/>
              <a:t>3/31/2021</a:t>
            </a:fld>
            <a:endParaRPr lang="en-US" dirty="0"/>
          </a:p>
        </p:txBody>
      </p:sp>
      <p:sp>
        <p:nvSpPr>
          <p:cNvPr id="5" name="Footer Placeholder 4">
            <a:extLst>
              <a:ext uri="{FF2B5EF4-FFF2-40B4-BE49-F238E27FC236}">
                <a16:creationId xmlns:a16="http://schemas.microsoft.com/office/drawing/2014/main" id="{422FB87F-6580-3A4E-8873-B9D95E20A4C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9EF87C7-4ED0-F349-B151-5FDCAC834362}"/>
              </a:ext>
            </a:extLst>
          </p:cNvPr>
          <p:cNvSpPr>
            <a:spLocks noGrp="1"/>
          </p:cNvSpPr>
          <p:nvPr>
            <p:ph type="sldNum" sz="quarter" idx="12"/>
          </p:nvPr>
        </p:nvSpPr>
        <p:spPr/>
        <p:txBody>
          <a:bodyPr/>
          <a:lstStyle/>
          <a:p>
            <a:fld id="{5BAC8732-66C3-AF47-99DC-2B6DA4C694F7}" type="slidenum">
              <a:rPr lang="en-US" smtClean="0"/>
              <a:t>‹#›</a:t>
            </a:fld>
            <a:endParaRPr lang="en-US" dirty="0"/>
          </a:p>
        </p:txBody>
      </p:sp>
      <p:pic>
        <p:nvPicPr>
          <p:cNvPr id="11" name="Picture 10">
            <a:extLst>
              <a:ext uri="{FF2B5EF4-FFF2-40B4-BE49-F238E27FC236}">
                <a16:creationId xmlns:a16="http://schemas.microsoft.com/office/drawing/2014/main" id="{7F4401E8-4B35-492D-96A4-2240F564BCBD}"/>
              </a:ext>
            </a:extLst>
          </p:cNvPr>
          <p:cNvPicPr>
            <a:picLocks noChangeAspect="1"/>
          </p:cNvPicPr>
          <p:nvPr userDrawn="1"/>
        </p:nvPicPr>
        <p:blipFill rotWithShape="1">
          <a:blip r:embed="rId2">
            <a:duotone>
              <a:prstClr val="black"/>
              <a:srgbClr val="008BB0">
                <a:tint val="45000"/>
                <a:satMod val="400000"/>
              </a:srgbClr>
            </a:duotone>
            <a:extLst>
              <a:ext uri="{BEBA8EAE-BF5A-486C-A8C5-ECC9F3942E4B}">
                <a14:imgProps xmlns:a14="http://schemas.microsoft.com/office/drawing/2010/main">
                  <a14:imgLayer r:embed="rId3">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374256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98349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21183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fld id="{5BAC8732-66C3-AF47-99DC-2B6DA4C694F7}" type="slidenum">
              <a:rPr lang="en-US" smtClean="0"/>
              <a:pPr/>
              <a:t>‹#›</a:t>
            </a:fld>
            <a:endParaRPr lang="en-US" sz="1100" dirty="0"/>
          </a:p>
        </p:txBody>
      </p:sp>
      <p:pic>
        <p:nvPicPr>
          <p:cNvPr id="7" name="Picture 6">
            <a:extLst>
              <a:ext uri="{FF2B5EF4-FFF2-40B4-BE49-F238E27FC236}">
                <a16:creationId xmlns:a16="http://schemas.microsoft.com/office/drawing/2014/main" id="{C667B1BE-FB9D-4955-AE31-DCA4774DB769}"/>
              </a:ext>
            </a:extLst>
          </p:cNvPr>
          <p:cNvPicPr>
            <a:picLocks noChangeAspect="1"/>
          </p:cNvPicPr>
          <p:nvPr userDrawn="1"/>
        </p:nvPicPr>
        <p:blipFill rotWithShape="1">
          <a:blip r:embed="rId9"/>
          <a:srcRect t="22914" r="42817"/>
          <a:stretch/>
        </p:blipFill>
        <p:spPr>
          <a:xfrm>
            <a:off x="10827943" y="6028343"/>
            <a:ext cx="1257027" cy="656013"/>
          </a:xfrm>
          <a:prstGeom prst="rect">
            <a:avLst/>
          </a:prstGeom>
        </p:spPr>
      </p:pic>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10">
            <a:duotone>
              <a:prstClr val="black"/>
              <a:srgbClr val="008BB0">
                <a:tint val="45000"/>
                <a:satMod val="400000"/>
              </a:srgbClr>
            </a:duotone>
            <a:extLst>
              <a:ext uri="{BEBA8EAE-BF5A-486C-A8C5-ECC9F3942E4B}">
                <a14:imgProps xmlns:a14="http://schemas.microsoft.com/office/drawing/2010/main">
                  <a14:imgLayer r:embed="rId11">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33963612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4" r:id="rId5"/>
    <p:sldLayoutId id="2147483685" r:id="rId6"/>
    <p:sldLayoutId id="2147483697" r:id="rId7"/>
  </p:sldLayoutIdLs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AC8732-66C3-AF47-99DC-2B6DA4C694F7}"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C667B1BE-FB9D-4955-AE31-DCA4774DB769}"/>
              </a:ext>
            </a:extLst>
          </p:cNvPr>
          <p:cNvPicPr>
            <a:picLocks noChangeAspect="1"/>
          </p:cNvPicPr>
          <p:nvPr userDrawn="1"/>
        </p:nvPicPr>
        <p:blipFill rotWithShape="1">
          <a:blip r:embed="rId12"/>
          <a:srcRect t="22914" r="42817"/>
          <a:stretch/>
        </p:blipFill>
        <p:spPr>
          <a:xfrm>
            <a:off x="10827943" y="6028343"/>
            <a:ext cx="1257027" cy="656013"/>
          </a:xfrm>
          <a:prstGeom prst="rect">
            <a:avLst/>
          </a:prstGeom>
        </p:spPr>
      </p:pic>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13">
            <a:duotone>
              <a:prstClr val="black"/>
              <a:srgbClr val="008BB0">
                <a:tint val="45000"/>
                <a:satMod val="400000"/>
              </a:srgbClr>
            </a:duotone>
            <a:extLst>
              <a:ext uri="{BEBA8EAE-BF5A-486C-A8C5-ECC9F3942E4B}">
                <a14:imgProps xmlns:a14="http://schemas.microsoft.com/office/drawing/2010/main">
                  <a14:imgLayer r:embed="rId14">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1269525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1.wfh.org/docs/en/Publications/Assessment_Tools/HJHS_Summary_Score.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wfh.org/en/our-work-research-data/world-bleeding-disorders-registry"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elearning.wfh.org/resource/compendium-of-assessment-tool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469-532D-4691-87EF-3C3CB476CFBA}"/>
              </a:ext>
            </a:extLst>
          </p:cNvPr>
          <p:cNvSpPr>
            <a:spLocks noGrp="1"/>
          </p:cNvSpPr>
          <p:nvPr>
            <p:ph type="ctrTitle"/>
          </p:nvPr>
        </p:nvSpPr>
        <p:spPr/>
        <p:txBody>
          <a:bodyPr>
            <a:normAutofit/>
          </a:bodyPr>
          <a:lstStyle/>
          <a:p>
            <a:r>
              <a:rPr lang="en-CA" dirty="0"/>
              <a:t>Hemophilia Guidelines for All</a:t>
            </a:r>
          </a:p>
        </p:txBody>
      </p:sp>
      <p:sp>
        <p:nvSpPr>
          <p:cNvPr id="3" name="Subtitle 2">
            <a:extLst>
              <a:ext uri="{FF2B5EF4-FFF2-40B4-BE49-F238E27FC236}">
                <a16:creationId xmlns:a16="http://schemas.microsoft.com/office/drawing/2014/main" id="{AA7C183B-16C7-4831-96B4-F20CAE110378}"/>
              </a:ext>
            </a:extLst>
          </p:cNvPr>
          <p:cNvSpPr>
            <a:spLocks noGrp="1"/>
          </p:cNvSpPr>
          <p:nvPr>
            <p:ph type="subTitle" idx="1"/>
          </p:nvPr>
        </p:nvSpPr>
        <p:spPr/>
        <p:txBody>
          <a:bodyPr/>
          <a:lstStyle/>
          <a:p>
            <a:r>
              <a:rPr lang="en-CA" dirty="0"/>
              <a:t>A new ambition of the World Federation of Hemophilia</a:t>
            </a:r>
          </a:p>
        </p:txBody>
      </p:sp>
    </p:spTree>
    <p:extLst>
      <p:ext uri="{BB962C8B-B14F-4D97-AF65-F5344CB8AC3E}">
        <p14:creationId xmlns:p14="http://schemas.microsoft.com/office/powerpoint/2010/main" val="249579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40D6-7A67-49B0-921E-28749E9F4B8F}"/>
              </a:ext>
            </a:extLst>
          </p:cNvPr>
          <p:cNvSpPr>
            <a:spLocks noGrp="1"/>
          </p:cNvSpPr>
          <p:nvPr>
            <p:ph type="title"/>
          </p:nvPr>
        </p:nvSpPr>
        <p:spPr>
          <a:xfrm>
            <a:off x="838199" y="225425"/>
            <a:ext cx="10515599" cy="1090079"/>
          </a:xfrm>
        </p:spPr>
        <p:txBody>
          <a:bodyPr>
            <a:noAutofit/>
          </a:bodyPr>
          <a:lstStyle/>
          <a:p>
            <a:pPr>
              <a:lnSpc>
                <a:spcPct val="100000"/>
              </a:lnSpc>
            </a:pPr>
            <a:r>
              <a:rPr lang="en-CA" dirty="0"/>
              <a:t>Outcome</a:t>
            </a:r>
            <a:br>
              <a:rPr lang="en-CA" dirty="0"/>
            </a:br>
            <a:r>
              <a:rPr lang="en-CA" dirty="0"/>
              <a:t>Frequency of bleeding</a:t>
            </a:r>
          </a:p>
        </p:txBody>
      </p:sp>
      <p:sp>
        <p:nvSpPr>
          <p:cNvPr id="3" name="Content Placeholder 2">
            <a:extLst>
              <a:ext uri="{FF2B5EF4-FFF2-40B4-BE49-F238E27FC236}">
                <a16:creationId xmlns:a16="http://schemas.microsoft.com/office/drawing/2014/main" id="{8ACCCC87-EBD8-4209-85BB-75EACE6078EE}"/>
              </a:ext>
            </a:extLst>
          </p:cNvPr>
          <p:cNvSpPr>
            <a:spLocks noGrp="1"/>
          </p:cNvSpPr>
          <p:nvPr>
            <p:ph idx="1"/>
          </p:nvPr>
        </p:nvSpPr>
        <p:spPr>
          <a:xfrm>
            <a:off x="838200" y="1562100"/>
            <a:ext cx="10515600" cy="4614863"/>
          </a:xfrm>
        </p:spPr>
        <p:txBody>
          <a:bodyPr/>
          <a:lstStyle/>
          <a:p>
            <a:pPr marL="0" indent="0">
              <a:buNone/>
            </a:pPr>
            <a:r>
              <a:rPr lang="en-CA" b="1" dirty="0">
                <a:solidFill>
                  <a:schemeClr val="accent1"/>
                </a:solidFill>
              </a:rPr>
              <a:t>Recommendation 11.2.1</a:t>
            </a:r>
            <a:br>
              <a:rPr lang="en-CA" dirty="0"/>
            </a:br>
            <a:r>
              <a:rPr lang="en-CA" dirty="0"/>
              <a:t>For providers of care for people with hemophilia, the WFH recommends </a:t>
            </a:r>
            <a:r>
              <a:rPr lang="en-CA" b="1" dirty="0"/>
              <a:t>ensuring that the frequency of all bleeds is documented in real time by patients/caregivers and reviewed together at least annually</a:t>
            </a:r>
            <a:r>
              <a:rPr lang="en-CA" dirty="0"/>
              <a:t>, with particular reference to intra-articular, intramuscular, and central nervous system bleeds, including their recovery status. Standard criteria defined by the Scientific and Standardization Committee of the International Society on Thrombosis and Haemostasis should be used.</a:t>
            </a:r>
          </a:p>
        </p:txBody>
      </p:sp>
    </p:spTree>
    <p:extLst>
      <p:ext uri="{BB962C8B-B14F-4D97-AF65-F5344CB8AC3E}">
        <p14:creationId xmlns:p14="http://schemas.microsoft.com/office/powerpoint/2010/main" val="140175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225425"/>
            <a:ext cx="10515599" cy="1090079"/>
          </a:xfrm>
        </p:spPr>
        <p:txBody>
          <a:bodyPr>
            <a:normAutofit/>
          </a:bodyPr>
          <a:lstStyle/>
          <a:p>
            <a:r>
              <a:rPr lang="en-CA" dirty="0"/>
              <a:t>Until two decades ago, severity of joint </a:t>
            </a:r>
            <a:br>
              <a:rPr lang="en-CA" dirty="0"/>
            </a:br>
            <a:r>
              <a:rPr lang="en-CA" dirty="0"/>
              <a:t>arthropathy was assessed by:</a:t>
            </a:r>
          </a:p>
        </p:txBody>
      </p:sp>
      <p:sp>
        <p:nvSpPr>
          <p:cNvPr id="5" name="Content Placeholder 4"/>
          <p:cNvSpPr>
            <a:spLocks noGrp="1"/>
          </p:cNvSpPr>
          <p:nvPr>
            <p:ph idx="1"/>
          </p:nvPr>
        </p:nvSpPr>
        <p:spPr>
          <a:xfrm>
            <a:off x="838200" y="1562100"/>
            <a:ext cx="10515600" cy="4614863"/>
          </a:xfrm>
        </p:spPr>
        <p:txBody>
          <a:bodyPr/>
          <a:lstStyle/>
          <a:p>
            <a:r>
              <a:rPr lang="en-CA" dirty="0"/>
              <a:t>Bleeding frequency</a:t>
            </a:r>
          </a:p>
          <a:p>
            <a:r>
              <a:rPr lang="en-CA" dirty="0"/>
              <a:t>Clinical Score – Gilbert’s score</a:t>
            </a:r>
          </a:p>
          <a:p>
            <a:r>
              <a:rPr lang="en-CA" dirty="0"/>
              <a:t>Radiological score – Pettersson (X-ray)</a:t>
            </a:r>
          </a:p>
          <a:p>
            <a:endParaRPr lang="en-CA" dirty="0"/>
          </a:p>
        </p:txBody>
      </p:sp>
      <p:sp>
        <p:nvSpPr>
          <p:cNvPr id="6" name="TextBox 5"/>
          <p:cNvSpPr txBox="1"/>
          <p:nvPr/>
        </p:nvSpPr>
        <p:spPr>
          <a:xfrm>
            <a:off x="1866901" y="3737153"/>
            <a:ext cx="8458194" cy="1123712"/>
          </a:xfrm>
          <a:prstGeom prst="roundRect">
            <a:avLst/>
          </a:prstGeom>
          <a:noFill/>
          <a:ln w="28575">
            <a:solidFill>
              <a:srgbClr val="E31837"/>
            </a:solidFill>
          </a:ln>
        </p:spPr>
        <p:txBody>
          <a:bodyPr wrap="square" rtlCol="0" anchor="ctr">
            <a:spAutoFit/>
          </a:bodyPr>
          <a:lstStyle/>
          <a:p>
            <a:pPr marL="285750" indent="-285750">
              <a:buFont typeface="Arial" pitchFamily="34" charset="0"/>
              <a:buChar char="•"/>
            </a:pPr>
            <a:r>
              <a:rPr lang="en-US" sz="2000" dirty="0"/>
              <a:t>Not standardized – no validity/reliability studies</a:t>
            </a:r>
          </a:p>
          <a:p>
            <a:pPr marL="285750" indent="-285750">
              <a:buFont typeface="Arial" pitchFamily="34" charset="0"/>
              <a:buChar char="•"/>
            </a:pPr>
            <a:r>
              <a:rPr lang="en-US" sz="2000" dirty="0"/>
              <a:t>Insensitive to early change</a:t>
            </a:r>
          </a:p>
          <a:p>
            <a:pPr marL="285750" indent="-285750">
              <a:buFont typeface="Arial" pitchFamily="34" charset="0"/>
              <a:buChar char="•"/>
            </a:pPr>
            <a:r>
              <a:rPr lang="en-US" sz="2000" dirty="0"/>
              <a:t>Do not consider normal childhood variants </a:t>
            </a:r>
          </a:p>
        </p:txBody>
      </p:sp>
    </p:spTree>
    <p:extLst>
      <p:ext uri="{BB962C8B-B14F-4D97-AF65-F5344CB8AC3E}">
        <p14:creationId xmlns:p14="http://schemas.microsoft.com/office/powerpoint/2010/main" val="248197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2F169-EFB9-4836-A32C-017C4C6FB2E3}"/>
              </a:ext>
            </a:extLst>
          </p:cNvPr>
          <p:cNvSpPr>
            <a:spLocks noGrp="1"/>
          </p:cNvSpPr>
          <p:nvPr>
            <p:ph type="title"/>
          </p:nvPr>
        </p:nvSpPr>
        <p:spPr>
          <a:xfrm>
            <a:off x="838199" y="225425"/>
            <a:ext cx="10515599" cy="1090079"/>
          </a:xfrm>
        </p:spPr>
        <p:txBody>
          <a:bodyPr/>
          <a:lstStyle/>
          <a:p>
            <a:endParaRPr lang="en-CA" dirty="0"/>
          </a:p>
        </p:txBody>
      </p:sp>
    </p:spTree>
    <p:extLst>
      <p:ext uri="{BB962C8B-B14F-4D97-AF65-F5344CB8AC3E}">
        <p14:creationId xmlns:p14="http://schemas.microsoft.com/office/powerpoint/2010/main" val="296031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A793-182F-4B35-9B7C-CD3DBD35EECE}"/>
              </a:ext>
            </a:extLst>
          </p:cNvPr>
          <p:cNvSpPr>
            <a:spLocks noGrp="1"/>
          </p:cNvSpPr>
          <p:nvPr>
            <p:ph type="title"/>
          </p:nvPr>
        </p:nvSpPr>
        <p:spPr>
          <a:xfrm>
            <a:off x="838199" y="225425"/>
            <a:ext cx="10515599" cy="1090079"/>
          </a:xfrm>
        </p:spPr>
        <p:txBody>
          <a:bodyPr/>
          <a:lstStyle/>
          <a:p>
            <a:endParaRPr lang="en-CA" dirty="0"/>
          </a:p>
        </p:txBody>
      </p:sp>
    </p:spTree>
    <p:extLst>
      <p:ext uri="{BB962C8B-B14F-4D97-AF65-F5344CB8AC3E}">
        <p14:creationId xmlns:p14="http://schemas.microsoft.com/office/powerpoint/2010/main" val="1344683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CA26CE6-F13F-48CC-A6A2-D83828704BB3}"/>
              </a:ext>
            </a:extLst>
          </p:cNvPr>
          <p:cNvSpPr>
            <a:spLocks noGrp="1"/>
          </p:cNvSpPr>
          <p:nvPr>
            <p:ph type="title"/>
          </p:nvPr>
        </p:nvSpPr>
        <p:spPr>
          <a:xfrm>
            <a:off x="838199" y="225425"/>
            <a:ext cx="10515599" cy="1090079"/>
          </a:xfrm>
        </p:spPr>
        <p:txBody>
          <a:bodyPr>
            <a:normAutofit/>
          </a:bodyPr>
          <a:lstStyle/>
          <a:p>
            <a:r>
              <a:rPr lang="en-CA" dirty="0"/>
              <a:t>Outcome assessment instruments </a:t>
            </a:r>
            <a:br>
              <a:rPr lang="en-CA" dirty="0"/>
            </a:br>
            <a:r>
              <a:rPr lang="en-CA" dirty="0"/>
              <a:t>ICF model</a:t>
            </a:r>
          </a:p>
        </p:txBody>
      </p:sp>
      <p:sp>
        <p:nvSpPr>
          <p:cNvPr id="15" name="Text Placeholder 14">
            <a:extLst>
              <a:ext uri="{FF2B5EF4-FFF2-40B4-BE49-F238E27FC236}">
                <a16:creationId xmlns:a16="http://schemas.microsoft.com/office/drawing/2014/main" id="{A55C504D-A486-4268-99FD-2EA00B60BB7A}"/>
              </a:ext>
            </a:extLst>
          </p:cNvPr>
          <p:cNvSpPr>
            <a:spLocks noGrp="1"/>
          </p:cNvSpPr>
          <p:nvPr>
            <p:ph type="body" sz="quarter" idx="13"/>
          </p:nvPr>
        </p:nvSpPr>
        <p:spPr/>
        <p:txBody>
          <a:bodyPr/>
          <a:lstStyle/>
          <a:p>
            <a:endParaRPr lang="en-CA" dirty="0"/>
          </a:p>
          <a:p>
            <a:r>
              <a:rPr lang="en-CA" dirty="0"/>
              <a:t>ICF, </a:t>
            </a:r>
            <a:r>
              <a:rPr lang="en-CA" sz="900" dirty="0"/>
              <a:t>International Classification of Functioning, Disability and Health; </a:t>
            </a:r>
            <a:r>
              <a:rPr lang="en-CA" dirty="0"/>
              <a:t>QoL, Quality of Life.</a:t>
            </a:r>
          </a:p>
        </p:txBody>
      </p:sp>
      <p:grpSp>
        <p:nvGrpSpPr>
          <p:cNvPr id="2" name="Group 1">
            <a:extLst>
              <a:ext uri="{FF2B5EF4-FFF2-40B4-BE49-F238E27FC236}">
                <a16:creationId xmlns:a16="http://schemas.microsoft.com/office/drawing/2014/main" id="{D853B4D2-4A50-4AEB-B015-4BCAA7D10A9D}"/>
              </a:ext>
            </a:extLst>
          </p:cNvPr>
          <p:cNvGrpSpPr/>
          <p:nvPr/>
        </p:nvGrpSpPr>
        <p:grpSpPr>
          <a:xfrm>
            <a:off x="3155404" y="1435100"/>
            <a:ext cx="5295012" cy="4391837"/>
            <a:chOff x="3155404" y="1435100"/>
            <a:chExt cx="5295012" cy="4391837"/>
          </a:xfrm>
        </p:grpSpPr>
        <p:sp>
          <p:nvSpPr>
            <p:cNvPr id="19" name="Rectangle 18">
              <a:extLst>
                <a:ext uri="{FF2B5EF4-FFF2-40B4-BE49-F238E27FC236}">
                  <a16:creationId xmlns:a16="http://schemas.microsoft.com/office/drawing/2014/main" id="{5374580C-4A36-432A-BBEF-EFC4DA0956DB}"/>
                </a:ext>
              </a:extLst>
            </p:cNvPr>
            <p:cNvSpPr/>
            <p:nvPr/>
          </p:nvSpPr>
          <p:spPr>
            <a:xfrm>
              <a:off x="4835347" y="1435100"/>
              <a:ext cx="1935126" cy="510658"/>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Disease Hemophilia</a:t>
              </a:r>
            </a:p>
          </p:txBody>
        </p:sp>
        <p:sp>
          <p:nvSpPr>
            <p:cNvPr id="20" name="Rectangle 19">
              <a:extLst>
                <a:ext uri="{FF2B5EF4-FFF2-40B4-BE49-F238E27FC236}">
                  <a16:creationId xmlns:a16="http://schemas.microsoft.com/office/drawing/2014/main" id="{BB403E79-0FA7-4698-8444-94E284D15F03}"/>
                </a:ext>
              </a:extLst>
            </p:cNvPr>
            <p:cNvSpPr/>
            <p:nvPr/>
          </p:nvSpPr>
          <p:spPr>
            <a:xfrm>
              <a:off x="5228753" y="3465918"/>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Activity</a:t>
              </a:r>
            </a:p>
          </p:txBody>
        </p:sp>
        <p:sp>
          <p:nvSpPr>
            <p:cNvPr id="21" name="Rectangle 20">
              <a:extLst>
                <a:ext uri="{FF2B5EF4-FFF2-40B4-BE49-F238E27FC236}">
                  <a16:creationId xmlns:a16="http://schemas.microsoft.com/office/drawing/2014/main" id="{8646F620-FF9C-4EBB-BC96-EB085C5B3AAC}"/>
                </a:ext>
              </a:extLst>
            </p:cNvPr>
            <p:cNvSpPr/>
            <p:nvPr/>
          </p:nvSpPr>
          <p:spPr>
            <a:xfrm>
              <a:off x="6430232" y="5316279"/>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Personal </a:t>
              </a:r>
              <a:br>
                <a:rPr lang="en-CA" sz="1100" b="1" dirty="0">
                  <a:solidFill>
                    <a:sysClr val="windowText" lastClr="000000"/>
                  </a:solidFill>
                </a:rPr>
              </a:br>
              <a:r>
                <a:rPr lang="en-CA" sz="1100" b="1" dirty="0">
                  <a:solidFill>
                    <a:sysClr val="windowText" lastClr="000000"/>
                  </a:solidFill>
                </a:rPr>
                <a:t>factors</a:t>
              </a:r>
            </a:p>
          </p:txBody>
        </p:sp>
        <p:sp>
          <p:nvSpPr>
            <p:cNvPr id="22" name="Rectangle 21">
              <a:extLst>
                <a:ext uri="{FF2B5EF4-FFF2-40B4-BE49-F238E27FC236}">
                  <a16:creationId xmlns:a16="http://schemas.microsoft.com/office/drawing/2014/main" id="{1EB61BA0-6ACB-4C43-91F7-29A635789EE3}"/>
                </a:ext>
              </a:extLst>
            </p:cNvPr>
            <p:cNvSpPr/>
            <p:nvPr/>
          </p:nvSpPr>
          <p:spPr>
            <a:xfrm>
              <a:off x="4048540" y="5316279"/>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100" b="1" dirty="0">
                  <a:solidFill>
                    <a:sysClr val="windowText" lastClr="000000"/>
                  </a:solidFill>
                </a:rPr>
                <a:t>Environmental </a:t>
              </a:r>
              <a:br>
                <a:rPr lang="en-CA" sz="1100" b="1" dirty="0">
                  <a:solidFill>
                    <a:sysClr val="windowText" lastClr="000000"/>
                  </a:solidFill>
                </a:rPr>
              </a:br>
              <a:r>
                <a:rPr lang="en-CA" sz="1100" b="1" dirty="0">
                  <a:solidFill>
                    <a:sysClr val="windowText" lastClr="000000"/>
                  </a:solidFill>
                </a:rPr>
                <a:t>factors</a:t>
              </a:r>
            </a:p>
          </p:txBody>
        </p:sp>
        <p:cxnSp>
          <p:nvCxnSpPr>
            <p:cNvPr id="26" name="Straight Arrow Connector 25">
              <a:extLst>
                <a:ext uri="{FF2B5EF4-FFF2-40B4-BE49-F238E27FC236}">
                  <a16:creationId xmlns:a16="http://schemas.microsoft.com/office/drawing/2014/main" id="{704FC264-2A89-4E5C-83A1-B90228C616DF}"/>
                </a:ext>
              </a:extLst>
            </p:cNvPr>
            <p:cNvCxnSpPr>
              <a:cxnSpLocks/>
            </p:cNvCxnSpPr>
            <p:nvPr/>
          </p:nvCxnSpPr>
          <p:spPr>
            <a:xfrm>
              <a:off x="5802910" y="1958952"/>
              <a:ext cx="0" cy="1496629"/>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2866956-21DC-4311-86E0-D138B887EBBC}"/>
                </a:ext>
              </a:extLst>
            </p:cNvPr>
            <p:cNvCxnSpPr>
              <a:cxnSpLocks/>
            </p:cNvCxnSpPr>
            <p:nvPr/>
          </p:nvCxnSpPr>
          <p:spPr>
            <a:xfrm>
              <a:off x="6377067" y="3701753"/>
              <a:ext cx="922472" cy="0"/>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1615B68-FA66-4BAE-819B-3C6B1002048F}"/>
                </a:ext>
              </a:extLst>
            </p:cNvPr>
            <p:cNvCxnSpPr>
              <a:cxnSpLocks/>
            </p:cNvCxnSpPr>
            <p:nvPr/>
          </p:nvCxnSpPr>
          <p:spPr>
            <a:xfrm>
              <a:off x="4306281" y="3701753"/>
              <a:ext cx="922472" cy="0"/>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2087E6AD-7C9A-4F0B-8EB7-CA3605AE74F0}"/>
                </a:ext>
              </a:extLst>
            </p:cNvPr>
            <p:cNvSpPr/>
            <p:nvPr/>
          </p:nvSpPr>
          <p:spPr>
            <a:xfrm>
              <a:off x="5802910" y="2554604"/>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Freeform: Shape 29">
              <a:extLst>
                <a:ext uri="{FF2B5EF4-FFF2-40B4-BE49-F238E27FC236}">
                  <a16:creationId xmlns:a16="http://schemas.microsoft.com/office/drawing/2014/main" id="{6C9ABBEB-0C54-4173-96C2-6B74DB3ED529}"/>
                </a:ext>
              </a:extLst>
            </p:cNvPr>
            <p:cNvSpPr/>
            <p:nvPr/>
          </p:nvSpPr>
          <p:spPr>
            <a:xfrm flipH="1">
              <a:off x="3725581" y="2554604"/>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1" name="Group 30">
              <a:extLst>
                <a:ext uri="{FF2B5EF4-FFF2-40B4-BE49-F238E27FC236}">
                  <a16:creationId xmlns:a16="http://schemas.microsoft.com/office/drawing/2014/main" id="{8026E0E2-EAB5-40AD-B832-9656F77AD1F4}"/>
                </a:ext>
              </a:extLst>
            </p:cNvPr>
            <p:cNvGrpSpPr/>
            <p:nvPr/>
          </p:nvGrpSpPr>
          <p:grpSpPr>
            <a:xfrm>
              <a:off x="4601822" y="4887890"/>
              <a:ext cx="2406640" cy="428389"/>
              <a:chOff x="2058737" y="4277078"/>
              <a:chExt cx="4159122" cy="911551"/>
            </a:xfrm>
          </p:grpSpPr>
          <p:sp>
            <p:nvSpPr>
              <p:cNvPr id="54" name="Freeform: Shape 53">
                <a:extLst>
                  <a:ext uri="{FF2B5EF4-FFF2-40B4-BE49-F238E27FC236}">
                    <a16:creationId xmlns:a16="http://schemas.microsoft.com/office/drawing/2014/main" id="{76690311-C8E6-4D4D-8F25-FF9208482BDC}"/>
                  </a:ext>
                </a:extLst>
              </p:cNvPr>
              <p:cNvSpPr/>
              <p:nvPr/>
            </p:nvSpPr>
            <p:spPr>
              <a:xfrm>
                <a:off x="4136066"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Freeform: Shape 54">
                <a:extLst>
                  <a:ext uri="{FF2B5EF4-FFF2-40B4-BE49-F238E27FC236}">
                    <a16:creationId xmlns:a16="http://schemas.microsoft.com/office/drawing/2014/main" id="{B8530BDA-6639-46ED-A480-69BA285D46E9}"/>
                  </a:ext>
                </a:extLst>
              </p:cNvPr>
              <p:cNvSpPr/>
              <p:nvPr/>
            </p:nvSpPr>
            <p:spPr>
              <a:xfrm flipH="1">
                <a:off x="2058737"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2" name="Group 31">
              <a:extLst>
                <a:ext uri="{FF2B5EF4-FFF2-40B4-BE49-F238E27FC236}">
                  <a16:creationId xmlns:a16="http://schemas.microsoft.com/office/drawing/2014/main" id="{BF34A345-E208-42B9-B2AD-9D665DE72C56}"/>
                </a:ext>
              </a:extLst>
            </p:cNvPr>
            <p:cNvGrpSpPr/>
            <p:nvPr/>
          </p:nvGrpSpPr>
          <p:grpSpPr>
            <a:xfrm rot="10800000">
              <a:off x="3725580" y="3976576"/>
              <a:ext cx="4159122" cy="548322"/>
              <a:chOff x="2058737" y="4277078"/>
              <a:chExt cx="4159122" cy="911551"/>
            </a:xfrm>
          </p:grpSpPr>
          <p:sp>
            <p:nvSpPr>
              <p:cNvPr id="52" name="Freeform: Shape 51">
                <a:extLst>
                  <a:ext uri="{FF2B5EF4-FFF2-40B4-BE49-F238E27FC236}">
                    <a16:creationId xmlns:a16="http://schemas.microsoft.com/office/drawing/2014/main" id="{B5BAB23A-9E37-4E81-BB3C-CB71B72ACFA7}"/>
                  </a:ext>
                </a:extLst>
              </p:cNvPr>
              <p:cNvSpPr/>
              <p:nvPr/>
            </p:nvSpPr>
            <p:spPr>
              <a:xfrm>
                <a:off x="4136066"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Freeform: Shape 52">
                <a:extLst>
                  <a:ext uri="{FF2B5EF4-FFF2-40B4-BE49-F238E27FC236}">
                    <a16:creationId xmlns:a16="http://schemas.microsoft.com/office/drawing/2014/main" id="{3C1D369C-2ACE-49B6-8C8E-FC5FDC7A81A2}"/>
                  </a:ext>
                </a:extLst>
              </p:cNvPr>
              <p:cNvSpPr/>
              <p:nvPr/>
            </p:nvSpPr>
            <p:spPr>
              <a:xfrm flipH="1">
                <a:off x="2058737"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cxnSp>
          <p:nvCxnSpPr>
            <p:cNvPr id="33" name="Straight Arrow Connector 32">
              <a:extLst>
                <a:ext uri="{FF2B5EF4-FFF2-40B4-BE49-F238E27FC236}">
                  <a16:creationId xmlns:a16="http://schemas.microsoft.com/office/drawing/2014/main" id="{4BE0CA9E-B32C-4F38-859A-281E2A5ECD79}"/>
                </a:ext>
              </a:extLst>
            </p:cNvPr>
            <p:cNvCxnSpPr>
              <a:cxnSpLocks/>
            </p:cNvCxnSpPr>
            <p:nvPr/>
          </p:nvCxnSpPr>
          <p:spPr>
            <a:xfrm>
              <a:off x="5802910" y="3976813"/>
              <a:ext cx="0" cy="914164"/>
            </a:xfrm>
            <a:prstGeom prst="straightConnector1">
              <a:avLst/>
            </a:prstGeom>
            <a:ln w="19050">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06A474A-3E7C-42DC-A031-3D08DF6F06B0}"/>
                </a:ext>
              </a:extLst>
            </p:cNvPr>
            <p:cNvSpPr/>
            <p:nvPr/>
          </p:nvSpPr>
          <p:spPr>
            <a:xfrm>
              <a:off x="3155404" y="3465918"/>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CA" sz="1100" b="1" dirty="0">
                  <a:solidFill>
                    <a:sysClr val="windowText" lastClr="000000"/>
                  </a:solidFill>
                </a:rPr>
                <a:t>Body structure and function</a:t>
              </a:r>
            </a:p>
          </p:txBody>
        </p:sp>
        <p:sp>
          <p:nvSpPr>
            <p:cNvPr id="45" name="Rectangle 44">
              <a:extLst>
                <a:ext uri="{FF2B5EF4-FFF2-40B4-BE49-F238E27FC236}">
                  <a16:creationId xmlns:a16="http://schemas.microsoft.com/office/drawing/2014/main" id="{006D2811-7359-40F3-8F3E-F1F9BEF16041}"/>
                </a:ext>
              </a:extLst>
            </p:cNvPr>
            <p:cNvSpPr/>
            <p:nvPr/>
          </p:nvSpPr>
          <p:spPr>
            <a:xfrm>
              <a:off x="7302102" y="3465918"/>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Participation</a:t>
              </a:r>
            </a:p>
          </p:txBody>
        </p:sp>
      </p:grpSp>
      <p:sp>
        <p:nvSpPr>
          <p:cNvPr id="60" name="TextBox 59">
            <a:extLst>
              <a:ext uri="{FF2B5EF4-FFF2-40B4-BE49-F238E27FC236}">
                <a16:creationId xmlns:a16="http://schemas.microsoft.com/office/drawing/2014/main" id="{00B11F60-2CB2-4390-B19B-EBACE6FCC74F}"/>
              </a:ext>
            </a:extLst>
          </p:cNvPr>
          <p:cNvSpPr txBox="1"/>
          <p:nvPr/>
        </p:nvSpPr>
        <p:spPr>
          <a:xfrm rot="20298728">
            <a:off x="8393567" y="2097784"/>
            <a:ext cx="3024187" cy="1568450"/>
          </a:xfrm>
          <a:prstGeom prst="rect">
            <a:avLst/>
          </a:prstGeom>
          <a:noFill/>
        </p:spPr>
        <p:txBody>
          <a:bodyPr>
            <a:spAutoFit/>
          </a:bodyPr>
          <a:lstStyle/>
          <a:p>
            <a:pPr>
              <a:defRPr/>
            </a:pPr>
            <a:r>
              <a:rPr lang="en-US" sz="9600" b="1" i="1" dirty="0">
                <a:solidFill>
                  <a:srgbClr val="FF0000"/>
                </a:solidFill>
                <a:effectLst>
                  <a:outerShdw blurRad="38100" dist="38100" dir="2700000" algn="tl">
                    <a:srgbClr val="000000">
                      <a:alpha val="43137"/>
                    </a:srgbClr>
                  </a:outerShdw>
                </a:effectLst>
              </a:rPr>
              <a:t>QoL</a:t>
            </a:r>
          </a:p>
        </p:txBody>
      </p:sp>
    </p:spTree>
    <p:extLst>
      <p:ext uri="{BB962C8B-B14F-4D97-AF65-F5344CB8AC3E}">
        <p14:creationId xmlns:p14="http://schemas.microsoft.com/office/powerpoint/2010/main" val="372135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randombar(horizontal)">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16C998A-3101-4465-9D08-E8040C85CAB2}"/>
              </a:ext>
            </a:extLst>
          </p:cNvPr>
          <p:cNvSpPr>
            <a:spLocks noGrp="1"/>
          </p:cNvSpPr>
          <p:nvPr>
            <p:ph type="title"/>
          </p:nvPr>
        </p:nvSpPr>
        <p:spPr>
          <a:xfrm>
            <a:off x="838199" y="225425"/>
            <a:ext cx="10515599" cy="1090079"/>
          </a:xfrm>
        </p:spPr>
        <p:txBody>
          <a:bodyPr>
            <a:normAutofit/>
          </a:bodyPr>
          <a:lstStyle/>
          <a:p>
            <a:r>
              <a:rPr lang="en-CA" dirty="0"/>
              <a:t>Outcome assessment instruments </a:t>
            </a:r>
            <a:br>
              <a:rPr lang="en-CA" dirty="0"/>
            </a:br>
            <a:r>
              <a:rPr lang="en-CA" dirty="0"/>
              <a:t>Body structure and function</a:t>
            </a:r>
          </a:p>
        </p:txBody>
      </p:sp>
      <p:sp>
        <p:nvSpPr>
          <p:cNvPr id="5" name="TextBox 4">
            <a:extLst>
              <a:ext uri="{FF2B5EF4-FFF2-40B4-BE49-F238E27FC236}">
                <a16:creationId xmlns:a16="http://schemas.microsoft.com/office/drawing/2014/main" id="{CF9A5759-5E9E-4456-BD4A-D60210C4467F}"/>
              </a:ext>
            </a:extLst>
          </p:cNvPr>
          <p:cNvSpPr txBox="1"/>
          <p:nvPr/>
        </p:nvSpPr>
        <p:spPr>
          <a:xfrm>
            <a:off x="911939" y="6278111"/>
            <a:ext cx="9559414" cy="369332"/>
          </a:xfrm>
          <a:prstGeom prst="rect">
            <a:avLst/>
          </a:prstGeom>
          <a:solidFill>
            <a:schemeClr val="bg1"/>
          </a:solidFill>
        </p:spPr>
        <p:txBody>
          <a:bodyPr wrap="square">
            <a:spAutoFit/>
          </a:bodyPr>
          <a:lstStyle/>
          <a:p>
            <a:r>
              <a:rPr lang="en-US" sz="900" dirty="0">
                <a:latin typeface="+mj-lt"/>
              </a:rPr>
              <a:t>HJHS, Hemophilia Joint Health Score 2.1 – Summary Score Sheet. </a:t>
            </a:r>
          </a:p>
          <a:p>
            <a:r>
              <a:rPr lang="en-US" sz="900" dirty="0">
                <a:latin typeface="+mj-lt"/>
              </a:rPr>
              <a:t>Available at: </a:t>
            </a:r>
            <a:r>
              <a:rPr lang="en-US" sz="900" dirty="0">
                <a:latin typeface="+mj-lt"/>
                <a:hlinkClick r:id="rId2"/>
              </a:rPr>
              <a:t>http://www1.wfh.org/docs/en/Publications/Assessment_Tools/HJHS_Summary_Score.pdf</a:t>
            </a:r>
            <a:r>
              <a:rPr lang="en-US" sz="900" dirty="0">
                <a:latin typeface="+mj-lt"/>
              </a:rPr>
              <a:t> </a:t>
            </a:r>
            <a:endParaRPr lang="en-CA" sz="900" dirty="0">
              <a:latin typeface="+mj-lt"/>
            </a:endParaRPr>
          </a:p>
        </p:txBody>
      </p:sp>
      <p:grpSp>
        <p:nvGrpSpPr>
          <p:cNvPr id="2" name="Group 1">
            <a:extLst>
              <a:ext uri="{FF2B5EF4-FFF2-40B4-BE49-F238E27FC236}">
                <a16:creationId xmlns:a16="http://schemas.microsoft.com/office/drawing/2014/main" id="{DD0497D1-1901-42E7-A8C1-B1D845CC50E4}"/>
              </a:ext>
            </a:extLst>
          </p:cNvPr>
          <p:cNvGrpSpPr/>
          <p:nvPr/>
        </p:nvGrpSpPr>
        <p:grpSpPr>
          <a:xfrm>
            <a:off x="2043716" y="1422655"/>
            <a:ext cx="3135581" cy="4361604"/>
            <a:chOff x="2029272" y="1076633"/>
            <a:chExt cx="3600000" cy="5033384"/>
          </a:xfrm>
        </p:grpSpPr>
        <p:pic>
          <p:nvPicPr>
            <p:cNvPr id="4" name="Content Placeholder 3">
              <a:extLst>
                <a:ext uri="{FF2B5EF4-FFF2-40B4-BE49-F238E27FC236}">
                  <a16:creationId xmlns:a16="http://schemas.microsoft.com/office/drawing/2014/main" id="{C6053102-8356-4721-8EBA-949C4D1AF895}"/>
                </a:ext>
              </a:extLst>
            </p:cNvPr>
            <p:cNvPicPr>
              <a:picLocks noChangeAspect="1"/>
            </p:cNvPicPr>
            <p:nvPr/>
          </p:nvPicPr>
          <p:blipFill rotWithShape="1">
            <a:blip r:embed="rId3"/>
            <a:srcRect t="533"/>
            <a:stretch/>
          </p:blipFill>
          <p:spPr>
            <a:xfrm>
              <a:off x="2353748" y="1903151"/>
              <a:ext cx="2922953" cy="4206862"/>
            </a:xfrm>
            <a:prstGeom prst="rect">
              <a:avLst/>
            </a:prstGeom>
          </p:spPr>
        </p:pic>
        <p:grpSp>
          <p:nvGrpSpPr>
            <p:cNvPr id="6" name="Group 5">
              <a:extLst>
                <a:ext uri="{FF2B5EF4-FFF2-40B4-BE49-F238E27FC236}">
                  <a16:creationId xmlns:a16="http://schemas.microsoft.com/office/drawing/2014/main" id="{9475083B-8DF6-4208-AB26-B32C5344297F}"/>
                </a:ext>
              </a:extLst>
            </p:cNvPr>
            <p:cNvGrpSpPr/>
            <p:nvPr/>
          </p:nvGrpSpPr>
          <p:grpSpPr>
            <a:xfrm>
              <a:off x="2206788" y="1286442"/>
              <a:ext cx="3240044" cy="532848"/>
              <a:chOff x="3953" y="41959"/>
              <a:chExt cx="2377306" cy="532848"/>
            </a:xfrm>
          </p:grpSpPr>
          <p:sp>
            <p:nvSpPr>
              <p:cNvPr id="7" name="Rectangle 6">
                <a:extLst>
                  <a:ext uri="{FF2B5EF4-FFF2-40B4-BE49-F238E27FC236}">
                    <a16:creationId xmlns:a16="http://schemas.microsoft.com/office/drawing/2014/main" id="{85C33BD7-DA61-4C0E-A22F-E1A3211B594B}"/>
                  </a:ext>
                </a:extLst>
              </p:cNvPr>
              <p:cNvSpPr/>
              <p:nvPr/>
            </p:nvSpPr>
            <p:spPr>
              <a:xfrm>
                <a:off x="3953" y="41959"/>
                <a:ext cx="2377306" cy="53284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6BBDA38B-43AE-47B0-8912-C0CE7C5563D5}"/>
                  </a:ext>
                </a:extLst>
              </p:cNvPr>
              <p:cNvSpPr txBox="1"/>
              <p:nvPr/>
            </p:nvSpPr>
            <p:spPr>
              <a:xfrm>
                <a:off x="3953" y="41959"/>
                <a:ext cx="2377306" cy="5328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i="0" kern="1200" baseline="0" dirty="0">
                    <a:latin typeface="+mj-lt"/>
                  </a:rPr>
                  <a:t>HJHS</a:t>
                </a:r>
                <a:endParaRPr lang="en-CA" sz="2400" b="1" kern="1200" dirty="0">
                  <a:latin typeface="+mj-lt"/>
                </a:endParaRPr>
              </a:p>
            </p:txBody>
          </p:sp>
        </p:grpSp>
        <p:sp>
          <p:nvSpPr>
            <p:cNvPr id="10" name="Rectangle 9">
              <a:extLst>
                <a:ext uri="{FF2B5EF4-FFF2-40B4-BE49-F238E27FC236}">
                  <a16:creationId xmlns:a16="http://schemas.microsoft.com/office/drawing/2014/main" id="{1BE5B774-4D76-472B-BD89-89981483987E}"/>
                </a:ext>
              </a:extLst>
            </p:cNvPr>
            <p:cNvSpPr/>
            <p:nvPr/>
          </p:nvSpPr>
          <p:spPr>
            <a:xfrm>
              <a:off x="2029272" y="1076633"/>
              <a:ext cx="3600000" cy="50333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mj-lt"/>
              </a:endParaRPr>
            </a:p>
          </p:txBody>
        </p:sp>
      </p:grpSp>
      <p:sp>
        <p:nvSpPr>
          <p:cNvPr id="12" name="TextBox 11">
            <a:extLst>
              <a:ext uri="{FF2B5EF4-FFF2-40B4-BE49-F238E27FC236}">
                <a16:creationId xmlns:a16="http://schemas.microsoft.com/office/drawing/2014/main" id="{CB07D5CC-A05A-43EC-A05A-1D64C143FEC9}"/>
              </a:ext>
            </a:extLst>
          </p:cNvPr>
          <p:cNvSpPr txBox="1"/>
          <p:nvPr/>
        </p:nvSpPr>
        <p:spPr>
          <a:xfrm>
            <a:off x="7012705" y="2018407"/>
            <a:ext cx="4130917" cy="3477875"/>
          </a:xfrm>
          <a:prstGeom prst="rect">
            <a:avLst/>
          </a:prstGeom>
          <a:noFill/>
        </p:spPr>
        <p:txBody>
          <a:bodyPr wrap="square" rtlCol="0">
            <a:spAutoFit/>
          </a:bodyPr>
          <a:lstStyle/>
          <a:p>
            <a:pPr>
              <a:buClr>
                <a:srgbClr val="642566"/>
              </a:buClr>
            </a:pPr>
            <a:r>
              <a:rPr lang="en-US" sz="2000" b="0" i="0" u="none" strike="noStrike" baseline="0" dirty="0"/>
              <a:t>The HJHS assesses:</a:t>
            </a:r>
          </a:p>
          <a:p>
            <a:pPr marL="342900" indent="-342900" fontAlgn="ctr">
              <a:spcBef>
                <a:spcPts val="0"/>
              </a:spcBef>
              <a:spcAft>
                <a:spcPts val="0"/>
              </a:spcAft>
              <a:buClr>
                <a:srgbClr val="642566"/>
              </a:buClr>
              <a:buFont typeface="Arial" panose="020B0604020202020204" pitchFamily="34" charset="0"/>
              <a:buChar char="•"/>
            </a:pPr>
            <a:r>
              <a:rPr lang="en-US" sz="2000" dirty="0"/>
              <a:t>Duration (swelling)</a:t>
            </a:r>
            <a:endParaRPr lang="en-CA" sz="2000" dirty="0"/>
          </a:p>
          <a:p>
            <a:pPr marL="342900" indent="-342900" fontAlgn="ctr">
              <a:spcBef>
                <a:spcPts val="0"/>
              </a:spcBef>
              <a:spcAft>
                <a:spcPts val="0"/>
              </a:spcAft>
              <a:buClr>
                <a:srgbClr val="642566"/>
              </a:buClr>
              <a:buFont typeface="Arial" panose="020B0604020202020204" pitchFamily="34" charset="0"/>
              <a:buChar char="•"/>
            </a:pPr>
            <a:r>
              <a:rPr lang="en-US" sz="2000" dirty="0"/>
              <a:t>Swelling</a:t>
            </a:r>
            <a:endParaRPr lang="en-CA" sz="2000" dirty="0"/>
          </a:p>
          <a:p>
            <a:pPr marL="342900" indent="-342900" fontAlgn="ctr">
              <a:spcBef>
                <a:spcPts val="0"/>
              </a:spcBef>
              <a:spcAft>
                <a:spcPts val="0"/>
              </a:spcAft>
              <a:buClr>
                <a:srgbClr val="642566"/>
              </a:buClr>
              <a:buFont typeface="Arial" panose="020B0604020202020204" pitchFamily="34" charset="0"/>
              <a:buChar char="•"/>
            </a:pPr>
            <a:r>
              <a:rPr lang="en-US" sz="2000" dirty="0"/>
              <a:t>Muscle Atrophy</a:t>
            </a:r>
            <a:endParaRPr lang="en-CA" sz="2000" dirty="0"/>
          </a:p>
          <a:p>
            <a:pPr marL="342900" indent="-342900" fontAlgn="ctr">
              <a:spcBef>
                <a:spcPts val="0"/>
              </a:spcBef>
              <a:spcAft>
                <a:spcPts val="0"/>
              </a:spcAft>
              <a:buClr>
                <a:srgbClr val="642566"/>
              </a:buClr>
              <a:buFont typeface="Arial" panose="020B0604020202020204" pitchFamily="34" charset="0"/>
              <a:buChar char="•"/>
            </a:pPr>
            <a:r>
              <a:rPr lang="en-US" sz="2000" dirty="0"/>
              <a:t>Crepitus on motion</a:t>
            </a:r>
            <a:endParaRPr lang="en-CA" sz="2000" dirty="0"/>
          </a:p>
          <a:p>
            <a:pPr marL="342900" indent="-342900" fontAlgn="ctr">
              <a:spcBef>
                <a:spcPts val="0"/>
              </a:spcBef>
              <a:spcAft>
                <a:spcPts val="0"/>
              </a:spcAft>
              <a:buClr>
                <a:srgbClr val="642566"/>
              </a:buClr>
              <a:buFont typeface="Arial" panose="020B0604020202020204" pitchFamily="34" charset="0"/>
              <a:buChar char="•"/>
            </a:pPr>
            <a:r>
              <a:rPr lang="en-US" sz="2000" dirty="0"/>
              <a:t>Flexion Loss</a:t>
            </a:r>
            <a:endParaRPr lang="en-CA" sz="2000" dirty="0"/>
          </a:p>
          <a:p>
            <a:pPr marL="342900" indent="-342900" fontAlgn="ctr">
              <a:spcBef>
                <a:spcPts val="0"/>
              </a:spcBef>
              <a:spcAft>
                <a:spcPts val="0"/>
              </a:spcAft>
              <a:buClr>
                <a:srgbClr val="642566"/>
              </a:buClr>
              <a:buFont typeface="Arial" panose="020B0604020202020204" pitchFamily="34" charset="0"/>
              <a:buChar char="•"/>
            </a:pPr>
            <a:r>
              <a:rPr lang="en-US" sz="2000" dirty="0"/>
              <a:t>Extension Loss</a:t>
            </a:r>
            <a:endParaRPr lang="en-CA" sz="2000" dirty="0"/>
          </a:p>
          <a:p>
            <a:pPr marL="342900" indent="-342900" fontAlgn="ctr">
              <a:spcBef>
                <a:spcPts val="0"/>
              </a:spcBef>
              <a:spcAft>
                <a:spcPts val="0"/>
              </a:spcAft>
              <a:buClr>
                <a:srgbClr val="642566"/>
              </a:buClr>
              <a:buFont typeface="Arial" panose="020B0604020202020204" pitchFamily="34" charset="0"/>
              <a:buChar char="•"/>
            </a:pPr>
            <a:r>
              <a:rPr lang="en-US" sz="2000" dirty="0"/>
              <a:t>Joint Pain</a:t>
            </a:r>
            <a:endParaRPr lang="en-CA" sz="2000" dirty="0"/>
          </a:p>
          <a:p>
            <a:pPr marL="342900" indent="-342900" fontAlgn="ctr">
              <a:spcBef>
                <a:spcPts val="0"/>
              </a:spcBef>
              <a:spcAft>
                <a:spcPts val="0"/>
              </a:spcAft>
              <a:buClr>
                <a:srgbClr val="642566"/>
              </a:buClr>
              <a:buFont typeface="Arial" panose="020B0604020202020204" pitchFamily="34" charset="0"/>
              <a:buChar char="•"/>
            </a:pPr>
            <a:r>
              <a:rPr lang="en-US" sz="2000" dirty="0"/>
              <a:t>Strength</a:t>
            </a:r>
            <a:endParaRPr lang="en-CA" sz="2000" dirty="0"/>
          </a:p>
          <a:p>
            <a:pPr marL="342900" indent="-342900" fontAlgn="ctr">
              <a:spcBef>
                <a:spcPts val="0"/>
              </a:spcBef>
              <a:spcAft>
                <a:spcPts val="0"/>
              </a:spcAft>
              <a:buClr>
                <a:srgbClr val="642566"/>
              </a:buClr>
              <a:buFont typeface="Arial" panose="020B0604020202020204" pitchFamily="34" charset="0"/>
              <a:buChar char="•"/>
            </a:pPr>
            <a:r>
              <a:rPr lang="en-US" sz="2000" dirty="0"/>
              <a:t>Joint Total + Global Gait Score = Total HJHS Score</a:t>
            </a:r>
            <a:endParaRPr lang="en-CA" sz="2000" dirty="0"/>
          </a:p>
        </p:txBody>
      </p:sp>
    </p:spTree>
    <p:extLst>
      <p:ext uri="{BB962C8B-B14F-4D97-AF65-F5344CB8AC3E}">
        <p14:creationId xmlns:p14="http://schemas.microsoft.com/office/powerpoint/2010/main" val="1475816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3FC4C3-1D04-43E8-B375-AB129F027BCC}"/>
              </a:ext>
            </a:extLst>
          </p:cNvPr>
          <p:cNvSpPr>
            <a:spLocks noGrp="1"/>
          </p:cNvSpPr>
          <p:nvPr>
            <p:ph type="title"/>
          </p:nvPr>
        </p:nvSpPr>
        <p:spPr>
          <a:xfrm>
            <a:off x="838199" y="225425"/>
            <a:ext cx="10515599" cy="1090079"/>
          </a:xfrm>
        </p:spPr>
        <p:txBody>
          <a:bodyPr/>
          <a:lstStyle/>
          <a:p>
            <a:r>
              <a:rPr lang="en-CA" dirty="0"/>
              <a:t>Outcome assessment instruments </a:t>
            </a:r>
            <a:br>
              <a:rPr lang="en-CA" dirty="0"/>
            </a:br>
            <a:r>
              <a:rPr lang="en-CA" dirty="0"/>
              <a:t>Body structure and function</a:t>
            </a:r>
          </a:p>
        </p:txBody>
      </p:sp>
      <p:pic>
        <p:nvPicPr>
          <p:cNvPr id="4" name="Picture 3">
            <a:extLst>
              <a:ext uri="{FF2B5EF4-FFF2-40B4-BE49-F238E27FC236}">
                <a16:creationId xmlns:a16="http://schemas.microsoft.com/office/drawing/2014/main" id="{A6D74911-9F2A-4AA8-9F13-EA1E3D3F7EC6}"/>
              </a:ext>
            </a:extLst>
          </p:cNvPr>
          <p:cNvPicPr>
            <a:picLocks noChangeAspect="1"/>
          </p:cNvPicPr>
          <p:nvPr/>
        </p:nvPicPr>
        <p:blipFill>
          <a:blip r:embed="rId2"/>
          <a:stretch>
            <a:fillRect/>
          </a:stretch>
        </p:blipFill>
        <p:spPr>
          <a:xfrm>
            <a:off x="7518960" y="2143954"/>
            <a:ext cx="2791391" cy="4056918"/>
          </a:xfrm>
          <a:prstGeom prst="rect">
            <a:avLst/>
          </a:prstGeom>
        </p:spPr>
      </p:pic>
      <p:grpSp>
        <p:nvGrpSpPr>
          <p:cNvPr id="5" name="Group 4">
            <a:extLst>
              <a:ext uri="{FF2B5EF4-FFF2-40B4-BE49-F238E27FC236}">
                <a16:creationId xmlns:a16="http://schemas.microsoft.com/office/drawing/2014/main" id="{84AC7AFF-5120-4C74-8BB6-679768C4B683}"/>
              </a:ext>
            </a:extLst>
          </p:cNvPr>
          <p:cNvGrpSpPr/>
          <p:nvPr/>
        </p:nvGrpSpPr>
        <p:grpSpPr>
          <a:xfrm>
            <a:off x="1496647" y="1527245"/>
            <a:ext cx="5308198" cy="532848"/>
            <a:chOff x="3953" y="41959"/>
            <a:chExt cx="2377306" cy="532848"/>
          </a:xfrm>
        </p:grpSpPr>
        <p:sp>
          <p:nvSpPr>
            <p:cNvPr id="6" name="Rectangle 5">
              <a:extLst>
                <a:ext uri="{FF2B5EF4-FFF2-40B4-BE49-F238E27FC236}">
                  <a16:creationId xmlns:a16="http://schemas.microsoft.com/office/drawing/2014/main" id="{E6F27662-0668-4D21-B2A4-30397D2EE60E}"/>
                </a:ext>
              </a:extLst>
            </p:cNvPr>
            <p:cNvSpPr/>
            <p:nvPr/>
          </p:nvSpPr>
          <p:spPr>
            <a:xfrm>
              <a:off x="3953" y="41959"/>
              <a:ext cx="2377306" cy="53284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5357F43A-2861-4C27-9975-5E11EBAF236C}"/>
                </a:ext>
              </a:extLst>
            </p:cNvPr>
            <p:cNvSpPr txBox="1"/>
            <p:nvPr/>
          </p:nvSpPr>
          <p:spPr>
            <a:xfrm>
              <a:off x="3953" y="41959"/>
              <a:ext cx="2377306" cy="5328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i="0" kern="1200" baseline="0" dirty="0"/>
                <a:t>Pettersson  score</a:t>
              </a:r>
              <a:endParaRPr lang="en-CA" sz="2400" b="1" kern="1200" dirty="0"/>
            </a:p>
          </p:txBody>
        </p:sp>
      </p:grpSp>
      <p:grpSp>
        <p:nvGrpSpPr>
          <p:cNvPr id="8" name="Group 7">
            <a:extLst>
              <a:ext uri="{FF2B5EF4-FFF2-40B4-BE49-F238E27FC236}">
                <a16:creationId xmlns:a16="http://schemas.microsoft.com/office/drawing/2014/main" id="{E4A46FD1-FAE0-42B5-A00E-8835B0FD65F3}"/>
              </a:ext>
            </a:extLst>
          </p:cNvPr>
          <p:cNvGrpSpPr/>
          <p:nvPr/>
        </p:nvGrpSpPr>
        <p:grpSpPr>
          <a:xfrm>
            <a:off x="7280923" y="1527245"/>
            <a:ext cx="3267467" cy="532848"/>
            <a:chOff x="3953" y="41959"/>
            <a:chExt cx="2377306" cy="532848"/>
          </a:xfrm>
        </p:grpSpPr>
        <p:sp>
          <p:nvSpPr>
            <p:cNvPr id="9" name="Rectangle 8">
              <a:extLst>
                <a:ext uri="{FF2B5EF4-FFF2-40B4-BE49-F238E27FC236}">
                  <a16:creationId xmlns:a16="http://schemas.microsoft.com/office/drawing/2014/main" id="{37DB862A-9669-4610-BE10-7D21DAE7BF0C}"/>
                </a:ext>
              </a:extLst>
            </p:cNvPr>
            <p:cNvSpPr/>
            <p:nvPr/>
          </p:nvSpPr>
          <p:spPr>
            <a:xfrm>
              <a:off x="3953" y="41959"/>
              <a:ext cx="2377306" cy="53284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C3F925DC-4C0E-429E-BFBB-3B59E2689072}"/>
                </a:ext>
              </a:extLst>
            </p:cNvPr>
            <p:cNvSpPr txBox="1"/>
            <p:nvPr/>
          </p:nvSpPr>
          <p:spPr>
            <a:xfrm>
              <a:off x="3953" y="41959"/>
              <a:ext cx="2377306" cy="5328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i="0" kern="1200" baseline="0" dirty="0"/>
                <a:t>X-Ray</a:t>
              </a:r>
              <a:endParaRPr lang="en-CA" sz="2400" b="1" kern="1200" dirty="0"/>
            </a:p>
          </p:txBody>
        </p:sp>
      </p:grpSp>
      <p:sp>
        <p:nvSpPr>
          <p:cNvPr id="12" name="Rectangle 11">
            <a:extLst>
              <a:ext uri="{FF2B5EF4-FFF2-40B4-BE49-F238E27FC236}">
                <a16:creationId xmlns:a16="http://schemas.microsoft.com/office/drawing/2014/main" id="{D6125212-3F60-49F1-BCB3-887A0C956F10}"/>
              </a:ext>
            </a:extLst>
          </p:cNvPr>
          <p:cNvSpPr/>
          <p:nvPr/>
        </p:nvSpPr>
        <p:spPr>
          <a:xfrm>
            <a:off x="7280925" y="1527244"/>
            <a:ext cx="3267468" cy="4823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540410F8-6F2B-4D5C-B4F1-FFC644E72523}"/>
              </a:ext>
            </a:extLst>
          </p:cNvPr>
          <p:cNvSpPr/>
          <p:nvPr/>
        </p:nvSpPr>
        <p:spPr>
          <a:xfrm>
            <a:off x="1496646" y="1527244"/>
            <a:ext cx="5308199" cy="4823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Picture 6" descr="http://www.bonepit.com/cases/david%20sartoris/Pictures/4521.6561%20DS%20Hemophilic%20arthropathy%2020M%20AP.jpg">
            <a:extLst>
              <a:ext uri="{FF2B5EF4-FFF2-40B4-BE49-F238E27FC236}">
                <a16:creationId xmlns:a16="http://schemas.microsoft.com/office/drawing/2014/main" id="{46121A00-E679-4328-8567-E824700311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5170" y="2381691"/>
            <a:ext cx="2902140" cy="340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a:extLst>
              <a:ext uri="{FF2B5EF4-FFF2-40B4-BE49-F238E27FC236}">
                <a16:creationId xmlns:a16="http://schemas.microsoft.com/office/drawing/2014/main" id="{2683821D-914D-4E10-97CD-1D8C48606525}"/>
              </a:ext>
            </a:extLst>
          </p:cNvPr>
          <p:cNvCxnSpPr/>
          <p:nvPr/>
        </p:nvCxnSpPr>
        <p:spPr>
          <a:xfrm flipV="1">
            <a:off x="3944467" y="4859078"/>
            <a:ext cx="376950" cy="3299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026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A3D46CE-7843-4CDB-964F-48BA07B34F28}"/>
              </a:ext>
            </a:extLst>
          </p:cNvPr>
          <p:cNvSpPr>
            <a:spLocks noGrp="1"/>
          </p:cNvSpPr>
          <p:nvPr>
            <p:ph type="title"/>
          </p:nvPr>
        </p:nvSpPr>
        <p:spPr>
          <a:xfrm>
            <a:off x="838199" y="225425"/>
            <a:ext cx="10515599" cy="1090079"/>
          </a:xfrm>
        </p:spPr>
        <p:txBody>
          <a:bodyPr>
            <a:normAutofit/>
          </a:bodyPr>
          <a:lstStyle/>
          <a:p>
            <a:r>
              <a:rPr lang="en-CA" dirty="0"/>
              <a:t>Recommended measures </a:t>
            </a:r>
            <a:br>
              <a:rPr lang="en-CA" dirty="0"/>
            </a:br>
            <a:r>
              <a:rPr lang="en-CA" dirty="0"/>
              <a:t>Body structure and function</a:t>
            </a:r>
          </a:p>
        </p:txBody>
      </p:sp>
      <p:sp>
        <p:nvSpPr>
          <p:cNvPr id="2" name="Content Placeholder 1">
            <a:extLst>
              <a:ext uri="{FF2B5EF4-FFF2-40B4-BE49-F238E27FC236}">
                <a16:creationId xmlns:a16="http://schemas.microsoft.com/office/drawing/2014/main" id="{E4FD0BCF-A36C-454A-A050-6D450A6E7840}"/>
              </a:ext>
            </a:extLst>
          </p:cNvPr>
          <p:cNvSpPr>
            <a:spLocks noGrp="1"/>
          </p:cNvSpPr>
          <p:nvPr>
            <p:ph idx="1"/>
          </p:nvPr>
        </p:nvSpPr>
        <p:spPr>
          <a:xfrm>
            <a:off x="838200" y="1562101"/>
            <a:ext cx="10515600" cy="1090614"/>
          </a:xfrm>
        </p:spPr>
        <p:txBody>
          <a:bodyPr/>
          <a:lstStyle/>
          <a:p>
            <a:r>
              <a:rPr lang="en-CA" dirty="0"/>
              <a:t>In hemophilia, body structure and function refers to, for example, the status of joints and specific muscle groups, assessed both clinically and radiologically</a:t>
            </a:r>
          </a:p>
        </p:txBody>
      </p:sp>
      <p:grpSp>
        <p:nvGrpSpPr>
          <p:cNvPr id="3" name="Group 2">
            <a:extLst>
              <a:ext uri="{FF2B5EF4-FFF2-40B4-BE49-F238E27FC236}">
                <a16:creationId xmlns:a16="http://schemas.microsoft.com/office/drawing/2014/main" id="{34761F42-6605-458B-926C-E7C70C03A6B0}"/>
              </a:ext>
            </a:extLst>
          </p:cNvPr>
          <p:cNvGrpSpPr/>
          <p:nvPr/>
        </p:nvGrpSpPr>
        <p:grpSpPr>
          <a:xfrm>
            <a:off x="880253" y="2626008"/>
            <a:ext cx="10507693" cy="3193488"/>
            <a:chOff x="880253" y="2626008"/>
            <a:chExt cx="10507693" cy="3193488"/>
          </a:xfrm>
        </p:grpSpPr>
        <p:sp>
          <p:nvSpPr>
            <p:cNvPr id="11" name="Freeform: Shape 10">
              <a:extLst>
                <a:ext uri="{FF2B5EF4-FFF2-40B4-BE49-F238E27FC236}">
                  <a16:creationId xmlns:a16="http://schemas.microsoft.com/office/drawing/2014/main" id="{90923F9F-6C0C-4E00-80E7-AB08D8F6D386}"/>
                </a:ext>
              </a:extLst>
            </p:cNvPr>
            <p:cNvSpPr/>
            <p:nvPr/>
          </p:nvSpPr>
          <p:spPr>
            <a:xfrm>
              <a:off x="880253"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000" b="1" i="0" kern="1200" baseline="0" dirty="0"/>
                <a:t>HJHS</a:t>
              </a:r>
              <a:endParaRPr lang="en-CA" sz="2000" b="1" kern="1200" dirty="0"/>
            </a:p>
          </p:txBody>
        </p:sp>
        <p:sp>
          <p:nvSpPr>
            <p:cNvPr id="12" name="Freeform: Shape 11">
              <a:extLst>
                <a:ext uri="{FF2B5EF4-FFF2-40B4-BE49-F238E27FC236}">
                  <a16:creationId xmlns:a16="http://schemas.microsoft.com/office/drawing/2014/main" id="{C768240F-4921-4832-88CD-CD6433A4A288}"/>
                </a:ext>
              </a:extLst>
            </p:cNvPr>
            <p:cNvSpPr/>
            <p:nvPr/>
          </p:nvSpPr>
          <p:spPr>
            <a:xfrm>
              <a:off x="880253"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lvl="1" defTabSz="800100">
                <a:lnSpc>
                  <a:spcPct val="90000"/>
                </a:lnSpc>
                <a:spcBef>
                  <a:spcPct val="0"/>
                </a:spcBef>
                <a:spcAft>
                  <a:spcPct val="15000"/>
                </a:spcAft>
              </a:pPr>
              <a:r>
                <a:rPr lang="en-US" dirty="0"/>
                <a:t>The Hemophilia Joint Health Score (HJHS) is the most commonly used tool for </a:t>
              </a:r>
              <a:r>
                <a:rPr lang="en-CA" dirty="0"/>
                <a:t>clinical assessment of joints; used </a:t>
              </a:r>
              <a:r>
                <a:rPr lang="en-US" dirty="0"/>
                <a:t>in both children and </a:t>
              </a:r>
              <a:r>
                <a:rPr lang="en-CA" dirty="0"/>
                <a:t>adults.</a:t>
              </a:r>
            </a:p>
          </p:txBody>
        </p:sp>
        <p:sp>
          <p:nvSpPr>
            <p:cNvPr id="13" name="Freeform: Shape 12">
              <a:extLst>
                <a:ext uri="{FF2B5EF4-FFF2-40B4-BE49-F238E27FC236}">
                  <a16:creationId xmlns:a16="http://schemas.microsoft.com/office/drawing/2014/main" id="{4F099109-67AF-4AF2-ACF4-E99EA3C4ACEA}"/>
                </a:ext>
              </a:extLst>
            </p:cNvPr>
            <p:cNvSpPr/>
            <p:nvPr/>
          </p:nvSpPr>
          <p:spPr>
            <a:xfrm>
              <a:off x="3590382"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000" b="1" i="0" kern="1200" baseline="0" dirty="0"/>
                <a:t>X-Ray</a:t>
              </a:r>
              <a:endParaRPr lang="en-CA" sz="2000" b="1" kern="1200" dirty="0"/>
            </a:p>
          </p:txBody>
        </p:sp>
        <p:sp>
          <p:nvSpPr>
            <p:cNvPr id="14" name="Freeform: Shape 13">
              <a:extLst>
                <a:ext uri="{FF2B5EF4-FFF2-40B4-BE49-F238E27FC236}">
                  <a16:creationId xmlns:a16="http://schemas.microsoft.com/office/drawing/2014/main" id="{49CA6797-A7D8-40DF-B996-9E1FB3F44BA1}"/>
                </a:ext>
              </a:extLst>
            </p:cNvPr>
            <p:cNvSpPr/>
            <p:nvPr/>
          </p:nvSpPr>
          <p:spPr>
            <a:xfrm>
              <a:off x="3590382"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lvl="1" algn="l" defTabSz="800100">
                <a:lnSpc>
                  <a:spcPct val="90000"/>
                </a:lnSpc>
                <a:spcBef>
                  <a:spcPct val="0"/>
                </a:spcBef>
                <a:spcAft>
                  <a:spcPct val="15000"/>
                </a:spcAft>
              </a:pPr>
              <a:r>
                <a:rPr lang="en-US" b="0" i="0" kern="1200" baseline="0" dirty="0"/>
                <a:t>The radiological Pettersson score is the most widely used imaging </a:t>
              </a:r>
              <a:r>
                <a:rPr lang="en-CA" b="0" i="0" kern="1200" baseline="0" dirty="0"/>
                <a:t>measure of joint structure</a:t>
              </a:r>
              <a:r>
                <a:rPr lang="en-CA" b="0" i="1" kern="1200" baseline="0" dirty="0">
                  <a:solidFill>
                    <a:schemeClr val="tx1"/>
                  </a:solidFill>
                </a:rPr>
                <a:t>. </a:t>
              </a:r>
              <a:r>
                <a:rPr lang="en-CA" b="0" i="0" u="none" kern="1200" baseline="0" dirty="0">
                  <a:solidFill>
                    <a:schemeClr val="tx1"/>
                  </a:solidFill>
                </a:rPr>
                <a:t>It is however not sensitive to early change.</a:t>
              </a:r>
              <a:endParaRPr lang="en-CA" i="0" u="none" kern="1200" dirty="0">
                <a:solidFill>
                  <a:schemeClr val="tx1"/>
                </a:solidFill>
              </a:endParaRPr>
            </a:p>
          </p:txBody>
        </p:sp>
        <p:sp>
          <p:nvSpPr>
            <p:cNvPr id="15" name="Freeform: Shape 14">
              <a:extLst>
                <a:ext uri="{FF2B5EF4-FFF2-40B4-BE49-F238E27FC236}">
                  <a16:creationId xmlns:a16="http://schemas.microsoft.com/office/drawing/2014/main" id="{FC196695-9E1A-4F97-9FC5-8D8C4E89CB5B}"/>
                </a:ext>
              </a:extLst>
            </p:cNvPr>
            <p:cNvSpPr/>
            <p:nvPr/>
          </p:nvSpPr>
          <p:spPr>
            <a:xfrm>
              <a:off x="6300511"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000" b="1" i="0" kern="1200" baseline="0" dirty="0"/>
                <a:t>US</a:t>
              </a:r>
              <a:endParaRPr lang="en-CA" sz="2000" b="1" kern="1200" dirty="0"/>
            </a:p>
          </p:txBody>
        </p:sp>
        <p:sp>
          <p:nvSpPr>
            <p:cNvPr id="16" name="Freeform: Shape 15">
              <a:extLst>
                <a:ext uri="{FF2B5EF4-FFF2-40B4-BE49-F238E27FC236}">
                  <a16:creationId xmlns:a16="http://schemas.microsoft.com/office/drawing/2014/main" id="{5104729C-B21A-40BC-8574-CF0DC5F98CA0}"/>
                </a:ext>
              </a:extLst>
            </p:cNvPr>
            <p:cNvSpPr/>
            <p:nvPr/>
          </p:nvSpPr>
          <p:spPr>
            <a:xfrm>
              <a:off x="6300511"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lvl="1" algn="l" defTabSz="800100">
                <a:lnSpc>
                  <a:spcPct val="90000"/>
                </a:lnSpc>
                <a:spcBef>
                  <a:spcPct val="0"/>
                </a:spcBef>
                <a:spcAft>
                  <a:spcPct val="15000"/>
                </a:spcAft>
              </a:pPr>
              <a:r>
                <a:rPr lang="en-US" b="0" i="0" u="none" kern="1200" baseline="0" dirty="0">
                  <a:solidFill>
                    <a:schemeClr val="tx1"/>
                  </a:solidFill>
                </a:rPr>
                <a:t>Ultrasound (US) imaging can detect joint effusion, early joint disease, and subclinical joint disease, and promote medication </a:t>
              </a:r>
              <a:r>
                <a:rPr lang="en-CA" b="0" i="0" u="none" kern="1200" baseline="0" dirty="0">
                  <a:solidFill>
                    <a:schemeClr val="tx1"/>
                  </a:solidFill>
                </a:rPr>
                <a:t>adherence.</a:t>
              </a:r>
              <a:endParaRPr lang="en-CA" i="0" u="none" kern="1200" dirty="0">
                <a:solidFill>
                  <a:schemeClr val="tx1"/>
                </a:solidFill>
              </a:endParaRPr>
            </a:p>
          </p:txBody>
        </p:sp>
        <p:sp>
          <p:nvSpPr>
            <p:cNvPr id="17" name="Freeform: Shape 16">
              <a:extLst>
                <a:ext uri="{FF2B5EF4-FFF2-40B4-BE49-F238E27FC236}">
                  <a16:creationId xmlns:a16="http://schemas.microsoft.com/office/drawing/2014/main" id="{E3937ADE-DE67-4165-AAAB-CA7F0449D3B0}"/>
                </a:ext>
              </a:extLst>
            </p:cNvPr>
            <p:cNvSpPr/>
            <p:nvPr/>
          </p:nvSpPr>
          <p:spPr>
            <a:xfrm>
              <a:off x="9010640"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000" b="1" i="0" kern="1200" baseline="0" dirty="0"/>
                <a:t>MRI</a:t>
              </a:r>
              <a:endParaRPr lang="en-CA" sz="2000" b="1" kern="1200" dirty="0"/>
            </a:p>
          </p:txBody>
        </p:sp>
        <p:sp>
          <p:nvSpPr>
            <p:cNvPr id="18" name="Freeform: Shape 17">
              <a:extLst>
                <a:ext uri="{FF2B5EF4-FFF2-40B4-BE49-F238E27FC236}">
                  <a16:creationId xmlns:a16="http://schemas.microsoft.com/office/drawing/2014/main" id="{4920956C-872F-4AAA-A21F-88BD3DCF2BE3}"/>
                </a:ext>
              </a:extLst>
            </p:cNvPr>
            <p:cNvSpPr/>
            <p:nvPr/>
          </p:nvSpPr>
          <p:spPr>
            <a:xfrm>
              <a:off x="9010639"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lvl="1" algn="l" defTabSz="800100">
                <a:lnSpc>
                  <a:spcPct val="90000"/>
                </a:lnSpc>
                <a:spcBef>
                  <a:spcPct val="0"/>
                </a:spcBef>
                <a:spcAft>
                  <a:spcPct val="15000"/>
                </a:spcAft>
              </a:pPr>
              <a:r>
                <a:rPr lang="en-US" b="0" i="0" kern="1200" baseline="0" dirty="0"/>
                <a:t>Magnetic resonance imaging (MRI) is likely the most sensitive </a:t>
              </a:r>
              <a:r>
                <a:rPr lang="en-CA" b="0" i="0" kern="1200" baseline="0" dirty="0"/>
                <a:t>measure of joint structure- </a:t>
              </a:r>
              <a:r>
                <a:rPr lang="en-CA" b="0" i="0" u="none" kern="1200" baseline="0" dirty="0">
                  <a:solidFill>
                    <a:schemeClr val="tx1"/>
                  </a:solidFill>
                </a:rPr>
                <a:t>but is </a:t>
              </a:r>
              <a:r>
                <a:rPr lang="en-US" b="0" i="0" u="none" kern="1200" baseline="0" dirty="0">
                  <a:solidFill>
                    <a:schemeClr val="tx1"/>
                  </a:solidFill>
                </a:rPr>
                <a:t>is expensive, time consuming, and difficult to perform in small children.</a:t>
              </a:r>
              <a:endParaRPr lang="en-CA" b="0" i="0" u="none" kern="1200" dirty="0">
                <a:solidFill>
                  <a:schemeClr val="tx1"/>
                </a:solidFill>
              </a:endParaRPr>
            </a:p>
          </p:txBody>
        </p:sp>
      </p:grpSp>
    </p:spTree>
    <p:extLst>
      <p:ext uri="{BB962C8B-B14F-4D97-AF65-F5344CB8AC3E}">
        <p14:creationId xmlns:p14="http://schemas.microsoft.com/office/powerpoint/2010/main" val="4150924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750C7317-280F-41E5-810D-58BDDF9751F5}"/>
              </a:ext>
            </a:extLst>
          </p:cNvPr>
          <p:cNvSpPr>
            <a:spLocks noGrp="1"/>
          </p:cNvSpPr>
          <p:nvPr>
            <p:ph type="title"/>
          </p:nvPr>
        </p:nvSpPr>
        <p:spPr>
          <a:xfrm>
            <a:off x="838199" y="225425"/>
            <a:ext cx="10515599" cy="1090079"/>
          </a:xfrm>
        </p:spPr>
        <p:txBody>
          <a:bodyPr/>
          <a:lstStyle/>
          <a:p>
            <a:r>
              <a:rPr lang="en-CA" dirty="0"/>
              <a:t>Outcome assessment instruments </a:t>
            </a:r>
            <a:br>
              <a:rPr lang="en-CA" dirty="0"/>
            </a:br>
            <a:r>
              <a:rPr lang="en-CA" dirty="0"/>
              <a:t>Body structure and function</a:t>
            </a:r>
          </a:p>
        </p:txBody>
      </p:sp>
      <p:sp>
        <p:nvSpPr>
          <p:cNvPr id="4" name="Text Placeholder 3">
            <a:extLst>
              <a:ext uri="{FF2B5EF4-FFF2-40B4-BE49-F238E27FC236}">
                <a16:creationId xmlns:a16="http://schemas.microsoft.com/office/drawing/2014/main" id="{BE968BF8-298A-4910-A635-FC24AC0E06E1}"/>
              </a:ext>
            </a:extLst>
          </p:cNvPr>
          <p:cNvSpPr>
            <a:spLocks noGrp="1"/>
          </p:cNvSpPr>
          <p:nvPr>
            <p:ph type="body" sz="quarter" idx="13"/>
          </p:nvPr>
        </p:nvSpPr>
        <p:spPr/>
        <p:txBody>
          <a:bodyPr/>
          <a:lstStyle/>
          <a:p>
            <a:r>
              <a:rPr lang="en-CA" dirty="0"/>
              <a:t>MRI, magnetic resonance imaging; US, ultrasound.</a:t>
            </a:r>
          </a:p>
        </p:txBody>
      </p:sp>
      <p:pic>
        <p:nvPicPr>
          <p:cNvPr id="27" name="Picture 26">
            <a:extLst>
              <a:ext uri="{FF2B5EF4-FFF2-40B4-BE49-F238E27FC236}">
                <a16:creationId xmlns:a16="http://schemas.microsoft.com/office/drawing/2014/main" id="{96207F8A-44BE-474B-AB04-8D76AF29FFF0}"/>
              </a:ext>
            </a:extLst>
          </p:cNvPr>
          <p:cNvPicPr>
            <a:picLocks noChangeAspect="1"/>
          </p:cNvPicPr>
          <p:nvPr/>
        </p:nvPicPr>
        <p:blipFill>
          <a:blip r:embed="rId2"/>
          <a:stretch>
            <a:fillRect/>
          </a:stretch>
        </p:blipFill>
        <p:spPr>
          <a:xfrm>
            <a:off x="4797236" y="2109726"/>
            <a:ext cx="5989839" cy="4077053"/>
          </a:xfrm>
          <a:prstGeom prst="rect">
            <a:avLst/>
          </a:prstGeom>
        </p:spPr>
      </p:pic>
      <p:pic>
        <p:nvPicPr>
          <p:cNvPr id="28" name="Picture 27">
            <a:extLst>
              <a:ext uri="{FF2B5EF4-FFF2-40B4-BE49-F238E27FC236}">
                <a16:creationId xmlns:a16="http://schemas.microsoft.com/office/drawing/2014/main" id="{83D791D8-CB4D-4980-B555-F1D435D659DD}"/>
              </a:ext>
            </a:extLst>
          </p:cNvPr>
          <p:cNvPicPr>
            <a:picLocks noChangeAspect="1"/>
          </p:cNvPicPr>
          <p:nvPr/>
        </p:nvPicPr>
        <p:blipFill>
          <a:blip r:embed="rId3"/>
          <a:stretch>
            <a:fillRect/>
          </a:stretch>
        </p:blipFill>
        <p:spPr>
          <a:xfrm>
            <a:off x="1639105" y="1963027"/>
            <a:ext cx="2727960" cy="4370449"/>
          </a:xfrm>
          <a:prstGeom prst="rect">
            <a:avLst/>
          </a:prstGeom>
        </p:spPr>
      </p:pic>
      <p:grpSp>
        <p:nvGrpSpPr>
          <p:cNvPr id="29" name="Group 28">
            <a:extLst>
              <a:ext uri="{FF2B5EF4-FFF2-40B4-BE49-F238E27FC236}">
                <a16:creationId xmlns:a16="http://schemas.microsoft.com/office/drawing/2014/main" id="{3E57474E-7455-4CE8-A60C-97130F8F1CD0}"/>
              </a:ext>
            </a:extLst>
          </p:cNvPr>
          <p:cNvGrpSpPr/>
          <p:nvPr/>
        </p:nvGrpSpPr>
        <p:grpSpPr>
          <a:xfrm>
            <a:off x="1639104" y="1424264"/>
            <a:ext cx="2727959" cy="532848"/>
            <a:chOff x="3953" y="41959"/>
            <a:chExt cx="2377306" cy="532848"/>
          </a:xfrm>
        </p:grpSpPr>
        <p:sp>
          <p:nvSpPr>
            <p:cNvPr id="30" name="Rectangle 29">
              <a:extLst>
                <a:ext uri="{FF2B5EF4-FFF2-40B4-BE49-F238E27FC236}">
                  <a16:creationId xmlns:a16="http://schemas.microsoft.com/office/drawing/2014/main" id="{8ABEF9B0-C3DC-423C-9859-469DFE14C388}"/>
                </a:ext>
              </a:extLst>
            </p:cNvPr>
            <p:cNvSpPr/>
            <p:nvPr/>
          </p:nvSpPr>
          <p:spPr>
            <a:xfrm>
              <a:off x="3953" y="41959"/>
              <a:ext cx="2377306" cy="53284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TextBox 30">
              <a:extLst>
                <a:ext uri="{FF2B5EF4-FFF2-40B4-BE49-F238E27FC236}">
                  <a16:creationId xmlns:a16="http://schemas.microsoft.com/office/drawing/2014/main" id="{35B0FA7E-2933-4EB6-89DD-DF86F2CF7AA4}"/>
                </a:ext>
              </a:extLst>
            </p:cNvPr>
            <p:cNvSpPr txBox="1"/>
            <p:nvPr/>
          </p:nvSpPr>
          <p:spPr>
            <a:xfrm>
              <a:off x="3953" y="41959"/>
              <a:ext cx="2377306" cy="5328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000" b="1" i="0" kern="1200" baseline="0" dirty="0"/>
                <a:t>US</a:t>
              </a:r>
              <a:endParaRPr lang="en-CA" sz="2000" b="1" kern="1200" dirty="0"/>
            </a:p>
          </p:txBody>
        </p:sp>
      </p:grpSp>
      <p:grpSp>
        <p:nvGrpSpPr>
          <p:cNvPr id="32" name="Group 31">
            <a:extLst>
              <a:ext uri="{FF2B5EF4-FFF2-40B4-BE49-F238E27FC236}">
                <a16:creationId xmlns:a16="http://schemas.microsoft.com/office/drawing/2014/main" id="{D02AD6A6-DB1A-4DAF-BB00-E15B683A2159}"/>
              </a:ext>
            </a:extLst>
          </p:cNvPr>
          <p:cNvGrpSpPr/>
          <p:nvPr/>
        </p:nvGrpSpPr>
        <p:grpSpPr>
          <a:xfrm>
            <a:off x="4797235" y="1424264"/>
            <a:ext cx="5896163" cy="532848"/>
            <a:chOff x="3953" y="41959"/>
            <a:chExt cx="2377306" cy="532848"/>
          </a:xfrm>
        </p:grpSpPr>
        <p:sp>
          <p:nvSpPr>
            <p:cNvPr id="33" name="Rectangle 32">
              <a:extLst>
                <a:ext uri="{FF2B5EF4-FFF2-40B4-BE49-F238E27FC236}">
                  <a16:creationId xmlns:a16="http://schemas.microsoft.com/office/drawing/2014/main" id="{3BE59A53-B113-45F8-AA52-B3C555CAA1BB}"/>
                </a:ext>
              </a:extLst>
            </p:cNvPr>
            <p:cNvSpPr/>
            <p:nvPr/>
          </p:nvSpPr>
          <p:spPr>
            <a:xfrm>
              <a:off x="3953" y="41959"/>
              <a:ext cx="2377306" cy="532848"/>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TextBox 33">
              <a:extLst>
                <a:ext uri="{FF2B5EF4-FFF2-40B4-BE49-F238E27FC236}">
                  <a16:creationId xmlns:a16="http://schemas.microsoft.com/office/drawing/2014/main" id="{44E4DB9F-39AC-4E2C-915C-436DEC71C05A}"/>
                </a:ext>
              </a:extLst>
            </p:cNvPr>
            <p:cNvSpPr txBox="1"/>
            <p:nvPr/>
          </p:nvSpPr>
          <p:spPr>
            <a:xfrm>
              <a:off x="3953" y="41959"/>
              <a:ext cx="2377306" cy="5328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000" b="1" i="0" kern="1200" baseline="0" dirty="0"/>
                <a:t>MRI</a:t>
              </a:r>
              <a:endParaRPr lang="en-CA" sz="2000" b="1" kern="1200" dirty="0"/>
            </a:p>
          </p:txBody>
        </p:sp>
      </p:grpSp>
      <p:sp>
        <p:nvSpPr>
          <p:cNvPr id="36" name="Rectangle 35">
            <a:extLst>
              <a:ext uri="{FF2B5EF4-FFF2-40B4-BE49-F238E27FC236}">
                <a16:creationId xmlns:a16="http://schemas.microsoft.com/office/drawing/2014/main" id="{07EC059F-5296-4470-B34E-74DFF6B20C65}"/>
              </a:ext>
            </a:extLst>
          </p:cNvPr>
          <p:cNvSpPr/>
          <p:nvPr/>
        </p:nvSpPr>
        <p:spPr>
          <a:xfrm>
            <a:off x="4797237" y="1424264"/>
            <a:ext cx="5896164" cy="4909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Rectangle 36">
            <a:extLst>
              <a:ext uri="{FF2B5EF4-FFF2-40B4-BE49-F238E27FC236}">
                <a16:creationId xmlns:a16="http://schemas.microsoft.com/office/drawing/2014/main" id="{B01E3E1E-F839-40F0-A55F-FB2431369A22}"/>
              </a:ext>
            </a:extLst>
          </p:cNvPr>
          <p:cNvSpPr/>
          <p:nvPr/>
        </p:nvSpPr>
        <p:spPr>
          <a:xfrm>
            <a:off x="1639102" y="1406924"/>
            <a:ext cx="2727959" cy="49438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249773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upload.wikimedia.org/wikipedia/commons/9/93/Coude_fp.PNG">
            <a:extLst>
              <a:ext uri="{FF2B5EF4-FFF2-40B4-BE49-F238E27FC236}">
                <a16:creationId xmlns:a16="http://schemas.microsoft.com/office/drawing/2014/main" id="{13DC498F-9260-46A5-8DB7-0E11C3479C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132"/>
          <a:stretch/>
        </p:blipFill>
        <p:spPr bwMode="auto">
          <a:xfrm>
            <a:off x="1144824" y="1018419"/>
            <a:ext cx="3492526" cy="440968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1220064">
            <a:extLst>
              <a:ext uri="{FF2B5EF4-FFF2-40B4-BE49-F238E27FC236}">
                <a16:creationId xmlns:a16="http://schemas.microsoft.com/office/drawing/2014/main" id="{7542B953-4C7A-4E99-BDC3-E78C054F6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25800" y="917480"/>
            <a:ext cx="6014823" cy="4510622"/>
          </a:xfrm>
          <a:prstGeom prst="roundRect">
            <a:avLst/>
          </a:prstGeom>
        </p:spPr>
      </p:pic>
    </p:spTree>
    <p:extLst>
      <p:ext uri="{BB962C8B-B14F-4D97-AF65-F5344CB8AC3E}">
        <p14:creationId xmlns:p14="http://schemas.microsoft.com/office/powerpoint/2010/main" val="3713539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8F9E7F2-8A51-944D-9B89-44C4FD5FF276}"/>
              </a:ext>
            </a:extLst>
          </p:cNvPr>
          <p:cNvPicPr>
            <a:picLocks noChangeAspect="1"/>
          </p:cNvPicPr>
          <p:nvPr/>
        </p:nvPicPr>
        <p:blipFill>
          <a:blip r:embed="rId3"/>
          <a:stretch>
            <a:fillRect/>
          </a:stretch>
        </p:blipFill>
        <p:spPr>
          <a:xfrm>
            <a:off x="4074742" y="1074891"/>
            <a:ext cx="4042511" cy="5281459"/>
          </a:xfrm>
          <a:prstGeom prst="rect">
            <a:avLst/>
          </a:prstGeom>
        </p:spPr>
      </p:pic>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a:xfrm>
            <a:off x="838199" y="225425"/>
            <a:ext cx="10515599" cy="1090079"/>
          </a:xfrm>
        </p:spPr>
        <p:txBody>
          <a:bodyPr vert="horz" lIns="91440" tIns="45720" rIns="91440" bIns="45720" rtlCol="0" anchor="ctr">
            <a:noAutofit/>
          </a:bodyPr>
          <a:lstStyle/>
          <a:p>
            <a:r>
              <a:rPr lang="en-CA" dirty="0"/>
              <a:t>WFH Guidelines for the Management of Hemophilia</a:t>
            </a:r>
          </a:p>
        </p:txBody>
      </p:sp>
      <p:sp>
        <p:nvSpPr>
          <p:cNvPr id="6" name="Text Placeholder 5">
            <a:extLst>
              <a:ext uri="{FF2B5EF4-FFF2-40B4-BE49-F238E27FC236}">
                <a16:creationId xmlns:a16="http://schemas.microsoft.com/office/drawing/2014/main" id="{9AEF09F4-0E4B-421D-89A7-61BE5E96CF54}"/>
              </a:ext>
            </a:extLst>
          </p:cNvPr>
          <p:cNvSpPr>
            <a:spLocks noGrp="1"/>
          </p:cNvSpPr>
          <p:nvPr>
            <p:ph type="body" sz="quarter" idx="13"/>
          </p:nvPr>
        </p:nvSpPr>
        <p:spPr>
          <a:xfrm>
            <a:off x="838201" y="6356351"/>
            <a:ext cx="9925050" cy="365125"/>
          </a:xfrm>
        </p:spPr>
        <p:txBody>
          <a:bodyPr/>
          <a:lstStyle/>
          <a:p>
            <a:r>
              <a:rPr lang="en-CA" sz="900" b="1" i="1" u="none" strike="noStrike" baseline="0" noProof="0" dirty="0"/>
              <a:t>All recommendations are consensus based.</a:t>
            </a:r>
          </a:p>
          <a:p>
            <a:r>
              <a:rPr lang="en-CA" dirty="0"/>
              <a:t>Srivastava A et al. Haemophilia. 2020;26(Suppl 6):1–158. </a:t>
            </a:r>
          </a:p>
        </p:txBody>
      </p:sp>
    </p:spTree>
    <p:extLst>
      <p:ext uri="{BB962C8B-B14F-4D97-AF65-F5344CB8AC3E}">
        <p14:creationId xmlns:p14="http://schemas.microsoft.com/office/powerpoint/2010/main" val="4278045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EEAA-5666-4825-BB74-CD43AB77E523}"/>
              </a:ext>
            </a:extLst>
          </p:cNvPr>
          <p:cNvSpPr>
            <a:spLocks noGrp="1"/>
          </p:cNvSpPr>
          <p:nvPr>
            <p:ph type="title"/>
          </p:nvPr>
        </p:nvSpPr>
        <p:spPr>
          <a:xfrm>
            <a:off x="838199" y="225425"/>
            <a:ext cx="10515599" cy="1090079"/>
          </a:xfrm>
        </p:spPr>
        <p:txBody>
          <a:bodyPr/>
          <a:lstStyle/>
          <a:p>
            <a:endParaRPr lang="en-CA" dirty="0"/>
          </a:p>
        </p:txBody>
      </p:sp>
    </p:spTree>
    <p:extLst>
      <p:ext uri="{BB962C8B-B14F-4D97-AF65-F5344CB8AC3E}">
        <p14:creationId xmlns:p14="http://schemas.microsoft.com/office/powerpoint/2010/main" val="2211507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0C5F-CF50-4A15-8EDD-0424460DD67F}"/>
              </a:ext>
            </a:extLst>
          </p:cNvPr>
          <p:cNvSpPr>
            <a:spLocks noGrp="1"/>
          </p:cNvSpPr>
          <p:nvPr>
            <p:ph type="title"/>
          </p:nvPr>
        </p:nvSpPr>
        <p:spPr>
          <a:xfrm>
            <a:off x="838199" y="225425"/>
            <a:ext cx="10515599" cy="1090079"/>
          </a:xfrm>
        </p:spPr>
        <p:txBody>
          <a:bodyPr vert="horz" lIns="91440" tIns="45720" rIns="91440" bIns="45720" rtlCol="0" anchor="ctr">
            <a:normAutofit/>
          </a:bodyPr>
          <a:lstStyle/>
          <a:p>
            <a:r>
              <a:rPr lang="en-CA" dirty="0"/>
              <a:t>Outcome assessment instruments</a:t>
            </a:r>
            <a:br>
              <a:rPr lang="en-CA" dirty="0"/>
            </a:br>
            <a:r>
              <a:rPr lang="en-CA" dirty="0"/>
              <a:t>Activity and participation scales</a:t>
            </a:r>
          </a:p>
        </p:txBody>
      </p:sp>
      <p:sp>
        <p:nvSpPr>
          <p:cNvPr id="9" name="Text Placeholder 3">
            <a:extLst>
              <a:ext uri="{FF2B5EF4-FFF2-40B4-BE49-F238E27FC236}">
                <a16:creationId xmlns:a16="http://schemas.microsoft.com/office/drawing/2014/main" id="{84232E70-4E6B-472B-8358-B20A5AE155C5}"/>
              </a:ext>
            </a:extLst>
          </p:cNvPr>
          <p:cNvSpPr>
            <a:spLocks noGrp="1"/>
          </p:cNvSpPr>
          <p:nvPr>
            <p:ph type="body" sz="quarter" idx="13"/>
          </p:nvPr>
        </p:nvSpPr>
        <p:spPr/>
        <p:txBody>
          <a:bodyPr/>
          <a:lstStyle/>
          <a:p>
            <a:r>
              <a:rPr lang="en-CA" dirty="0"/>
              <a:t>COPM, Canadian Occupational Performance Measure; FISH, Functional Independence Score in Hemophilia; HAEMO-QoL-A, hemophilia specific quality-of-life questionnaire for adults; HAL, Haemophilia Activities List; HJHS, Hemophilia Joint Health Score;</a:t>
            </a:r>
            <a:r>
              <a:rPr lang="en-US" dirty="0"/>
              <a:t> ICF, International Classification of Functioning, Disability and Health;</a:t>
            </a:r>
            <a:r>
              <a:rPr lang="en-CA" dirty="0"/>
              <a:t> MRI, magnetic resonance imaging; </a:t>
            </a:r>
            <a:r>
              <a:rPr lang="en-CA" dirty="0" err="1"/>
              <a:t>PedHAL</a:t>
            </a:r>
            <a:r>
              <a:rPr lang="en-CA" dirty="0"/>
              <a:t>, Haemophilia Activities List for children; PROBE, Patient-Reported Outcomes, Burdens and Experiences; SF-36, 36-Item Short Form Survey Instrument; US, ultrasound.</a:t>
            </a:r>
          </a:p>
        </p:txBody>
      </p:sp>
      <p:grpSp>
        <p:nvGrpSpPr>
          <p:cNvPr id="78" name="Group 77">
            <a:extLst>
              <a:ext uri="{FF2B5EF4-FFF2-40B4-BE49-F238E27FC236}">
                <a16:creationId xmlns:a16="http://schemas.microsoft.com/office/drawing/2014/main" id="{6959E4EE-21ED-4352-BCE2-1466B52201E0}"/>
              </a:ext>
            </a:extLst>
          </p:cNvPr>
          <p:cNvGrpSpPr/>
          <p:nvPr/>
        </p:nvGrpSpPr>
        <p:grpSpPr>
          <a:xfrm>
            <a:off x="425398" y="1435100"/>
            <a:ext cx="7416968" cy="4391837"/>
            <a:chOff x="425398" y="1435100"/>
            <a:chExt cx="7416968" cy="4391837"/>
          </a:xfrm>
        </p:grpSpPr>
        <p:cxnSp>
          <p:nvCxnSpPr>
            <p:cNvPr id="49" name="Straight Connector 48">
              <a:extLst>
                <a:ext uri="{FF2B5EF4-FFF2-40B4-BE49-F238E27FC236}">
                  <a16:creationId xmlns:a16="http://schemas.microsoft.com/office/drawing/2014/main" id="{1346D213-E059-4AB6-B16A-B2E3EAE04964}"/>
                </a:ext>
              </a:extLst>
            </p:cNvPr>
            <p:cNvCxnSpPr>
              <a:cxnSpLocks/>
            </p:cNvCxnSpPr>
            <p:nvPr/>
          </p:nvCxnSpPr>
          <p:spPr>
            <a:xfrm>
              <a:off x="6783572" y="3725025"/>
              <a:ext cx="4040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62728F-AC53-495B-8674-0EC276F8315E}"/>
                </a:ext>
              </a:extLst>
            </p:cNvPr>
            <p:cNvSpPr/>
            <p:nvPr/>
          </p:nvSpPr>
          <p:spPr>
            <a:xfrm>
              <a:off x="3168503" y="1435100"/>
              <a:ext cx="1935126" cy="510658"/>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Disease Hemophilia</a:t>
              </a:r>
            </a:p>
          </p:txBody>
        </p:sp>
        <p:sp>
          <p:nvSpPr>
            <p:cNvPr id="11" name="Rectangle 10">
              <a:extLst>
                <a:ext uri="{FF2B5EF4-FFF2-40B4-BE49-F238E27FC236}">
                  <a16:creationId xmlns:a16="http://schemas.microsoft.com/office/drawing/2014/main" id="{4CFEBF4E-A6E9-40BA-9AF8-53C3ACA6C12C}"/>
                </a:ext>
              </a:extLst>
            </p:cNvPr>
            <p:cNvSpPr/>
            <p:nvPr/>
          </p:nvSpPr>
          <p:spPr>
            <a:xfrm>
              <a:off x="3561909" y="3465918"/>
              <a:ext cx="1148314"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Activity</a:t>
              </a:r>
            </a:p>
          </p:txBody>
        </p:sp>
        <p:sp>
          <p:nvSpPr>
            <p:cNvPr id="15" name="Rectangle 14">
              <a:extLst>
                <a:ext uri="{FF2B5EF4-FFF2-40B4-BE49-F238E27FC236}">
                  <a16:creationId xmlns:a16="http://schemas.microsoft.com/office/drawing/2014/main" id="{FC0D48E0-F74D-4843-81DC-A6A3708E41D8}"/>
                </a:ext>
              </a:extLst>
            </p:cNvPr>
            <p:cNvSpPr/>
            <p:nvPr/>
          </p:nvSpPr>
          <p:spPr>
            <a:xfrm>
              <a:off x="4763388" y="5316279"/>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Personal </a:t>
              </a:r>
              <a:br>
                <a:rPr lang="en-CA" sz="1100" b="1" dirty="0">
                  <a:solidFill>
                    <a:sysClr val="windowText" lastClr="000000"/>
                  </a:solidFill>
                </a:rPr>
              </a:br>
              <a:r>
                <a:rPr lang="en-CA" sz="1100" b="1" dirty="0">
                  <a:solidFill>
                    <a:sysClr val="windowText" lastClr="000000"/>
                  </a:solidFill>
                </a:rPr>
                <a:t>factors</a:t>
              </a:r>
            </a:p>
          </p:txBody>
        </p:sp>
        <p:sp>
          <p:nvSpPr>
            <p:cNvPr id="16" name="Rectangle 15">
              <a:extLst>
                <a:ext uri="{FF2B5EF4-FFF2-40B4-BE49-F238E27FC236}">
                  <a16:creationId xmlns:a16="http://schemas.microsoft.com/office/drawing/2014/main" id="{625947BA-6F82-45E2-9B02-793A78912EB8}"/>
                </a:ext>
              </a:extLst>
            </p:cNvPr>
            <p:cNvSpPr/>
            <p:nvPr/>
          </p:nvSpPr>
          <p:spPr>
            <a:xfrm>
              <a:off x="2381696" y="5316279"/>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100" b="1" dirty="0">
                  <a:solidFill>
                    <a:sysClr val="windowText" lastClr="000000"/>
                  </a:solidFill>
                </a:rPr>
                <a:t>Environmental </a:t>
              </a:r>
              <a:br>
                <a:rPr lang="en-CA" sz="1100" b="1" dirty="0">
                  <a:solidFill>
                    <a:sysClr val="windowText" lastClr="000000"/>
                  </a:solidFill>
                </a:rPr>
              </a:br>
              <a:r>
                <a:rPr lang="en-CA" sz="1100" b="1" dirty="0">
                  <a:solidFill>
                    <a:sysClr val="windowText" lastClr="000000"/>
                  </a:solidFill>
                </a:rPr>
                <a:t>factors</a:t>
              </a:r>
            </a:p>
          </p:txBody>
        </p:sp>
        <p:sp>
          <p:nvSpPr>
            <p:cNvPr id="18" name="Rectangle 17">
              <a:extLst>
                <a:ext uri="{FF2B5EF4-FFF2-40B4-BE49-F238E27FC236}">
                  <a16:creationId xmlns:a16="http://schemas.microsoft.com/office/drawing/2014/main" id="{A429E4A5-D2E0-4238-BB80-665DCA372792}"/>
                </a:ext>
              </a:extLst>
            </p:cNvPr>
            <p:cNvSpPr/>
            <p:nvPr/>
          </p:nvSpPr>
          <p:spPr>
            <a:xfrm>
              <a:off x="4794192" y="2743200"/>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HAL / </a:t>
              </a:r>
              <a:r>
                <a:rPr lang="en-CA" sz="1100" b="1" dirty="0" err="1">
                  <a:solidFill>
                    <a:sysClr val="windowText" lastClr="000000"/>
                  </a:solidFill>
                </a:rPr>
                <a:t>PedHAL</a:t>
              </a:r>
              <a:endParaRPr lang="en-CA" sz="1100" b="1" dirty="0">
                <a:solidFill>
                  <a:sysClr val="windowText" lastClr="000000"/>
                </a:solidFill>
              </a:endParaRPr>
            </a:p>
          </p:txBody>
        </p:sp>
        <p:sp>
          <p:nvSpPr>
            <p:cNvPr id="19" name="Rectangle 18">
              <a:extLst>
                <a:ext uri="{FF2B5EF4-FFF2-40B4-BE49-F238E27FC236}">
                  <a16:creationId xmlns:a16="http://schemas.microsoft.com/office/drawing/2014/main" id="{B846760D-9A18-4897-9875-3C7248F3E32E}"/>
                </a:ext>
              </a:extLst>
            </p:cNvPr>
            <p:cNvSpPr/>
            <p:nvPr/>
          </p:nvSpPr>
          <p:spPr>
            <a:xfrm>
              <a:off x="2716863" y="2743200"/>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FISH</a:t>
              </a:r>
            </a:p>
          </p:txBody>
        </p:sp>
        <p:grpSp>
          <p:nvGrpSpPr>
            <p:cNvPr id="25" name="Group 24">
              <a:extLst>
                <a:ext uri="{FF2B5EF4-FFF2-40B4-BE49-F238E27FC236}">
                  <a16:creationId xmlns:a16="http://schemas.microsoft.com/office/drawing/2014/main" id="{932AD165-090E-466A-B884-D27003F56551}"/>
                </a:ext>
              </a:extLst>
            </p:cNvPr>
            <p:cNvGrpSpPr/>
            <p:nvPr/>
          </p:nvGrpSpPr>
          <p:grpSpPr>
            <a:xfrm>
              <a:off x="425398" y="2610471"/>
              <a:ext cx="765542" cy="2221552"/>
              <a:chOff x="7857463" y="2913321"/>
              <a:chExt cx="765542" cy="2221552"/>
            </a:xfrm>
          </p:grpSpPr>
          <p:sp>
            <p:nvSpPr>
              <p:cNvPr id="26" name="Rectangle 25">
                <a:extLst>
                  <a:ext uri="{FF2B5EF4-FFF2-40B4-BE49-F238E27FC236}">
                    <a16:creationId xmlns:a16="http://schemas.microsoft.com/office/drawing/2014/main" id="{C7C8E801-B683-44B0-9650-E18774705613}"/>
                  </a:ext>
                </a:extLst>
              </p:cNvPr>
              <p:cNvSpPr/>
              <p:nvPr/>
            </p:nvSpPr>
            <p:spPr>
              <a:xfrm>
                <a:off x="7857463" y="2913321"/>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HJHS</a:t>
                </a:r>
              </a:p>
            </p:txBody>
          </p:sp>
          <p:sp>
            <p:nvSpPr>
              <p:cNvPr id="28" name="Rectangle 27">
                <a:extLst>
                  <a:ext uri="{FF2B5EF4-FFF2-40B4-BE49-F238E27FC236}">
                    <a16:creationId xmlns:a16="http://schemas.microsoft.com/office/drawing/2014/main" id="{11D2406E-6048-406D-81D7-96E2C684C629}"/>
                  </a:ext>
                </a:extLst>
              </p:cNvPr>
              <p:cNvSpPr/>
              <p:nvPr/>
            </p:nvSpPr>
            <p:spPr>
              <a:xfrm>
                <a:off x="7857463" y="4054233"/>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US</a:t>
                </a:r>
              </a:p>
            </p:txBody>
          </p:sp>
          <p:sp>
            <p:nvSpPr>
              <p:cNvPr id="29" name="Rectangle 28">
                <a:extLst>
                  <a:ext uri="{FF2B5EF4-FFF2-40B4-BE49-F238E27FC236}">
                    <a16:creationId xmlns:a16="http://schemas.microsoft.com/office/drawing/2014/main" id="{2C449DA6-6097-436A-B402-D34134441588}"/>
                  </a:ext>
                </a:extLst>
              </p:cNvPr>
              <p:cNvSpPr/>
              <p:nvPr/>
            </p:nvSpPr>
            <p:spPr>
              <a:xfrm>
                <a:off x="7857463" y="3483777"/>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X-ray</a:t>
                </a:r>
              </a:p>
            </p:txBody>
          </p:sp>
          <p:sp>
            <p:nvSpPr>
              <p:cNvPr id="30" name="Rectangle 29">
                <a:extLst>
                  <a:ext uri="{FF2B5EF4-FFF2-40B4-BE49-F238E27FC236}">
                    <a16:creationId xmlns:a16="http://schemas.microsoft.com/office/drawing/2014/main" id="{48132B19-9485-415A-AA65-2A2AC8580C28}"/>
                  </a:ext>
                </a:extLst>
              </p:cNvPr>
              <p:cNvSpPr/>
              <p:nvPr/>
            </p:nvSpPr>
            <p:spPr>
              <a:xfrm>
                <a:off x="7857463" y="4624215"/>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MRI</a:t>
                </a:r>
              </a:p>
            </p:txBody>
          </p:sp>
        </p:grpSp>
        <p:cxnSp>
          <p:nvCxnSpPr>
            <p:cNvPr id="6" name="Straight Arrow Connector 5">
              <a:extLst>
                <a:ext uri="{FF2B5EF4-FFF2-40B4-BE49-F238E27FC236}">
                  <a16:creationId xmlns:a16="http://schemas.microsoft.com/office/drawing/2014/main" id="{4E2BFFA3-3DBA-4A3F-A275-C71F601B2585}"/>
                </a:ext>
              </a:extLst>
            </p:cNvPr>
            <p:cNvCxnSpPr>
              <a:cxnSpLocks/>
            </p:cNvCxnSpPr>
            <p:nvPr/>
          </p:nvCxnSpPr>
          <p:spPr>
            <a:xfrm>
              <a:off x="4136066" y="1958952"/>
              <a:ext cx="0" cy="1496629"/>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F1FCD2B-13C1-473B-B5C3-1083EE5350EC}"/>
                </a:ext>
              </a:extLst>
            </p:cNvPr>
            <p:cNvCxnSpPr>
              <a:cxnSpLocks/>
            </p:cNvCxnSpPr>
            <p:nvPr/>
          </p:nvCxnSpPr>
          <p:spPr>
            <a:xfrm>
              <a:off x="4710223" y="3701753"/>
              <a:ext cx="922472" cy="0"/>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8382372-B510-4B3B-B97B-52E53AE10F98}"/>
                </a:ext>
              </a:extLst>
            </p:cNvPr>
            <p:cNvCxnSpPr>
              <a:cxnSpLocks/>
            </p:cNvCxnSpPr>
            <p:nvPr/>
          </p:nvCxnSpPr>
          <p:spPr>
            <a:xfrm>
              <a:off x="2639437" y="3701753"/>
              <a:ext cx="922472" cy="0"/>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4FFB3743-D422-4B49-8E43-2126CDD9317E}"/>
                </a:ext>
              </a:extLst>
            </p:cNvPr>
            <p:cNvSpPr/>
            <p:nvPr/>
          </p:nvSpPr>
          <p:spPr>
            <a:xfrm>
              <a:off x="4136066" y="2554604"/>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Freeform: Shape 35">
              <a:extLst>
                <a:ext uri="{FF2B5EF4-FFF2-40B4-BE49-F238E27FC236}">
                  <a16:creationId xmlns:a16="http://schemas.microsoft.com/office/drawing/2014/main" id="{B1931A9D-2AFB-44B4-A54B-F57B06E7739B}"/>
                </a:ext>
              </a:extLst>
            </p:cNvPr>
            <p:cNvSpPr/>
            <p:nvPr/>
          </p:nvSpPr>
          <p:spPr>
            <a:xfrm flipH="1">
              <a:off x="2058737" y="2554604"/>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9" name="Group 38">
              <a:extLst>
                <a:ext uri="{FF2B5EF4-FFF2-40B4-BE49-F238E27FC236}">
                  <a16:creationId xmlns:a16="http://schemas.microsoft.com/office/drawing/2014/main" id="{50ABDDDD-A504-49E1-823B-DD3F9DEFC2FF}"/>
                </a:ext>
              </a:extLst>
            </p:cNvPr>
            <p:cNvGrpSpPr/>
            <p:nvPr/>
          </p:nvGrpSpPr>
          <p:grpSpPr>
            <a:xfrm>
              <a:off x="2934978" y="4887890"/>
              <a:ext cx="2406640" cy="428389"/>
              <a:chOff x="2058737" y="4277078"/>
              <a:chExt cx="4159122" cy="911551"/>
            </a:xfrm>
          </p:grpSpPr>
          <p:sp>
            <p:nvSpPr>
              <p:cNvPr id="37" name="Freeform: Shape 36">
                <a:extLst>
                  <a:ext uri="{FF2B5EF4-FFF2-40B4-BE49-F238E27FC236}">
                    <a16:creationId xmlns:a16="http://schemas.microsoft.com/office/drawing/2014/main" id="{29112B3F-4E0C-4BCE-843B-C1BF04FE6509}"/>
                  </a:ext>
                </a:extLst>
              </p:cNvPr>
              <p:cNvSpPr/>
              <p:nvPr/>
            </p:nvSpPr>
            <p:spPr>
              <a:xfrm>
                <a:off x="4136066"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Freeform: Shape 37">
                <a:extLst>
                  <a:ext uri="{FF2B5EF4-FFF2-40B4-BE49-F238E27FC236}">
                    <a16:creationId xmlns:a16="http://schemas.microsoft.com/office/drawing/2014/main" id="{B4C6A935-5C1E-4E46-873E-5B3094A23ED8}"/>
                  </a:ext>
                </a:extLst>
              </p:cNvPr>
              <p:cNvSpPr/>
              <p:nvPr/>
            </p:nvSpPr>
            <p:spPr>
              <a:xfrm flipH="1">
                <a:off x="2058737"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40" name="Group 39">
              <a:extLst>
                <a:ext uri="{FF2B5EF4-FFF2-40B4-BE49-F238E27FC236}">
                  <a16:creationId xmlns:a16="http://schemas.microsoft.com/office/drawing/2014/main" id="{36B2149A-46E8-4624-B270-37ABAD697169}"/>
                </a:ext>
              </a:extLst>
            </p:cNvPr>
            <p:cNvGrpSpPr/>
            <p:nvPr/>
          </p:nvGrpSpPr>
          <p:grpSpPr>
            <a:xfrm rot="10800000">
              <a:off x="2058736" y="3976576"/>
              <a:ext cx="4159122" cy="548322"/>
              <a:chOff x="2058737" y="4277078"/>
              <a:chExt cx="4159122" cy="911551"/>
            </a:xfrm>
          </p:grpSpPr>
          <p:sp>
            <p:nvSpPr>
              <p:cNvPr id="41" name="Freeform: Shape 40">
                <a:extLst>
                  <a:ext uri="{FF2B5EF4-FFF2-40B4-BE49-F238E27FC236}">
                    <a16:creationId xmlns:a16="http://schemas.microsoft.com/office/drawing/2014/main" id="{755E81F0-7757-4CBD-BE15-62C31AE416A1}"/>
                  </a:ext>
                </a:extLst>
              </p:cNvPr>
              <p:cNvSpPr/>
              <p:nvPr/>
            </p:nvSpPr>
            <p:spPr>
              <a:xfrm>
                <a:off x="4136066"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Freeform: Shape 41">
                <a:extLst>
                  <a:ext uri="{FF2B5EF4-FFF2-40B4-BE49-F238E27FC236}">
                    <a16:creationId xmlns:a16="http://schemas.microsoft.com/office/drawing/2014/main" id="{91F189AB-76E1-4D5B-A37B-B2AF172AEE9E}"/>
                  </a:ext>
                </a:extLst>
              </p:cNvPr>
              <p:cNvSpPr/>
              <p:nvPr/>
            </p:nvSpPr>
            <p:spPr>
              <a:xfrm flipH="1">
                <a:off x="2058737"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cxnSp>
          <p:nvCxnSpPr>
            <p:cNvPr id="43" name="Straight Arrow Connector 42">
              <a:extLst>
                <a:ext uri="{FF2B5EF4-FFF2-40B4-BE49-F238E27FC236}">
                  <a16:creationId xmlns:a16="http://schemas.microsoft.com/office/drawing/2014/main" id="{5A4318F6-12C9-4DC2-B6CA-022AE3207C44}"/>
                </a:ext>
              </a:extLst>
            </p:cNvPr>
            <p:cNvCxnSpPr>
              <a:cxnSpLocks/>
            </p:cNvCxnSpPr>
            <p:nvPr/>
          </p:nvCxnSpPr>
          <p:spPr>
            <a:xfrm>
              <a:off x="4136066" y="3976813"/>
              <a:ext cx="0" cy="914164"/>
            </a:xfrm>
            <a:prstGeom prst="straightConnector1">
              <a:avLst/>
            </a:prstGeom>
            <a:ln w="19050">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8EF20F5-A1B3-4736-ABA8-CE655AB8BDC8}"/>
                </a:ext>
              </a:extLst>
            </p:cNvPr>
            <p:cNvCxnSpPr/>
            <p:nvPr/>
          </p:nvCxnSpPr>
          <p:spPr>
            <a:xfrm flipH="1">
              <a:off x="4720856" y="3242930"/>
              <a:ext cx="404037" cy="3402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F9753EA-51D9-44F3-94ED-5DFADAAA480F}"/>
                </a:ext>
              </a:extLst>
            </p:cNvPr>
            <p:cNvCxnSpPr>
              <a:cxnSpLocks/>
            </p:cNvCxnSpPr>
            <p:nvPr/>
          </p:nvCxnSpPr>
          <p:spPr>
            <a:xfrm>
              <a:off x="3147236" y="3242930"/>
              <a:ext cx="404037" cy="3402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26B0BB8-C0AF-4FBC-B12F-98F975DF84AF}"/>
                </a:ext>
              </a:extLst>
            </p:cNvPr>
            <p:cNvCxnSpPr>
              <a:cxnSpLocks/>
              <a:stCxn id="12" idx="3"/>
              <a:endCxn id="20" idx="1"/>
            </p:cNvCxnSpPr>
            <p:nvPr/>
          </p:nvCxnSpPr>
          <p:spPr>
            <a:xfrm flipV="1">
              <a:off x="6783572" y="3151028"/>
              <a:ext cx="293252" cy="57021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3B3E0B3-4D6C-4EB8-BEB2-924D20340C08}"/>
                </a:ext>
              </a:extLst>
            </p:cNvPr>
            <p:cNvCxnSpPr>
              <a:cxnSpLocks/>
              <a:stCxn id="12" idx="3"/>
              <a:endCxn id="21" idx="1"/>
            </p:cNvCxnSpPr>
            <p:nvPr/>
          </p:nvCxnSpPr>
          <p:spPr>
            <a:xfrm flipV="1">
              <a:off x="6783572" y="2580572"/>
              <a:ext cx="293252" cy="114067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07402E1-BD53-41DC-8880-C1F3D7FD7D68}"/>
                </a:ext>
              </a:extLst>
            </p:cNvPr>
            <p:cNvCxnSpPr>
              <a:cxnSpLocks/>
            </p:cNvCxnSpPr>
            <p:nvPr/>
          </p:nvCxnSpPr>
          <p:spPr>
            <a:xfrm>
              <a:off x="6783572" y="3721128"/>
              <a:ext cx="293252" cy="114067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1FF3C32-EFE0-4369-B622-F72B9DDBAE3D}"/>
                </a:ext>
              </a:extLst>
            </p:cNvPr>
            <p:cNvCxnSpPr>
              <a:cxnSpLocks/>
              <a:stCxn id="12" idx="3"/>
              <a:endCxn id="22" idx="1"/>
            </p:cNvCxnSpPr>
            <p:nvPr/>
          </p:nvCxnSpPr>
          <p:spPr>
            <a:xfrm>
              <a:off x="6783572" y="3721247"/>
              <a:ext cx="293252" cy="57069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FB1E6AA-46D3-4CFD-8AC9-D160CD1C4351}"/>
                </a:ext>
              </a:extLst>
            </p:cNvPr>
            <p:cNvCxnSpPr>
              <a:cxnSpLocks/>
              <a:stCxn id="29" idx="3"/>
            </p:cNvCxnSpPr>
            <p:nvPr/>
          </p:nvCxnSpPr>
          <p:spPr>
            <a:xfrm>
              <a:off x="1190940" y="3436256"/>
              <a:ext cx="297620" cy="28876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CF7F175-C6D3-46EA-9090-22E964783144}"/>
                </a:ext>
              </a:extLst>
            </p:cNvPr>
            <p:cNvCxnSpPr>
              <a:cxnSpLocks/>
              <a:stCxn id="26" idx="3"/>
              <a:endCxn id="13" idx="1"/>
            </p:cNvCxnSpPr>
            <p:nvPr/>
          </p:nvCxnSpPr>
          <p:spPr>
            <a:xfrm>
              <a:off x="1190940" y="2865800"/>
              <a:ext cx="297620" cy="85544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6F78451-E93B-45D4-81F8-67AA98C3BC9F}"/>
                </a:ext>
              </a:extLst>
            </p:cNvPr>
            <p:cNvCxnSpPr>
              <a:cxnSpLocks/>
              <a:stCxn id="28" idx="3"/>
              <a:endCxn id="13" idx="1"/>
            </p:cNvCxnSpPr>
            <p:nvPr/>
          </p:nvCxnSpPr>
          <p:spPr>
            <a:xfrm flipV="1">
              <a:off x="1190940" y="3721247"/>
              <a:ext cx="297620" cy="28546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A3AD70A-69CC-4D20-A853-7A731E886DCC}"/>
                </a:ext>
              </a:extLst>
            </p:cNvPr>
            <p:cNvCxnSpPr>
              <a:cxnSpLocks/>
              <a:stCxn id="30" idx="3"/>
              <a:endCxn id="13" idx="1"/>
            </p:cNvCxnSpPr>
            <p:nvPr/>
          </p:nvCxnSpPr>
          <p:spPr>
            <a:xfrm flipV="1">
              <a:off x="1190940" y="3721247"/>
              <a:ext cx="297620" cy="85544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2E0BD6F-2D77-4585-BA40-3F3D9093E301}"/>
                </a:ext>
              </a:extLst>
            </p:cNvPr>
            <p:cNvSpPr/>
            <p:nvPr/>
          </p:nvSpPr>
          <p:spPr>
            <a:xfrm>
              <a:off x="1488560" y="3465918"/>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CA" sz="1100" b="1" dirty="0">
                  <a:solidFill>
                    <a:sysClr val="windowText" lastClr="000000"/>
                  </a:solidFill>
                </a:rPr>
                <a:t>Body structure and function</a:t>
              </a:r>
            </a:p>
          </p:txBody>
        </p:sp>
        <p:sp>
          <p:nvSpPr>
            <p:cNvPr id="12" name="Rectangle 11">
              <a:extLst>
                <a:ext uri="{FF2B5EF4-FFF2-40B4-BE49-F238E27FC236}">
                  <a16:creationId xmlns:a16="http://schemas.microsoft.com/office/drawing/2014/main" id="{10792661-CC7B-4961-90FA-24F59F8EF850}"/>
                </a:ext>
              </a:extLst>
            </p:cNvPr>
            <p:cNvSpPr/>
            <p:nvPr/>
          </p:nvSpPr>
          <p:spPr>
            <a:xfrm>
              <a:off x="5635258" y="3465918"/>
              <a:ext cx="1148314"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Participation</a:t>
              </a:r>
            </a:p>
          </p:txBody>
        </p:sp>
        <p:grpSp>
          <p:nvGrpSpPr>
            <p:cNvPr id="4" name="Group 3">
              <a:extLst>
                <a:ext uri="{FF2B5EF4-FFF2-40B4-BE49-F238E27FC236}">
                  <a16:creationId xmlns:a16="http://schemas.microsoft.com/office/drawing/2014/main" id="{9A64C80F-94E7-4F4F-BC96-B7559E3C16F7}"/>
                </a:ext>
              </a:extLst>
            </p:cNvPr>
            <p:cNvGrpSpPr/>
            <p:nvPr/>
          </p:nvGrpSpPr>
          <p:grpSpPr>
            <a:xfrm>
              <a:off x="7076824" y="2325243"/>
              <a:ext cx="765542" cy="2792008"/>
              <a:chOff x="7857463" y="2342865"/>
              <a:chExt cx="765542" cy="2792008"/>
            </a:xfrm>
          </p:grpSpPr>
          <p:sp>
            <p:nvSpPr>
              <p:cNvPr id="20" name="Rectangle 19">
                <a:extLst>
                  <a:ext uri="{FF2B5EF4-FFF2-40B4-BE49-F238E27FC236}">
                    <a16:creationId xmlns:a16="http://schemas.microsoft.com/office/drawing/2014/main" id="{7566A0D2-4BEB-4836-A6D2-EBF127392B2D}"/>
                  </a:ext>
                </a:extLst>
              </p:cNvPr>
              <p:cNvSpPr/>
              <p:nvPr/>
            </p:nvSpPr>
            <p:spPr>
              <a:xfrm>
                <a:off x="7857463" y="2913321"/>
                <a:ext cx="765542"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COPM</a:t>
                </a:r>
              </a:p>
            </p:txBody>
          </p:sp>
          <p:sp>
            <p:nvSpPr>
              <p:cNvPr id="21" name="Rectangle 20">
                <a:extLst>
                  <a:ext uri="{FF2B5EF4-FFF2-40B4-BE49-F238E27FC236}">
                    <a16:creationId xmlns:a16="http://schemas.microsoft.com/office/drawing/2014/main" id="{0AC6C089-3227-478F-96C5-754E1DE0FBF1}"/>
                  </a:ext>
                </a:extLst>
              </p:cNvPr>
              <p:cNvSpPr/>
              <p:nvPr/>
            </p:nvSpPr>
            <p:spPr>
              <a:xfrm>
                <a:off x="7857463" y="2342865"/>
                <a:ext cx="765542"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HAL / </a:t>
                </a:r>
                <a:r>
                  <a:rPr lang="en-CA" sz="1100" b="1" dirty="0" err="1">
                    <a:solidFill>
                      <a:sysClr val="windowText" lastClr="000000"/>
                    </a:solidFill>
                  </a:rPr>
                  <a:t>PedHAL</a:t>
                </a:r>
                <a:endParaRPr lang="en-CA" sz="1100" b="1" dirty="0">
                  <a:solidFill>
                    <a:sysClr val="windowText" lastClr="000000"/>
                  </a:solidFill>
                </a:endParaRPr>
              </a:p>
            </p:txBody>
          </p:sp>
          <p:sp>
            <p:nvSpPr>
              <p:cNvPr id="22" name="Rectangle 21">
                <a:extLst>
                  <a:ext uri="{FF2B5EF4-FFF2-40B4-BE49-F238E27FC236}">
                    <a16:creationId xmlns:a16="http://schemas.microsoft.com/office/drawing/2014/main" id="{9CBA975E-130E-4C7F-868E-2233D2B85700}"/>
                  </a:ext>
                </a:extLst>
              </p:cNvPr>
              <p:cNvSpPr/>
              <p:nvPr/>
            </p:nvSpPr>
            <p:spPr>
              <a:xfrm>
                <a:off x="7857463" y="4054233"/>
                <a:ext cx="765542"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PROBE</a:t>
                </a:r>
              </a:p>
            </p:txBody>
          </p:sp>
          <p:sp>
            <p:nvSpPr>
              <p:cNvPr id="23" name="Rectangle 22">
                <a:extLst>
                  <a:ext uri="{FF2B5EF4-FFF2-40B4-BE49-F238E27FC236}">
                    <a16:creationId xmlns:a16="http://schemas.microsoft.com/office/drawing/2014/main" id="{003B7447-3002-49AF-9240-15ABEFCCB80D}"/>
                  </a:ext>
                </a:extLst>
              </p:cNvPr>
              <p:cNvSpPr/>
              <p:nvPr/>
            </p:nvSpPr>
            <p:spPr>
              <a:xfrm>
                <a:off x="7857463" y="3483777"/>
                <a:ext cx="765542"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SF-36</a:t>
                </a:r>
              </a:p>
            </p:txBody>
          </p:sp>
          <p:sp>
            <p:nvSpPr>
              <p:cNvPr id="24" name="Rectangle 23">
                <a:extLst>
                  <a:ext uri="{FF2B5EF4-FFF2-40B4-BE49-F238E27FC236}">
                    <a16:creationId xmlns:a16="http://schemas.microsoft.com/office/drawing/2014/main" id="{A21742D4-0F55-4467-B31B-924D6973965C}"/>
                  </a:ext>
                </a:extLst>
              </p:cNvPr>
              <p:cNvSpPr/>
              <p:nvPr/>
            </p:nvSpPr>
            <p:spPr>
              <a:xfrm>
                <a:off x="7857463" y="4624215"/>
                <a:ext cx="765542"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HAEMO-QoL-A</a:t>
                </a:r>
              </a:p>
            </p:txBody>
          </p:sp>
        </p:grpSp>
      </p:grpSp>
      <p:sp>
        <p:nvSpPr>
          <p:cNvPr id="79" name="Rectangle 78">
            <a:extLst>
              <a:ext uri="{FF2B5EF4-FFF2-40B4-BE49-F238E27FC236}">
                <a16:creationId xmlns:a16="http://schemas.microsoft.com/office/drawing/2014/main" id="{44ED23CD-788D-4A37-972D-6F4EC299180F}"/>
              </a:ext>
            </a:extLst>
          </p:cNvPr>
          <p:cNvSpPr/>
          <p:nvPr/>
        </p:nvSpPr>
        <p:spPr>
          <a:xfrm>
            <a:off x="3331100" y="2162629"/>
            <a:ext cx="4825929" cy="3133874"/>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TextBox 49">
            <a:extLst>
              <a:ext uri="{FF2B5EF4-FFF2-40B4-BE49-F238E27FC236}">
                <a16:creationId xmlns:a16="http://schemas.microsoft.com/office/drawing/2014/main" id="{0C461AE3-2494-473C-9030-B1E7F9F97652}"/>
              </a:ext>
            </a:extLst>
          </p:cNvPr>
          <p:cNvSpPr txBox="1"/>
          <p:nvPr/>
        </p:nvSpPr>
        <p:spPr>
          <a:xfrm>
            <a:off x="8402586" y="2874220"/>
            <a:ext cx="3378763" cy="1938992"/>
          </a:xfrm>
          <a:prstGeom prst="rect">
            <a:avLst/>
          </a:prstGeom>
          <a:noFill/>
        </p:spPr>
        <p:txBody>
          <a:bodyPr wrap="square" rtlCol="0">
            <a:spAutoFit/>
          </a:bodyPr>
          <a:lstStyle/>
          <a:p>
            <a:pPr marL="342900" indent="-342900">
              <a:buClr>
                <a:srgbClr val="642566"/>
              </a:buClr>
              <a:buFont typeface="Arial" panose="020B0604020202020204" pitchFamily="34" charset="0"/>
              <a:buChar char="•"/>
            </a:pPr>
            <a:r>
              <a:rPr lang="en-US" sz="2000" b="0" i="0" u="none" strike="noStrike" baseline="0" dirty="0"/>
              <a:t>International Classification of Functioning and Health (ICF) model, with domain-related outcome assessment instruments</a:t>
            </a:r>
          </a:p>
        </p:txBody>
      </p:sp>
    </p:spTree>
    <p:extLst>
      <p:ext uri="{BB962C8B-B14F-4D97-AF65-F5344CB8AC3E}">
        <p14:creationId xmlns:p14="http://schemas.microsoft.com/office/powerpoint/2010/main" val="84303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02787E9-A98C-4C65-8504-5635B59D1387}"/>
              </a:ext>
            </a:extLst>
          </p:cNvPr>
          <p:cNvSpPr>
            <a:spLocks noGrp="1"/>
          </p:cNvSpPr>
          <p:nvPr>
            <p:ph type="title"/>
          </p:nvPr>
        </p:nvSpPr>
        <p:spPr>
          <a:xfrm>
            <a:off x="838199" y="225425"/>
            <a:ext cx="10515599" cy="1090079"/>
          </a:xfrm>
        </p:spPr>
        <p:txBody>
          <a:bodyPr>
            <a:normAutofit/>
          </a:bodyPr>
          <a:lstStyle/>
          <a:p>
            <a:r>
              <a:rPr lang="en-CA" dirty="0"/>
              <a:t>Outcome assessment instruments</a:t>
            </a:r>
            <a:br>
              <a:rPr lang="en-CA" dirty="0"/>
            </a:br>
            <a:r>
              <a:rPr lang="en-CA" dirty="0"/>
              <a:t>Activity and participation scales</a:t>
            </a:r>
          </a:p>
        </p:txBody>
      </p:sp>
      <p:sp>
        <p:nvSpPr>
          <p:cNvPr id="13" name="Content Placeholder 12">
            <a:extLst>
              <a:ext uri="{FF2B5EF4-FFF2-40B4-BE49-F238E27FC236}">
                <a16:creationId xmlns:a16="http://schemas.microsoft.com/office/drawing/2014/main" id="{FA48C4F2-0757-48AD-B457-1B753FD02F38}"/>
              </a:ext>
            </a:extLst>
          </p:cNvPr>
          <p:cNvSpPr>
            <a:spLocks noGrp="1"/>
          </p:cNvSpPr>
          <p:nvPr>
            <p:ph idx="1"/>
          </p:nvPr>
        </p:nvSpPr>
        <p:spPr>
          <a:xfrm>
            <a:off x="838200" y="1562101"/>
            <a:ext cx="10515600" cy="1295400"/>
          </a:xfrm>
        </p:spPr>
        <p:txBody>
          <a:bodyPr/>
          <a:lstStyle/>
          <a:p>
            <a:pPr>
              <a:spcBef>
                <a:spcPts val="0"/>
              </a:spcBef>
            </a:pPr>
            <a:r>
              <a:rPr lang="en-CA" dirty="0"/>
              <a:t>In hemophilia, activity refers to instrumental activities of daily living (e.g., walking, climbing steps, brushing teeth, toileting)</a:t>
            </a:r>
          </a:p>
          <a:p>
            <a:pPr>
              <a:spcBef>
                <a:spcPts val="0"/>
              </a:spcBef>
            </a:pPr>
            <a:r>
              <a:rPr lang="en-CA" dirty="0"/>
              <a:t>Participation refers to involvement in life situations in the context of social interactions</a:t>
            </a:r>
          </a:p>
        </p:txBody>
      </p:sp>
      <p:grpSp>
        <p:nvGrpSpPr>
          <p:cNvPr id="23" name="Group 22">
            <a:extLst>
              <a:ext uri="{FF2B5EF4-FFF2-40B4-BE49-F238E27FC236}">
                <a16:creationId xmlns:a16="http://schemas.microsoft.com/office/drawing/2014/main" id="{46B69542-F6EF-4627-813C-D81F96ACB4D0}"/>
              </a:ext>
            </a:extLst>
          </p:cNvPr>
          <p:cNvGrpSpPr/>
          <p:nvPr/>
        </p:nvGrpSpPr>
        <p:grpSpPr>
          <a:xfrm>
            <a:off x="880253" y="2829208"/>
            <a:ext cx="10507693" cy="3193488"/>
            <a:chOff x="880253" y="2626008"/>
            <a:chExt cx="10507693" cy="3193488"/>
          </a:xfrm>
        </p:grpSpPr>
        <p:sp>
          <p:nvSpPr>
            <p:cNvPr id="24" name="Freeform: Shape 23">
              <a:extLst>
                <a:ext uri="{FF2B5EF4-FFF2-40B4-BE49-F238E27FC236}">
                  <a16:creationId xmlns:a16="http://schemas.microsoft.com/office/drawing/2014/main" id="{B0486C16-F55C-4675-87B5-33602EC24D36}"/>
                </a:ext>
              </a:extLst>
            </p:cNvPr>
            <p:cNvSpPr/>
            <p:nvPr/>
          </p:nvSpPr>
          <p:spPr>
            <a:xfrm>
              <a:off x="880253"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889000">
                <a:lnSpc>
                  <a:spcPct val="90000"/>
                </a:lnSpc>
                <a:spcBef>
                  <a:spcPct val="0"/>
                </a:spcBef>
                <a:spcAft>
                  <a:spcPct val="35000"/>
                </a:spcAft>
                <a:buNone/>
              </a:pPr>
              <a:r>
                <a:rPr lang="en-US" sz="2000" b="1" i="0" u="none" strike="noStrike" kern="1200" baseline="0" dirty="0">
                  <a:latin typeface="Arial" panose="020B0604020202020204" pitchFamily="34" charset="0"/>
                  <a:cs typeface="Arial" panose="020B0604020202020204" pitchFamily="34" charset="0"/>
                </a:rPr>
                <a:t>HAL </a:t>
              </a:r>
              <a:r>
                <a:rPr lang="en-US" sz="2000" b="1" i="0" u="none" strike="noStrike" kern="1200" baseline="0" dirty="0">
                  <a:solidFill>
                    <a:schemeClr val="bg1"/>
                  </a:solidFill>
                  <a:latin typeface="Arial" panose="020B0604020202020204" pitchFamily="34" charset="0"/>
                  <a:cs typeface="Arial" panose="020B0604020202020204" pitchFamily="34" charset="0"/>
                </a:rPr>
                <a:t>&amp; </a:t>
              </a:r>
              <a:r>
                <a:rPr lang="en-US" sz="2000" b="1" i="0" u="none" strike="noStrike" kern="1200" baseline="0" dirty="0" err="1">
                  <a:solidFill>
                    <a:schemeClr val="bg1"/>
                  </a:solidFill>
                  <a:latin typeface="Arial" panose="020B0604020202020204" pitchFamily="34" charset="0"/>
                  <a:cs typeface="Arial" panose="020B0604020202020204" pitchFamily="34" charset="0"/>
                </a:rPr>
                <a:t>PedHAL</a:t>
              </a:r>
              <a:endParaRPr lang="en-CA" sz="2000" b="1" i="0" u="none" kern="1200" dirty="0">
                <a:solidFill>
                  <a:schemeClr val="bg1"/>
                </a:solidFill>
                <a:latin typeface="Arial" panose="020B0604020202020204" pitchFamily="34" charset="0"/>
                <a:cs typeface="Arial" panose="020B0604020202020204" pitchFamily="34" charset="0"/>
              </a:endParaRPr>
            </a:p>
          </p:txBody>
        </p:sp>
        <p:sp>
          <p:nvSpPr>
            <p:cNvPr id="25" name="Freeform: Shape 24">
              <a:extLst>
                <a:ext uri="{FF2B5EF4-FFF2-40B4-BE49-F238E27FC236}">
                  <a16:creationId xmlns:a16="http://schemas.microsoft.com/office/drawing/2014/main" id="{DD1B9A6B-D23E-4951-98F3-54BEB0BDABDF}"/>
                </a:ext>
              </a:extLst>
            </p:cNvPr>
            <p:cNvSpPr/>
            <p:nvPr/>
          </p:nvSpPr>
          <p:spPr>
            <a:xfrm>
              <a:off x="880253"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lvl="1" defTabSz="800100">
                <a:lnSpc>
                  <a:spcPct val="90000"/>
                </a:lnSpc>
                <a:spcBef>
                  <a:spcPct val="0"/>
                </a:spcBef>
                <a:spcAft>
                  <a:spcPct val="15000"/>
                </a:spcAft>
              </a:pPr>
              <a:r>
                <a:rPr lang="en-US" sz="1400" dirty="0"/>
                <a:t>The </a:t>
              </a:r>
              <a:r>
                <a:rPr lang="en-US" sz="1400" dirty="0" err="1"/>
                <a:t>Haemophilia</a:t>
              </a:r>
              <a:r>
                <a:rPr lang="en-US" sz="1400" dirty="0"/>
                <a:t> Activities List (HAL) and </a:t>
              </a:r>
              <a:r>
                <a:rPr lang="en-US" sz="1400" dirty="0" err="1"/>
                <a:t>PedHAL</a:t>
              </a:r>
              <a:r>
                <a:rPr lang="en-US" sz="1400" dirty="0"/>
                <a:t> are disease-specific, self reported measures of activities for adults and children, respectively.</a:t>
              </a:r>
            </a:p>
          </p:txBody>
        </p:sp>
        <p:sp>
          <p:nvSpPr>
            <p:cNvPr id="26" name="Freeform: Shape 25">
              <a:extLst>
                <a:ext uri="{FF2B5EF4-FFF2-40B4-BE49-F238E27FC236}">
                  <a16:creationId xmlns:a16="http://schemas.microsoft.com/office/drawing/2014/main" id="{66380470-BBF3-47EF-B96C-4D0EE5141F7F}"/>
                </a:ext>
              </a:extLst>
            </p:cNvPr>
            <p:cNvSpPr/>
            <p:nvPr/>
          </p:nvSpPr>
          <p:spPr>
            <a:xfrm>
              <a:off x="3590382"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889000">
                <a:lnSpc>
                  <a:spcPct val="90000"/>
                </a:lnSpc>
                <a:spcBef>
                  <a:spcPct val="0"/>
                </a:spcBef>
                <a:spcAft>
                  <a:spcPct val="35000"/>
                </a:spcAft>
                <a:buNone/>
              </a:pPr>
              <a:r>
                <a:rPr lang="en-US" sz="2000" b="1" i="0" u="none" strike="noStrike" kern="1200" baseline="0" dirty="0">
                  <a:latin typeface="Arial" panose="020B0604020202020204" pitchFamily="34" charset="0"/>
                  <a:cs typeface="Arial" panose="020B0604020202020204" pitchFamily="34" charset="0"/>
                </a:rPr>
                <a:t>FISH</a:t>
              </a:r>
              <a:endParaRPr lang="en-CA" sz="2000" b="1" kern="1200" dirty="0">
                <a:latin typeface="Arial" panose="020B0604020202020204" pitchFamily="34" charset="0"/>
                <a:cs typeface="Arial" panose="020B0604020202020204" pitchFamily="34" charset="0"/>
              </a:endParaRPr>
            </a:p>
          </p:txBody>
        </p:sp>
        <p:sp>
          <p:nvSpPr>
            <p:cNvPr id="27" name="Freeform: Shape 26">
              <a:extLst>
                <a:ext uri="{FF2B5EF4-FFF2-40B4-BE49-F238E27FC236}">
                  <a16:creationId xmlns:a16="http://schemas.microsoft.com/office/drawing/2014/main" id="{8499B91D-DC1F-4676-A693-9673CAEC3A60}"/>
                </a:ext>
              </a:extLst>
            </p:cNvPr>
            <p:cNvSpPr/>
            <p:nvPr/>
          </p:nvSpPr>
          <p:spPr>
            <a:xfrm>
              <a:off x="3590382"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lvl="1" algn="l" defTabSz="800100">
                <a:lnSpc>
                  <a:spcPct val="90000"/>
                </a:lnSpc>
                <a:spcBef>
                  <a:spcPct val="0"/>
                </a:spcBef>
                <a:spcAft>
                  <a:spcPct val="15000"/>
                </a:spcAft>
              </a:pPr>
              <a:r>
                <a:rPr lang="en-US" sz="1400" b="0" i="0" kern="1200" baseline="0" dirty="0"/>
                <a:t>The Functional Independence Score in Hemophilia (FISH) is the best studied observed performance measure for people with hemophilia, used in many countries and age groups.</a:t>
              </a:r>
            </a:p>
          </p:txBody>
        </p:sp>
        <p:sp>
          <p:nvSpPr>
            <p:cNvPr id="28" name="Freeform: Shape 27">
              <a:extLst>
                <a:ext uri="{FF2B5EF4-FFF2-40B4-BE49-F238E27FC236}">
                  <a16:creationId xmlns:a16="http://schemas.microsoft.com/office/drawing/2014/main" id="{B084AB95-8815-4E36-993B-753FC566F130}"/>
                </a:ext>
              </a:extLst>
            </p:cNvPr>
            <p:cNvSpPr/>
            <p:nvPr/>
          </p:nvSpPr>
          <p:spPr>
            <a:xfrm>
              <a:off x="6300511"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889000">
                <a:lnSpc>
                  <a:spcPct val="90000"/>
                </a:lnSpc>
                <a:spcBef>
                  <a:spcPct val="0"/>
                </a:spcBef>
                <a:spcAft>
                  <a:spcPct val="35000"/>
                </a:spcAft>
                <a:buNone/>
              </a:pPr>
              <a:r>
                <a:rPr lang="en-CA" sz="2000" b="1" i="0" u="none" strike="noStrike" kern="1200" baseline="0" dirty="0">
                  <a:latin typeface="Arial" panose="020B0604020202020204" pitchFamily="34" charset="0"/>
                  <a:cs typeface="Arial" panose="020B0604020202020204" pitchFamily="34" charset="0"/>
                </a:rPr>
                <a:t>PROBE</a:t>
              </a:r>
              <a:endParaRPr lang="en-CA" sz="2000" b="1" kern="1200" dirty="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56C5AF92-F97B-4C3F-AECF-5F1C05621291}"/>
                </a:ext>
              </a:extLst>
            </p:cNvPr>
            <p:cNvSpPr/>
            <p:nvPr/>
          </p:nvSpPr>
          <p:spPr>
            <a:xfrm>
              <a:off x="6300511"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lvl="1" algn="l" defTabSz="800100">
                <a:lnSpc>
                  <a:spcPct val="90000"/>
                </a:lnSpc>
                <a:spcBef>
                  <a:spcPct val="0"/>
                </a:spcBef>
                <a:spcAft>
                  <a:spcPct val="15000"/>
                </a:spcAft>
              </a:pPr>
              <a:r>
                <a:rPr lang="en-US" sz="1400" b="0" i="0" u="none" kern="1200" baseline="0" dirty="0">
                  <a:solidFill>
                    <a:schemeClr val="tx1"/>
                  </a:solidFill>
                </a:rPr>
                <a:t>The Patient-Reported Outcomes, Burdens and Experiences (PROBE) questionnaire includes metrics that assess activities and participation, such as school/education, employment, family life, and impact on activities of daily living. </a:t>
              </a:r>
            </a:p>
          </p:txBody>
        </p:sp>
        <p:sp>
          <p:nvSpPr>
            <p:cNvPr id="30" name="Freeform: Shape 29">
              <a:extLst>
                <a:ext uri="{FF2B5EF4-FFF2-40B4-BE49-F238E27FC236}">
                  <a16:creationId xmlns:a16="http://schemas.microsoft.com/office/drawing/2014/main" id="{FCC02D16-FCED-427E-9BFC-3C88ED1744F6}"/>
                </a:ext>
              </a:extLst>
            </p:cNvPr>
            <p:cNvSpPr/>
            <p:nvPr/>
          </p:nvSpPr>
          <p:spPr>
            <a:xfrm>
              <a:off x="9010640"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7536" rIns="0" bIns="97536" numCol="1" spcCol="1270" anchor="ctr" anchorCtr="0">
              <a:noAutofit/>
            </a:bodyPr>
            <a:lstStyle/>
            <a:p>
              <a:pPr marL="0" lvl="0" indent="0" algn="ctr" defTabSz="889000">
                <a:lnSpc>
                  <a:spcPct val="90000"/>
                </a:lnSpc>
                <a:spcBef>
                  <a:spcPct val="0"/>
                </a:spcBef>
                <a:spcAft>
                  <a:spcPct val="35000"/>
                </a:spcAft>
                <a:buNone/>
              </a:pPr>
              <a:r>
                <a:rPr lang="en-US" sz="2000" b="1" i="0" u="none" strike="noStrike" kern="1200" baseline="0" dirty="0">
                  <a:latin typeface="Arial" panose="020B0604020202020204" pitchFamily="34" charset="0"/>
                  <a:cs typeface="Arial" panose="020B0604020202020204" pitchFamily="34" charset="0"/>
                </a:rPr>
                <a:t>COPM &amp; MACTAR</a:t>
              </a:r>
              <a:endParaRPr lang="en-CA" sz="2000" b="1" kern="1200" dirty="0">
                <a:latin typeface="Arial" panose="020B0604020202020204" pitchFamily="34" charset="0"/>
                <a:cs typeface="Arial" panose="020B0604020202020204" pitchFamily="34" charset="0"/>
              </a:endParaRPr>
            </a:p>
          </p:txBody>
        </p:sp>
        <p:sp>
          <p:nvSpPr>
            <p:cNvPr id="31" name="Freeform: Shape 30">
              <a:extLst>
                <a:ext uri="{FF2B5EF4-FFF2-40B4-BE49-F238E27FC236}">
                  <a16:creationId xmlns:a16="http://schemas.microsoft.com/office/drawing/2014/main" id="{D189901D-0D24-4CF2-8E82-D4C7CFFE09A6}"/>
                </a:ext>
              </a:extLst>
            </p:cNvPr>
            <p:cNvSpPr/>
            <p:nvPr/>
          </p:nvSpPr>
          <p:spPr>
            <a:xfrm>
              <a:off x="9010639"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pPr marL="0" lvl="1" algn="l" defTabSz="800100">
                <a:lnSpc>
                  <a:spcPct val="90000"/>
                </a:lnSpc>
                <a:spcBef>
                  <a:spcPct val="0"/>
                </a:spcBef>
                <a:spcAft>
                  <a:spcPct val="15000"/>
                </a:spcAft>
              </a:pPr>
              <a:r>
                <a:rPr lang="en-US" sz="1400" b="0" i="0" kern="1200" baseline="0" dirty="0"/>
                <a:t>The Canadian Occupational Performance Measure (COPM) and the McMaster Toronto Patient Disability Questionnaire (MACTAR) are generic instruments used for day-to-day assessment of a person's perception of changes in their activities and participation. </a:t>
              </a:r>
            </a:p>
          </p:txBody>
        </p:sp>
      </p:grpSp>
    </p:spTree>
    <p:extLst>
      <p:ext uri="{BB962C8B-B14F-4D97-AF65-F5344CB8AC3E}">
        <p14:creationId xmlns:p14="http://schemas.microsoft.com/office/powerpoint/2010/main" val="1438554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318D763-3D0E-4BC9-AB94-2C01A1E92267}"/>
              </a:ext>
            </a:extLst>
          </p:cNvPr>
          <p:cNvSpPr>
            <a:spLocks noGrp="1"/>
          </p:cNvSpPr>
          <p:nvPr>
            <p:ph type="title"/>
          </p:nvPr>
        </p:nvSpPr>
        <p:spPr>
          <a:xfrm>
            <a:off x="838199" y="225425"/>
            <a:ext cx="10515599" cy="1090079"/>
          </a:xfrm>
        </p:spPr>
        <p:txBody>
          <a:bodyPr>
            <a:normAutofit/>
          </a:bodyPr>
          <a:lstStyle/>
          <a:p>
            <a:r>
              <a:rPr lang="en-CA" dirty="0"/>
              <a:t>Outcome assessment instruments</a:t>
            </a:r>
            <a:br>
              <a:rPr lang="en-CA" dirty="0"/>
            </a:br>
            <a:r>
              <a:rPr lang="en-CA" dirty="0"/>
              <a:t>Activity and participation scales</a:t>
            </a:r>
          </a:p>
        </p:txBody>
      </p:sp>
      <p:sp>
        <p:nvSpPr>
          <p:cNvPr id="18" name="Text Placeholder 5">
            <a:extLst>
              <a:ext uri="{FF2B5EF4-FFF2-40B4-BE49-F238E27FC236}">
                <a16:creationId xmlns:a16="http://schemas.microsoft.com/office/drawing/2014/main" id="{9AA5E1B6-A57D-49B0-8618-75511D19882D}"/>
              </a:ext>
            </a:extLst>
          </p:cNvPr>
          <p:cNvSpPr>
            <a:spLocks noGrp="1"/>
          </p:cNvSpPr>
          <p:nvPr>
            <p:ph type="body" sz="quarter" idx="13"/>
          </p:nvPr>
        </p:nvSpPr>
        <p:spPr>
          <a:xfrm>
            <a:off x="838201" y="6356351"/>
            <a:ext cx="9925050" cy="365125"/>
          </a:xfrm>
        </p:spPr>
        <p:txBody>
          <a:bodyPr/>
          <a:lstStyle/>
          <a:p>
            <a:r>
              <a:rPr lang="en-CA" dirty="0"/>
              <a:t>FISH, Functional Independence Score in Hemophilia; HAL, Haemophilia Activities List; PedHal, Haemophilia Activities List for children. </a:t>
            </a:r>
          </a:p>
        </p:txBody>
      </p:sp>
      <p:pic>
        <p:nvPicPr>
          <p:cNvPr id="13" name="Picture 12">
            <a:extLst>
              <a:ext uri="{FF2B5EF4-FFF2-40B4-BE49-F238E27FC236}">
                <a16:creationId xmlns:a16="http://schemas.microsoft.com/office/drawing/2014/main" id="{2D5A9E70-EED3-4DDE-B20A-E040B62F603F}"/>
              </a:ext>
            </a:extLst>
          </p:cNvPr>
          <p:cNvPicPr>
            <a:picLocks noChangeAspect="1"/>
          </p:cNvPicPr>
          <p:nvPr/>
        </p:nvPicPr>
        <p:blipFill>
          <a:blip r:embed="rId3"/>
          <a:stretch>
            <a:fillRect/>
          </a:stretch>
        </p:blipFill>
        <p:spPr>
          <a:xfrm>
            <a:off x="911510" y="2756456"/>
            <a:ext cx="2956816" cy="2911092"/>
          </a:xfrm>
          <a:prstGeom prst="rect">
            <a:avLst/>
          </a:prstGeom>
        </p:spPr>
      </p:pic>
      <p:pic>
        <p:nvPicPr>
          <p:cNvPr id="14" name="Picture 13">
            <a:extLst>
              <a:ext uri="{FF2B5EF4-FFF2-40B4-BE49-F238E27FC236}">
                <a16:creationId xmlns:a16="http://schemas.microsoft.com/office/drawing/2014/main" id="{EC0028FD-CA8C-4D71-B80A-4EE6CA4DDBA5}"/>
              </a:ext>
            </a:extLst>
          </p:cNvPr>
          <p:cNvPicPr>
            <a:picLocks noChangeAspect="1"/>
          </p:cNvPicPr>
          <p:nvPr/>
        </p:nvPicPr>
        <p:blipFill rotWithShape="1">
          <a:blip r:embed="rId4"/>
          <a:srcRect t="53809"/>
          <a:stretch/>
        </p:blipFill>
        <p:spPr>
          <a:xfrm>
            <a:off x="7735241" y="2894933"/>
            <a:ext cx="3709942" cy="2777013"/>
          </a:xfrm>
          <a:prstGeom prst="rect">
            <a:avLst/>
          </a:prstGeom>
        </p:spPr>
      </p:pic>
      <p:pic>
        <p:nvPicPr>
          <p:cNvPr id="15" name="Picture 14">
            <a:extLst>
              <a:ext uri="{FF2B5EF4-FFF2-40B4-BE49-F238E27FC236}">
                <a16:creationId xmlns:a16="http://schemas.microsoft.com/office/drawing/2014/main" id="{DF3D01E2-14DE-4F32-B3C0-868D1488E30E}"/>
              </a:ext>
            </a:extLst>
          </p:cNvPr>
          <p:cNvPicPr>
            <a:picLocks noChangeAspect="1"/>
          </p:cNvPicPr>
          <p:nvPr/>
        </p:nvPicPr>
        <p:blipFill rotWithShape="1">
          <a:blip r:embed="rId4"/>
          <a:srcRect b="49105"/>
          <a:stretch/>
        </p:blipFill>
        <p:spPr>
          <a:xfrm>
            <a:off x="4035909" y="2827893"/>
            <a:ext cx="3367057" cy="2777013"/>
          </a:xfrm>
          <a:prstGeom prst="rect">
            <a:avLst/>
          </a:prstGeom>
        </p:spPr>
      </p:pic>
      <p:grpSp>
        <p:nvGrpSpPr>
          <p:cNvPr id="16" name="Group 15">
            <a:extLst>
              <a:ext uri="{FF2B5EF4-FFF2-40B4-BE49-F238E27FC236}">
                <a16:creationId xmlns:a16="http://schemas.microsoft.com/office/drawing/2014/main" id="{237ED11E-6FA6-46FD-B7C5-9A5EC2167470}"/>
              </a:ext>
            </a:extLst>
          </p:cNvPr>
          <p:cNvGrpSpPr/>
          <p:nvPr/>
        </p:nvGrpSpPr>
        <p:grpSpPr>
          <a:xfrm>
            <a:off x="822960" y="1690688"/>
            <a:ext cx="6643449" cy="703991"/>
            <a:chOff x="3953" y="63174"/>
            <a:chExt cx="2377306" cy="939099"/>
          </a:xfrm>
        </p:grpSpPr>
        <p:sp>
          <p:nvSpPr>
            <p:cNvPr id="17" name="Rectangle 16">
              <a:extLst>
                <a:ext uri="{FF2B5EF4-FFF2-40B4-BE49-F238E27FC236}">
                  <a16:creationId xmlns:a16="http://schemas.microsoft.com/office/drawing/2014/main" id="{C86C94AE-7402-4F93-9CE7-8B541B8F585F}"/>
                </a:ext>
              </a:extLst>
            </p:cNvPr>
            <p:cNvSpPr/>
            <p:nvPr/>
          </p:nvSpPr>
          <p:spPr>
            <a:xfrm>
              <a:off x="3953" y="63174"/>
              <a:ext cx="2377306" cy="93909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id="{3A84E7ED-957D-427B-9C71-9FC46E24EEDB}"/>
                </a:ext>
              </a:extLst>
            </p:cNvPr>
            <p:cNvSpPr txBox="1"/>
            <p:nvPr/>
          </p:nvSpPr>
          <p:spPr>
            <a:xfrm>
              <a:off x="3953" y="63174"/>
              <a:ext cx="2377306" cy="939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i="0" strike="noStrike" kern="1200" baseline="0" dirty="0">
                  <a:solidFill>
                    <a:schemeClr val="bg1"/>
                  </a:solidFill>
                  <a:latin typeface="+mj-lt"/>
                </a:rPr>
                <a:t>HAL &amp; PedHAL</a:t>
              </a:r>
              <a:endParaRPr lang="en-CA" sz="2400" b="1" kern="1200" dirty="0">
                <a:solidFill>
                  <a:schemeClr val="bg1"/>
                </a:solidFill>
                <a:latin typeface="+mj-lt"/>
              </a:endParaRPr>
            </a:p>
          </p:txBody>
        </p:sp>
      </p:grpSp>
      <p:grpSp>
        <p:nvGrpSpPr>
          <p:cNvPr id="20" name="Group 19">
            <a:extLst>
              <a:ext uri="{FF2B5EF4-FFF2-40B4-BE49-F238E27FC236}">
                <a16:creationId xmlns:a16="http://schemas.microsoft.com/office/drawing/2014/main" id="{511E7C35-E657-492B-8DC6-EF519EE81AFE}"/>
              </a:ext>
            </a:extLst>
          </p:cNvPr>
          <p:cNvGrpSpPr/>
          <p:nvPr/>
        </p:nvGrpSpPr>
        <p:grpSpPr>
          <a:xfrm>
            <a:off x="7643857" y="1690688"/>
            <a:ext cx="3709942" cy="703991"/>
            <a:chOff x="3953" y="63174"/>
            <a:chExt cx="2377306" cy="939099"/>
          </a:xfrm>
        </p:grpSpPr>
        <p:sp>
          <p:nvSpPr>
            <p:cNvPr id="21" name="Rectangle 20">
              <a:extLst>
                <a:ext uri="{FF2B5EF4-FFF2-40B4-BE49-F238E27FC236}">
                  <a16:creationId xmlns:a16="http://schemas.microsoft.com/office/drawing/2014/main" id="{F0DC0A7D-4674-46C2-B9D5-61D2F266A1C5}"/>
                </a:ext>
              </a:extLst>
            </p:cNvPr>
            <p:cNvSpPr/>
            <p:nvPr/>
          </p:nvSpPr>
          <p:spPr>
            <a:xfrm>
              <a:off x="3953" y="63174"/>
              <a:ext cx="2377306" cy="93909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id="{A402C8F6-0B40-48C7-B413-DCA9C80E9856}"/>
                </a:ext>
              </a:extLst>
            </p:cNvPr>
            <p:cNvSpPr txBox="1"/>
            <p:nvPr/>
          </p:nvSpPr>
          <p:spPr>
            <a:xfrm>
              <a:off x="3953" y="63174"/>
              <a:ext cx="2377306" cy="939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i="0" u="none" strike="noStrike" kern="1200" baseline="0" dirty="0">
                  <a:latin typeface="+mj-lt"/>
                </a:rPr>
                <a:t>FISH</a:t>
              </a:r>
              <a:endParaRPr lang="en-CA" sz="2400" b="1" kern="1200" dirty="0">
                <a:latin typeface="+mj-lt"/>
              </a:endParaRPr>
            </a:p>
          </p:txBody>
        </p:sp>
      </p:grpSp>
      <p:sp>
        <p:nvSpPr>
          <p:cNvPr id="23" name="Rectangle 22">
            <a:extLst>
              <a:ext uri="{FF2B5EF4-FFF2-40B4-BE49-F238E27FC236}">
                <a16:creationId xmlns:a16="http://schemas.microsoft.com/office/drawing/2014/main" id="{8C45ECB0-2F35-4232-964B-0637A5B1818D}"/>
              </a:ext>
            </a:extLst>
          </p:cNvPr>
          <p:cNvSpPr/>
          <p:nvPr/>
        </p:nvSpPr>
        <p:spPr>
          <a:xfrm>
            <a:off x="823017" y="1690688"/>
            <a:ext cx="6643449" cy="42656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mj-lt"/>
            </a:endParaRPr>
          </a:p>
        </p:txBody>
      </p:sp>
      <p:sp>
        <p:nvSpPr>
          <p:cNvPr id="24" name="Rectangle 23">
            <a:extLst>
              <a:ext uri="{FF2B5EF4-FFF2-40B4-BE49-F238E27FC236}">
                <a16:creationId xmlns:a16="http://schemas.microsoft.com/office/drawing/2014/main" id="{1ED4FA0A-9058-4AB2-BF97-56145CBB2F37}"/>
              </a:ext>
            </a:extLst>
          </p:cNvPr>
          <p:cNvSpPr/>
          <p:nvPr/>
        </p:nvSpPr>
        <p:spPr>
          <a:xfrm>
            <a:off x="7643859" y="1690688"/>
            <a:ext cx="3709941" cy="42656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mj-lt"/>
            </a:endParaRPr>
          </a:p>
        </p:txBody>
      </p:sp>
    </p:spTree>
    <p:extLst>
      <p:ext uri="{BB962C8B-B14F-4D97-AF65-F5344CB8AC3E}">
        <p14:creationId xmlns:p14="http://schemas.microsoft.com/office/powerpoint/2010/main" val="4253785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4338" y="4146381"/>
            <a:ext cx="1851086" cy="238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9C77691B-D5FC-4322-9E0D-7E29A39999C5}"/>
              </a:ext>
            </a:extLst>
          </p:cNvPr>
          <p:cNvSpPr>
            <a:spLocks noGrp="1"/>
          </p:cNvSpPr>
          <p:nvPr>
            <p:ph type="title"/>
          </p:nvPr>
        </p:nvSpPr>
        <p:spPr/>
        <p:txBody>
          <a:bodyPr/>
          <a:lstStyle/>
          <a:p>
            <a:r>
              <a:rPr lang="en-US" dirty="0"/>
              <a:t>Clinical Scenario:</a:t>
            </a:r>
            <a:endParaRPr lang="en-CA" dirty="0"/>
          </a:p>
        </p:txBody>
      </p:sp>
      <p:pic>
        <p:nvPicPr>
          <p:cNvPr id="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t="792" b="1189"/>
          <a:stretch>
            <a:fillRect/>
          </a:stretch>
        </p:blipFill>
        <p:spPr bwMode="auto">
          <a:xfrm>
            <a:off x="8508890" y="4180357"/>
            <a:ext cx="1665447" cy="242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Program Files\OLYMPUS\CAMEDIA Master\hemophilia\miscellaneous\P122006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17" y="1831459"/>
            <a:ext cx="3965944" cy="2974458"/>
          </a:xfrm>
          <a:prstGeom prst="round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H="1" flipV="1">
            <a:off x="6762307" y="3498112"/>
            <a:ext cx="4189229" cy="25092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1249247" y="3700132"/>
            <a:ext cx="464620" cy="22115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6856" y="1040234"/>
            <a:ext cx="4696379" cy="270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0472726" y="1229929"/>
            <a:ext cx="1719274" cy="2515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11359" y="1040235"/>
            <a:ext cx="6280641" cy="55631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2978" y="0"/>
            <a:ext cx="2006523" cy="112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95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3DBD1-8199-4CA8-AD55-661C26733633}"/>
              </a:ext>
            </a:extLst>
          </p:cNvPr>
          <p:cNvSpPr>
            <a:spLocks noGrp="1"/>
          </p:cNvSpPr>
          <p:nvPr>
            <p:ph type="title"/>
          </p:nvPr>
        </p:nvSpPr>
        <p:spPr>
          <a:xfrm>
            <a:off x="838199" y="225425"/>
            <a:ext cx="10515599" cy="1090079"/>
          </a:xfrm>
        </p:spPr>
        <p:txBody>
          <a:bodyPr>
            <a:normAutofit/>
          </a:bodyPr>
          <a:lstStyle/>
          <a:p>
            <a:r>
              <a:rPr lang="en-CA" dirty="0"/>
              <a:t>ICF Model</a:t>
            </a:r>
            <a:br>
              <a:rPr lang="en-CA" dirty="0"/>
            </a:br>
            <a:r>
              <a:rPr lang="en-CA" dirty="0"/>
              <a:t>Environmental and personal factors</a:t>
            </a:r>
          </a:p>
        </p:txBody>
      </p:sp>
      <p:grpSp>
        <p:nvGrpSpPr>
          <p:cNvPr id="10" name="Group 9">
            <a:extLst>
              <a:ext uri="{FF2B5EF4-FFF2-40B4-BE49-F238E27FC236}">
                <a16:creationId xmlns:a16="http://schemas.microsoft.com/office/drawing/2014/main" id="{7622E046-010E-4191-A84D-70260855A65A}"/>
              </a:ext>
            </a:extLst>
          </p:cNvPr>
          <p:cNvGrpSpPr/>
          <p:nvPr/>
        </p:nvGrpSpPr>
        <p:grpSpPr>
          <a:xfrm>
            <a:off x="425398" y="1435100"/>
            <a:ext cx="7416968" cy="4391837"/>
            <a:chOff x="425398" y="1435100"/>
            <a:chExt cx="7416968" cy="4391837"/>
          </a:xfrm>
        </p:grpSpPr>
        <p:cxnSp>
          <p:nvCxnSpPr>
            <p:cNvPr id="11" name="Straight Connector 10">
              <a:extLst>
                <a:ext uri="{FF2B5EF4-FFF2-40B4-BE49-F238E27FC236}">
                  <a16:creationId xmlns:a16="http://schemas.microsoft.com/office/drawing/2014/main" id="{293D53F0-3173-4A8E-BACD-96EF8B726F4E}"/>
                </a:ext>
              </a:extLst>
            </p:cNvPr>
            <p:cNvCxnSpPr>
              <a:cxnSpLocks/>
            </p:cNvCxnSpPr>
            <p:nvPr/>
          </p:nvCxnSpPr>
          <p:spPr>
            <a:xfrm>
              <a:off x="6783572" y="3725025"/>
              <a:ext cx="4040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744357E-13E9-4F7E-9155-25931D5DEA4D}"/>
                </a:ext>
              </a:extLst>
            </p:cNvPr>
            <p:cNvSpPr/>
            <p:nvPr/>
          </p:nvSpPr>
          <p:spPr>
            <a:xfrm>
              <a:off x="3168503" y="1435100"/>
              <a:ext cx="1935126" cy="510658"/>
            </a:xfrm>
            <a:prstGeom prst="rect">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Disease Hemophilia</a:t>
              </a:r>
            </a:p>
          </p:txBody>
        </p:sp>
        <p:sp>
          <p:nvSpPr>
            <p:cNvPr id="13" name="Rectangle 12">
              <a:extLst>
                <a:ext uri="{FF2B5EF4-FFF2-40B4-BE49-F238E27FC236}">
                  <a16:creationId xmlns:a16="http://schemas.microsoft.com/office/drawing/2014/main" id="{B45D8F2F-D022-468F-BA6E-622E7A243029}"/>
                </a:ext>
              </a:extLst>
            </p:cNvPr>
            <p:cNvSpPr/>
            <p:nvPr/>
          </p:nvSpPr>
          <p:spPr>
            <a:xfrm>
              <a:off x="3561909" y="3465918"/>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Activity</a:t>
              </a:r>
            </a:p>
          </p:txBody>
        </p:sp>
        <p:sp>
          <p:nvSpPr>
            <p:cNvPr id="14" name="Rectangle 13">
              <a:extLst>
                <a:ext uri="{FF2B5EF4-FFF2-40B4-BE49-F238E27FC236}">
                  <a16:creationId xmlns:a16="http://schemas.microsoft.com/office/drawing/2014/main" id="{3A9797F6-A3FB-4E2B-9083-C8B82F32C2C7}"/>
                </a:ext>
              </a:extLst>
            </p:cNvPr>
            <p:cNvSpPr/>
            <p:nvPr/>
          </p:nvSpPr>
          <p:spPr>
            <a:xfrm>
              <a:off x="4763388" y="5316279"/>
              <a:ext cx="1148314"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Personal </a:t>
              </a:r>
              <a:br>
                <a:rPr lang="en-CA" sz="1100" b="1" dirty="0">
                  <a:solidFill>
                    <a:sysClr val="windowText" lastClr="000000"/>
                  </a:solidFill>
                </a:rPr>
              </a:br>
              <a:r>
                <a:rPr lang="en-CA" sz="1100" b="1" dirty="0">
                  <a:solidFill>
                    <a:sysClr val="windowText" lastClr="000000"/>
                  </a:solidFill>
                </a:rPr>
                <a:t>factors</a:t>
              </a:r>
            </a:p>
          </p:txBody>
        </p:sp>
        <p:sp>
          <p:nvSpPr>
            <p:cNvPr id="15" name="Rectangle 14">
              <a:extLst>
                <a:ext uri="{FF2B5EF4-FFF2-40B4-BE49-F238E27FC236}">
                  <a16:creationId xmlns:a16="http://schemas.microsoft.com/office/drawing/2014/main" id="{6D8AF117-A569-4C77-979D-ADF8DB552092}"/>
                </a:ext>
              </a:extLst>
            </p:cNvPr>
            <p:cNvSpPr/>
            <p:nvPr/>
          </p:nvSpPr>
          <p:spPr>
            <a:xfrm>
              <a:off x="2381696" y="5316279"/>
              <a:ext cx="1148314" cy="510658"/>
            </a:xfrm>
            <a:prstGeom prst="rect">
              <a:avLst/>
            </a:prstGeom>
            <a:solidFill>
              <a:schemeClr val="accent5">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100" b="1" dirty="0">
                  <a:solidFill>
                    <a:sysClr val="windowText" lastClr="000000"/>
                  </a:solidFill>
                </a:rPr>
                <a:t>Environmental </a:t>
              </a:r>
              <a:br>
                <a:rPr lang="en-CA" sz="1100" b="1" dirty="0">
                  <a:solidFill>
                    <a:sysClr val="windowText" lastClr="000000"/>
                  </a:solidFill>
                </a:rPr>
              </a:br>
              <a:r>
                <a:rPr lang="en-CA" sz="1100" b="1" dirty="0">
                  <a:solidFill>
                    <a:sysClr val="windowText" lastClr="000000"/>
                  </a:solidFill>
                </a:rPr>
                <a:t>factors</a:t>
              </a:r>
            </a:p>
          </p:txBody>
        </p:sp>
        <p:sp>
          <p:nvSpPr>
            <p:cNvPr id="16" name="Rectangle 15">
              <a:extLst>
                <a:ext uri="{FF2B5EF4-FFF2-40B4-BE49-F238E27FC236}">
                  <a16:creationId xmlns:a16="http://schemas.microsoft.com/office/drawing/2014/main" id="{D2392E83-1A27-4A0A-9451-8B16CACE3E4F}"/>
                </a:ext>
              </a:extLst>
            </p:cNvPr>
            <p:cNvSpPr/>
            <p:nvPr/>
          </p:nvSpPr>
          <p:spPr>
            <a:xfrm>
              <a:off x="4794192" y="2743200"/>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HAL / </a:t>
              </a:r>
              <a:r>
                <a:rPr lang="en-CA" sz="1100" b="1" dirty="0" err="1">
                  <a:solidFill>
                    <a:sysClr val="windowText" lastClr="000000"/>
                  </a:solidFill>
                </a:rPr>
                <a:t>PedHAL</a:t>
              </a:r>
              <a:endParaRPr lang="en-CA" sz="1100" b="1" dirty="0">
                <a:solidFill>
                  <a:sysClr val="windowText" lastClr="000000"/>
                </a:solidFill>
              </a:endParaRPr>
            </a:p>
          </p:txBody>
        </p:sp>
        <p:sp>
          <p:nvSpPr>
            <p:cNvPr id="17" name="Rectangle 16">
              <a:extLst>
                <a:ext uri="{FF2B5EF4-FFF2-40B4-BE49-F238E27FC236}">
                  <a16:creationId xmlns:a16="http://schemas.microsoft.com/office/drawing/2014/main" id="{377B6217-E290-4914-AA39-4EA4D26CFE39}"/>
                </a:ext>
              </a:extLst>
            </p:cNvPr>
            <p:cNvSpPr/>
            <p:nvPr/>
          </p:nvSpPr>
          <p:spPr>
            <a:xfrm>
              <a:off x="2716863" y="2743200"/>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FISH</a:t>
              </a:r>
            </a:p>
          </p:txBody>
        </p:sp>
        <p:grpSp>
          <p:nvGrpSpPr>
            <p:cNvPr id="18" name="Group 17">
              <a:extLst>
                <a:ext uri="{FF2B5EF4-FFF2-40B4-BE49-F238E27FC236}">
                  <a16:creationId xmlns:a16="http://schemas.microsoft.com/office/drawing/2014/main" id="{A3130ACA-1028-4C9C-B27F-CEBF2B58BD6B}"/>
                </a:ext>
              </a:extLst>
            </p:cNvPr>
            <p:cNvGrpSpPr/>
            <p:nvPr/>
          </p:nvGrpSpPr>
          <p:grpSpPr>
            <a:xfrm>
              <a:off x="425398" y="2610471"/>
              <a:ext cx="765542" cy="2221552"/>
              <a:chOff x="7857463" y="2913321"/>
              <a:chExt cx="765542" cy="2221552"/>
            </a:xfrm>
          </p:grpSpPr>
          <p:sp>
            <p:nvSpPr>
              <p:cNvPr id="49" name="Rectangle 48">
                <a:extLst>
                  <a:ext uri="{FF2B5EF4-FFF2-40B4-BE49-F238E27FC236}">
                    <a16:creationId xmlns:a16="http://schemas.microsoft.com/office/drawing/2014/main" id="{8393CF33-355A-4D4F-9C4C-3E425060840F}"/>
                  </a:ext>
                </a:extLst>
              </p:cNvPr>
              <p:cNvSpPr/>
              <p:nvPr/>
            </p:nvSpPr>
            <p:spPr>
              <a:xfrm>
                <a:off x="7857463" y="2913321"/>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HJHS</a:t>
                </a:r>
              </a:p>
            </p:txBody>
          </p:sp>
          <p:sp>
            <p:nvSpPr>
              <p:cNvPr id="50" name="Rectangle 49">
                <a:extLst>
                  <a:ext uri="{FF2B5EF4-FFF2-40B4-BE49-F238E27FC236}">
                    <a16:creationId xmlns:a16="http://schemas.microsoft.com/office/drawing/2014/main" id="{7E6E47E0-26C8-42D5-AD6D-8334F734D4BD}"/>
                  </a:ext>
                </a:extLst>
              </p:cNvPr>
              <p:cNvSpPr/>
              <p:nvPr/>
            </p:nvSpPr>
            <p:spPr>
              <a:xfrm>
                <a:off x="7857463" y="4054233"/>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US</a:t>
                </a:r>
              </a:p>
            </p:txBody>
          </p:sp>
          <p:sp>
            <p:nvSpPr>
              <p:cNvPr id="51" name="Rectangle 50">
                <a:extLst>
                  <a:ext uri="{FF2B5EF4-FFF2-40B4-BE49-F238E27FC236}">
                    <a16:creationId xmlns:a16="http://schemas.microsoft.com/office/drawing/2014/main" id="{78F9F433-1194-429F-B2D5-6C0F38CCC589}"/>
                  </a:ext>
                </a:extLst>
              </p:cNvPr>
              <p:cNvSpPr/>
              <p:nvPr/>
            </p:nvSpPr>
            <p:spPr>
              <a:xfrm>
                <a:off x="7857463" y="3483777"/>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X-ray</a:t>
                </a:r>
              </a:p>
            </p:txBody>
          </p:sp>
          <p:sp>
            <p:nvSpPr>
              <p:cNvPr id="52" name="Rectangle 51">
                <a:extLst>
                  <a:ext uri="{FF2B5EF4-FFF2-40B4-BE49-F238E27FC236}">
                    <a16:creationId xmlns:a16="http://schemas.microsoft.com/office/drawing/2014/main" id="{9D019AEC-C4B5-44E2-86E7-FC4A3522539F}"/>
                  </a:ext>
                </a:extLst>
              </p:cNvPr>
              <p:cNvSpPr/>
              <p:nvPr/>
            </p:nvSpPr>
            <p:spPr>
              <a:xfrm>
                <a:off x="7857463" y="4624215"/>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MRI</a:t>
                </a:r>
              </a:p>
            </p:txBody>
          </p:sp>
        </p:grpSp>
        <p:cxnSp>
          <p:nvCxnSpPr>
            <p:cNvPr id="19" name="Straight Arrow Connector 18">
              <a:extLst>
                <a:ext uri="{FF2B5EF4-FFF2-40B4-BE49-F238E27FC236}">
                  <a16:creationId xmlns:a16="http://schemas.microsoft.com/office/drawing/2014/main" id="{BDC65A2F-B2CF-4ABD-940F-C37E7D243868}"/>
                </a:ext>
              </a:extLst>
            </p:cNvPr>
            <p:cNvCxnSpPr>
              <a:cxnSpLocks/>
            </p:cNvCxnSpPr>
            <p:nvPr/>
          </p:nvCxnSpPr>
          <p:spPr>
            <a:xfrm>
              <a:off x="4136066" y="1958952"/>
              <a:ext cx="0" cy="1496629"/>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167ED5E-C5DA-4525-B1E2-8BAB519D3667}"/>
                </a:ext>
              </a:extLst>
            </p:cNvPr>
            <p:cNvCxnSpPr>
              <a:cxnSpLocks/>
            </p:cNvCxnSpPr>
            <p:nvPr/>
          </p:nvCxnSpPr>
          <p:spPr>
            <a:xfrm>
              <a:off x="4710223" y="3701753"/>
              <a:ext cx="922472" cy="0"/>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A0C66E3-C18D-484A-8E17-2149A19C2156}"/>
                </a:ext>
              </a:extLst>
            </p:cNvPr>
            <p:cNvCxnSpPr>
              <a:cxnSpLocks/>
            </p:cNvCxnSpPr>
            <p:nvPr/>
          </p:nvCxnSpPr>
          <p:spPr>
            <a:xfrm>
              <a:off x="2639437" y="3701753"/>
              <a:ext cx="922472" cy="0"/>
            </a:xfrm>
            <a:prstGeom prst="straightConnector1">
              <a:avLst/>
            </a:prstGeom>
            <a:ln w="1905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148B31B4-211B-4B47-BE6D-53B75F33EADD}"/>
                </a:ext>
              </a:extLst>
            </p:cNvPr>
            <p:cNvSpPr/>
            <p:nvPr/>
          </p:nvSpPr>
          <p:spPr>
            <a:xfrm>
              <a:off x="4136066" y="2554604"/>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Freeform: Shape 22">
              <a:extLst>
                <a:ext uri="{FF2B5EF4-FFF2-40B4-BE49-F238E27FC236}">
                  <a16:creationId xmlns:a16="http://schemas.microsoft.com/office/drawing/2014/main" id="{CC2F9D2C-AAE6-4C7D-B69A-180D3F3AEDEB}"/>
                </a:ext>
              </a:extLst>
            </p:cNvPr>
            <p:cNvSpPr/>
            <p:nvPr/>
          </p:nvSpPr>
          <p:spPr>
            <a:xfrm flipH="1">
              <a:off x="2058737" y="2554604"/>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4" name="Group 23">
              <a:extLst>
                <a:ext uri="{FF2B5EF4-FFF2-40B4-BE49-F238E27FC236}">
                  <a16:creationId xmlns:a16="http://schemas.microsoft.com/office/drawing/2014/main" id="{42EB9826-77A7-45DE-A504-3FF15FC2802E}"/>
                </a:ext>
              </a:extLst>
            </p:cNvPr>
            <p:cNvGrpSpPr/>
            <p:nvPr/>
          </p:nvGrpSpPr>
          <p:grpSpPr>
            <a:xfrm>
              <a:off x="2934978" y="4887890"/>
              <a:ext cx="2406640" cy="428389"/>
              <a:chOff x="2058737" y="4277078"/>
              <a:chExt cx="4159122" cy="911551"/>
            </a:xfrm>
          </p:grpSpPr>
          <p:sp>
            <p:nvSpPr>
              <p:cNvPr id="47" name="Freeform: Shape 46">
                <a:extLst>
                  <a:ext uri="{FF2B5EF4-FFF2-40B4-BE49-F238E27FC236}">
                    <a16:creationId xmlns:a16="http://schemas.microsoft.com/office/drawing/2014/main" id="{D45592C7-63BD-4E22-AC02-0289DDC03219}"/>
                  </a:ext>
                </a:extLst>
              </p:cNvPr>
              <p:cNvSpPr/>
              <p:nvPr/>
            </p:nvSpPr>
            <p:spPr>
              <a:xfrm>
                <a:off x="4136066"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Freeform: Shape 47">
                <a:extLst>
                  <a:ext uri="{FF2B5EF4-FFF2-40B4-BE49-F238E27FC236}">
                    <a16:creationId xmlns:a16="http://schemas.microsoft.com/office/drawing/2014/main" id="{DE760E4D-57B9-4B4D-8287-6D8882467EB6}"/>
                  </a:ext>
                </a:extLst>
              </p:cNvPr>
              <p:cNvSpPr/>
              <p:nvPr/>
            </p:nvSpPr>
            <p:spPr>
              <a:xfrm flipH="1">
                <a:off x="2058737"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5" name="Group 24">
              <a:extLst>
                <a:ext uri="{FF2B5EF4-FFF2-40B4-BE49-F238E27FC236}">
                  <a16:creationId xmlns:a16="http://schemas.microsoft.com/office/drawing/2014/main" id="{7F9B43E6-CAF0-49EB-8F4F-0BF2076467FF}"/>
                </a:ext>
              </a:extLst>
            </p:cNvPr>
            <p:cNvGrpSpPr/>
            <p:nvPr/>
          </p:nvGrpSpPr>
          <p:grpSpPr>
            <a:xfrm rot="10800000">
              <a:off x="2058736" y="3976576"/>
              <a:ext cx="4159122" cy="548322"/>
              <a:chOff x="2058737" y="4277078"/>
              <a:chExt cx="4159122" cy="911551"/>
            </a:xfrm>
          </p:grpSpPr>
          <p:sp>
            <p:nvSpPr>
              <p:cNvPr id="45" name="Freeform: Shape 44">
                <a:extLst>
                  <a:ext uri="{FF2B5EF4-FFF2-40B4-BE49-F238E27FC236}">
                    <a16:creationId xmlns:a16="http://schemas.microsoft.com/office/drawing/2014/main" id="{DD154D85-9440-44DC-BA9F-1BDC2DF9717F}"/>
                  </a:ext>
                </a:extLst>
              </p:cNvPr>
              <p:cNvSpPr/>
              <p:nvPr/>
            </p:nvSpPr>
            <p:spPr>
              <a:xfrm>
                <a:off x="4136066"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Freeform: Shape 45">
                <a:extLst>
                  <a:ext uri="{FF2B5EF4-FFF2-40B4-BE49-F238E27FC236}">
                    <a16:creationId xmlns:a16="http://schemas.microsoft.com/office/drawing/2014/main" id="{2BD76918-F679-42E2-8191-4CA1F26814C4}"/>
                  </a:ext>
                </a:extLst>
              </p:cNvPr>
              <p:cNvSpPr/>
              <p:nvPr/>
            </p:nvSpPr>
            <p:spPr>
              <a:xfrm flipH="1">
                <a:off x="2058737" y="4277078"/>
                <a:ext cx="2081793" cy="911551"/>
              </a:xfrm>
              <a:custGeom>
                <a:avLst/>
                <a:gdLst>
                  <a:gd name="connsiteX0" fmla="*/ 0 w 754912"/>
                  <a:gd name="connsiteY0" fmla="*/ 0 h 520996"/>
                  <a:gd name="connsiteX1" fmla="*/ 754912 w 754912"/>
                  <a:gd name="connsiteY1" fmla="*/ 0 h 520996"/>
                  <a:gd name="connsiteX2" fmla="*/ 754912 w 754912"/>
                  <a:gd name="connsiteY2" fmla="*/ 520996 h 520996"/>
                </a:gdLst>
                <a:ahLst/>
                <a:cxnLst>
                  <a:cxn ang="0">
                    <a:pos x="connsiteX0" y="connsiteY0"/>
                  </a:cxn>
                  <a:cxn ang="0">
                    <a:pos x="connsiteX1" y="connsiteY1"/>
                  </a:cxn>
                  <a:cxn ang="0">
                    <a:pos x="connsiteX2" y="connsiteY2"/>
                  </a:cxn>
                </a:cxnLst>
                <a:rect l="l" t="t" r="r" b="b"/>
                <a:pathLst>
                  <a:path w="754912" h="520996">
                    <a:moveTo>
                      <a:pt x="0" y="0"/>
                    </a:moveTo>
                    <a:lnTo>
                      <a:pt x="754912" y="0"/>
                    </a:lnTo>
                    <a:lnTo>
                      <a:pt x="754912" y="520996"/>
                    </a:lnTo>
                  </a:path>
                </a:pathLst>
              </a:custGeom>
              <a:noFill/>
              <a:ln w="19050">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cxnSp>
          <p:nvCxnSpPr>
            <p:cNvPr id="26" name="Straight Arrow Connector 25">
              <a:extLst>
                <a:ext uri="{FF2B5EF4-FFF2-40B4-BE49-F238E27FC236}">
                  <a16:creationId xmlns:a16="http://schemas.microsoft.com/office/drawing/2014/main" id="{C416AFE5-B2EE-4C05-95AF-685F8C78EDFE}"/>
                </a:ext>
              </a:extLst>
            </p:cNvPr>
            <p:cNvCxnSpPr>
              <a:cxnSpLocks/>
            </p:cNvCxnSpPr>
            <p:nvPr/>
          </p:nvCxnSpPr>
          <p:spPr>
            <a:xfrm>
              <a:off x="4136066" y="3976813"/>
              <a:ext cx="0" cy="914164"/>
            </a:xfrm>
            <a:prstGeom prst="straightConnector1">
              <a:avLst/>
            </a:prstGeom>
            <a:ln w="19050">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C08B49F-6041-4834-9833-CB6296A57FEF}"/>
                </a:ext>
              </a:extLst>
            </p:cNvPr>
            <p:cNvCxnSpPr/>
            <p:nvPr/>
          </p:nvCxnSpPr>
          <p:spPr>
            <a:xfrm flipH="1">
              <a:off x="4720856" y="3242930"/>
              <a:ext cx="404037" cy="3402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75FCFE-68A9-4500-8E17-159F83CE564D}"/>
                </a:ext>
              </a:extLst>
            </p:cNvPr>
            <p:cNvCxnSpPr>
              <a:cxnSpLocks/>
            </p:cNvCxnSpPr>
            <p:nvPr/>
          </p:nvCxnSpPr>
          <p:spPr>
            <a:xfrm>
              <a:off x="3147236" y="3242930"/>
              <a:ext cx="404037" cy="34024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2DA65A4-D07C-4E51-9649-627E21EB5D40}"/>
                </a:ext>
              </a:extLst>
            </p:cNvPr>
            <p:cNvCxnSpPr>
              <a:cxnSpLocks/>
              <a:stCxn id="38" idx="3"/>
              <a:endCxn id="40" idx="1"/>
            </p:cNvCxnSpPr>
            <p:nvPr/>
          </p:nvCxnSpPr>
          <p:spPr>
            <a:xfrm flipV="1">
              <a:off x="6783572" y="3151028"/>
              <a:ext cx="293252" cy="57021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A295137-BA59-46B2-81DA-1D7925D7D1A8}"/>
                </a:ext>
              </a:extLst>
            </p:cNvPr>
            <p:cNvCxnSpPr>
              <a:cxnSpLocks/>
              <a:stCxn id="38" idx="3"/>
              <a:endCxn id="41" idx="1"/>
            </p:cNvCxnSpPr>
            <p:nvPr/>
          </p:nvCxnSpPr>
          <p:spPr>
            <a:xfrm flipV="1">
              <a:off x="6783572" y="2580572"/>
              <a:ext cx="293252" cy="114067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1DF117F-B25A-4911-A06F-DA42C246EAF7}"/>
                </a:ext>
              </a:extLst>
            </p:cNvPr>
            <p:cNvCxnSpPr>
              <a:cxnSpLocks/>
            </p:cNvCxnSpPr>
            <p:nvPr/>
          </p:nvCxnSpPr>
          <p:spPr>
            <a:xfrm>
              <a:off x="6783572" y="3721128"/>
              <a:ext cx="293252" cy="114067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935DB3F-92E7-476F-B6FB-19BA341D45B7}"/>
                </a:ext>
              </a:extLst>
            </p:cNvPr>
            <p:cNvCxnSpPr>
              <a:cxnSpLocks/>
              <a:stCxn id="38" idx="3"/>
              <a:endCxn id="42" idx="1"/>
            </p:cNvCxnSpPr>
            <p:nvPr/>
          </p:nvCxnSpPr>
          <p:spPr>
            <a:xfrm>
              <a:off x="6783572" y="3721247"/>
              <a:ext cx="293252" cy="57069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BE32F43-B9A2-401E-A633-61C91033759F}"/>
                </a:ext>
              </a:extLst>
            </p:cNvPr>
            <p:cNvCxnSpPr>
              <a:cxnSpLocks/>
              <a:stCxn id="51" idx="3"/>
            </p:cNvCxnSpPr>
            <p:nvPr/>
          </p:nvCxnSpPr>
          <p:spPr>
            <a:xfrm>
              <a:off x="1190940" y="3436256"/>
              <a:ext cx="297620" cy="28876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E7241EA-D4B8-4594-8081-2BD5A86DABDF}"/>
                </a:ext>
              </a:extLst>
            </p:cNvPr>
            <p:cNvCxnSpPr>
              <a:cxnSpLocks/>
              <a:stCxn id="49" idx="3"/>
              <a:endCxn id="37" idx="1"/>
            </p:cNvCxnSpPr>
            <p:nvPr/>
          </p:nvCxnSpPr>
          <p:spPr>
            <a:xfrm>
              <a:off x="1190940" y="2865800"/>
              <a:ext cx="297620" cy="85544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DE2C150-C274-46FB-B74F-F98FC468DC19}"/>
                </a:ext>
              </a:extLst>
            </p:cNvPr>
            <p:cNvCxnSpPr>
              <a:cxnSpLocks/>
              <a:stCxn id="50" idx="3"/>
              <a:endCxn id="37" idx="1"/>
            </p:cNvCxnSpPr>
            <p:nvPr/>
          </p:nvCxnSpPr>
          <p:spPr>
            <a:xfrm flipV="1">
              <a:off x="1190940" y="3721247"/>
              <a:ext cx="297620" cy="28546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2DE3876-A458-4334-991A-F08BBB7B5033}"/>
                </a:ext>
              </a:extLst>
            </p:cNvPr>
            <p:cNvCxnSpPr>
              <a:cxnSpLocks/>
              <a:stCxn id="52" idx="3"/>
              <a:endCxn id="37" idx="1"/>
            </p:cNvCxnSpPr>
            <p:nvPr/>
          </p:nvCxnSpPr>
          <p:spPr>
            <a:xfrm flipV="1">
              <a:off x="1190940" y="3721247"/>
              <a:ext cx="297620" cy="85544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0F022FB-0F28-41B2-842F-EC79963EDC2B}"/>
                </a:ext>
              </a:extLst>
            </p:cNvPr>
            <p:cNvSpPr/>
            <p:nvPr/>
          </p:nvSpPr>
          <p:spPr>
            <a:xfrm>
              <a:off x="1488560" y="3465918"/>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CA" sz="1100" b="1" dirty="0">
                  <a:solidFill>
                    <a:sysClr val="windowText" lastClr="000000"/>
                  </a:solidFill>
                </a:rPr>
                <a:t>Body structure and function</a:t>
              </a:r>
            </a:p>
          </p:txBody>
        </p:sp>
        <p:sp>
          <p:nvSpPr>
            <p:cNvPr id="38" name="Rectangle 37">
              <a:extLst>
                <a:ext uri="{FF2B5EF4-FFF2-40B4-BE49-F238E27FC236}">
                  <a16:creationId xmlns:a16="http://schemas.microsoft.com/office/drawing/2014/main" id="{EAB2B9B3-57DA-4704-A77F-9FDCC813D376}"/>
                </a:ext>
              </a:extLst>
            </p:cNvPr>
            <p:cNvSpPr/>
            <p:nvPr/>
          </p:nvSpPr>
          <p:spPr>
            <a:xfrm>
              <a:off x="5635258" y="3465918"/>
              <a:ext cx="1148314"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Participation</a:t>
              </a:r>
            </a:p>
          </p:txBody>
        </p:sp>
        <p:grpSp>
          <p:nvGrpSpPr>
            <p:cNvPr id="39" name="Group 38">
              <a:extLst>
                <a:ext uri="{FF2B5EF4-FFF2-40B4-BE49-F238E27FC236}">
                  <a16:creationId xmlns:a16="http://schemas.microsoft.com/office/drawing/2014/main" id="{A74582D9-A74E-405A-88F0-8363AA46EEEE}"/>
                </a:ext>
              </a:extLst>
            </p:cNvPr>
            <p:cNvGrpSpPr/>
            <p:nvPr/>
          </p:nvGrpSpPr>
          <p:grpSpPr>
            <a:xfrm>
              <a:off x="7076824" y="2325243"/>
              <a:ext cx="765542" cy="2792008"/>
              <a:chOff x="7857463" y="2342865"/>
              <a:chExt cx="765542" cy="2792008"/>
            </a:xfrm>
          </p:grpSpPr>
          <p:sp>
            <p:nvSpPr>
              <p:cNvPr id="40" name="Rectangle 39">
                <a:extLst>
                  <a:ext uri="{FF2B5EF4-FFF2-40B4-BE49-F238E27FC236}">
                    <a16:creationId xmlns:a16="http://schemas.microsoft.com/office/drawing/2014/main" id="{AF7FCB8A-8F93-42C9-A6A1-0A90B503E4F2}"/>
                  </a:ext>
                </a:extLst>
              </p:cNvPr>
              <p:cNvSpPr/>
              <p:nvPr/>
            </p:nvSpPr>
            <p:spPr>
              <a:xfrm>
                <a:off x="7857463" y="2913321"/>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COPM</a:t>
                </a:r>
              </a:p>
            </p:txBody>
          </p:sp>
          <p:sp>
            <p:nvSpPr>
              <p:cNvPr id="41" name="Rectangle 40">
                <a:extLst>
                  <a:ext uri="{FF2B5EF4-FFF2-40B4-BE49-F238E27FC236}">
                    <a16:creationId xmlns:a16="http://schemas.microsoft.com/office/drawing/2014/main" id="{786F4C6B-2B62-4796-A3D5-0073ED3A3843}"/>
                  </a:ext>
                </a:extLst>
              </p:cNvPr>
              <p:cNvSpPr/>
              <p:nvPr/>
            </p:nvSpPr>
            <p:spPr>
              <a:xfrm>
                <a:off x="7857463" y="2342865"/>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HAL / </a:t>
                </a:r>
                <a:r>
                  <a:rPr lang="en-CA" sz="1100" b="1" dirty="0" err="1">
                    <a:solidFill>
                      <a:sysClr val="windowText" lastClr="000000"/>
                    </a:solidFill>
                  </a:rPr>
                  <a:t>PedHAL</a:t>
                </a:r>
                <a:endParaRPr lang="en-CA" sz="1100" b="1" dirty="0">
                  <a:solidFill>
                    <a:sysClr val="windowText" lastClr="000000"/>
                  </a:solidFill>
                </a:endParaRPr>
              </a:p>
            </p:txBody>
          </p:sp>
          <p:sp>
            <p:nvSpPr>
              <p:cNvPr id="42" name="Rectangle 41">
                <a:extLst>
                  <a:ext uri="{FF2B5EF4-FFF2-40B4-BE49-F238E27FC236}">
                    <a16:creationId xmlns:a16="http://schemas.microsoft.com/office/drawing/2014/main" id="{45EBB48B-6A78-42F2-8F0B-33297B2E0C57}"/>
                  </a:ext>
                </a:extLst>
              </p:cNvPr>
              <p:cNvSpPr/>
              <p:nvPr/>
            </p:nvSpPr>
            <p:spPr>
              <a:xfrm>
                <a:off x="7857463" y="4054233"/>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PROBE</a:t>
                </a:r>
              </a:p>
            </p:txBody>
          </p:sp>
          <p:sp>
            <p:nvSpPr>
              <p:cNvPr id="43" name="Rectangle 42">
                <a:extLst>
                  <a:ext uri="{FF2B5EF4-FFF2-40B4-BE49-F238E27FC236}">
                    <a16:creationId xmlns:a16="http://schemas.microsoft.com/office/drawing/2014/main" id="{FBCE92C5-C952-4032-AFCF-F732C7D0DC73}"/>
                  </a:ext>
                </a:extLst>
              </p:cNvPr>
              <p:cNvSpPr/>
              <p:nvPr/>
            </p:nvSpPr>
            <p:spPr>
              <a:xfrm>
                <a:off x="7857463" y="3483777"/>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SF-36</a:t>
                </a:r>
              </a:p>
            </p:txBody>
          </p:sp>
          <p:sp>
            <p:nvSpPr>
              <p:cNvPr id="44" name="Rectangle 43">
                <a:extLst>
                  <a:ext uri="{FF2B5EF4-FFF2-40B4-BE49-F238E27FC236}">
                    <a16:creationId xmlns:a16="http://schemas.microsoft.com/office/drawing/2014/main" id="{624D3DAA-B74C-4295-ADE5-8AEC2ED572C1}"/>
                  </a:ext>
                </a:extLst>
              </p:cNvPr>
              <p:cNvSpPr/>
              <p:nvPr/>
            </p:nvSpPr>
            <p:spPr>
              <a:xfrm>
                <a:off x="7857463" y="4624215"/>
                <a:ext cx="765542" cy="51065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ysClr val="windowText" lastClr="000000"/>
                    </a:solidFill>
                  </a:rPr>
                  <a:t>HAEMO-QoL-A</a:t>
                </a:r>
              </a:p>
            </p:txBody>
          </p:sp>
        </p:grpSp>
      </p:grpSp>
      <p:sp>
        <p:nvSpPr>
          <p:cNvPr id="53" name="Rectangle 52">
            <a:extLst>
              <a:ext uri="{FF2B5EF4-FFF2-40B4-BE49-F238E27FC236}">
                <a16:creationId xmlns:a16="http://schemas.microsoft.com/office/drawing/2014/main" id="{A3FDB3B5-A1FC-405A-8657-1FB9E0A068C0}"/>
              </a:ext>
            </a:extLst>
          </p:cNvPr>
          <p:cNvSpPr/>
          <p:nvPr/>
        </p:nvSpPr>
        <p:spPr>
          <a:xfrm>
            <a:off x="2126415" y="5094513"/>
            <a:ext cx="4056672" cy="942217"/>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TextBox 53">
            <a:extLst>
              <a:ext uri="{FF2B5EF4-FFF2-40B4-BE49-F238E27FC236}">
                <a16:creationId xmlns:a16="http://schemas.microsoft.com/office/drawing/2014/main" id="{4FDB2F34-13C3-2A4A-8BD9-E19FAAF19577}"/>
              </a:ext>
            </a:extLst>
          </p:cNvPr>
          <p:cNvSpPr txBox="1"/>
          <p:nvPr/>
        </p:nvSpPr>
        <p:spPr>
          <a:xfrm>
            <a:off x="8402586" y="2874220"/>
            <a:ext cx="3378763" cy="1938992"/>
          </a:xfrm>
          <a:prstGeom prst="rect">
            <a:avLst/>
          </a:prstGeom>
          <a:noFill/>
        </p:spPr>
        <p:txBody>
          <a:bodyPr wrap="square" rtlCol="0">
            <a:spAutoFit/>
          </a:bodyPr>
          <a:lstStyle/>
          <a:p>
            <a:pPr marL="342900" indent="-342900">
              <a:buClr>
                <a:srgbClr val="642566"/>
              </a:buClr>
              <a:buFont typeface="Arial" panose="020B0604020202020204" pitchFamily="34" charset="0"/>
              <a:buChar char="•"/>
            </a:pPr>
            <a:r>
              <a:rPr lang="en-US" sz="2000" b="0" i="0" u="none" strike="noStrike" baseline="0" dirty="0"/>
              <a:t>International Classification of Functioning and Health (ICF) model, with domain-related outcome assessment instruments.</a:t>
            </a:r>
          </a:p>
        </p:txBody>
      </p:sp>
      <p:sp>
        <p:nvSpPr>
          <p:cNvPr id="55" name="Text Placeholder 3">
            <a:extLst>
              <a:ext uri="{FF2B5EF4-FFF2-40B4-BE49-F238E27FC236}">
                <a16:creationId xmlns:a16="http://schemas.microsoft.com/office/drawing/2014/main" id="{19CCBF31-8CF0-4A73-AA74-6EAC33D4ED24}"/>
              </a:ext>
            </a:extLst>
          </p:cNvPr>
          <p:cNvSpPr>
            <a:spLocks noGrp="1"/>
          </p:cNvSpPr>
          <p:nvPr/>
        </p:nvSpPr>
        <p:spPr>
          <a:xfrm>
            <a:off x="597209" y="6267450"/>
            <a:ext cx="9925050" cy="365125"/>
          </a:xfrm>
          <a:prstGeom prst="rect">
            <a:avLst/>
          </a:prstGeom>
        </p:spPr>
        <p:txBody>
          <a:bodyPr vert="horz" lIns="91440" tIns="45720" rIns="91440" bIns="0" rtlCol="0" anchor="b">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900" kern="1200">
                <a:solidFill>
                  <a:schemeClr val="tx1"/>
                </a:solidFill>
                <a:latin typeface="+mj-lt"/>
                <a:ea typeface="+mn-ea"/>
                <a:cs typeface="+mn-cs"/>
              </a:defRPr>
            </a:lvl1pPr>
            <a:lvl2pPr marL="457269"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COPM, Canadian Occupational Performance Measure; FISH, Functional Independence Score in Hemophilia; HAEMO-QoL-A, hemophilia specific quality-of-life questionnaire for adults; HAL, Haemophilia Activities List; HJHS, Hemophilia Joint Health Score; </a:t>
            </a:r>
            <a:r>
              <a:rPr lang="en-US" dirty="0"/>
              <a:t>ICF, International Classification of Functioning, Disability and Health; </a:t>
            </a:r>
            <a:r>
              <a:rPr lang="en-CA" dirty="0"/>
              <a:t>MRI, magnetic resonance imaging; </a:t>
            </a:r>
            <a:r>
              <a:rPr lang="en-CA" dirty="0" err="1"/>
              <a:t>PedHAL</a:t>
            </a:r>
            <a:r>
              <a:rPr lang="en-CA" dirty="0"/>
              <a:t>, Haemophilia Activities List for children; PROBE, Patient-Reported Outcomes, Burdens and Experiences; SF-36, 36-Item Short Form Survey Instrument; US, ultrasound.</a:t>
            </a:r>
          </a:p>
        </p:txBody>
      </p:sp>
    </p:spTree>
    <p:extLst>
      <p:ext uri="{BB962C8B-B14F-4D97-AF65-F5344CB8AC3E}">
        <p14:creationId xmlns:p14="http://schemas.microsoft.com/office/powerpoint/2010/main" val="310054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0D25F2F-BC1A-4351-AA06-5795F27A3193}"/>
              </a:ext>
            </a:extLst>
          </p:cNvPr>
          <p:cNvSpPr>
            <a:spLocks noGrp="1"/>
          </p:cNvSpPr>
          <p:nvPr>
            <p:ph type="title"/>
          </p:nvPr>
        </p:nvSpPr>
        <p:spPr>
          <a:xfrm>
            <a:off x="914400" y="225425"/>
            <a:ext cx="10515599" cy="1090079"/>
          </a:xfrm>
        </p:spPr>
        <p:txBody>
          <a:bodyPr>
            <a:normAutofit/>
          </a:bodyPr>
          <a:lstStyle/>
          <a:p>
            <a:r>
              <a:rPr lang="en-CA" sz="3400" dirty="0"/>
              <a:t>Economic factors to consider</a:t>
            </a:r>
          </a:p>
        </p:txBody>
      </p:sp>
      <p:grpSp>
        <p:nvGrpSpPr>
          <p:cNvPr id="2" name="Group 1">
            <a:extLst>
              <a:ext uri="{FF2B5EF4-FFF2-40B4-BE49-F238E27FC236}">
                <a16:creationId xmlns:a16="http://schemas.microsoft.com/office/drawing/2014/main" id="{46FDF6CB-65B8-4323-9835-076CC8D54DFF}"/>
              </a:ext>
            </a:extLst>
          </p:cNvPr>
          <p:cNvGrpSpPr/>
          <p:nvPr/>
        </p:nvGrpSpPr>
        <p:grpSpPr>
          <a:xfrm>
            <a:off x="822960" y="1687268"/>
            <a:ext cx="10515600" cy="4024801"/>
            <a:chOff x="822960" y="1534868"/>
            <a:chExt cx="10515600" cy="4024801"/>
          </a:xfrm>
        </p:grpSpPr>
        <p:sp>
          <p:nvSpPr>
            <p:cNvPr id="5" name="Freeform: Shape 4">
              <a:extLst>
                <a:ext uri="{FF2B5EF4-FFF2-40B4-BE49-F238E27FC236}">
                  <a16:creationId xmlns:a16="http://schemas.microsoft.com/office/drawing/2014/main" id="{D8261167-DCD8-4CCD-B802-92A1CE4FFAFB}"/>
                </a:ext>
              </a:extLst>
            </p:cNvPr>
            <p:cNvSpPr/>
            <p:nvPr/>
          </p:nvSpPr>
          <p:spPr>
            <a:xfrm>
              <a:off x="822960" y="1534868"/>
              <a:ext cx="10515600" cy="1216800"/>
            </a:xfrm>
            <a:prstGeom prst="roundRect">
              <a:avLst/>
            </a:prstGeom>
            <a:solidFill>
              <a:schemeClr val="bg1"/>
            </a:solidFill>
            <a:ln w="28575">
              <a:solidFill>
                <a:srgbClr val="008BB0"/>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u="none" strike="noStrike" kern="1200" baseline="0" dirty="0">
                  <a:latin typeface="+mj-lt"/>
                </a:rPr>
                <a:t>Direct costs include the cost of medical treatments, health services, and surgical </a:t>
              </a:r>
              <a:br>
                <a:rPr lang="en-US" sz="2000" b="0" i="0" u="none" strike="noStrike" kern="1200" baseline="0" dirty="0">
                  <a:latin typeface="+mj-lt"/>
                </a:rPr>
              </a:br>
              <a:r>
                <a:rPr lang="en-US" sz="2000" b="0" i="0" u="none" strike="noStrike" kern="1200" baseline="0" dirty="0">
                  <a:latin typeface="+mj-lt"/>
                </a:rPr>
                <a:t>and medical supplies. CFCs account 90% of the treatment-related cost.</a:t>
              </a:r>
              <a:endParaRPr lang="en-CA" sz="2000" kern="1200" dirty="0">
                <a:latin typeface="+mj-lt"/>
              </a:endParaRPr>
            </a:p>
          </p:txBody>
        </p:sp>
        <p:sp>
          <p:nvSpPr>
            <p:cNvPr id="6" name="Freeform: Shape 5">
              <a:extLst>
                <a:ext uri="{FF2B5EF4-FFF2-40B4-BE49-F238E27FC236}">
                  <a16:creationId xmlns:a16="http://schemas.microsoft.com/office/drawing/2014/main" id="{5216D1B1-079D-4FB1-A248-E0218CF95CEB}"/>
                </a:ext>
              </a:extLst>
            </p:cNvPr>
            <p:cNvSpPr/>
            <p:nvPr/>
          </p:nvSpPr>
          <p:spPr>
            <a:xfrm>
              <a:off x="822960" y="2938869"/>
              <a:ext cx="10515600" cy="1216800"/>
            </a:xfrm>
            <a:prstGeom prst="roundRect">
              <a:avLst/>
            </a:prstGeom>
            <a:solidFill>
              <a:schemeClr val="bg1"/>
            </a:solidFill>
            <a:ln w="28575">
              <a:solidFill>
                <a:srgbClr val="008BB0"/>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u="none" strike="noStrike" kern="1200" baseline="0" dirty="0">
                  <a:latin typeface="+mj-lt"/>
                </a:rPr>
                <a:t>Indirect costs arise from loss of work productivity of adult patients and of parents </a:t>
              </a:r>
              <a:br>
                <a:rPr lang="en-US" sz="2000" b="0" i="0" u="none" strike="noStrike" kern="1200" baseline="0" dirty="0">
                  <a:latin typeface="+mj-lt"/>
                </a:rPr>
              </a:br>
              <a:r>
                <a:rPr lang="en-US" sz="2000" b="0" i="0" u="none" strike="noStrike" kern="1200" baseline="0" dirty="0">
                  <a:latin typeface="+mj-lt"/>
                </a:rPr>
                <a:t>of pediatric patients due to the time they spend managing their child's hemophilia care.</a:t>
              </a:r>
              <a:endParaRPr lang="en-CA" sz="2000" b="1" kern="1200" dirty="0">
                <a:latin typeface="+mj-lt"/>
              </a:endParaRPr>
            </a:p>
          </p:txBody>
        </p:sp>
        <p:sp>
          <p:nvSpPr>
            <p:cNvPr id="7" name="Freeform: Shape 6">
              <a:extLst>
                <a:ext uri="{FF2B5EF4-FFF2-40B4-BE49-F238E27FC236}">
                  <a16:creationId xmlns:a16="http://schemas.microsoft.com/office/drawing/2014/main" id="{3DC75852-76C7-4EBE-B0EF-5E9E0CB9B7A5}"/>
                </a:ext>
              </a:extLst>
            </p:cNvPr>
            <p:cNvSpPr/>
            <p:nvPr/>
          </p:nvSpPr>
          <p:spPr>
            <a:xfrm>
              <a:off x="822960" y="4342869"/>
              <a:ext cx="10515600" cy="1216800"/>
            </a:xfrm>
            <a:prstGeom prst="roundRect">
              <a:avLst/>
            </a:prstGeom>
            <a:solidFill>
              <a:schemeClr val="bg1"/>
            </a:solidFill>
            <a:ln w="28575">
              <a:solidFill>
                <a:srgbClr val="008BB0"/>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u="none" strike="noStrike" kern="1200" baseline="0" dirty="0">
                  <a:latin typeface="+mj-lt"/>
                </a:rPr>
                <a:t>The costs that result from illness or seeking medical care are sometimes </a:t>
              </a:r>
              <a:br>
                <a:rPr lang="en-US" sz="2000" b="0" i="0" u="none" strike="noStrike" kern="1200" baseline="0" dirty="0">
                  <a:latin typeface="+mj-lt"/>
                </a:rPr>
              </a:br>
              <a:r>
                <a:rPr lang="en-US" sz="2000" b="0" i="0" u="none" strike="noStrike" kern="1200" baseline="0" dirty="0">
                  <a:latin typeface="+mj-lt"/>
                </a:rPr>
                <a:t>similar but often vary by country.</a:t>
              </a:r>
              <a:endParaRPr lang="en-CA" sz="2000" b="1" kern="1200" dirty="0">
                <a:latin typeface="+mj-lt"/>
              </a:endParaRPr>
            </a:p>
          </p:txBody>
        </p:sp>
      </p:grpSp>
      <p:sp>
        <p:nvSpPr>
          <p:cNvPr id="8" name="Text Placeholder 5">
            <a:extLst>
              <a:ext uri="{FF2B5EF4-FFF2-40B4-BE49-F238E27FC236}">
                <a16:creationId xmlns:a16="http://schemas.microsoft.com/office/drawing/2014/main" id="{955F373F-7BA5-408D-8191-1D23A5B37E64}"/>
              </a:ext>
            </a:extLst>
          </p:cNvPr>
          <p:cNvSpPr txBox="1">
            <a:spLocks/>
          </p:cNvSpPr>
          <p:nvPr/>
        </p:nvSpPr>
        <p:spPr>
          <a:xfrm>
            <a:off x="838201" y="6356351"/>
            <a:ext cx="9925050" cy="365125"/>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900" dirty="0"/>
          </a:p>
          <a:p>
            <a:pPr marL="0" indent="0">
              <a:spcBef>
                <a:spcPts val="0"/>
              </a:spcBef>
              <a:buNone/>
            </a:pPr>
            <a:r>
              <a:rPr lang="en-US" sz="900" dirty="0"/>
              <a:t>CFCs, clotting factor concentrates.</a:t>
            </a:r>
            <a:endParaRPr lang="en-CA" sz="900" dirty="0"/>
          </a:p>
        </p:txBody>
      </p:sp>
    </p:spTree>
    <p:extLst>
      <p:ext uri="{BB962C8B-B14F-4D97-AF65-F5344CB8AC3E}">
        <p14:creationId xmlns:p14="http://schemas.microsoft.com/office/powerpoint/2010/main" val="4054316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B02CC6B-F7E1-4B95-B90F-F4F070D8B8DB}"/>
              </a:ext>
            </a:extLst>
          </p:cNvPr>
          <p:cNvSpPr>
            <a:spLocks noGrp="1"/>
          </p:cNvSpPr>
          <p:nvPr>
            <p:ph type="title"/>
          </p:nvPr>
        </p:nvSpPr>
        <p:spPr>
          <a:xfrm>
            <a:off x="838199" y="225425"/>
            <a:ext cx="10515599" cy="1090079"/>
          </a:xfrm>
        </p:spPr>
        <p:txBody>
          <a:bodyPr>
            <a:normAutofit/>
          </a:bodyPr>
          <a:lstStyle/>
          <a:p>
            <a:r>
              <a:rPr lang="en-CA" dirty="0"/>
              <a:t>Health-related quality of life</a:t>
            </a:r>
          </a:p>
        </p:txBody>
      </p:sp>
      <p:sp>
        <p:nvSpPr>
          <p:cNvPr id="17" name="Content Placeholder 2">
            <a:extLst>
              <a:ext uri="{FF2B5EF4-FFF2-40B4-BE49-F238E27FC236}">
                <a16:creationId xmlns:a16="http://schemas.microsoft.com/office/drawing/2014/main" id="{6E9EB2AF-0C99-4939-960D-F13A4E93AFE0}"/>
              </a:ext>
            </a:extLst>
          </p:cNvPr>
          <p:cNvSpPr txBox="1">
            <a:spLocks/>
          </p:cNvSpPr>
          <p:nvPr/>
        </p:nvSpPr>
        <p:spPr>
          <a:xfrm>
            <a:off x="822960" y="2520336"/>
            <a:ext cx="11165840" cy="5078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A" sz="3200" dirty="0"/>
          </a:p>
        </p:txBody>
      </p:sp>
      <p:pic>
        <p:nvPicPr>
          <p:cNvPr id="20" name="Picture 19">
            <a:extLst>
              <a:ext uri="{FF2B5EF4-FFF2-40B4-BE49-F238E27FC236}">
                <a16:creationId xmlns:a16="http://schemas.microsoft.com/office/drawing/2014/main" id="{02BCCF15-3686-4F63-B37D-78A2828C7D6F}"/>
              </a:ext>
            </a:extLst>
          </p:cNvPr>
          <p:cNvPicPr>
            <a:picLocks noChangeAspect="1"/>
          </p:cNvPicPr>
          <p:nvPr/>
        </p:nvPicPr>
        <p:blipFill>
          <a:blip r:embed="rId2"/>
          <a:stretch>
            <a:fillRect/>
          </a:stretch>
        </p:blipFill>
        <p:spPr>
          <a:xfrm>
            <a:off x="1539875" y="3137431"/>
            <a:ext cx="4487503" cy="2644422"/>
          </a:xfrm>
          <a:prstGeom prst="rect">
            <a:avLst/>
          </a:prstGeom>
        </p:spPr>
      </p:pic>
      <p:pic>
        <p:nvPicPr>
          <p:cNvPr id="21" name="Picture 20">
            <a:extLst>
              <a:ext uri="{FF2B5EF4-FFF2-40B4-BE49-F238E27FC236}">
                <a16:creationId xmlns:a16="http://schemas.microsoft.com/office/drawing/2014/main" id="{D1D30ADE-56CC-4286-8661-5845583779EB}"/>
              </a:ext>
            </a:extLst>
          </p:cNvPr>
          <p:cNvPicPr>
            <a:picLocks noChangeAspect="1"/>
          </p:cNvPicPr>
          <p:nvPr/>
        </p:nvPicPr>
        <p:blipFill>
          <a:blip r:embed="rId3"/>
          <a:stretch>
            <a:fillRect/>
          </a:stretch>
        </p:blipFill>
        <p:spPr>
          <a:xfrm>
            <a:off x="6899181" y="3209535"/>
            <a:ext cx="3488349" cy="2679195"/>
          </a:xfrm>
          <a:prstGeom prst="rect">
            <a:avLst/>
          </a:prstGeom>
        </p:spPr>
      </p:pic>
      <p:grpSp>
        <p:nvGrpSpPr>
          <p:cNvPr id="25" name="Group 24">
            <a:extLst>
              <a:ext uri="{FF2B5EF4-FFF2-40B4-BE49-F238E27FC236}">
                <a16:creationId xmlns:a16="http://schemas.microsoft.com/office/drawing/2014/main" id="{E2A46BEC-D3E0-4DF6-8A69-37F016D5F5EF}"/>
              </a:ext>
            </a:extLst>
          </p:cNvPr>
          <p:cNvGrpSpPr/>
          <p:nvPr/>
        </p:nvGrpSpPr>
        <p:grpSpPr>
          <a:xfrm>
            <a:off x="1603375" y="2909122"/>
            <a:ext cx="4256701" cy="512919"/>
            <a:chOff x="3953" y="63174"/>
            <a:chExt cx="2377306" cy="939099"/>
          </a:xfrm>
        </p:grpSpPr>
        <p:sp>
          <p:nvSpPr>
            <p:cNvPr id="26" name="Rectangle 25">
              <a:extLst>
                <a:ext uri="{FF2B5EF4-FFF2-40B4-BE49-F238E27FC236}">
                  <a16:creationId xmlns:a16="http://schemas.microsoft.com/office/drawing/2014/main" id="{DEDF1A13-E16E-4476-8A57-DB998521FA33}"/>
                </a:ext>
              </a:extLst>
            </p:cNvPr>
            <p:cNvSpPr/>
            <p:nvPr/>
          </p:nvSpPr>
          <p:spPr>
            <a:xfrm>
              <a:off x="3953" y="63174"/>
              <a:ext cx="2377306" cy="93909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681CC666-AF1A-4141-8C84-F71C115D43AB}"/>
                </a:ext>
              </a:extLst>
            </p:cNvPr>
            <p:cNvSpPr txBox="1"/>
            <p:nvPr/>
          </p:nvSpPr>
          <p:spPr>
            <a:xfrm>
              <a:off x="3953" y="63174"/>
              <a:ext cx="2377306" cy="939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000" b="1" i="0" u="none" strike="noStrike" kern="1200" baseline="0" dirty="0">
                  <a:latin typeface="+mj-lt"/>
                </a:rPr>
                <a:t>EQ-5D Instrument</a:t>
              </a:r>
              <a:endParaRPr lang="en-CA" sz="2000" b="1" kern="1200" dirty="0">
                <a:latin typeface="+mj-lt"/>
              </a:endParaRPr>
            </a:p>
          </p:txBody>
        </p:sp>
      </p:grpSp>
      <p:sp>
        <p:nvSpPr>
          <p:cNvPr id="28" name="Rectangle 27">
            <a:extLst>
              <a:ext uri="{FF2B5EF4-FFF2-40B4-BE49-F238E27FC236}">
                <a16:creationId xmlns:a16="http://schemas.microsoft.com/office/drawing/2014/main" id="{55D5557D-9507-420F-A7D2-CFD2B702DB2A}"/>
              </a:ext>
            </a:extLst>
          </p:cNvPr>
          <p:cNvSpPr/>
          <p:nvPr/>
        </p:nvSpPr>
        <p:spPr>
          <a:xfrm>
            <a:off x="1603374" y="2912043"/>
            <a:ext cx="4256701" cy="28952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mj-lt"/>
            </a:endParaRPr>
          </a:p>
        </p:txBody>
      </p:sp>
      <p:grpSp>
        <p:nvGrpSpPr>
          <p:cNvPr id="29" name="Group 28">
            <a:extLst>
              <a:ext uri="{FF2B5EF4-FFF2-40B4-BE49-F238E27FC236}">
                <a16:creationId xmlns:a16="http://schemas.microsoft.com/office/drawing/2014/main" id="{E3E2EC20-2CEF-4973-BE1F-2576ACAAA961}"/>
              </a:ext>
            </a:extLst>
          </p:cNvPr>
          <p:cNvGrpSpPr/>
          <p:nvPr/>
        </p:nvGrpSpPr>
        <p:grpSpPr>
          <a:xfrm>
            <a:off x="6928675" y="2919476"/>
            <a:ext cx="3361351" cy="512919"/>
            <a:chOff x="3953" y="63174"/>
            <a:chExt cx="2377306" cy="939099"/>
          </a:xfrm>
        </p:grpSpPr>
        <p:sp>
          <p:nvSpPr>
            <p:cNvPr id="30" name="Rectangle 29">
              <a:extLst>
                <a:ext uri="{FF2B5EF4-FFF2-40B4-BE49-F238E27FC236}">
                  <a16:creationId xmlns:a16="http://schemas.microsoft.com/office/drawing/2014/main" id="{55A6AAFD-195E-4D21-8C88-6700DAF51D92}"/>
                </a:ext>
              </a:extLst>
            </p:cNvPr>
            <p:cNvSpPr/>
            <p:nvPr/>
          </p:nvSpPr>
          <p:spPr>
            <a:xfrm>
              <a:off x="3953" y="63174"/>
              <a:ext cx="2377306" cy="93909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TextBox 30">
              <a:extLst>
                <a:ext uri="{FF2B5EF4-FFF2-40B4-BE49-F238E27FC236}">
                  <a16:creationId xmlns:a16="http://schemas.microsoft.com/office/drawing/2014/main" id="{24CF2161-1B78-419A-AC20-710A4DF4F3A3}"/>
                </a:ext>
              </a:extLst>
            </p:cNvPr>
            <p:cNvSpPr txBox="1"/>
            <p:nvPr/>
          </p:nvSpPr>
          <p:spPr>
            <a:xfrm>
              <a:off x="3953" y="63174"/>
              <a:ext cx="2377306" cy="9390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000" b="1" i="0" u="none" strike="noStrike" kern="1200" baseline="0" dirty="0">
                  <a:latin typeface="+mj-lt"/>
                </a:rPr>
                <a:t>SF-36 Instrument</a:t>
              </a:r>
              <a:endParaRPr lang="en-CA" sz="2000" b="1" kern="1200" dirty="0">
                <a:latin typeface="+mj-lt"/>
              </a:endParaRPr>
            </a:p>
          </p:txBody>
        </p:sp>
      </p:grpSp>
      <p:sp>
        <p:nvSpPr>
          <p:cNvPr id="32" name="Rectangle 31">
            <a:extLst>
              <a:ext uri="{FF2B5EF4-FFF2-40B4-BE49-F238E27FC236}">
                <a16:creationId xmlns:a16="http://schemas.microsoft.com/office/drawing/2014/main" id="{DB80F323-119B-46A4-931D-71943313DCC2}"/>
              </a:ext>
            </a:extLst>
          </p:cNvPr>
          <p:cNvSpPr/>
          <p:nvPr/>
        </p:nvSpPr>
        <p:spPr>
          <a:xfrm>
            <a:off x="6928675" y="2909122"/>
            <a:ext cx="3361351" cy="28952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mj-lt"/>
            </a:endParaRPr>
          </a:p>
        </p:txBody>
      </p:sp>
      <p:sp>
        <p:nvSpPr>
          <p:cNvPr id="2" name="Rectangle 1">
            <a:extLst>
              <a:ext uri="{FF2B5EF4-FFF2-40B4-BE49-F238E27FC236}">
                <a16:creationId xmlns:a16="http://schemas.microsoft.com/office/drawing/2014/main" id="{87801FC6-F1E0-8B46-B3CF-881257C2ECF4}"/>
              </a:ext>
            </a:extLst>
          </p:cNvPr>
          <p:cNvSpPr/>
          <p:nvPr/>
        </p:nvSpPr>
        <p:spPr>
          <a:xfrm>
            <a:off x="838198" y="1367485"/>
            <a:ext cx="10355827" cy="1200329"/>
          </a:xfrm>
          <a:prstGeom prst="rect">
            <a:avLst/>
          </a:prstGeom>
        </p:spPr>
        <p:txBody>
          <a:bodyPr wrap="square">
            <a:spAutoFit/>
          </a:bodyPr>
          <a:lstStyle/>
          <a:p>
            <a:pPr marL="285750" indent="-285750">
              <a:buClr>
                <a:srgbClr val="642566"/>
              </a:buClr>
              <a:buFont typeface="Arial" panose="020B0604020202020204" pitchFamily="34" charset="0"/>
              <a:buChar char="•"/>
            </a:pPr>
            <a:r>
              <a:rPr lang="en-US" dirty="0"/>
              <a:t>HRQoL measurements are questionnaires that aim to quantify a patient's health in a global way, however it is </a:t>
            </a:r>
            <a:r>
              <a:rPr lang="en-US" b="1" dirty="0"/>
              <a:t>best applied in combination with specific assessments of the ICF domains </a:t>
            </a:r>
            <a:r>
              <a:rPr lang="en-US" dirty="0"/>
              <a:t>rather than </a:t>
            </a:r>
            <a:r>
              <a:rPr lang="en-CA" dirty="0"/>
              <a:t>in isolation</a:t>
            </a:r>
          </a:p>
          <a:p>
            <a:pPr marL="285750" indent="-285750">
              <a:buClr>
                <a:srgbClr val="642566"/>
              </a:buClr>
              <a:buFont typeface="Arial" panose="020B0604020202020204" pitchFamily="34" charset="0"/>
              <a:buChar char="•"/>
            </a:pPr>
            <a:r>
              <a:rPr lang="en-US" sz="1800" dirty="0"/>
              <a:t>The </a:t>
            </a:r>
            <a:r>
              <a:rPr lang="en-US" sz="1800" b="1" dirty="0"/>
              <a:t>EQ-5D</a:t>
            </a:r>
            <a:r>
              <a:rPr lang="en-US" sz="1800" dirty="0"/>
              <a:t> and </a:t>
            </a:r>
            <a:r>
              <a:rPr lang="en-US" sz="1800" b="1" dirty="0"/>
              <a:t>SF-36</a:t>
            </a:r>
            <a:r>
              <a:rPr lang="en-US" sz="1800" dirty="0"/>
              <a:t> are widely used generic instruments for assessing QoL in hemophilia</a:t>
            </a:r>
            <a:endParaRPr lang="en-CA" sz="2800" dirty="0"/>
          </a:p>
        </p:txBody>
      </p:sp>
      <p:sp>
        <p:nvSpPr>
          <p:cNvPr id="18" name="Text Placeholder 18">
            <a:extLst>
              <a:ext uri="{FF2B5EF4-FFF2-40B4-BE49-F238E27FC236}">
                <a16:creationId xmlns:a16="http://schemas.microsoft.com/office/drawing/2014/main" id="{1A059732-0659-4CC4-B8D6-58ECE134E3D0}"/>
              </a:ext>
            </a:extLst>
          </p:cNvPr>
          <p:cNvSpPr>
            <a:spLocks noGrp="1"/>
          </p:cNvSpPr>
          <p:nvPr/>
        </p:nvSpPr>
        <p:spPr>
          <a:xfrm>
            <a:off x="727075" y="6267450"/>
            <a:ext cx="9925050" cy="365125"/>
          </a:xfrm>
          <a:prstGeom prst="rect">
            <a:avLst/>
          </a:prstGeom>
        </p:spPr>
        <p:txBody>
          <a:bodyPr vert="horz" lIns="91440" tIns="45720" rIns="91440" bIns="0" rtlCol="0" anchor="b">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900" kern="1200">
                <a:solidFill>
                  <a:schemeClr val="tx1"/>
                </a:solidFill>
                <a:latin typeface="+mj-lt"/>
                <a:ea typeface="+mn-ea"/>
                <a:cs typeface="+mn-cs"/>
              </a:defRPr>
            </a:lvl1pPr>
            <a:lvl2pPr marL="457269"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900" b="0" i="0" u="none" strike="noStrike" baseline="0" dirty="0">
                <a:latin typeface="+mj-lt"/>
              </a:rPr>
              <a:t>EQ-5D, </a:t>
            </a:r>
            <a:r>
              <a:rPr lang="en-US" sz="900" b="0" i="0" u="none" strike="noStrike" baseline="0" dirty="0" err="1">
                <a:latin typeface="+mj-lt"/>
              </a:rPr>
              <a:t>EuroQoL</a:t>
            </a:r>
            <a:r>
              <a:rPr lang="en-US" sz="900" b="0" i="0" u="none" strike="noStrike" baseline="0" dirty="0">
                <a:latin typeface="+mj-lt"/>
              </a:rPr>
              <a:t> 5 Dimensions</a:t>
            </a:r>
            <a:r>
              <a:rPr lang="en-US" dirty="0"/>
              <a:t>; </a:t>
            </a:r>
            <a:r>
              <a:rPr lang="en-US" sz="900" b="0" i="0" u="none" strike="noStrike" baseline="0" dirty="0" err="1">
                <a:latin typeface="+mj-lt"/>
              </a:rPr>
              <a:t>HRQoL</a:t>
            </a:r>
            <a:r>
              <a:rPr lang="en-US" sz="900" b="0" i="0" u="none" strike="noStrike" baseline="0" dirty="0">
                <a:latin typeface="+mj-lt"/>
              </a:rPr>
              <a:t>, health-related quality of life</a:t>
            </a:r>
            <a:r>
              <a:rPr lang="en-CA" dirty="0"/>
              <a:t>; </a:t>
            </a:r>
            <a:r>
              <a:rPr lang="en-US" dirty="0"/>
              <a:t>ICF, International Classification of Functioning, Disability and Health;</a:t>
            </a:r>
            <a:r>
              <a:rPr lang="en-US" sz="900" b="0" i="0" u="none" strike="noStrike" baseline="0" dirty="0">
                <a:latin typeface="+mj-lt"/>
              </a:rPr>
              <a:t> QoL, quality of life; SF-36, 36-Item Short Form Survey Instrument; VAS, visual analog scale.</a:t>
            </a:r>
            <a:endParaRPr lang="en-CA" dirty="0"/>
          </a:p>
        </p:txBody>
      </p:sp>
    </p:spTree>
    <p:extLst>
      <p:ext uri="{BB962C8B-B14F-4D97-AF65-F5344CB8AC3E}">
        <p14:creationId xmlns:p14="http://schemas.microsoft.com/office/powerpoint/2010/main" val="1853168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80880CA-7949-4FA6-8285-1D7CAEC325A9}"/>
              </a:ext>
            </a:extLst>
          </p:cNvPr>
          <p:cNvSpPr>
            <a:spLocks noGrp="1"/>
          </p:cNvSpPr>
          <p:nvPr>
            <p:ph type="title"/>
          </p:nvPr>
        </p:nvSpPr>
        <p:spPr>
          <a:xfrm>
            <a:off x="838199" y="225425"/>
            <a:ext cx="10515599" cy="1090079"/>
          </a:xfrm>
        </p:spPr>
        <p:txBody>
          <a:bodyPr>
            <a:normAutofit/>
          </a:bodyPr>
          <a:lstStyle/>
          <a:p>
            <a:r>
              <a:rPr lang="en-CA" sz="3400" dirty="0"/>
              <a:t>Health-related quality of life</a:t>
            </a:r>
          </a:p>
        </p:txBody>
      </p:sp>
      <p:sp>
        <p:nvSpPr>
          <p:cNvPr id="4" name="Content Placeholder 2">
            <a:extLst>
              <a:ext uri="{FF2B5EF4-FFF2-40B4-BE49-F238E27FC236}">
                <a16:creationId xmlns:a16="http://schemas.microsoft.com/office/drawing/2014/main" id="{6FEFEFD2-4F8A-4E82-AD1C-408E64A6768B}"/>
              </a:ext>
            </a:extLst>
          </p:cNvPr>
          <p:cNvSpPr txBox="1">
            <a:spLocks/>
          </p:cNvSpPr>
          <p:nvPr/>
        </p:nvSpPr>
        <p:spPr>
          <a:xfrm>
            <a:off x="838199" y="1591894"/>
            <a:ext cx="10265738" cy="916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642566"/>
              </a:buClr>
            </a:pPr>
            <a:r>
              <a:rPr lang="en-US" sz="2000" dirty="0"/>
              <a:t>The </a:t>
            </a:r>
            <a:r>
              <a:rPr lang="en-US" sz="2000" b="1" dirty="0"/>
              <a:t>PROBE, CHO-KLOT,</a:t>
            </a:r>
            <a:r>
              <a:rPr lang="en-US" sz="2000" dirty="0"/>
              <a:t> and </a:t>
            </a:r>
            <a:r>
              <a:rPr lang="en-US" sz="2000" b="1" dirty="0"/>
              <a:t>HAEMO-QoL-A </a:t>
            </a:r>
            <a:r>
              <a:rPr lang="en-US" sz="2000" dirty="0"/>
              <a:t>are disease specific instruments used to assess QoL in hemophilia</a:t>
            </a:r>
            <a:endParaRPr lang="en-CA" sz="3200" dirty="0"/>
          </a:p>
        </p:txBody>
      </p:sp>
      <p:grpSp>
        <p:nvGrpSpPr>
          <p:cNvPr id="23" name="Group 22">
            <a:extLst>
              <a:ext uri="{FF2B5EF4-FFF2-40B4-BE49-F238E27FC236}">
                <a16:creationId xmlns:a16="http://schemas.microsoft.com/office/drawing/2014/main" id="{B1A692C6-46AB-4049-8B44-610E3C7FF5C5}"/>
              </a:ext>
            </a:extLst>
          </p:cNvPr>
          <p:cNvGrpSpPr/>
          <p:nvPr/>
        </p:nvGrpSpPr>
        <p:grpSpPr>
          <a:xfrm>
            <a:off x="1601270" y="2829208"/>
            <a:ext cx="8989461" cy="3193488"/>
            <a:chOff x="880253" y="2626008"/>
            <a:chExt cx="7797564" cy="3193488"/>
          </a:xfrm>
        </p:grpSpPr>
        <p:sp>
          <p:nvSpPr>
            <p:cNvPr id="24" name="Freeform: Shape 23">
              <a:extLst>
                <a:ext uri="{FF2B5EF4-FFF2-40B4-BE49-F238E27FC236}">
                  <a16:creationId xmlns:a16="http://schemas.microsoft.com/office/drawing/2014/main" id="{A0FEAA7F-9349-43EE-B40D-8BD1630E5B61}"/>
                </a:ext>
              </a:extLst>
            </p:cNvPr>
            <p:cNvSpPr/>
            <p:nvPr/>
          </p:nvSpPr>
          <p:spPr>
            <a:xfrm>
              <a:off x="880253"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000" b="1" i="0" u="none" strike="noStrike" kern="1200" baseline="0" dirty="0">
                  <a:latin typeface="+mj-lt"/>
                </a:rPr>
                <a:t>PROBE</a:t>
              </a:r>
              <a:endParaRPr lang="en-CA" sz="2000" b="1" kern="1200" dirty="0">
                <a:latin typeface="+mj-lt"/>
              </a:endParaRPr>
            </a:p>
          </p:txBody>
        </p:sp>
        <p:sp>
          <p:nvSpPr>
            <p:cNvPr id="25" name="Freeform: Shape 24">
              <a:extLst>
                <a:ext uri="{FF2B5EF4-FFF2-40B4-BE49-F238E27FC236}">
                  <a16:creationId xmlns:a16="http://schemas.microsoft.com/office/drawing/2014/main" id="{11617AAA-1DBE-4E77-B6DC-408DAAB84B0D}"/>
                </a:ext>
              </a:extLst>
            </p:cNvPr>
            <p:cNvSpPr/>
            <p:nvPr/>
          </p:nvSpPr>
          <p:spPr>
            <a:xfrm>
              <a:off x="880253"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r>
                <a:rPr lang="en-US" sz="2000" dirty="0">
                  <a:latin typeface="+mj-lt"/>
                </a:rPr>
                <a:t>Assesses QoL in addition to burden of disease in people with hemophilia.</a:t>
              </a:r>
            </a:p>
          </p:txBody>
        </p:sp>
        <p:sp>
          <p:nvSpPr>
            <p:cNvPr id="26" name="Freeform: Shape 25">
              <a:extLst>
                <a:ext uri="{FF2B5EF4-FFF2-40B4-BE49-F238E27FC236}">
                  <a16:creationId xmlns:a16="http://schemas.microsoft.com/office/drawing/2014/main" id="{3858BAF8-0513-4E60-84D2-919537169784}"/>
                </a:ext>
              </a:extLst>
            </p:cNvPr>
            <p:cNvSpPr/>
            <p:nvPr/>
          </p:nvSpPr>
          <p:spPr>
            <a:xfrm>
              <a:off x="3590382"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000" b="1" i="0" u="none" strike="noStrike" kern="1200" baseline="0" dirty="0">
                  <a:latin typeface="+mj-lt"/>
                </a:rPr>
                <a:t>CHO-KLOT</a:t>
              </a:r>
              <a:endParaRPr lang="en-CA" sz="2000" b="1" kern="1200" dirty="0">
                <a:latin typeface="+mj-lt"/>
              </a:endParaRPr>
            </a:p>
          </p:txBody>
        </p:sp>
        <p:sp>
          <p:nvSpPr>
            <p:cNvPr id="27" name="Freeform: Shape 26">
              <a:extLst>
                <a:ext uri="{FF2B5EF4-FFF2-40B4-BE49-F238E27FC236}">
                  <a16:creationId xmlns:a16="http://schemas.microsoft.com/office/drawing/2014/main" id="{8D8F6234-6CDC-4464-8118-D21F84268C6F}"/>
                </a:ext>
              </a:extLst>
            </p:cNvPr>
            <p:cNvSpPr/>
            <p:nvPr/>
          </p:nvSpPr>
          <p:spPr>
            <a:xfrm>
              <a:off x="3590382"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r>
                <a:rPr lang="en-US" sz="2000" dirty="0">
                  <a:latin typeface="+mj-lt"/>
                </a:rPr>
                <a:t>For children with hemophilia, the Canadian Hemophilia</a:t>
              </a:r>
            </a:p>
            <a:p>
              <a:r>
                <a:rPr lang="en-US" sz="2000" dirty="0">
                  <a:latin typeface="+mj-lt"/>
                </a:rPr>
                <a:t>Outcomes-Kids Life Assessment Tool (CHO-KLAT) is widely used.</a:t>
              </a:r>
            </a:p>
          </p:txBody>
        </p:sp>
        <p:sp>
          <p:nvSpPr>
            <p:cNvPr id="28" name="Freeform: Shape 27">
              <a:extLst>
                <a:ext uri="{FF2B5EF4-FFF2-40B4-BE49-F238E27FC236}">
                  <a16:creationId xmlns:a16="http://schemas.microsoft.com/office/drawing/2014/main" id="{3A3F7D16-05EA-468C-9504-44CCF7A9256A}"/>
                </a:ext>
              </a:extLst>
            </p:cNvPr>
            <p:cNvSpPr/>
            <p:nvPr/>
          </p:nvSpPr>
          <p:spPr>
            <a:xfrm>
              <a:off x="6300511" y="2626008"/>
              <a:ext cx="2377306" cy="518400"/>
            </a:xfrm>
            <a:custGeom>
              <a:avLst/>
              <a:gdLst>
                <a:gd name="connsiteX0" fmla="*/ 0 w 2377306"/>
                <a:gd name="connsiteY0" fmla="*/ 0 h 518400"/>
                <a:gd name="connsiteX1" fmla="*/ 2377306 w 2377306"/>
                <a:gd name="connsiteY1" fmla="*/ 0 h 518400"/>
                <a:gd name="connsiteX2" fmla="*/ 2377306 w 2377306"/>
                <a:gd name="connsiteY2" fmla="*/ 518400 h 518400"/>
                <a:gd name="connsiteX3" fmla="*/ 0 w 2377306"/>
                <a:gd name="connsiteY3" fmla="*/ 518400 h 518400"/>
                <a:gd name="connsiteX4" fmla="*/ 0 w 2377306"/>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518400">
                  <a:moveTo>
                    <a:pt x="0" y="0"/>
                  </a:moveTo>
                  <a:lnTo>
                    <a:pt x="2377306" y="0"/>
                  </a:lnTo>
                  <a:lnTo>
                    <a:pt x="2377306" y="518400"/>
                  </a:lnTo>
                  <a:lnTo>
                    <a:pt x="0" y="518400"/>
                  </a:lnTo>
                  <a:lnTo>
                    <a:pt x="0" y="0"/>
                  </a:lnTo>
                  <a:close/>
                </a:path>
              </a:pathLst>
            </a:custGeom>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000" b="1" i="0" u="none" strike="noStrike" kern="1200" baseline="0" dirty="0">
                  <a:latin typeface="+mj-lt"/>
                </a:rPr>
                <a:t>HAEMO-QoL-A</a:t>
              </a:r>
              <a:endParaRPr lang="en-CA" sz="2000" b="1" kern="1200" dirty="0">
                <a:latin typeface="+mj-lt"/>
              </a:endParaRPr>
            </a:p>
          </p:txBody>
        </p:sp>
        <p:sp>
          <p:nvSpPr>
            <p:cNvPr id="29" name="Freeform: Shape 28">
              <a:extLst>
                <a:ext uri="{FF2B5EF4-FFF2-40B4-BE49-F238E27FC236}">
                  <a16:creationId xmlns:a16="http://schemas.microsoft.com/office/drawing/2014/main" id="{A05B1227-B66C-4DCF-B053-CB9458F6105C}"/>
                </a:ext>
              </a:extLst>
            </p:cNvPr>
            <p:cNvSpPr/>
            <p:nvPr/>
          </p:nvSpPr>
          <p:spPr>
            <a:xfrm>
              <a:off x="6300511" y="3144408"/>
              <a:ext cx="2377306" cy="2675088"/>
            </a:xfrm>
            <a:custGeom>
              <a:avLst/>
              <a:gdLst>
                <a:gd name="connsiteX0" fmla="*/ 0 w 2377306"/>
                <a:gd name="connsiteY0" fmla="*/ 0 h 2675088"/>
                <a:gd name="connsiteX1" fmla="*/ 2377306 w 2377306"/>
                <a:gd name="connsiteY1" fmla="*/ 0 h 2675088"/>
                <a:gd name="connsiteX2" fmla="*/ 2377306 w 2377306"/>
                <a:gd name="connsiteY2" fmla="*/ 2675088 h 2675088"/>
                <a:gd name="connsiteX3" fmla="*/ 0 w 2377306"/>
                <a:gd name="connsiteY3" fmla="*/ 2675088 h 2675088"/>
                <a:gd name="connsiteX4" fmla="*/ 0 w 2377306"/>
                <a:gd name="connsiteY4" fmla="*/ 0 h 267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306" h="2675088">
                  <a:moveTo>
                    <a:pt x="0" y="0"/>
                  </a:moveTo>
                  <a:lnTo>
                    <a:pt x="2377306" y="0"/>
                  </a:lnTo>
                  <a:lnTo>
                    <a:pt x="2377306" y="2675088"/>
                  </a:lnTo>
                  <a:lnTo>
                    <a:pt x="0" y="2675088"/>
                  </a:lnTo>
                  <a:lnTo>
                    <a:pt x="0" y="0"/>
                  </a:lnTo>
                  <a:close/>
                </a:path>
              </a:pathLst>
            </a:custGeom>
            <a:solidFill>
              <a:schemeClr val="bg1">
                <a:lumMod val="9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880" tIns="96012" rIns="128016" bIns="144018" numCol="1" spcCol="1270" anchor="t" anchorCtr="0">
              <a:noAutofit/>
            </a:bodyPr>
            <a:lstStyle/>
            <a:p>
              <a:r>
                <a:rPr lang="en-US" sz="2000" dirty="0">
                  <a:latin typeface="+mj-lt"/>
                </a:rPr>
                <a:t>For adults with hemophilia, the hemophilia-specific QoL questionnaire for adults</a:t>
              </a:r>
            </a:p>
            <a:p>
              <a:r>
                <a:rPr lang="en-US" sz="2000" dirty="0">
                  <a:latin typeface="+mj-lt"/>
                </a:rPr>
                <a:t>(HAEMO-QoL-A) is widely used.</a:t>
              </a:r>
            </a:p>
          </p:txBody>
        </p:sp>
      </p:grpSp>
      <p:sp>
        <p:nvSpPr>
          <p:cNvPr id="12" name="TextBox 11">
            <a:extLst>
              <a:ext uri="{FF2B5EF4-FFF2-40B4-BE49-F238E27FC236}">
                <a16:creationId xmlns:a16="http://schemas.microsoft.com/office/drawing/2014/main" id="{C1D58531-03CE-474E-8883-069751B5B095}"/>
              </a:ext>
            </a:extLst>
          </p:cNvPr>
          <p:cNvSpPr txBox="1"/>
          <p:nvPr/>
        </p:nvSpPr>
        <p:spPr>
          <a:xfrm>
            <a:off x="828151" y="6536118"/>
            <a:ext cx="6094324" cy="230832"/>
          </a:xfrm>
          <a:prstGeom prst="rect">
            <a:avLst/>
          </a:prstGeom>
          <a:noFill/>
        </p:spPr>
        <p:txBody>
          <a:bodyPr wrap="square">
            <a:spAutoFit/>
          </a:bodyPr>
          <a:lstStyle/>
          <a:p>
            <a:r>
              <a:rPr lang="en-CA" sz="900" dirty="0"/>
              <a:t>PROBE, Patient-Reported Outcomes, Burdens and Experiences; QoL, quality of life. </a:t>
            </a:r>
          </a:p>
        </p:txBody>
      </p:sp>
    </p:spTree>
    <p:extLst>
      <p:ext uri="{BB962C8B-B14F-4D97-AF65-F5344CB8AC3E}">
        <p14:creationId xmlns:p14="http://schemas.microsoft.com/office/powerpoint/2010/main" val="979328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0D48-FAAB-4E10-B235-E68EBEC3AB5F}"/>
              </a:ext>
            </a:extLst>
          </p:cNvPr>
          <p:cNvSpPr>
            <a:spLocks noGrp="1"/>
          </p:cNvSpPr>
          <p:nvPr>
            <p:ph type="title"/>
          </p:nvPr>
        </p:nvSpPr>
        <p:spPr>
          <a:xfrm>
            <a:off x="838199" y="225425"/>
            <a:ext cx="10515599" cy="1090079"/>
          </a:xfrm>
        </p:spPr>
        <p:txBody>
          <a:bodyPr>
            <a:normAutofit/>
          </a:bodyPr>
          <a:lstStyle/>
          <a:p>
            <a:r>
              <a:rPr lang="en-CA" dirty="0"/>
              <a:t>Patient-reported outcomes</a:t>
            </a:r>
          </a:p>
        </p:txBody>
      </p:sp>
      <p:sp>
        <p:nvSpPr>
          <p:cNvPr id="3" name="Content Placeholder 2">
            <a:extLst>
              <a:ext uri="{FF2B5EF4-FFF2-40B4-BE49-F238E27FC236}">
                <a16:creationId xmlns:a16="http://schemas.microsoft.com/office/drawing/2014/main" id="{18E21AC2-7656-4572-8A1F-36041E1059B5}"/>
              </a:ext>
            </a:extLst>
          </p:cNvPr>
          <p:cNvSpPr>
            <a:spLocks noGrp="1"/>
          </p:cNvSpPr>
          <p:nvPr>
            <p:ph idx="1"/>
          </p:nvPr>
        </p:nvSpPr>
        <p:spPr>
          <a:xfrm>
            <a:off x="838200" y="1562100"/>
            <a:ext cx="10515600" cy="4614863"/>
          </a:xfrm>
        </p:spPr>
        <p:txBody>
          <a:bodyPr/>
          <a:lstStyle/>
          <a:p>
            <a:r>
              <a:rPr lang="en-CA" dirty="0"/>
              <a:t>PROs provide a report of the status of a patient's health condition that comes directly from the patient</a:t>
            </a:r>
          </a:p>
          <a:p>
            <a:r>
              <a:rPr lang="en-CA" dirty="0"/>
              <a:t>It encompasses both single-dimensional and multi-dimensional measures of symptoms, HRQoL, health status, adherence to treatment, satisfaction with treatment, and other measures</a:t>
            </a:r>
          </a:p>
          <a:p>
            <a:endParaRPr lang="en-CA" dirty="0"/>
          </a:p>
          <a:p>
            <a:endParaRPr lang="en-CA" dirty="0"/>
          </a:p>
        </p:txBody>
      </p:sp>
      <p:sp>
        <p:nvSpPr>
          <p:cNvPr id="4" name="Text Placeholder 3">
            <a:extLst>
              <a:ext uri="{FF2B5EF4-FFF2-40B4-BE49-F238E27FC236}">
                <a16:creationId xmlns:a16="http://schemas.microsoft.com/office/drawing/2014/main" id="{4B71E1D2-09F3-4AF5-9237-591878F516CE}"/>
              </a:ext>
            </a:extLst>
          </p:cNvPr>
          <p:cNvSpPr>
            <a:spLocks noGrp="1"/>
          </p:cNvSpPr>
          <p:nvPr>
            <p:ph type="body" sz="quarter" idx="13"/>
          </p:nvPr>
        </p:nvSpPr>
        <p:spPr>
          <a:xfrm>
            <a:off x="838201" y="6356351"/>
            <a:ext cx="9925050" cy="365125"/>
          </a:xfrm>
        </p:spPr>
        <p:txBody>
          <a:bodyPr/>
          <a:lstStyle/>
          <a:p>
            <a:r>
              <a:rPr lang="en-CA" dirty="0"/>
              <a:t>HRQoL, Health-Related Quality of Life; PRO, patient reported outcome.</a:t>
            </a:r>
          </a:p>
        </p:txBody>
      </p:sp>
    </p:spTree>
    <p:extLst>
      <p:ext uri="{BB962C8B-B14F-4D97-AF65-F5344CB8AC3E}">
        <p14:creationId xmlns:p14="http://schemas.microsoft.com/office/powerpoint/2010/main" val="293303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a:xfrm>
            <a:off x="1219200" y="1122363"/>
            <a:ext cx="9802368" cy="2387600"/>
          </a:xfrm>
        </p:spPr>
        <p:txBody>
          <a:bodyPr>
            <a:normAutofit/>
          </a:bodyPr>
          <a:lstStyle/>
          <a:p>
            <a:r>
              <a:rPr lang="en-CA" sz="4400" dirty="0">
                <a:solidFill>
                  <a:schemeClr val="accent1"/>
                </a:solidFill>
              </a:rPr>
              <a:t>Chapter 11: Outcome Assessment</a:t>
            </a:r>
          </a:p>
        </p:txBody>
      </p:sp>
      <p:sp>
        <p:nvSpPr>
          <p:cNvPr id="7" name="Subtitle 6">
            <a:extLst>
              <a:ext uri="{FF2B5EF4-FFF2-40B4-BE49-F238E27FC236}">
                <a16:creationId xmlns:a16="http://schemas.microsoft.com/office/drawing/2014/main" id="{E822838A-ED31-4E08-BF0C-6FEDAB5B81B3}"/>
              </a:ext>
            </a:extLst>
          </p:cNvPr>
          <p:cNvSpPr>
            <a:spLocks noGrp="1"/>
          </p:cNvSpPr>
          <p:nvPr>
            <p:ph type="subTitle" idx="1"/>
          </p:nvPr>
        </p:nvSpPr>
        <p:spPr/>
        <p:txBody>
          <a:bodyPr/>
          <a:lstStyle/>
          <a:p>
            <a:r>
              <a:rPr lang="en-CA" sz="3000" b="1" dirty="0"/>
              <a:t>Pradeep M. Poonnoose MD</a:t>
            </a:r>
            <a:br>
              <a:rPr lang="en-CA" sz="3000" b="1" dirty="0"/>
            </a:br>
            <a:r>
              <a:rPr lang="en-CA" sz="2000" dirty="0"/>
              <a:t>Professor, Department of Orthopaedics</a:t>
            </a:r>
            <a:br>
              <a:rPr lang="en-CA" sz="2000" dirty="0"/>
            </a:br>
            <a:r>
              <a:rPr lang="en-CA" sz="2000" dirty="0"/>
              <a:t>Christian Medical College</a:t>
            </a:r>
            <a:br>
              <a:rPr lang="en-CA" sz="2000" dirty="0"/>
            </a:br>
            <a:r>
              <a:rPr lang="en-CA" sz="2000" dirty="0"/>
              <a:t>Vellore, India</a:t>
            </a:r>
          </a:p>
          <a:p>
            <a:endParaRPr lang="en-CA" dirty="0"/>
          </a:p>
        </p:txBody>
      </p:sp>
    </p:spTree>
    <p:extLst>
      <p:ext uri="{BB962C8B-B14F-4D97-AF65-F5344CB8AC3E}">
        <p14:creationId xmlns:p14="http://schemas.microsoft.com/office/powerpoint/2010/main" val="2999102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96F68B-F4B7-2148-8840-739930C0618B}"/>
              </a:ext>
            </a:extLst>
          </p:cNvPr>
          <p:cNvSpPr txBox="1"/>
          <p:nvPr/>
        </p:nvSpPr>
        <p:spPr>
          <a:xfrm>
            <a:off x="10692581" y="5737123"/>
            <a:ext cx="1327354" cy="943896"/>
          </a:xfrm>
          <a:prstGeom prst="rect">
            <a:avLst/>
          </a:prstGeom>
          <a:solidFill>
            <a:schemeClr val="bg1"/>
          </a:solidFill>
        </p:spPr>
        <p:txBody>
          <a:bodyPr wrap="square" rtlCol="0">
            <a:spAutoFit/>
          </a:bodyPr>
          <a:lstStyle/>
          <a:p>
            <a:endParaRPr lang="en-US" dirty="0"/>
          </a:p>
        </p:txBody>
      </p:sp>
      <p:sp>
        <p:nvSpPr>
          <p:cNvPr id="4" name="Title 1">
            <a:extLst>
              <a:ext uri="{FF2B5EF4-FFF2-40B4-BE49-F238E27FC236}">
                <a16:creationId xmlns:a16="http://schemas.microsoft.com/office/drawing/2014/main" id="{EC173178-93AF-49AC-B58C-F841C25D7E1B}"/>
              </a:ext>
            </a:extLst>
          </p:cNvPr>
          <p:cNvSpPr>
            <a:spLocks noGrp="1"/>
          </p:cNvSpPr>
          <p:nvPr>
            <p:ph type="title"/>
          </p:nvPr>
        </p:nvSpPr>
        <p:spPr>
          <a:xfrm>
            <a:off x="838199" y="225425"/>
            <a:ext cx="10515599" cy="1090079"/>
          </a:xfrm>
        </p:spPr>
        <p:txBody>
          <a:bodyPr>
            <a:normAutofit/>
          </a:bodyPr>
          <a:lstStyle/>
          <a:p>
            <a:r>
              <a:rPr lang="en-CA" dirty="0"/>
              <a:t>Recommendations</a:t>
            </a:r>
          </a:p>
        </p:txBody>
      </p:sp>
      <p:sp>
        <p:nvSpPr>
          <p:cNvPr id="2" name="Content Placeholder 1">
            <a:extLst>
              <a:ext uri="{FF2B5EF4-FFF2-40B4-BE49-F238E27FC236}">
                <a16:creationId xmlns:a16="http://schemas.microsoft.com/office/drawing/2014/main" id="{E115E2C8-3E38-4017-916B-0930DF35893D}"/>
              </a:ext>
            </a:extLst>
          </p:cNvPr>
          <p:cNvSpPr>
            <a:spLocks noGrp="1"/>
          </p:cNvSpPr>
          <p:nvPr>
            <p:ph idx="1"/>
          </p:nvPr>
        </p:nvSpPr>
        <p:spPr>
          <a:xfrm>
            <a:off x="838200" y="1444117"/>
            <a:ext cx="10515600" cy="2197100"/>
          </a:xfrm>
        </p:spPr>
        <p:txBody>
          <a:bodyPr/>
          <a:lstStyle/>
          <a:p>
            <a:pPr marL="0" indent="0">
              <a:buNone/>
            </a:pPr>
            <a:r>
              <a:rPr lang="en-CA" b="1" dirty="0">
                <a:solidFill>
                  <a:srgbClr val="008BB0"/>
                </a:solidFill>
              </a:rPr>
              <a:t>Recommendation 11.7.1</a:t>
            </a:r>
            <a:br>
              <a:rPr lang="en-CA" dirty="0"/>
            </a:br>
            <a:r>
              <a:rPr lang="en-CA" dirty="0"/>
              <a:t>The WFH recommends </a:t>
            </a:r>
            <a:r>
              <a:rPr lang="en-CA" b="1" dirty="0"/>
              <a:t>assessing and documenting the musculoskeletal and overall health of each patient at least annually</a:t>
            </a:r>
            <a:r>
              <a:rPr lang="en-CA" dirty="0"/>
              <a:t>. This should include an assessment of body structure and function, activity levels, participation and health-related quality of life as per the World Health Organization's International Classification of Functioning, Disability and Health (WHO ICF), as much as possible, in the right clinical context.</a:t>
            </a:r>
          </a:p>
        </p:txBody>
      </p:sp>
      <p:sp>
        <p:nvSpPr>
          <p:cNvPr id="3" name="Text Placeholder 2">
            <a:extLst>
              <a:ext uri="{FF2B5EF4-FFF2-40B4-BE49-F238E27FC236}">
                <a16:creationId xmlns:a16="http://schemas.microsoft.com/office/drawing/2014/main" id="{714EC95F-5997-4166-9088-9A6F0087A137}"/>
              </a:ext>
            </a:extLst>
          </p:cNvPr>
          <p:cNvSpPr>
            <a:spLocks noGrp="1"/>
          </p:cNvSpPr>
          <p:nvPr>
            <p:ph type="body" sz="quarter" idx="13"/>
          </p:nvPr>
        </p:nvSpPr>
        <p:spPr>
          <a:xfrm>
            <a:off x="838201" y="6356351"/>
            <a:ext cx="9925050" cy="365125"/>
          </a:xfrm>
        </p:spPr>
        <p:txBody>
          <a:bodyPr/>
          <a:lstStyle/>
          <a:p>
            <a:r>
              <a:rPr lang="en-CA" dirty="0"/>
              <a:t>HRQoL, Health-Related Quality of Life.</a:t>
            </a:r>
          </a:p>
        </p:txBody>
      </p:sp>
      <p:sp>
        <p:nvSpPr>
          <p:cNvPr id="11" name="Content Placeholder 2">
            <a:extLst>
              <a:ext uri="{FF2B5EF4-FFF2-40B4-BE49-F238E27FC236}">
                <a16:creationId xmlns:a16="http://schemas.microsoft.com/office/drawing/2014/main" id="{CDD814D3-492D-45BC-8D8D-D369A29B1C00}"/>
              </a:ext>
            </a:extLst>
          </p:cNvPr>
          <p:cNvSpPr txBox="1">
            <a:spLocks/>
          </p:cNvSpPr>
          <p:nvPr/>
        </p:nvSpPr>
        <p:spPr>
          <a:xfrm>
            <a:off x="838200" y="3556000"/>
            <a:ext cx="10515600" cy="2800350"/>
          </a:xfrm>
          <a:prstGeom prst="roundRect">
            <a:avLst>
              <a:gd name="adj" fmla="val 9847"/>
            </a:avLst>
          </a:prstGeom>
          <a:ln w="38100">
            <a:solidFill>
              <a:schemeClr val="accent1"/>
            </a:solidFill>
          </a:ln>
        </p:spPr>
        <p:txBody>
          <a:bodyPr vert="horz" lIns="274320" tIns="45720" rIns="274320" bIns="45720" numCol="2" spcCol="22860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1400" b="1" i="0" u="none" strike="noStrike" baseline="0" dirty="0">
                <a:solidFill>
                  <a:srgbClr val="008BB0"/>
                </a:solidFill>
              </a:rPr>
              <a:t>REMARK: </a:t>
            </a:r>
            <a:r>
              <a:rPr lang="en-US" sz="1400" i="0" u="none" strike="noStrike" baseline="0" dirty="0"/>
              <a:t>Standard definitions and validated tools should be used as much as possible, including the following:</a:t>
            </a:r>
          </a:p>
          <a:p>
            <a:pPr>
              <a:lnSpc>
                <a:spcPct val="100000"/>
              </a:lnSpc>
              <a:spcBef>
                <a:spcPts val="600"/>
              </a:spcBef>
            </a:pPr>
            <a:r>
              <a:rPr lang="en-US" sz="1400" i="0" u="none" strike="noStrike" baseline="0" dirty="0"/>
              <a:t>For body structure and function, clinical assessment of joints is (most) commonly done using the Hemophilia Joint Health Score (HJHS) in both children and adolescents.</a:t>
            </a:r>
          </a:p>
          <a:p>
            <a:pPr>
              <a:lnSpc>
                <a:spcPct val="100000"/>
              </a:lnSpc>
              <a:spcBef>
                <a:spcPts val="600"/>
              </a:spcBef>
            </a:pPr>
            <a:r>
              <a:rPr lang="en-US" sz="1400" i="0" u="none" strike="noStrike" baseline="0" dirty="0"/>
              <a:t>Under the same domain, early structural changes in joints are best assessed using ultrasound (US) or magnetic resonance imaging (MRI). Late osteochondral changes may be assessed on plain radiographs.</a:t>
            </a:r>
          </a:p>
          <a:p>
            <a:pPr>
              <a:lnSpc>
                <a:spcPct val="100000"/>
              </a:lnSpc>
              <a:spcBef>
                <a:spcPts val="600"/>
              </a:spcBef>
            </a:pPr>
            <a:r>
              <a:rPr lang="en-US" sz="1400" i="0" u="none" strike="noStrike" baseline="0" dirty="0"/>
              <a:t>Functional activity levels should be assessed using the most appropriate option available for that individual, including the Haemophilia Activities List (HAL), the Haemophilia Activities List for children (PedHAL), or the Functional Independence Score in Hemophilia (FISH).</a:t>
            </a:r>
          </a:p>
          <a:p>
            <a:pPr>
              <a:lnSpc>
                <a:spcPct val="100000"/>
              </a:lnSpc>
              <a:spcBef>
                <a:spcPts val="600"/>
              </a:spcBef>
            </a:pPr>
            <a:r>
              <a:rPr lang="en-US" sz="1400" i="0" u="none" strike="noStrike" baseline="0" dirty="0"/>
              <a:t>HRQoL is an important aspect of outcome measurement that may be assessed using either generic or disease-specific tools, but only in combination with the other domains of the WHO ICF.</a:t>
            </a:r>
          </a:p>
        </p:txBody>
      </p:sp>
    </p:spTree>
    <p:extLst>
      <p:ext uri="{BB962C8B-B14F-4D97-AF65-F5344CB8AC3E}">
        <p14:creationId xmlns:p14="http://schemas.microsoft.com/office/powerpoint/2010/main" val="2345499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0D8D382-E712-FE48-9A73-445260867441}"/>
              </a:ext>
            </a:extLst>
          </p:cNvPr>
          <p:cNvSpPr txBox="1"/>
          <p:nvPr/>
        </p:nvSpPr>
        <p:spPr>
          <a:xfrm>
            <a:off x="10692581" y="5737123"/>
            <a:ext cx="1327354" cy="943896"/>
          </a:xfrm>
          <a:prstGeom prst="rect">
            <a:avLst/>
          </a:prstGeom>
          <a:solidFill>
            <a:schemeClr val="bg1"/>
          </a:solidFill>
        </p:spPr>
        <p:txBody>
          <a:bodyPr wrap="square" rtlCol="0">
            <a:spAutoFit/>
          </a:bodyPr>
          <a:lstStyle/>
          <a:p>
            <a:endParaRPr lang="en-US" dirty="0"/>
          </a:p>
        </p:txBody>
      </p:sp>
      <p:sp>
        <p:nvSpPr>
          <p:cNvPr id="5" name="Rectangle 4">
            <a:extLst>
              <a:ext uri="{FF2B5EF4-FFF2-40B4-BE49-F238E27FC236}">
                <a16:creationId xmlns:a16="http://schemas.microsoft.com/office/drawing/2014/main" id="{A90160B4-7E82-49E4-A7DE-AAAC7584FA4A}"/>
              </a:ext>
            </a:extLst>
          </p:cNvPr>
          <p:cNvSpPr/>
          <p:nvPr/>
        </p:nvSpPr>
        <p:spPr>
          <a:xfrm>
            <a:off x="822960" y="1371600"/>
            <a:ext cx="10515600" cy="4899026"/>
          </a:xfrm>
          <a:prstGeom prst="rect">
            <a:avLst/>
          </a:prstGeom>
          <a:ln>
            <a:noFill/>
          </a:ln>
        </p:spPr>
      </p:sp>
      <p:sp>
        <p:nvSpPr>
          <p:cNvPr id="2" name="Title 1">
            <a:extLst>
              <a:ext uri="{FF2B5EF4-FFF2-40B4-BE49-F238E27FC236}">
                <a16:creationId xmlns:a16="http://schemas.microsoft.com/office/drawing/2014/main" id="{4C245F72-C859-4B47-BCC7-E7953398F600}"/>
              </a:ext>
            </a:extLst>
          </p:cNvPr>
          <p:cNvSpPr>
            <a:spLocks noGrp="1"/>
          </p:cNvSpPr>
          <p:nvPr>
            <p:ph type="title"/>
          </p:nvPr>
        </p:nvSpPr>
        <p:spPr/>
        <p:txBody>
          <a:bodyPr>
            <a:normAutofit/>
          </a:bodyPr>
          <a:lstStyle/>
          <a:p>
            <a:r>
              <a:rPr lang="en-CA" sz="3400" dirty="0"/>
              <a:t>Core set of measures for use in the </a:t>
            </a:r>
            <a:br>
              <a:rPr lang="en-CA" sz="3400" dirty="0"/>
            </a:br>
            <a:r>
              <a:rPr lang="en-CA" sz="3400" dirty="0"/>
              <a:t>clinic or research setting</a:t>
            </a:r>
          </a:p>
        </p:txBody>
      </p:sp>
      <p:sp>
        <p:nvSpPr>
          <p:cNvPr id="10" name="Content Placeholder 9">
            <a:extLst>
              <a:ext uri="{FF2B5EF4-FFF2-40B4-BE49-F238E27FC236}">
                <a16:creationId xmlns:a16="http://schemas.microsoft.com/office/drawing/2014/main" id="{CBDA076C-0B1E-478F-A479-0FE6C705B09A}"/>
              </a:ext>
            </a:extLst>
          </p:cNvPr>
          <p:cNvSpPr>
            <a:spLocks noGrp="1"/>
          </p:cNvSpPr>
          <p:nvPr>
            <p:ph idx="1"/>
          </p:nvPr>
        </p:nvSpPr>
        <p:spPr/>
        <p:txBody>
          <a:bodyPr>
            <a:normAutofit/>
          </a:bodyPr>
          <a:lstStyle/>
          <a:p>
            <a:r>
              <a:rPr lang="en-US" sz="2000" dirty="0"/>
              <a:t>To extract the potential of value-based health care, standardized outcome measures must be encouraged</a:t>
            </a:r>
          </a:p>
          <a:p>
            <a:endParaRPr lang="en-US" sz="2000" dirty="0"/>
          </a:p>
          <a:p>
            <a:r>
              <a:rPr lang="en-US" sz="2000" dirty="0"/>
              <a:t>The WFH World Bleeding Disorders Registry (WBDR) provides a platform for hemophilia treatment </a:t>
            </a:r>
            <a:r>
              <a:rPr lang="en-US" sz="2000" dirty="0" err="1"/>
              <a:t>centres</a:t>
            </a:r>
            <a:r>
              <a:rPr lang="en-US" sz="2000" dirty="0"/>
              <a:t> to collect uniform and standardized patient data and outcomes globally to guide clinical practice </a:t>
            </a:r>
          </a:p>
          <a:p>
            <a:pPr lvl="1"/>
            <a:r>
              <a:rPr lang="en-US" sz="2000" dirty="0">
                <a:hlinkClick r:id="rId3"/>
              </a:rPr>
              <a:t>http://www.wfh.org/en/our-work-research-data/world-bleeding-disorders-registry</a:t>
            </a:r>
            <a:endParaRPr lang="en-US" sz="2000" dirty="0"/>
          </a:p>
          <a:p>
            <a:endParaRPr lang="en-US" sz="2000" dirty="0"/>
          </a:p>
          <a:p>
            <a:r>
              <a:rPr lang="en-US" sz="2000" dirty="0"/>
              <a:t>A selection of outcome assessment instruments can be accessed at the WFH Compendium of Assessment Tools webpage </a:t>
            </a:r>
          </a:p>
          <a:p>
            <a:pPr lvl="1"/>
            <a:r>
              <a:rPr lang="en-US" sz="2000" dirty="0">
                <a:hlinkClick r:id="rId4"/>
              </a:rPr>
              <a:t>http://elearning.wfh.org/resource/compendium-of-assessment-tools/</a:t>
            </a:r>
            <a:r>
              <a:rPr lang="en-US" sz="2000" dirty="0"/>
              <a:t> </a:t>
            </a:r>
          </a:p>
          <a:p>
            <a:endParaRPr lang="en-CA" sz="2000" dirty="0"/>
          </a:p>
        </p:txBody>
      </p:sp>
      <p:sp>
        <p:nvSpPr>
          <p:cNvPr id="11" name="Text Placeholder 10">
            <a:extLst>
              <a:ext uri="{FF2B5EF4-FFF2-40B4-BE49-F238E27FC236}">
                <a16:creationId xmlns:a16="http://schemas.microsoft.com/office/drawing/2014/main" id="{111EFCFF-CE0C-4778-B9FD-5EA5503939FE}"/>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517070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3FA3-901D-4EDE-A458-ED43DECDFF52}"/>
              </a:ext>
            </a:extLst>
          </p:cNvPr>
          <p:cNvSpPr>
            <a:spLocks noGrp="1"/>
          </p:cNvSpPr>
          <p:nvPr>
            <p:ph type="title"/>
          </p:nvPr>
        </p:nvSpPr>
        <p:spPr>
          <a:xfrm>
            <a:off x="838199" y="225425"/>
            <a:ext cx="10515599" cy="1090079"/>
          </a:xfrm>
        </p:spPr>
        <p:txBody>
          <a:bodyPr>
            <a:normAutofit/>
          </a:bodyPr>
          <a:lstStyle/>
          <a:p>
            <a:r>
              <a:rPr lang="en-CA" dirty="0"/>
              <a:t>Conclusions</a:t>
            </a:r>
          </a:p>
        </p:txBody>
      </p:sp>
      <p:sp>
        <p:nvSpPr>
          <p:cNvPr id="7" name="Content Placeholder 6">
            <a:extLst>
              <a:ext uri="{FF2B5EF4-FFF2-40B4-BE49-F238E27FC236}">
                <a16:creationId xmlns:a16="http://schemas.microsoft.com/office/drawing/2014/main" id="{856B4D39-D0FE-461A-93F5-E2E55EC0415E}"/>
              </a:ext>
            </a:extLst>
          </p:cNvPr>
          <p:cNvSpPr>
            <a:spLocks noGrp="1"/>
          </p:cNvSpPr>
          <p:nvPr>
            <p:ph idx="1"/>
          </p:nvPr>
        </p:nvSpPr>
        <p:spPr>
          <a:xfrm>
            <a:off x="838200" y="1562100"/>
            <a:ext cx="10515600" cy="4614863"/>
          </a:xfrm>
        </p:spPr>
        <p:txBody>
          <a:bodyPr>
            <a:normAutofit/>
          </a:bodyPr>
          <a:lstStyle/>
          <a:p>
            <a:r>
              <a:rPr lang="en-CA" dirty="0"/>
              <a:t>In order to optimize treatment and make economically sound clinical decisions, objective evidence of both short- and long-term outcomes of treatment regimens is required</a:t>
            </a:r>
          </a:p>
          <a:p>
            <a:r>
              <a:rPr lang="en-CA" dirty="0"/>
              <a:t>Both generic and hemophilia-specific assessment instruments make it possible to evaluate the nature of the physical impairments and functional limitations and their impacts on the lives of people with hemophilia and their families</a:t>
            </a:r>
          </a:p>
          <a:p>
            <a:r>
              <a:rPr lang="en-CA" dirty="0"/>
              <a:t>The increasing use of these instruments will standardize assessment and permit comparison of data between individuals and cohorts</a:t>
            </a:r>
          </a:p>
          <a:p>
            <a:endParaRPr lang="en-CA" dirty="0"/>
          </a:p>
        </p:txBody>
      </p:sp>
    </p:spTree>
    <p:extLst>
      <p:ext uri="{BB962C8B-B14F-4D97-AF65-F5344CB8AC3E}">
        <p14:creationId xmlns:p14="http://schemas.microsoft.com/office/powerpoint/2010/main" val="2141379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200" y="2247900"/>
            <a:ext cx="10515599" cy="1281697"/>
          </a:xfrm>
        </p:spPr>
        <p:txBody>
          <a:bodyPr>
            <a:normAutofit/>
          </a:bodyPr>
          <a:lstStyle/>
          <a:p>
            <a:pPr algn="ctr">
              <a:lnSpc>
                <a:spcPct val="100000"/>
              </a:lnSpc>
            </a:pPr>
            <a:r>
              <a:rPr lang="en-CA" sz="3400" b="1" dirty="0">
                <a:latin typeface="Arial" panose="020B0604020202020204" pitchFamily="34" charset="0"/>
                <a:cs typeface="Arial" panose="020B0604020202020204" pitchFamily="34" charset="0"/>
              </a:rPr>
              <a:t>Thank you to the Hemophilia Alliance for their support in developing this presentation</a:t>
            </a:r>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2"/>
          <a:stretch>
            <a:fillRect/>
          </a:stretch>
        </p:blipFill>
        <p:spPr>
          <a:xfrm>
            <a:off x="4371180" y="3605213"/>
            <a:ext cx="3449638" cy="2012950"/>
          </a:xfrm>
        </p:spPr>
      </p:pic>
    </p:spTree>
    <p:extLst>
      <p:ext uri="{BB962C8B-B14F-4D97-AF65-F5344CB8AC3E}">
        <p14:creationId xmlns:p14="http://schemas.microsoft.com/office/powerpoint/2010/main" val="2827534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CA" sz="3400" dirty="0"/>
              <a:t>Disclosures: </a:t>
            </a:r>
            <a:r>
              <a:rPr lang="en-CA" sz="3400" b="1" dirty="0"/>
              <a:t>Pradeep M. Poonnoose </a:t>
            </a:r>
            <a:endParaRPr lang="en-CA" sz="3400" dirty="0"/>
          </a:p>
        </p:txBody>
      </p:sp>
      <p:sp>
        <p:nvSpPr>
          <p:cNvPr id="4" name="Content Placeholder 3">
            <a:extLst>
              <a:ext uri="{FF2B5EF4-FFF2-40B4-BE49-F238E27FC236}">
                <a16:creationId xmlns:a16="http://schemas.microsoft.com/office/drawing/2014/main" id="{C55858BC-2D61-48DA-A122-960D0296B4FA}"/>
              </a:ext>
            </a:extLst>
          </p:cNvPr>
          <p:cNvSpPr>
            <a:spLocks noGrp="1"/>
          </p:cNvSpPr>
          <p:nvPr>
            <p:ph idx="1"/>
          </p:nvPr>
        </p:nvSpPr>
        <p:spPr/>
        <p:txBody>
          <a:bodyPr>
            <a:normAutofit/>
          </a:bodyPr>
          <a:lstStyle/>
          <a:p>
            <a:pPr>
              <a:lnSpc>
                <a:spcPct val="100000"/>
              </a:lnSpc>
            </a:pPr>
            <a:r>
              <a:rPr lang="en-CA" sz="2000" dirty="0"/>
              <a:t>No competing interests to declare</a:t>
            </a:r>
          </a:p>
          <a:p>
            <a:pPr>
              <a:lnSpc>
                <a:spcPct val="100000"/>
              </a:lnSpc>
            </a:pPr>
            <a:endParaRPr lang="en-CA" sz="2000" dirty="0"/>
          </a:p>
        </p:txBody>
      </p:sp>
    </p:spTree>
    <p:extLst>
      <p:ext uri="{BB962C8B-B14F-4D97-AF65-F5344CB8AC3E}">
        <p14:creationId xmlns:p14="http://schemas.microsoft.com/office/powerpoint/2010/main" val="48895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p:txBody>
          <a:bodyPr>
            <a:normAutofit/>
          </a:bodyPr>
          <a:lstStyle/>
          <a:p>
            <a:pPr>
              <a:lnSpc>
                <a:spcPct val="100000"/>
              </a:lnSpc>
            </a:pPr>
            <a:r>
              <a:rPr lang="en-CA" sz="3400" dirty="0"/>
              <a:t>Authors</a:t>
            </a:r>
          </a:p>
        </p:txBody>
      </p:sp>
      <p:sp>
        <p:nvSpPr>
          <p:cNvPr id="3" name="Content Placeholder 2">
            <a:extLst>
              <a:ext uri="{FF2B5EF4-FFF2-40B4-BE49-F238E27FC236}">
                <a16:creationId xmlns:a16="http://schemas.microsoft.com/office/drawing/2014/main" id="{F789659E-9710-4E06-92A3-1FF234E667F7}"/>
              </a:ext>
            </a:extLst>
          </p:cNvPr>
          <p:cNvSpPr>
            <a:spLocks noGrp="1"/>
          </p:cNvSpPr>
          <p:nvPr>
            <p:ph idx="1"/>
          </p:nvPr>
        </p:nvSpPr>
        <p:spPr/>
        <p:txBody>
          <a:bodyPr>
            <a:noAutofit/>
          </a:bodyPr>
          <a:lstStyle/>
          <a:p>
            <a:pPr>
              <a:lnSpc>
                <a:spcPct val="100000"/>
              </a:lnSpc>
            </a:pPr>
            <a:r>
              <a:rPr lang="en-CA" sz="2000" b="1" dirty="0"/>
              <a:t>Pradeep M. Poonnoose</a:t>
            </a:r>
          </a:p>
          <a:p>
            <a:pPr>
              <a:lnSpc>
                <a:spcPct val="100000"/>
              </a:lnSpc>
            </a:pPr>
            <a:r>
              <a:rPr lang="en-CA" sz="2000" b="1" dirty="0"/>
              <a:t>Brian M. Feldman</a:t>
            </a:r>
          </a:p>
          <a:p>
            <a:pPr>
              <a:lnSpc>
                <a:spcPct val="100000"/>
              </a:lnSpc>
            </a:pPr>
            <a:r>
              <a:rPr lang="en-CA" sz="2000" b="1" dirty="0"/>
              <a:t>Piet de Kleijn</a:t>
            </a:r>
          </a:p>
          <a:p>
            <a:pPr>
              <a:lnSpc>
                <a:spcPct val="100000"/>
              </a:lnSpc>
            </a:pPr>
            <a:r>
              <a:rPr lang="en-CA" sz="2000" b="1" dirty="0"/>
              <a:t>Manuel A. Baarslag (PWH)</a:t>
            </a:r>
          </a:p>
          <a:p>
            <a:pPr>
              <a:lnSpc>
                <a:spcPct val="100000"/>
              </a:lnSpc>
            </a:pPr>
            <a:r>
              <a:rPr lang="en-CA" sz="2000" b="1" dirty="0"/>
              <a:t>Radoslaw Kaczmarek</a:t>
            </a:r>
          </a:p>
          <a:p>
            <a:pPr>
              <a:lnSpc>
                <a:spcPct val="100000"/>
              </a:lnSpc>
            </a:pPr>
            <a:r>
              <a:rPr lang="en-CA" sz="2000" b="1" dirty="0"/>
              <a:t>Johnny Mahlangu</a:t>
            </a:r>
          </a:p>
          <a:p>
            <a:pPr>
              <a:lnSpc>
                <a:spcPct val="100000"/>
              </a:lnSpc>
            </a:pPr>
            <a:r>
              <a:rPr lang="en-CA" sz="2000" b="1" dirty="0"/>
              <a:t>Margaret V. Ragni</a:t>
            </a:r>
          </a:p>
          <a:p>
            <a:pPr>
              <a:lnSpc>
                <a:spcPct val="100000"/>
              </a:lnSpc>
            </a:pPr>
            <a:r>
              <a:rPr lang="en-CA" sz="2000" b="1" dirty="0"/>
              <a:t>Glenn F. Pierce</a:t>
            </a:r>
          </a:p>
          <a:p>
            <a:pPr>
              <a:lnSpc>
                <a:spcPct val="100000"/>
              </a:lnSpc>
            </a:pPr>
            <a:r>
              <a:rPr lang="en-CA" sz="2000" b="1" dirty="0"/>
              <a:t>Alok Srivastava</a:t>
            </a:r>
            <a:endParaRPr lang="en-CA" sz="2000" dirty="0"/>
          </a:p>
          <a:p>
            <a:pPr>
              <a:lnSpc>
                <a:spcPct val="100000"/>
              </a:lnSpc>
            </a:pPr>
            <a:endParaRPr lang="en-CA" sz="2000" dirty="0"/>
          </a:p>
        </p:txBody>
      </p:sp>
      <p:pic>
        <p:nvPicPr>
          <p:cNvPr id="6" name="Picture 5">
            <a:extLst>
              <a:ext uri="{FF2B5EF4-FFF2-40B4-BE49-F238E27FC236}">
                <a16:creationId xmlns:a16="http://schemas.microsoft.com/office/drawing/2014/main" id="{54E9B102-70DC-4D88-B09D-3787AF150A17}"/>
              </a:ext>
            </a:extLst>
          </p:cNvPr>
          <p:cNvPicPr>
            <a:picLocks noChangeAspect="1"/>
          </p:cNvPicPr>
          <p:nvPr/>
        </p:nvPicPr>
        <p:blipFill>
          <a:blip r:embed="rId3"/>
          <a:stretch>
            <a:fillRect/>
          </a:stretch>
        </p:blipFill>
        <p:spPr>
          <a:xfrm>
            <a:off x="4602849" y="1656967"/>
            <a:ext cx="7216618" cy="3544066"/>
          </a:xfrm>
          <a:prstGeom prst="rect">
            <a:avLst/>
          </a:prstGeom>
        </p:spPr>
      </p:pic>
      <p:sp>
        <p:nvSpPr>
          <p:cNvPr id="7" name="Text Placeholder 7">
            <a:extLst>
              <a:ext uri="{FF2B5EF4-FFF2-40B4-BE49-F238E27FC236}">
                <a16:creationId xmlns:a16="http://schemas.microsoft.com/office/drawing/2014/main" id="{CE520323-6DBA-4341-A965-6EDD74885736}"/>
              </a:ext>
            </a:extLst>
          </p:cNvPr>
          <p:cNvSpPr>
            <a:spLocks noGrp="1"/>
          </p:cNvSpPr>
          <p:nvPr>
            <p:ph type="body" sz="quarter" idx="13"/>
          </p:nvPr>
        </p:nvSpPr>
        <p:spPr>
          <a:xfrm>
            <a:off x="838201" y="6356351"/>
            <a:ext cx="9925050" cy="365125"/>
          </a:xfrm>
        </p:spPr>
        <p:txBody>
          <a:bodyPr/>
          <a:lstStyle/>
          <a:p>
            <a:r>
              <a:rPr lang="en-CA" dirty="0"/>
              <a:t>PWH, person with hemophilia.</a:t>
            </a:r>
          </a:p>
        </p:txBody>
      </p:sp>
    </p:spTree>
    <p:extLst>
      <p:ext uri="{BB962C8B-B14F-4D97-AF65-F5344CB8AC3E}">
        <p14:creationId xmlns:p14="http://schemas.microsoft.com/office/powerpoint/2010/main" val="85349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842CB-7429-466F-B24C-DEB01887FE12}"/>
              </a:ext>
            </a:extLst>
          </p:cNvPr>
          <p:cNvSpPr>
            <a:spLocks noGrp="1"/>
          </p:cNvSpPr>
          <p:nvPr>
            <p:ph type="title"/>
          </p:nvPr>
        </p:nvSpPr>
        <p:spPr>
          <a:xfrm>
            <a:off x="838199" y="225425"/>
            <a:ext cx="10515599" cy="1090079"/>
          </a:xfrm>
        </p:spPr>
        <p:txBody>
          <a:bodyPr>
            <a:normAutofit/>
          </a:bodyPr>
          <a:lstStyle/>
          <a:p>
            <a:r>
              <a:rPr lang="en-CA" dirty="0"/>
              <a:t>Introduction</a:t>
            </a:r>
          </a:p>
        </p:txBody>
      </p:sp>
      <p:sp>
        <p:nvSpPr>
          <p:cNvPr id="4" name="Content Placeholder 3">
            <a:extLst>
              <a:ext uri="{FF2B5EF4-FFF2-40B4-BE49-F238E27FC236}">
                <a16:creationId xmlns:a16="http://schemas.microsoft.com/office/drawing/2014/main" id="{7A138064-6451-47F2-9559-D88FAE1BFBF2}"/>
              </a:ext>
            </a:extLst>
          </p:cNvPr>
          <p:cNvSpPr>
            <a:spLocks noGrp="1"/>
          </p:cNvSpPr>
          <p:nvPr>
            <p:ph idx="1"/>
          </p:nvPr>
        </p:nvSpPr>
        <p:spPr>
          <a:xfrm>
            <a:off x="838200" y="1562100"/>
            <a:ext cx="10515600" cy="4614863"/>
          </a:xfrm>
        </p:spPr>
        <p:txBody>
          <a:bodyPr>
            <a:noAutofit/>
          </a:bodyPr>
          <a:lstStyle/>
          <a:p>
            <a:pPr marL="0" indent="0">
              <a:spcBef>
                <a:spcPts val="600"/>
              </a:spcBef>
              <a:buNone/>
            </a:pPr>
            <a:r>
              <a:rPr lang="en-CA" b="1" dirty="0"/>
              <a:t>Outcome</a:t>
            </a:r>
            <a:r>
              <a:rPr lang="en-CA" dirty="0"/>
              <a:t> refers to the </a:t>
            </a:r>
            <a:r>
              <a:rPr lang="en-CA" b="1" dirty="0"/>
              <a:t>condition of a patient that results from a disease or medical intervention</a:t>
            </a:r>
            <a:r>
              <a:rPr lang="en-CA" dirty="0"/>
              <a:t>, and is assessed by clinical evaluation, including the use of:</a:t>
            </a:r>
          </a:p>
          <a:p>
            <a:pPr>
              <a:spcBef>
                <a:spcPts val="600"/>
              </a:spcBef>
            </a:pPr>
            <a:r>
              <a:rPr lang="en-CA" dirty="0"/>
              <a:t>Generic and disease-specific health related quality of life assessment instruments</a:t>
            </a:r>
          </a:p>
          <a:p>
            <a:pPr>
              <a:spcBef>
                <a:spcPts val="600"/>
              </a:spcBef>
            </a:pPr>
            <a:r>
              <a:rPr lang="en-CA" dirty="0"/>
              <a:t>Patient-reported outcome measures </a:t>
            </a:r>
          </a:p>
          <a:p>
            <a:pPr>
              <a:spcBef>
                <a:spcPts val="600"/>
              </a:spcBef>
            </a:pPr>
            <a:r>
              <a:rPr lang="en-CA" dirty="0"/>
              <a:t>Laboratory tests  </a:t>
            </a:r>
          </a:p>
          <a:p>
            <a:pPr>
              <a:spcBef>
                <a:spcPts val="600"/>
              </a:spcBef>
            </a:pPr>
            <a:r>
              <a:rPr lang="en-CA" dirty="0"/>
              <a:t>Imaging studies </a:t>
            </a:r>
          </a:p>
          <a:p>
            <a:pPr marL="0" indent="0">
              <a:spcBef>
                <a:spcPts val="600"/>
              </a:spcBef>
              <a:buNone/>
            </a:pPr>
            <a:endParaRPr lang="en-CA" dirty="0"/>
          </a:p>
          <a:p>
            <a:pPr marL="0" indent="0">
              <a:spcBef>
                <a:spcPts val="600"/>
              </a:spcBef>
              <a:buNone/>
            </a:pPr>
            <a:r>
              <a:rPr lang="en-CA" dirty="0"/>
              <a:t>Outcome assessment instruments in hemophilia measure a variety of parameters including:</a:t>
            </a:r>
          </a:p>
          <a:p>
            <a:pPr>
              <a:spcBef>
                <a:spcPts val="600"/>
              </a:spcBef>
            </a:pPr>
            <a:r>
              <a:rPr lang="en-CA" dirty="0"/>
              <a:t>Activities and participation</a:t>
            </a:r>
          </a:p>
          <a:p>
            <a:pPr>
              <a:spcBef>
                <a:spcPts val="600"/>
              </a:spcBef>
            </a:pPr>
            <a:r>
              <a:rPr lang="en-CA" dirty="0"/>
              <a:t>Body structure and function</a:t>
            </a:r>
          </a:p>
          <a:p>
            <a:pPr>
              <a:spcBef>
                <a:spcPts val="600"/>
              </a:spcBef>
            </a:pPr>
            <a:r>
              <a:rPr lang="en-CA" dirty="0"/>
              <a:t>Burden of disease</a:t>
            </a:r>
          </a:p>
          <a:p>
            <a:pPr>
              <a:spcBef>
                <a:spcPts val="600"/>
              </a:spcBef>
            </a:pPr>
            <a:r>
              <a:rPr lang="en-CA" dirty="0"/>
              <a:t>Health status </a:t>
            </a:r>
          </a:p>
        </p:txBody>
      </p:sp>
    </p:spTree>
    <p:extLst>
      <p:ext uri="{BB962C8B-B14F-4D97-AF65-F5344CB8AC3E}">
        <p14:creationId xmlns:p14="http://schemas.microsoft.com/office/powerpoint/2010/main" val="4236838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842CB-7429-466F-B24C-DEB01887FE12}"/>
              </a:ext>
            </a:extLst>
          </p:cNvPr>
          <p:cNvSpPr>
            <a:spLocks noGrp="1"/>
          </p:cNvSpPr>
          <p:nvPr>
            <p:ph type="title"/>
          </p:nvPr>
        </p:nvSpPr>
        <p:spPr>
          <a:xfrm>
            <a:off x="838199" y="225425"/>
            <a:ext cx="10515599" cy="1090079"/>
          </a:xfrm>
        </p:spPr>
        <p:txBody>
          <a:bodyPr>
            <a:normAutofit/>
          </a:bodyPr>
          <a:lstStyle/>
          <a:p>
            <a:r>
              <a:rPr lang="en-CA" dirty="0"/>
              <a:t>Outcome assessment objectives</a:t>
            </a:r>
          </a:p>
        </p:txBody>
      </p:sp>
      <p:sp>
        <p:nvSpPr>
          <p:cNvPr id="4" name="Content Placeholder 3">
            <a:extLst>
              <a:ext uri="{FF2B5EF4-FFF2-40B4-BE49-F238E27FC236}">
                <a16:creationId xmlns:a16="http://schemas.microsoft.com/office/drawing/2014/main" id="{7A138064-6451-47F2-9559-D88FAE1BFBF2}"/>
              </a:ext>
            </a:extLst>
          </p:cNvPr>
          <p:cNvSpPr>
            <a:spLocks noGrp="1"/>
          </p:cNvSpPr>
          <p:nvPr>
            <p:ph idx="1"/>
          </p:nvPr>
        </p:nvSpPr>
        <p:spPr>
          <a:xfrm>
            <a:off x="838200" y="1562100"/>
            <a:ext cx="10515600" cy="4614863"/>
          </a:xfrm>
        </p:spPr>
        <p:txBody>
          <a:bodyPr>
            <a:normAutofit/>
          </a:bodyPr>
          <a:lstStyle/>
          <a:p>
            <a:pPr marL="0" indent="0">
              <a:buNone/>
            </a:pPr>
            <a:r>
              <a:rPr lang="en-CA" dirty="0"/>
              <a:t>The </a:t>
            </a:r>
            <a:r>
              <a:rPr lang="en-CA" b="1" dirty="0"/>
              <a:t>purposes</a:t>
            </a:r>
            <a:r>
              <a:rPr lang="en-CA" dirty="0"/>
              <a:t> of outcome assessment are to:</a:t>
            </a:r>
          </a:p>
          <a:p>
            <a:r>
              <a:rPr lang="en-CA" dirty="0"/>
              <a:t>Follow an individual's disease course</a:t>
            </a:r>
          </a:p>
          <a:p>
            <a:r>
              <a:rPr lang="en-CA" dirty="0"/>
              <a:t>Obtain information to guide routine clinical care</a:t>
            </a:r>
          </a:p>
          <a:p>
            <a:r>
              <a:rPr lang="en-CA" dirty="0"/>
              <a:t>Measure response to therapy</a:t>
            </a:r>
          </a:p>
          <a:p>
            <a:r>
              <a:rPr lang="en-CA" dirty="0"/>
              <a:t>Determine whether there is a need to modify therapy</a:t>
            </a:r>
          </a:p>
          <a:p>
            <a:r>
              <a:rPr lang="en-CA" dirty="0"/>
              <a:t>Quantify the health of a group of patients</a:t>
            </a:r>
          </a:p>
          <a:p>
            <a:r>
              <a:rPr lang="en-CA" dirty="0"/>
              <a:t>Measure quality of care</a:t>
            </a:r>
          </a:p>
          <a:p>
            <a:r>
              <a:rPr lang="en-CA" dirty="0"/>
              <a:t>Advocate for resources</a:t>
            </a:r>
          </a:p>
          <a:p>
            <a:pPr lvl="0"/>
            <a:endParaRPr lang="en-CA" dirty="0"/>
          </a:p>
          <a:p>
            <a:endParaRPr lang="en-CA" dirty="0"/>
          </a:p>
        </p:txBody>
      </p:sp>
    </p:spTree>
    <p:extLst>
      <p:ext uri="{BB962C8B-B14F-4D97-AF65-F5344CB8AC3E}">
        <p14:creationId xmlns:p14="http://schemas.microsoft.com/office/powerpoint/2010/main" val="1367465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C67C3-3D6A-46E5-A11A-DF7C7247E56B}"/>
              </a:ext>
            </a:extLst>
          </p:cNvPr>
          <p:cNvSpPr>
            <a:spLocks noGrp="1"/>
          </p:cNvSpPr>
          <p:nvPr>
            <p:ph type="title"/>
          </p:nvPr>
        </p:nvSpPr>
        <p:spPr/>
        <p:txBody>
          <a:bodyPr>
            <a:noAutofit/>
          </a:bodyPr>
          <a:lstStyle/>
          <a:p>
            <a:pPr>
              <a:lnSpc>
                <a:spcPct val="100000"/>
              </a:lnSpc>
            </a:pPr>
            <a:r>
              <a:rPr lang="en-CA" sz="3400" b="1" dirty="0">
                <a:latin typeface="Arial" panose="020B0604020202020204" pitchFamily="34" charset="0"/>
                <a:cs typeface="Arial" panose="020B0604020202020204" pitchFamily="34" charset="0"/>
              </a:rPr>
              <a:t>Outcome assessment</a:t>
            </a:r>
            <a:br>
              <a:rPr lang="en-CA" sz="3400" b="1" dirty="0">
                <a:latin typeface="Arial" panose="020B0604020202020204" pitchFamily="34" charset="0"/>
                <a:cs typeface="Arial" panose="020B0604020202020204" pitchFamily="34" charset="0"/>
              </a:rPr>
            </a:br>
            <a:r>
              <a:rPr lang="en-CA" sz="3400" b="1" dirty="0">
                <a:latin typeface="Arial" panose="020B0604020202020204" pitchFamily="34" charset="0"/>
                <a:cs typeface="Arial" panose="020B0604020202020204" pitchFamily="34" charset="0"/>
              </a:rPr>
              <a:t>Two main aspects</a:t>
            </a:r>
          </a:p>
        </p:txBody>
      </p:sp>
      <p:sp>
        <p:nvSpPr>
          <p:cNvPr id="4" name="Rounded Rectangle 3">
            <a:extLst>
              <a:ext uri="{FF2B5EF4-FFF2-40B4-BE49-F238E27FC236}">
                <a16:creationId xmlns:a16="http://schemas.microsoft.com/office/drawing/2014/main" id="{49112B81-8EDF-4AEB-AAED-9A187CEF9BCA}"/>
              </a:ext>
            </a:extLst>
          </p:cNvPr>
          <p:cNvSpPr/>
          <p:nvPr/>
        </p:nvSpPr>
        <p:spPr>
          <a:xfrm>
            <a:off x="1189604" y="1896824"/>
            <a:ext cx="4515869"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panose="020B0604020202020204" pitchFamily="34" charset="0"/>
                <a:cs typeface="Arial" panose="020B0604020202020204" pitchFamily="34" charset="0"/>
              </a:rPr>
              <a:t>Disease-related outcomes =</a:t>
            </a:r>
            <a:r>
              <a:rPr lang="en-US" sz="2000" dirty="0">
                <a:solidFill>
                  <a:schemeClr val="bg1"/>
                </a:solidFill>
                <a:latin typeface="Arial" panose="020B0604020202020204" pitchFamily="34" charset="0"/>
                <a:cs typeface="Arial" panose="020B0604020202020204" pitchFamily="34" charset="0"/>
              </a:rPr>
              <a:t> effectiveness of hemostatic therapy</a:t>
            </a:r>
            <a:endParaRPr lang="en-CA" sz="2000" dirty="0">
              <a:solidFill>
                <a:schemeClr val="bg1"/>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33D3BFA8-6AC5-40B4-B040-5C64FECB9759}"/>
              </a:ext>
            </a:extLst>
          </p:cNvPr>
          <p:cNvSpPr/>
          <p:nvPr/>
        </p:nvSpPr>
        <p:spPr>
          <a:xfrm>
            <a:off x="6486525" y="1896824"/>
            <a:ext cx="4515868"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Arial" panose="020B0604020202020204" pitchFamily="34" charset="0"/>
                <a:cs typeface="Arial" panose="020B0604020202020204" pitchFamily="34" charset="0"/>
              </a:rPr>
              <a:t>Therapy-related outcomes = </a:t>
            </a:r>
            <a:r>
              <a:rPr lang="en-US" sz="2000" dirty="0">
                <a:solidFill>
                  <a:schemeClr val="bg1"/>
                </a:solidFill>
                <a:latin typeface="Arial" panose="020B0604020202020204" pitchFamily="34" charset="0"/>
                <a:cs typeface="Arial" panose="020B0604020202020204" pitchFamily="34" charset="0"/>
              </a:rPr>
              <a:t> </a:t>
            </a:r>
          </a:p>
          <a:p>
            <a:pPr algn="ctr"/>
            <a:r>
              <a:rPr lang="en-US" sz="2000" dirty="0">
                <a:solidFill>
                  <a:schemeClr val="bg1"/>
                </a:solidFill>
                <a:latin typeface="Arial" panose="020B0604020202020204" pitchFamily="34" charset="0"/>
                <a:cs typeface="Arial" panose="020B0604020202020204" pitchFamily="34" charset="0"/>
              </a:rPr>
              <a:t>what needs to be monitored</a:t>
            </a:r>
            <a:endParaRPr lang="en-CA" sz="20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09DEC75-790D-4418-A19F-7A70ACA4D07B}"/>
              </a:ext>
            </a:extLst>
          </p:cNvPr>
          <p:cNvSpPr txBox="1"/>
          <p:nvPr/>
        </p:nvSpPr>
        <p:spPr>
          <a:xfrm>
            <a:off x="1189604" y="3487190"/>
            <a:ext cx="4500000" cy="1804749"/>
          </a:xfrm>
          <a:prstGeom prst="roundRect">
            <a:avLst/>
          </a:prstGeom>
          <a:noFill/>
          <a:ln w="28575">
            <a:solidFill>
              <a:schemeClr val="accent1"/>
            </a:solidFill>
          </a:ln>
        </p:spPr>
        <p:txBody>
          <a:bodyPr wrap="square" rtlCol="0">
            <a:spAutoFit/>
          </a:bodyPr>
          <a:lstStyle/>
          <a:p>
            <a:pPr marL="285750" indent="-285750" algn="l">
              <a:buClr>
                <a:srgbClr val="642566"/>
              </a:buClr>
              <a:buFont typeface="Arial" panose="020B0604020202020204" pitchFamily="34" charset="0"/>
              <a:buChar char="•"/>
            </a:pPr>
            <a:r>
              <a:rPr lang="en-CA" sz="2000" dirty="0">
                <a:latin typeface="Arial" panose="020B0604020202020204" pitchFamily="34" charset="0"/>
                <a:cs typeface="Arial" panose="020B0604020202020204" pitchFamily="34" charset="0"/>
              </a:rPr>
              <a:t>F</a:t>
            </a:r>
            <a:r>
              <a:rPr lang="en-CA" sz="2000" b="0" i="0" u="none" strike="noStrike" baseline="0" dirty="0">
                <a:latin typeface="Arial" panose="020B0604020202020204" pitchFamily="34" charset="0"/>
                <a:cs typeface="Arial" panose="020B0604020202020204" pitchFamily="34" charset="0"/>
              </a:rPr>
              <a:t>requency of bleeding</a:t>
            </a:r>
          </a:p>
          <a:p>
            <a:pPr marL="285750" indent="-285750" algn="l">
              <a:buClr>
                <a:srgbClr val="642566"/>
              </a:buClr>
              <a:buFont typeface="Arial" panose="020B0604020202020204" pitchFamily="34" charset="0"/>
              <a:buChar char="•"/>
            </a:pPr>
            <a:r>
              <a:rPr lang="en-CA" sz="2000" dirty="0">
                <a:latin typeface="Arial" panose="020B0604020202020204" pitchFamily="34" charset="0"/>
                <a:cs typeface="Arial" panose="020B0604020202020204" pitchFamily="34" charset="0"/>
              </a:rPr>
              <a:t>Pain</a:t>
            </a:r>
            <a:endParaRPr lang="en-CA" sz="2000" b="0" i="0" u="none" strike="noStrike" baseline="0" dirty="0">
              <a:latin typeface="Arial" panose="020B0604020202020204" pitchFamily="34" charset="0"/>
              <a:cs typeface="Arial" panose="020B0604020202020204" pitchFamily="34" charset="0"/>
            </a:endParaRPr>
          </a:p>
          <a:p>
            <a:pPr marL="285750" indent="-285750" algn="l">
              <a:buClr>
                <a:srgbClr val="642566"/>
              </a:buClr>
              <a:buFont typeface="Arial" panose="020B0604020202020204" pitchFamily="34" charset="0"/>
              <a:buChar char="•"/>
            </a:pPr>
            <a:r>
              <a:rPr lang="en-US" sz="2000" b="0" i="0" u="none" strike="noStrike" baseline="0" dirty="0">
                <a:latin typeface="Arial" panose="020B0604020202020204" pitchFamily="34" charset="0"/>
                <a:cs typeface="Arial" panose="020B0604020202020204" pitchFamily="34" charset="0"/>
              </a:rPr>
              <a:t>Impact of bleeding on the musculoskeletal system</a:t>
            </a:r>
          </a:p>
          <a:p>
            <a:pPr marL="285750" indent="-285750" algn="l">
              <a:buClr>
                <a:srgbClr val="642566"/>
              </a:buClr>
              <a:buFont typeface="Arial" panose="020B0604020202020204" pitchFamily="34" charset="0"/>
              <a:buChar char="•"/>
            </a:pPr>
            <a:r>
              <a:rPr lang="en-CA" sz="2000" dirty="0">
                <a:latin typeface="Arial" panose="020B0604020202020204" pitchFamily="34" charset="0"/>
                <a:cs typeface="Arial" panose="020B0604020202020204" pitchFamily="34" charset="0"/>
              </a:rPr>
              <a:t>Quality</a:t>
            </a:r>
            <a:r>
              <a:rPr lang="fr-CA" sz="2000" dirty="0">
                <a:latin typeface="Arial" panose="020B0604020202020204" pitchFamily="34" charset="0"/>
                <a:cs typeface="Arial" panose="020B0604020202020204" pitchFamily="34" charset="0"/>
              </a:rPr>
              <a:t> of life</a:t>
            </a:r>
            <a:endParaRPr lang="en-CA" sz="2000" b="0" i="0" u="none" strike="noStrike" baseline="0" dirty="0">
              <a:latin typeface="Arial" panose="020B0604020202020204" pitchFamily="34" charset="0"/>
              <a:cs typeface="Arial" panose="020B0604020202020204" pitchFamily="34" charset="0"/>
            </a:endParaRPr>
          </a:p>
        </p:txBody>
      </p:sp>
      <p:sp>
        <p:nvSpPr>
          <p:cNvPr id="7" name="Arrow: Down 6">
            <a:extLst>
              <a:ext uri="{FF2B5EF4-FFF2-40B4-BE49-F238E27FC236}">
                <a16:creationId xmlns:a16="http://schemas.microsoft.com/office/drawing/2014/main" id="{8C542193-59C0-4B87-84C4-14B72A8E6788}"/>
              </a:ext>
            </a:extLst>
          </p:cNvPr>
          <p:cNvSpPr/>
          <p:nvPr/>
        </p:nvSpPr>
        <p:spPr>
          <a:xfrm>
            <a:off x="3265546" y="2914905"/>
            <a:ext cx="363985" cy="42612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81A5AD26-C880-41E6-95ED-E28E7A588BCA}"/>
              </a:ext>
            </a:extLst>
          </p:cNvPr>
          <p:cNvSpPr txBox="1"/>
          <p:nvPr/>
        </p:nvSpPr>
        <p:spPr>
          <a:xfrm>
            <a:off x="6494459" y="3487190"/>
            <a:ext cx="4500000" cy="1804749"/>
          </a:xfrm>
          <a:prstGeom prst="roundRect">
            <a:avLst/>
          </a:prstGeom>
          <a:noFill/>
          <a:ln w="28575">
            <a:solidFill>
              <a:schemeClr val="accent1"/>
            </a:solidFill>
          </a:ln>
        </p:spPr>
        <p:txBody>
          <a:bodyPr wrap="square" rtlCol="0">
            <a:spAutoFit/>
          </a:bodyPr>
          <a:lstStyle>
            <a:defPPr>
              <a:defRPr lang="en-US"/>
            </a:defPPr>
            <a:lvl1pPr marL="285750" indent="-285750">
              <a:buFont typeface="Arial" panose="020B0604020202020204" pitchFamily="34" charset="0"/>
              <a:buChar char="•"/>
              <a:defRPr>
                <a:latin typeface="Arial" panose="020B0604020202020204" pitchFamily="34" charset="0"/>
                <a:cs typeface="Arial" panose="020B0604020202020204" pitchFamily="34" charset="0"/>
              </a:defRPr>
            </a:lvl1pPr>
          </a:lstStyle>
          <a:p>
            <a:pPr>
              <a:buClr>
                <a:srgbClr val="642566"/>
              </a:buClr>
            </a:pPr>
            <a:r>
              <a:rPr lang="en-CA" sz="2000" dirty="0"/>
              <a:t>Inhibitor development</a:t>
            </a:r>
          </a:p>
          <a:p>
            <a:pPr>
              <a:buClr>
                <a:srgbClr val="642566"/>
              </a:buClr>
            </a:pPr>
            <a:r>
              <a:rPr lang="en-US" sz="2000" dirty="0"/>
              <a:t>Thrombosis </a:t>
            </a:r>
          </a:p>
          <a:p>
            <a:pPr>
              <a:buClr>
                <a:srgbClr val="642566"/>
              </a:buClr>
            </a:pPr>
            <a:r>
              <a:rPr lang="en-US" sz="2000" dirty="0"/>
              <a:t>Allergic/anaphylactic reactions</a:t>
            </a:r>
          </a:p>
          <a:p>
            <a:endParaRPr lang="en-US" sz="2000" dirty="0"/>
          </a:p>
          <a:p>
            <a:endParaRPr lang="en-CA" sz="2000" dirty="0"/>
          </a:p>
        </p:txBody>
      </p:sp>
      <p:sp>
        <p:nvSpPr>
          <p:cNvPr id="9" name="Arrow: Down 8">
            <a:extLst>
              <a:ext uri="{FF2B5EF4-FFF2-40B4-BE49-F238E27FC236}">
                <a16:creationId xmlns:a16="http://schemas.microsoft.com/office/drawing/2014/main" id="{FF61B6C8-88F2-44D5-AB93-DC6816784948}"/>
              </a:ext>
            </a:extLst>
          </p:cNvPr>
          <p:cNvSpPr/>
          <p:nvPr/>
        </p:nvSpPr>
        <p:spPr>
          <a:xfrm>
            <a:off x="8562467" y="2936143"/>
            <a:ext cx="363985" cy="42612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883216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40D6-7A67-49B0-921E-28749E9F4B8F}"/>
              </a:ext>
            </a:extLst>
          </p:cNvPr>
          <p:cNvSpPr>
            <a:spLocks noGrp="1"/>
          </p:cNvSpPr>
          <p:nvPr>
            <p:ph type="title"/>
          </p:nvPr>
        </p:nvSpPr>
        <p:spPr/>
        <p:txBody>
          <a:bodyPr>
            <a:noAutofit/>
          </a:bodyPr>
          <a:lstStyle/>
          <a:p>
            <a:pPr>
              <a:lnSpc>
                <a:spcPct val="100000"/>
              </a:lnSpc>
            </a:pPr>
            <a:r>
              <a:rPr lang="en-CA" sz="3400" b="1" dirty="0">
                <a:latin typeface="Arial" panose="020B0604020202020204" pitchFamily="34" charset="0"/>
                <a:cs typeface="Arial" panose="020B0604020202020204" pitchFamily="34" charset="0"/>
              </a:rPr>
              <a:t>Outcome</a:t>
            </a:r>
            <a:br>
              <a:rPr lang="en-CA" sz="3400" dirty="0">
                <a:latin typeface="Arial" panose="020B0604020202020204" pitchFamily="34" charset="0"/>
                <a:cs typeface="Arial" panose="020B0604020202020204" pitchFamily="34" charset="0"/>
              </a:rPr>
            </a:br>
            <a:r>
              <a:rPr lang="en-CA" sz="3400" b="1" dirty="0">
                <a:latin typeface="Arial" panose="020B0604020202020204" pitchFamily="34" charset="0"/>
                <a:cs typeface="Arial" panose="020B0604020202020204" pitchFamily="34" charset="0"/>
              </a:rPr>
              <a:t>Frequency of bleeding</a:t>
            </a:r>
          </a:p>
        </p:txBody>
      </p:sp>
      <p:sp>
        <p:nvSpPr>
          <p:cNvPr id="4" name="Content Placeholder 3">
            <a:extLst>
              <a:ext uri="{FF2B5EF4-FFF2-40B4-BE49-F238E27FC236}">
                <a16:creationId xmlns:a16="http://schemas.microsoft.com/office/drawing/2014/main" id="{B749B2F9-7424-40C7-B242-112E339D6564}"/>
              </a:ext>
            </a:extLst>
          </p:cNvPr>
          <p:cNvSpPr>
            <a:spLocks noGrp="1"/>
          </p:cNvSpPr>
          <p:nvPr>
            <p:ph idx="1"/>
          </p:nvPr>
        </p:nvSpPr>
        <p:spPr>
          <a:xfrm>
            <a:off x="838200" y="1562101"/>
            <a:ext cx="10515600" cy="901700"/>
          </a:xfrm>
        </p:spPr>
        <p:txBody>
          <a:bodyPr/>
          <a:lstStyle/>
          <a:p>
            <a:r>
              <a:rPr lang="en-CA" sz="2000" dirty="0"/>
              <a:t>Frequency of bleeding is the </a:t>
            </a:r>
            <a:r>
              <a:rPr lang="en-CA" sz="2000" b="1" dirty="0"/>
              <a:t>most important indicator of effectiveness of hemostatic therapy</a:t>
            </a:r>
            <a:r>
              <a:rPr lang="en-CA" sz="2000" dirty="0"/>
              <a:t> and the </a:t>
            </a:r>
            <a:r>
              <a:rPr lang="en-CA" sz="2000" b="1" dirty="0"/>
              <a:t>best surrogate predictor </a:t>
            </a:r>
            <a:r>
              <a:rPr lang="en-CA" sz="2000" dirty="0"/>
              <a:t>of long-term musculoskeletal outcomes</a:t>
            </a:r>
          </a:p>
        </p:txBody>
      </p:sp>
      <p:sp>
        <p:nvSpPr>
          <p:cNvPr id="5" name="Text Placeholder 4">
            <a:extLst>
              <a:ext uri="{FF2B5EF4-FFF2-40B4-BE49-F238E27FC236}">
                <a16:creationId xmlns:a16="http://schemas.microsoft.com/office/drawing/2014/main" id="{A561E7E7-8E55-4FC0-8AB1-B3A348F94EC5}"/>
              </a:ext>
            </a:extLst>
          </p:cNvPr>
          <p:cNvSpPr>
            <a:spLocks noGrp="1"/>
          </p:cNvSpPr>
          <p:nvPr>
            <p:ph type="body" sz="quarter" idx="13"/>
          </p:nvPr>
        </p:nvSpPr>
        <p:spPr/>
        <p:txBody>
          <a:bodyPr/>
          <a:lstStyle/>
          <a:p>
            <a:endParaRPr lang="en-CA" dirty="0"/>
          </a:p>
        </p:txBody>
      </p:sp>
      <p:graphicFrame>
        <p:nvGraphicFramePr>
          <p:cNvPr id="15" name="Table 15">
            <a:extLst>
              <a:ext uri="{FF2B5EF4-FFF2-40B4-BE49-F238E27FC236}">
                <a16:creationId xmlns:a16="http://schemas.microsoft.com/office/drawing/2014/main" id="{5D9A53B7-530A-4860-8A2F-81828A3B50BC}"/>
              </a:ext>
            </a:extLst>
          </p:cNvPr>
          <p:cNvGraphicFramePr>
            <a:graphicFrameLocks noGrp="1"/>
          </p:cNvGraphicFramePr>
          <p:nvPr>
            <p:extLst>
              <p:ext uri="{D42A27DB-BD31-4B8C-83A1-F6EECF244321}">
                <p14:modId xmlns:p14="http://schemas.microsoft.com/office/powerpoint/2010/main" val="2543221249"/>
              </p:ext>
            </p:extLst>
          </p:nvPr>
        </p:nvGraphicFramePr>
        <p:xfrm>
          <a:off x="838199" y="2715486"/>
          <a:ext cx="10575713" cy="2745513"/>
        </p:xfrm>
        <a:graphic>
          <a:graphicData uri="http://schemas.openxmlformats.org/drawingml/2006/table">
            <a:tbl>
              <a:tblPr firstRow="1" bandRow="1">
                <a:tableStyleId>{3B4B98B0-60AC-42C2-AFA5-B58CD77FA1E5}</a:tableStyleId>
              </a:tblPr>
              <a:tblGrid>
                <a:gridCol w="1846580">
                  <a:extLst>
                    <a:ext uri="{9D8B030D-6E8A-4147-A177-3AD203B41FA5}">
                      <a16:colId xmlns:a16="http://schemas.microsoft.com/office/drawing/2014/main" val="2048170916"/>
                    </a:ext>
                  </a:extLst>
                </a:gridCol>
                <a:gridCol w="8729133">
                  <a:extLst>
                    <a:ext uri="{9D8B030D-6E8A-4147-A177-3AD203B41FA5}">
                      <a16:colId xmlns:a16="http://schemas.microsoft.com/office/drawing/2014/main" val="126621766"/>
                    </a:ext>
                  </a:extLst>
                </a:gridCol>
              </a:tblGrid>
              <a:tr h="1551812">
                <a:tc>
                  <a:txBody>
                    <a:bodyPr/>
                    <a:lstStyle/>
                    <a:p>
                      <a:r>
                        <a:rPr lang="en-US" sz="2000" b="1" dirty="0">
                          <a:solidFill>
                            <a:srgbClr val="008BB0"/>
                          </a:solidFill>
                        </a:rPr>
                        <a:t>Joint bleed</a:t>
                      </a:r>
                      <a:endParaRPr lang="en-CA" sz="2000" b="1" dirty="0">
                        <a:solidFill>
                          <a:srgbClr val="008BB0"/>
                        </a:solidFill>
                      </a:endParaRPr>
                    </a:p>
                  </a:txBody>
                  <a:tcPr anchor="ctr"/>
                </a:tc>
                <a:tc>
                  <a:txBody>
                    <a:bodyPr/>
                    <a:lstStyle/>
                    <a:p>
                      <a:pPr marL="0" lvl="1" algn="l" defTabSz="666750">
                        <a:lnSpc>
                          <a:spcPct val="100000"/>
                        </a:lnSpc>
                        <a:spcBef>
                          <a:spcPct val="0"/>
                        </a:spcBef>
                        <a:spcAft>
                          <a:spcPts val="0"/>
                        </a:spcAft>
                      </a:pPr>
                      <a:r>
                        <a:rPr lang="en-US" sz="2000" b="1" kern="1200" baseline="0" dirty="0"/>
                        <a:t>An unusual sensation “aura” in the joint</a:t>
                      </a:r>
                      <a:r>
                        <a:rPr lang="en-US" sz="2000" b="0" kern="1200" baseline="0" dirty="0"/>
                        <a:t>, in combination with any of the following increasing swelling or warmth of the skin over the joint; </a:t>
                      </a:r>
                      <a:r>
                        <a:rPr lang="en-CA" sz="2000" b="0" kern="1200" baseline="0" dirty="0"/>
                        <a:t>increasing pain; or </a:t>
                      </a:r>
                      <a:r>
                        <a:rPr lang="en-US" sz="2000" b="0" kern="1200" baseline="0" dirty="0"/>
                        <a:t>progressive loss of range of motion or difficulty in using the limb as compared with baseline.</a:t>
                      </a:r>
                      <a:endParaRPr lang="en-CA" sz="2000" kern="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77254693"/>
                  </a:ext>
                </a:extLst>
              </a:tr>
              <a:tr h="1193701">
                <a:tc>
                  <a:txBody>
                    <a:bodyPr/>
                    <a:lstStyle/>
                    <a:p>
                      <a:r>
                        <a:rPr lang="en-US" sz="2000" b="1" dirty="0">
                          <a:solidFill>
                            <a:srgbClr val="008BB0"/>
                          </a:solidFill>
                        </a:rPr>
                        <a:t>Muscle bleed</a:t>
                      </a:r>
                    </a:p>
                  </a:txBody>
                  <a:tcPr anchor="ctr"/>
                </a:tc>
                <a:tc>
                  <a:txBody>
                    <a:bodyPr/>
                    <a:lstStyle/>
                    <a:p>
                      <a:pPr marL="0" lvl="1" algn="l" defTabSz="666750">
                        <a:lnSpc>
                          <a:spcPct val="100000"/>
                        </a:lnSpc>
                        <a:spcBef>
                          <a:spcPct val="0"/>
                        </a:spcBef>
                        <a:spcAft>
                          <a:spcPts val="0"/>
                        </a:spcAft>
                      </a:pPr>
                      <a:r>
                        <a:rPr lang="en-US" sz="2000" b="1" kern="1200" baseline="0" dirty="0"/>
                        <a:t>An episode of bleeding into a muscle, </a:t>
                      </a:r>
                      <a:r>
                        <a:rPr lang="en-US" sz="2000" b="0" kern="1200" baseline="0" dirty="0"/>
                        <a:t>determined clinically and/or by imaging studies, generally associated with pain and/or swelling and loss of movement over </a:t>
                      </a:r>
                      <a:r>
                        <a:rPr lang="en-CA" sz="2000" b="0" kern="1200" baseline="0" dirty="0"/>
                        <a:t>baseline.</a:t>
                      </a:r>
                      <a:endParaRPr lang="en-CA" sz="2000" kern="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00195412"/>
                  </a:ext>
                </a:extLst>
              </a:tr>
            </a:tbl>
          </a:graphicData>
        </a:graphic>
      </p:graphicFrame>
    </p:spTree>
    <p:extLst>
      <p:ext uri="{BB962C8B-B14F-4D97-AF65-F5344CB8AC3E}">
        <p14:creationId xmlns:p14="http://schemas.microsoft.com/office/powerpoint/2010/main" val="235625003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FH">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4474</TotalTime>
  <Words>2174</Words>
  <Application>Microsoft Office PowerPoint</Application>
  <PresentationFormat>Widescreen</PresentationFormat>
  <Paragraphs>229</Paragraphs>
  <Slides>33</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33</vt:i4>
      </vt:variant>
    </vt:vector>
  </HeadingPairs>
  <TitlesOfParts>
    <vt:vector size="37" baseType="lpstr">
      <vt:lpstr>Arial</vt:lpstr>
      <vt:lpstr>Calibri</vt:lpstr>
      <vt:lpstr>Office Theme</vt:lpstr>
      <vt:lpstr>WFH</vt:lpstr>
      <vt:lpstr>Hemophilia Guidelines for All</vt:lpstr>
      <vt:lpstr>WFH Guidelines for the Management of Hemophilia</vt:lpstr>
      <vt:lpstr>Chapter 11: Outcome Assessment</vt:lpstr>
      <vt:lpstr>Disclosures: Pradeep M. Poonnoose </vt:lpstr>
      <vt:lpstr>Authors</vt:lpstr>
      <vt:lpstr>Introduction</vt:lpstr>
      <vt:lpstr>Outcome assessment objectives</vt:lpstr>
      <vt:lpstr>Outcome assessment Two main aspects</vt:lpstr>
      <vt:lpstr>Outcome Frequency of bleeding</vt:lpstr>
      <vt:lpstr>Outcome Frequency of bleeding</vt:lpstr>
      <vt:lpstr>Until two decades ago, severity of joint  arthropathy was assessed by:</vt:lpstr>
      <vt:lpstr>PowerPoint Presentation</vt:lpstr>
      <vt:lpstr>PowerPoint Presentation</vt:lpstr>
      <vt:lpstr>Outcome assessment instruments  ICF model</vt:lpstr>
      <vt:lpstr>Outcome assessment instruments  Body structure and function</vt:lpstr>
      <vt:lpstr>Outcome assessment instruments  Body structure and function</vt:lpstr>
      <vt:lpstr>Recommended measures  Body structure and function</vt:lpstr>
      <vt:lpstr>Outcome assessment instruments  Body structure and function</vt:lpstr>
      <vt:lpstr>PowerPoint Presentation</vt:lpstr>
      <vt:lpstr>PowerPoint Presentation</vt:lpstr>
      <vt:lpstr>Outcome assessment instruments Activity and participation scales</vt:lpstr>
      <vt:lpstr>Outcome assessment instruments Activity and participation scales</vt:lpstr>
      <vt:lpstr>Outcome assessment instruments Activity and participation scales</vt:lpstr>
      <vt:lpstr>Clinical Scenario:</vt:lpstr>
      <vt:lpstr>ICF Model Environmental and personal factors</vt:lpstr>
      <vt:lpstr>Economic factors to consider</vt:lpstr>
      <vt:lpstr>Health-related quality of life</vt:lpstr>
      <vt:lpstr>Health-related quality of life</vt:lpstr>
      <vt:lpstr>Patient-reported outcomes</vt:lpstr>
      <vt:lpstr>Recommendations</vt:lpstr>
      <vt:lpstr>Core set of measures for use in the  clinic or research setting</vt:lpstr>
      <vt:lpstr>Conclusions</vt:lpstr>
      <vt:lpstr>Thank you to the Hemophilia Alliance for their support in developing this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Jubb</dc:creator>
  <cp:lastModifiedBy>Iris Boraschi</cp:lastModifiedBy>
  <cp:revision>126</cp:revision>
  <dcterms:created xsi:type="dcterms:W3CDTF">2020-08-28T16:07:48Z</dcterms:created>
  <dcterms:modified xsi:type="dcterms:W3CDTF">2021-03-31T15:52:45Z</dcterms:modified>
</cp:coreProperties>
</file>