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4"/>
    <p:sldMasterId id="2147483745" r:id="rId5"/>
  </p:sldMasterIdLst>
  <p:notesMasterIdLst>
    <p:notesMasterId r:id="rId39"/>
  </p:notesMasterIdLst>
  <p:sldIdLst>
    <p:sldId id="2915" r:id="rId6"/>
    <p:sldId id="2971" r:id="rId7"/>
    <p:sldId id="2972" r:id="rId8"/>
    <p:sldId id="2918" r:id="rId9"/>
    <p:sldId id="262" r:id="rId10"/>
    <p:sldId id="263" r:id="rId11"/>
    <p:sldId id="256" r:id="rId12"/>
    <p:sldId id="258" r:id="rId13"/>
    <p:sldId id="2910" r:id="rId14"/>
    <p:sldId id="379" r:id="rId15"/>
    <p:sldId id="287" r:id="rId16"/>
    <p:sldId id="260" r:id="rId17"/>
    <p:sldId id="387" r:id="rId18"/>
    <p:sldId id="290" r:id="rId19"/>
    <p:sldId id="266" r:id="rId20"/>
    <p:sldId id="265" r:id="rId21"/>
    <p:sldId id="277" r:id="rId22"/>
    <p:sldId id="376" r:id="rId23"/>
    <p:sldId id="295" r:id="rId24"/>
    <p:sldId id="386" r:id="rId25"/>
    <p:sldId id="268" r:id="rId26"/>
    <p:sldId id="264" r:id="rId27"/>
    <p:sldId id="267" r:id="rId28"/>
    <p:sldId id="274" r:id="rId29"/>
    <p:sldId id="280" r:id="rId30"/>
    <p:sldId id="269" r:id="rId31"/>
    <p:sldId id="271" r:id="rId32"/>
    <p:sldId id="270" r:id="rId33"/>
    <p:sldId id="325" r:id="rId34"/>
    <p:sldId id="275" r:id="rId35"/>
    <p:sldId id="289" r:id="rId36"/>
    <p:sldId id="388" r:id="rId37"/>
    <p:sldId id="2765"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E60D2E"/>
    <a:srgbClr val="642566"/>
    <a:srgbClr val="008BB0"/>
    <a:srgbClr val="FDB913"/>
    <a:srgbClr val="719500"/>
    <a:srgbClr val="D9D9D9"/>
    <a:srgbClr val="FFFFFF"/>
    <a:srgbClr val="E7EEF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6" autoAdjust="0"/>
    <p:restoredTop sz="94660"/>
  </p:normalViewPr>
  <p:slideViewPr>
    <p:cSldViewPr snapToGrid="0">
      <p:cViewPr varScale="1">
        <p:scale>
          <a:sx n="67" d="100"/>
          <a:sy n="67" d="100"/>
        </p:scale>
        <p:origin x="645" y="42"/>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view3D>
      <c:rotX val="15"/>
      <c:rotY val="20"/>
      <c:rAngAx val="0"/>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3572370440834752"/>
          <c:y val="9.039626020067941E-2"/>
          <c:w val="0.7463741146266093"/>
          <c:h val="0.7704725907107558"/>
        </c:manualLayout>
      </c:layout>
      <c:bar3DChart>
        <c:barDir val="col"/>
        <c:grouping val="standard"/>
        <c:varyColors val="0"/>
        <c:ser>
          <c:idx val="0"/>
          <c:order val="0"/>
          <c:tx>
            <c:strRef>
              <c:f>'Stats for summary plot slide'!$B$12</c:f>
              <c:strCache>
                <c:ptCount val="1"/>
                <c:pt idx="0">
                  <c:v>2013</c:v>
                </c:pt>
              </c:strCache>
            </c:strRef>
          </c:tx>
          <c:spPr>
            <a:solidFill>
              <a:schemeClr val="accent1">
                <a:tint val="50000"/>
              </a:schemeClr>
            </a:solidFill>
            <a:ln>
              <a:noFill/>
            </a:ln>
            <a:effectLst/>
            <a:sp3d/>
          </c:spPr>
          <c:invertIfNegative val="0"/>
          <c:dLbls>
            <c:dLbl>
              <c:idx val="6"/>
              <c:layout>
                <c:manualLayout>
                  <c:x val="7.7350454203351446E-2"/>
                  <c:y val="0.13931328775780846"/>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095-473A-8F94-9FB47D62A87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slide'!$B$13:$B$19</c:f>
              <c:numCache>
                <c:formatCode>General</c:formatCode>
                <c:ptCount val="7"/>
                <c:pt idx="0">
                  <c:v>23480</c:v>
                </c:pt>
                <c:pt idx="1">
                  <c:v>5535</c:v>
                </c:pt>
                <c:pt idx="2">
                  <c:v>4993</c:v>
                </c:pt>
                <c:pt idx="3">
                  <c:v>0</c:v>
                </c:pt>
                <c:pt idx="4">
                  <c:v>41</c:v>
                </c:pt>
                <c:pt idx="5">
                  <c:v>18</c:v>
                </c:pt>
                <c:pt idx="6">
                  <c:v>34067</c:v>
                </c:pt>
              </c:numCache>
            </c:numRef>
          </c:val>
          <c:extLst>
            <c:ext xmlns:c16="http://schemas.microsoft.com/office/drawing/2014/chart" uri="{C3380CC4-5D6E-409C-BE32-E72D297353CC}">
              <c16:uniqueId val="{00000001-F095-473A-8F94-9FB47D62A877}"/>
            </c:ext>
          </c:extLst>
        </c:ser>
        <c:ser>
          <c:idx val="1"/>
          <c:order val="1"/>
          <c:tx>
            <c:strRef>
              <c:f>'Stats for summary plot slide'!$C$12</c:f>
              <c:strCache>
                <c:ptCount val="1"/>
                <c:pt idx="0">
                  <c:v>2014</c:v>
                </c:pt>
              </c:strCache>
            </c:strRef>
          </c:tx>
          <c:spPr>
            <a:solidFill>
              <a:schemeClr val="accent1">
                <a:tint val="70000"/>
              </a:schemeClr>
            </a:solidFill>
            <a:ln>
              <a:noFill/>
            </a:ln>
            <a:effectLst/>
            <a:sp3d/>
          </c:spPr>
          <c:invertIfNegative val="0"/>
          <c:dLbls>
            <c:dLbl>
              <c:idx val="6"/>
              <c:layout>
                <c:manualLayout>
                  <c:x val="7.6065048038235231E-2"/>
                  <c:y val="0.28417546125489018"/>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095-473A-8F94-9FB47D62A877}"/>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slide'!$C$13:$C$19</c:f>
              <c:numCache>
                <c:formatCode>General</c:formatCode>
                <c:ptCount val="7"/>
                <c:pt idx="0">
                  <c:v>65265</c:v>
                </c:pt>
                <c:pt idx="1">
                  <c:v>18471</c:v>
                </c:pt>
                <c:pt idx="2">
                  <c:v>3568</c:v>
                </c:pt>
                <c:pt idx="3">
                  <c:v>441</c:v>
                </c:pt>
                <c:pt idx="4">
                  <c:v>1270</c:v>
                </c:pt>
                <c:pt idx="5">
                  <c:v>312</c:v>
                </c:pt>
                <c:pt idx="6">
                  <c:v>89327</c:v>
                </c:pt>
              </c:numCache>
            </c:numRef>
          </c:val>
          <c:extLst>
            <c:ext xmlns:c16="http://schemas.microsoft.com/office/drawing/2014/chart" uri="{C3380CC4-5D6E-409C-BE32-E72D297353CC}">
              <c16:uniqueId val="{00000003-F095-473A-8F94-9FB47D62A877}"/>
            </c:ext>
          </c:extLst>
        </c:ser>
        <c:ser>
          <c:idx val="2"/>
          <c:order val="2"/>
          <c:tx>
            <c:strRef>
              <c:f>'Stats for summary plot slide'!$D$12</c:f>
              <c:strCache>
                <c:ptCount val="1"/>
                <c:pt idx="0">
                  <c:v>2015</c:v>
                </c:pt>
              </c:strCache>
            </c:strRef>
          </c:tx>
          <c:spPr>
            <a:solidFill>
              <a:schemeClr val="accent1">
                <a:tint val="90000"/>
              </a:schemeClr>
            </a:solidFill>
            <a:ln>
              <a:noFill/>
            </a:ln>
            <a:effectLst/>
            <a:sp3d/>
          </c:spPr>
          <c:invertIfNegative val="0"/>
          <c:dLbls>
            <c:dLbl>
              <c:idx val="6"/>
              <c:layout>
                <c:manualLayout>
                  <c:x val="7.6657778904080098E-2"/>
                  <c:y val="0.38792614828517458"/>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F095-473A-8F94-9FB47D62A8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slide'!$D$13:$D$19</c:f>
              <c:numCache>
                <c:formatCode>General</c:formatCode>
                <c:ptCount val="7"/>
                <c:pt idx="0">
                  <c:v>77162</c:v>
                </c:pt>
                <c:pt idx="1">
                  <c:v>39706</c:v>
                </c:pt>
                <c:pt idx="2">
                  <c:v>8103</c:v>
                </c:pt>
                <c:pt idx="3">
                  <c:v>2234</c:v>
                </c:pt>
                <c:pt idx="4">
                  <c:v>2127</c:v>
                </c:pt>
                <c:pt idx="5">
                  <c:v>1517</c:v>
                </c:pt>
                <c:pt idx="6">
                  <c:v>130849</c:v>
                </c:pt>
              </c:numCache>
            </c:numRef>
          </c:val>
          <c:extLst>
            <c:ext xmlns:c16="http://schemas.microsoft.com/office/drawing/2014/chart" uri="{C3380CC4-5D6E-409C-BE32-E72D297353CC}">
              <c16:uniqueId val="{00000005-F095-473A-8F94-9FB47D62A877}"/>
            </c:ext>
          </c:extLst>
        </c:ser>
        <c:ser>
          <c:idx val="3"/>
          <c:order val="3"/>
          <c:tx>
            <c:strRef>
              <c:f>'Stats for summary plot slide'!$E$12</c:f>
              <c:strCache>
                <c:ptCount val="1"/>
                <c:pt idx="0">
                  <c:v>2016</c:v>
                </c:pt>
              </c:strCache>
            </c:strRef>
          </c:tx>
          <c:spPr>
            <a:solidFill>
              <a:schemeClr val="accent1">
                <a:shade val="90000"/>
              </a:schemeClr>
            </a:solidFill>
            <a:ln>
              <a:noFill/>
            </a:ln>
            <a:effectLst/>
            <a:sp3d/>
          </c:spPr>
          <c:invertIfNegative val="0"/>
          <c:dLbls>
            <c:dLbl>
              <c:idx val="6"/>
              <c:layout>
                <c:manualLayout>
                  <c:x val="7.7576419239590105E-2"/>
                  <c:y val="0.48163142828564759"/>
                </c:manualLayout>
              </c:layout>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F095-473A-8F94-9FB47D62A87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slide'!$E$13:$E$19</c:f>
              <c:numCache>
                <c:formatCode>General</c:formatCode>
                <c:ptCount val="7"/>
                <c:pt idx="0">
                  <c:v>103667</c:v>
                </c:pt>
                <c:pt idx="1">
                  <c:v>50605</c:v>
                </c:pt>
                <c:pt idx="2">
                  <c:v>9451</c:v>
                </c:pt>
                <c:pt idx="3">
                  <c:v>5758</c:v>
                </c:pt>
                <c:pt idx="4">
                  <c:v>4075</c:v>
                </c:pt>
                <c:pt idx="5">
                  <c:v>2027</c:v>
                </c:pt>
                <c:pt idx="6">
                  <c:v>175583</c:v>
                </c:pt>
              </c:numCache>
            </c:numRef>
          </c:val>
          <c:extLst>
            <c:ext xmlns:c16="http://schemas.microsoft.com/office/drawing/2014/chart" uri="{C3380CC4-5D6E-409C-BE32-E72D297353CC}">
              <c16:uniqueId val="{00000007-F095-473A-8F94-9FB47D62A877}"/>
            </c:ext>
          </c:extLst>
        </c:ser>
        <c:ser>
          <c:idx val="4"/>
          <c:order val="4"/>
          <c:tx>
            <c:strRef>
              <c:f>'Stats for summary plot slide'!$F$12</c:f>
              <c:strCache>
                <c:ptCount val="1"/>
                <c:pt idx="0">
                  <c:v>2017</c:v>
                </c:pt>
              </c:strCache>
            </c:strRef>
          </c:tx>
          <c:spPr>
            <a:solidFill>
              <a:schemeClr val="accent1">
                <a:shade val="70000"/>
              </a:schemeClr>
            </a:solidFill>
            <a:ln>
              <a:noFill/>
            </a:ln>
            <a:effectLst/>
            <a:sp3d/>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F095-473A-8F94-9FB47D62A877}"/>
                </c:ext>
              </c:extLst>
            </c:dLbl>
            <c:dLbl>
              <c:idx val="1"/>
              <c:delete val="1"/>
              <c:extLst>
                <c:ext xmlns:c15="http://schemas.microsoft.com/office/drawing/2012/chart" uri="{CE6537A1-D6FC-4f65-9D91-7224C49458BB}"/>
                <c:ext xmlns:c16="http://schemas.microsoft.com/office/drawing/2014/chart" uri="{C3380CC4-5D6E-409C-BE32-E72D297353CC}">
                  <c16:uniqueId val="{00000009-F095-473A-8F94-9FB47D62A877}"/>
                </c:ext>
              </c:extLst>
            </c:dLbl>
            <c:dLbl>
              <c:idx val="2"/>
              <c:delete val="1"/>
              <c:extLst>
                <c:ext xmlns:c15="http://schemas.microsoft.com/office/drawing/2012/chart" uri="{CE6537A1-D6FC-4f65-9D91-7224C49458BB}"/>
                <c:ext xmlns:c16="http://schemas.microsoft.com/office/drawing/2014/chart" uri="{C3380CC4-5D6E-409C-BE32-E72D297353CC}">
                  <c16:uniqueId val="{0000000A-F095-473A-8F94-9FB47D62A877}"/>
                </c:ext>
              </c:extLst>
            </c:dLbl>
            <c:dLbl>
              <c:idx val="3"/>
              <c:delete val="1"/>
              <c:extLst>
                <c:ext xmlns:c15="http://schemas.microsoft.com/office/drawing/2012/chart" uri="{CE6537A1-D6FC-4f65-9D91-7224C49458BB}"/>
                <c:ext xmlns:c16="http://schemas.microsoft.com/office/drawing/2014/chart" uri="{C3380CC4-5D6E-409C-BE32-E72D297353CC}">
                  <c16:uniqueId val="{0000000B-F095-473A-8F94-9FB47D62A877}"/>
                </c:ext>
              </c:extLst>
            </c:dLbl>
            <c:dLbl>
              <c:idx val="4"/>
              <c:delete val="1"/>
              <c:extLst>
                <c:ext xmlns:c15="http://schemas.microsoft.com/office/drawing/2012/chart" uri="{CE6537A1-D6FC-4f65-9D91-7224C49458BB}"/>
                <c:ext xmlns:c16="http://schemas.microsoft.com/office/drawing/2014/chart" uri="{C3380CC4-5D6E-409C-BE32-E72D297353CC}">
                  <c16:uniqueId val="{0000000C-F095-473A-8F94-9FB47D62A877}"/>
                </c:ext>
              </c:extLst>
            </c:dLbl>
            <c:dLbl>
              <c:idx val="5"/>
              <c:delete val="1"/>
              <c:extLst>
                <c:ext xmlns:c15="http://schemas.microsoft.com/office/drawing/2012/chart" uri="{CE6537A1-D6FC-4f65-9D91-7224C49458BB}"/>
                <c:ext xmlns:c16="http://schemas.microsoft.com/office/drawing/2014/chart" uri="{C3380CC4-5D6E-409C-BE32-E72D297353CC}">
                  <c16:uniqueId val="{0000000D-F095-473A-8F94-9FB47D62A877}"/>
                </c:ext>
              </c:extLst>
            </c:dLbl>
            <c:dLbl>
              <c:idx val="6"/>
              <c:layout>
                <c:manualLayout>
                  <c:x val="7.3636933184993841E-2"/>
                  <c:y val="0.4864926010710659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F095-473A-8F94-9FB47D62A8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slide'!$F$13:$F$19</c:f>
              <c:numCache>
                <c:formatCode>General</c:formatCode>
                <c:ptCount val="7"/>
                <c:pt idx="0">
                  <c:v>118874</c:v>
                </c:pt>
                <c:pt idx="1">
                  <c:v>41376</c:v>
                </c:pt>
                <c:pt idx="2">
                  <c:v>12358</c:v>
                </c:pt>
                <c:pt idx="3">
                  <c:v>7851</c:v>
                </c:pt>
                <c:pt idx="4">
                  <c:v>4439</c:v>
                </c:pt>
                <c:pt idx="5">
                  <c:v>3186</c:v>
                </c:pt>
                <c:pt idx="6">
                  <c:v>188084</c:v>
                </c:pt>
              </c:numCache>
            </c:numRef>
          </c:val>
          <c:extLst>
            <c:ext xmlns:c16="http://schemas.microsoft.com/office/drawing/2014/chart" uri="{C3380CC4-5D6E-409C-BE32-E72D297353CC}">
              <c16:uniqueId val="{0000000F-F095-473A-8F94-9FB47D62A877}"/>
            </c:ext>
          </c:extLst>
        </c:ser>
        <c:ser>
          <c:idx val="5"/>
          <c:order val="5"/>
          <c:tx>
            <c:strRef>
              <c:f>'Stats for summary plot slide'!$G$12</c:f>
              <c:strCache>
                <c:ptCount val="1"/>
                <c:pt idx="0">
                  <c:v>2018</c:v>
                </c:pt>
              </c:strCache>
            </c:strRef>
          </c:tx>
          <c:spPr>
            <a:solidFill>
              <a:schemeClr val="accent1">
                <a:shade val="50000"/>
              </a:schemeClr>
            </a:solidFill>
            <a:ln>
              <a:noFill/>
            </a:ln>
            <a:effectLst/>
            <a:sp3d/>
          </c:spPr>
          <c:invertIfNegative val="0"/>
          <c:dLbls>
            <c:dLbl>
              <c:idx val="6"/>
              <c:layout>
                <c:manualLayout>
                  <c:x val="7.4352840784556465E-2"/>
                  <c:y val="0.48975013654051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F095-473A-8F94-9FB47D62A87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'Stats for summary plot slide'!$A$13:$A$19</c:f>
              <c:strCache>
                <c:ptCount val="7"/>
                <c:pt idx="0">
                  <c:v>English</c:v>
                </c:pt>
                <c:pt idx="1">
                  <c:v>Spanish</c:v>
                </c:pt>
                <c:pt idx="2">
                  <c:v>French</c:v>
                </c:pt>
                <c:pt idx="3">
                  <c:v>Arabic</c:v>
                </c:pt>
                <c:pt idx="4">
                  <c:v>Russian</c:v>
                </c:pt>
                <c:pt idx="5">
                  <c:v>Chinese</c:v>
                </c:pt>
                <c:pt idx="6">
                  <c:v>TOTAL</c:v>
                </c:pt>
              </c:strCache>
            </c:strRef>
          </c:cat>
          <c:val>
            <c:numRef>
              <c:f>'Stats for summary plot slide'!$G$13:$G$19</c:f>
              <c:numCache>
                <c:formatCode>General</c:formatCode>
                <c:ptCount val="7"/>
                <c:pt idx="0">
                  <c:v>123099</c:v>
                </c:pt>
                <c:pt idx="1">
                  <c:v>42471</c:v>
                </c:pt>
                <c:pt idx="2">
                  <c:v>17902</c:v>
                </c:pt>
                <c:pt idx="3">
                  <c:v>6452</c:v>
                </c:pt>
                <c:pt idx="4">
                  <c:v>4714</c:v>
                </c:pt>
                <c:pt idx="5">
                  <c:v>4810</c:v>
                </c:pt>
                <c:pt idx="6">
                  <c:v>199448</c:v>
                </c:pt>
              </c:numCache>
            </c:numRef>
          </c:val>
          <c:extLst>
            <c:ext xmlns:c16="http://schemas.microsoft.com/office/drawing/2014/chart" uri="{C3380CC4-5D6E-409C-BE32-E72D297353CC}">
              <c16:uniqueId val="{00000011-F095-473A-8F94-9FB47D62A877}"/>
            </c:ext>
          </c:extLst>
        </c:ser>
        <c:dLbls>
          <c:showLegendKey val="0"/>
          <c:showVal val="0"/>
          <c:showCatName val="0"/>
          <c:showSerName val="0"/>
          <c:showPercent val="0"/>
          <c:showBubbleSize val="0"/>
        </c:dLbls>
        <c:gapWidth val="150"/>
        <c:shape val="box"/>
        <c:axId val="501209408"/>
        <c:axId val="501213720"/>
        <c:axId val="504935976"/>
      </c:bar3DChart>
      <c:catAx>
        <c:axId val="501209408"/>
        <c:scaling>
          <c:orientation val="minMax"/>
        </c:scaling>
        <c:delete val="0"/>
        <c:axPos val="b"/>
        <c:numFmt formatCode="General" sourceLinked="0"/>
        <c:majorTickMark val="none"/>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1213720"/>
        <c:crosses val="autoZero"/>
        <c:auto val="1"/>
        <c:lblAlgn val="ctr"/>
        <c:lblOffset val="100"/>
        <c:noMultiLvlLbl val="0"/>
      </c:catAx>
      <c:valAx>
        <c:axId val="501213720"/>
        <c:scaling>
          <c:orientation val="minMax"/>
        </c:scaling>
        <c:delete val="0"/>
        <c:axPos val="l"/>
        <c:majorGridlines>
          <c:spPr>
            <a:ln w="6350" cap="flat" cmpd="sng" algn="ctr">
              <a:solidFill>
                <a:schemeClr val="tx1">
                  <a:tint val="75000"/>
                </a:schemeClr>
              </a:solidFill>
              <a:prstDash val="solid"/>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r>
                  <a:rPr lang="en-US" sz="1800" dirty="0"/>
                  <a:t>All media</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tint val="7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01209408"/>
        <c:crosses val="autoZero"/>
        <c:crossBetween val="between"/>
      </c:valAx>
      <c:serAx>
        <c:axId val="504935976"/>
        <c:scaling>
          <c:orientation val="minMax"/>
        </c:scaling>
        <c:delete val="1"/>
        <c:axPos val="b"/>
        <c:majorTickMark val="none"/>
        <c:minorTickMark val="none"/>
        <c:tickLblPos val="nextTo"/>
        <c:crossAx val="501213720"/>
        <c:crosses val="autoZero"/>
      </c:serAx>
      <c:spPr>
        <a:noFill/>
        <a:ln>
          <a:noFill/>
        </a:ln>
        <a:effectLst/>
      </c:spPr>
    </c:plotArea>
    <c:legend>
      <c:legendPos val="r"/>
      <c:layout>
        <c:manualLayout>
          <c:xMode val="edge"/>
          <c:yMode val="edge"/>
          <c:x val="0.88276248683714142"/>
          <c:y val="0.16060906822429336"/>
          <c:w val="6.9374890476164575E-2"/>
          <c:h val="0.2688725891542180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w="6350" cap="flat" cmpd="sng" algn="ctr">
      <a:noFill/>
      <a:prstDash val="solid"/>
      <a:miter lim="800000"/>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104">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mods="ignoreCSTransforms">
      <cs:styleClr val="0">
        <a:shade val="25000"/>
      </cs:styl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mods="ignoreCSTransforms">
      <cs:styleClr val="0">
        <a:tint val="25000"/>
      </cs:styl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6607F1-39E0-4686-B270-A5609831B5A4}" type="doc">
      <dgm:prSet loTypeId="urn:microsoft.com/office/officeart/2005/8/layout/chevron1" loCatId="process" qsTypeId="urn:microsoft.com/office/officeart/2005/8/quickstyle/simple2" qsCatId="simple" csTypeId="urn:microsoft.com/office/officeart/2005/8/colors/accent2_2" csCatId="accent2" phldr="1"/>
      <dgm:spPr/>
    </dgm:pt>
    <dgm:pt modelId="{10ACB85A-EF88-450B-B5EB-6657CA012CED}">
      <dgm:prSet phldrT="[Text]" custT="1"/>
      <dgm:spPr>
        <a:noFill/>
        <a:ln w="38100">
          <a:solidFill>
            <a:srgbClr val="008BB0"/>
          </a:solidFill>
        </a:ln>
      </dgm:spPr>
      <dgm:t>
        <a:bodyPr/>
        <a:lstStyle/>
        <a:p>
          <a:r>
            <a:rPr lang="en-US" sz="2400" dirty="0">
              <a:solidFill>
                <a:schemeClr val="tx1"/>
              </a:solidFill>
            </a:rPr>
            <a:t>Severe   (0-1%)</a:t>
          </a:r>
        </a:p>
      </dgm:t>
    </dgm:pt>
    <dgm:pt modelId="{5EC2B526-0900-47DF-9E31-ABAA7C8616A2}" type="parTrans" cxnId="{B684A044-0AF8-407F-B4C5-EFDC9EE18707}">
      <dgm:prSet/>
      <dgm:spPr/>
      <dgm:t>
        <a:bodyPr/>
        <a:lstStyle/>
        <a:p>
          <a:endParaRPr lang="en-US"/>
        </a:p>
      </dgm:t>
    </dgm:pt>
    <dgm:pt modelId="{5D5D6061-06C1-4F79-AE3C-BAA3A8F695E4}" type="sibTrans" cxnId="{B684A044-0AF8-407F-B4C5-EFDC9EE18707}">
      <dgm:prSet/>
      <dgm:spPr/>
      <dgm:t>
        <a:bodyPr/>
        <a:lstStyle/>
        <a:p>
          <a:endParaRPr lang="en-US"/>
        </a:p>
      </dgm:t>
    </dgm:pt>
    <dgm:pt modelId="{B0B32EB4-4C9D-4910-9310-617166CF5118}">
      <dgm:prSet phldrT="[Text]" custT="1"/>
      <dgm:spPr>
        <a:noFill/>
        <a:ln w="38100" cap="flat" cmpd="sng" algn="ctr">
          <a:solidFill>
            <a:srgbClr val="008BB0"/>
          </a:solidFill>
          <a:prstDash val="solid"/>
          <a:miter lim="800000"/>
        </a:ln>
        <a:effectLst/>
      </dgm:spPr>
      <dgm:t>
        <a:bodyPr spcFirstLastPara="0" vert="horz" wrap="square" lIns="96012" tIns="32004" rIns="32004" bIns="32004" numCol="1" spcCol="1270" anchor="ctr" anchorCtr="0"/>
        <a:lstStyle/>
        <a:p>
          <a:pPr marL="0" lvl="0" indent="0" algn="ctr" defTabSz="1066800">
            <a:lnSpc>
              <a:spcPct val="90000"/>
            </a:lnSpc>
            <a:spcBef>
              <a:spcPct val="0"/>
            </a:spcBef>
            <a:spcAft>
              <a:spcPct val="35000"/>
            </a:spcAft>
            <a:buNone/>
          </a:pPr>
          <a:r>
            <a:rPr lang="en-US" sz="2400" kern="1200" dirty="0">
              <a:solidFill>
                <a:prstClr val="black"/>
              </a:solidFill>
              <a:latin typeface="Arial" panose="020B0604020202020204"/>
              <a:ea typeface="+mn-ea"/>
              <a:cs typeface="+mn-cs"/>
            </a:rPr>
            <a:t>Mild         (5-50%)</a:t>
          </a:r>
        </a:p>
      </dgm:t>
    </dgm:pt>
    <dgm:pt modelId="{C22FAF23-1EFA-40AC-B00D-AA349575B7DA}" type="parTrans" cxnId="{F301DE56-988B-4C28-A96C-81B09E268E88}">
      <dgm:prSet/>
      <dgm:spPr/>
      <dgm:t>
        <a:bodyPr/>
        <a:lstStyle/>
        <a:p>
          <a:endParaRPr lang="en-US"/>
        </a:p>
      </dgm:t>
    </dgm:pt>
    <dgm:pt modelId="{62706846-A27A-4A00-A265-318BF207F19D}" type="sibTrans" cxnId="{F301DE56-988B-4C28-A96C-81B09E268E88}">
      <dgm:prSet/>
      <dgm:spPr/>
      <dgm:t>
        <a:bodyPr/>
        <a:lstStyle/>
        <a:p>
          <a:endParaRPr lang="en-US"/>
        </a:p>
      </dgm:t>
    </dgm:pt>
    <dgm:pt modelId="{6A7EE591-59BE-4EDD-AE63-D684FA137FBA}">
      <dgm:prSet phldrT="[Text]" custT="1"/>
      <dgm:spPr>
        <a:noFill/>
        <a:ln w="38100" cap="flat" cmpd="sng" algn="ctr">
          <a:solidFill>
            <a:srgbClr val="008BB0"/>
          </a:solidFill>
          <a:prstDash val="solid"/>
          <a:miter lim="800000"/>
        </a:ln>
        <a:effectLst/>
      </dgm:spPr>
      <dgm:t>
        <a:bodyPr spcFirstLastPara="0" vert="horz" wrap="square" lIns="96012" tIns="32004" rIns="32004" bIns="32004" numCol="1" spcCol="1270" anchor="ctr" anchorCtr="0"/>
        <a:lstStyle/>
        <a:p>
          <a:r>
            <a:rPr lang="en-US" sz="2400" kern="1200" dirty="0">
              <a:solidFill>
                <a:schemeClr val="tx1"/>
              </a:solidFill>
            </a:rPr>
            <a:t>Normal Range    (</a:t>
          </a:r>
          <a:r>
            <a:rPr lang="en-US" sz="2400" kern="1200" dirty="0">
              <a:solidFill>
                <a:schemeClr val="tx1"/>
              </a:solidFill>
              <a:latin typeface="Arial" panose="020B0604020202020204"/>
              <a:ea typeface="+mn-ea"/>
              <a:cs typeface="+mn-cs"/>
            </a:rPr>
            <a:t>50-150</a:t>
          </a:r>
          <a:r>
            <a:rPr lang="en-US" sz="2400" kern="1200" dirty="0">
              <a:solidFill>
                <a:schemeClr val="tx1"/>
              </a:solidFill>
            </a:rPr>
            <a:t>%)</a:t>
          </a:r>
        </a:p>
      </dgm:t>
    </dgm:pt>
    <dgm:pt modelId="{0B779AAA-76A2-44DA-99F7-BD5A4725E825}" type="parTrans" cxnId="{E858CF78-A453-40CF-A2EB-18F058C167CC}">
      <dgm:prSet/>
      <dgm:spPr/>
      <dgm:t>
        <a:bodyPr/>
        <a:lstStyle/>
        <a:p>
          <a:endParaRPr lang="en-US"/>
        </a:p>
      </dgm:t>
    </dgm:pt>
    <dgm:pt modelId="{3C5EBA83-FD57-46BB-9675-36B8B0EE1E4E}" type="sibTrans" cxnId="{E858CF78-A453-40CF-A2EB-18F058C167CC}">
      <dgm:prSet/>
      <dgm:spPr/>
      <dgm:t>
        <a:bodyPr/>
        <a:lstStyle/>
        <a:p>
          <a:endParaRPr lang="en-US"/>
        </a:p>
      </dgm:t>
    </dgm:pt>
    <dgm:pt modelId="{5CC0CB79-876E-4CAE-BD48-C1818628926B}">
      <dgm:prSet phldrT="[Text]" custT="1"/>
      <dgm:spPr>
        <a:noFill/>
        <a:ln w="38100" cap="flat" cmpd="sng" algn="ctr">
          <a:solidFill>
            <a:srgbClr val="008BB0"/>
          </a:solidFill>
          <a:prstDash val="solid"/>
          <a:miter lim="800000"/>
        </a:ln>
        <a:effectLst/>
      </dgm:spPr>
      <dgm:t>
        <a:bodyPr spcFirstLastPara="0" vert="horz" wrap="square" lIns="96012" tIns="32004" rIns="32004" bIns="32004" numCol="1" spcCol="1270" anchor="ctr" anchorCtr="0"/>
        <a:lstStyle/>
        <a:p>
          <a:pPr marL="0" lvl="0" indent="0" algn="ctr" defTabSz="1066800">
            <a:lnSpc>
              <a:spcPct val="90000"/>
            </a:lnSpc>
            <a:spcBef>
              <a:spcPct val="0"/>
            </a:spcBef>
            <a:spcAft>
              <a:spcPct val="35000"/>
            </a:spcAft>
            <a:buNone/>
          </a:pPr>
          <a:r>
            <a:rPr lang="en-US" sz="2400" kern="1200" dirty="0">
              <a:solidFill>
                <a:prstClr val="black"/>
              </a:solidFill>
              <a:latin typeface="Arial" panose="020B0604020202020204"/>
              <a:ea typeface="+mn-ea"/>
              <a:cs typeface="+mn-cs"/>
            </a:rPr>
            <a:t>Moderate (1-5%)</a:t>
          </a:r>
        </a:p>
      </dgm:t>
    </dgm:pt>
    <dgm:pt modelId="{9C294569-A755-4945-AA51-54C168DE8F5D}" type="parTrans" cxnId="{CB3D115B-C791-4C88-9D12-83EE6F92C8DD}">
      <dgm:prSet/>
      <dgm:spPr/>
      <dgm:t>
        <a:bodyPr/>
        <a:lstStyle/>
        <a:p>
          <a:endParaRPr lang="en-US"/>
        </a:p>
      </dgm:t>
    </dgm:pt>
    <dgm:pt modelId="{32CDF955-FE18-49DD-B183-07AD3F87C286}" type="sibTrans" cxnId="{CB3D115B-C791-4C88-9D12-83EE6F92C8DD}">
      <dgm:prSet/>
      <dgm:spPr/>
      <dgm:t>
        <a:bodyPr/>
        <a:lstStyle/>
        <a:p>
          <a:endParaRPr lang="en-US"/>
        </a:p>
      </dgm:t>
    </dgm:pt>
    <dgm:pt modelId="{9E0AFFFF-D1CA-462C-ACF6-064F0CAAF074}" type="pres">
      <dgm:prSet presAssocID="{F06607F1-39E0-4686-B270-A5609831B5A4}" presName="Name0" presStyleCnt="0">
        <dgm:presLayoutVars>
          <dgm:dir/>
          <dgm:animLvl val="lvl"/>
          <dgm:resizeHandles val="exact"/>
        </dgm:presLayoutVars>
      </dgm:prSet>
      <dgm:spPr/>
    </dgm:pt>
    <dgm:pt modelId="{B79D7223-BFC7-4C25-B57D-24F6706E8E0E}" type="pres">
      <dgm:prSet presAssocID="{10ACB85A-EF88-450B-B5EB-6657CA012CED}" presName="parTxOnly" presStyleLbl="node1" presStyleIdx="0" presStyleCnt="4" custScaleY="122213">
        <dgm:presLayoutVars>
          <dgm:chMax val="0"/>
          <dgm:chPref val="0"/>
          <dgm:bulletEnabled val="1"/>
        </dgm:presLayoutVars>
      </dgm:prSet>
      <dgm:spPr/>
    </dgm:pt>
    <dgm:pt modelId="{0955653E-03EB-41D6-9CBF-E37085C1318D}" type="pres">
      <dgm:prSet presAssocID="{5D5D6061-06C1-4F79-AE3C-BAA3A8F695E4}" presName="parTxOnlySpace" presStyleCnt="0"/>
      <dgm:spPr/>
    </dgm:pt>
    <dgm:pt modelId="{1025A5E8-4A15-4633-A881-CB3EEBA7D16C}" type="pres">
      <dgm:prSet presAssocID="{5CC0CB79-876E-4CAE-BD48-C1818628926B}" presName="parTxOnly" presStyleLbl="node1" presStyleIdx="1" presStyleCnt="4" custScaleY="122213">
        <dgm:presLayoutVars>
          <dgm:chMax val="0"/>
          <dgm:chPref val="0"/>
          <dgm:bulletEnabled val="1"/>
        </dgm:presLayoutVars>
      </dgm:prSet>
      <dgm:spPr>
        <a:xfrm>
          <a:off x="2560353" y="490356"/>
          <a:ext cx="2839417" cy="1388054"/>
        </a:xfrm>
        <a:prstGeom prst="chevron">
          <a:avLst/>
        </a:prstGeom>
      </dgm:spPr>
    </dgm:pt>
    <dgm:pt modelId="{CECEA689-1168-4443-B5D0-842872FED73C}" type="pres">
      <dgm:prSet presAssocID="{32CDF955-FE18-49DD-B183-07AD3F87C286}" presName="parTxOnlySpace" presStyleCnt="0"/>
      <dgm:spPr/>
    </dgm:pt>
    <dgm:pt modelId="{9C27F077-E63D-4921-B7A0-1E0DE209404B}" type="pres">
      <dgm:prSet presAssocID="{B0B32EB4-4C9D-4910-9310-617166CF5118}" presName="parTxOnly" presStyleLbl="node1" presStyleIdx="2" presStyleCnt="4" custScaleY="122213">
        <dgm:presLayoutVars>
          <dgm:chMax val="0"/>
          <dgm:chPref val="0"/>
          <dgm:bulletEnabled val="1"/>
        </dgm:presLayoutVars>
      </dgm:prSet>
      <dgm:spPr>
        <a:xfrm>
          <a:off x="5115829" y="490356"/>
          <a:ext cx="2839417" cy="1388054"/>
        </a:xfrm>
        <a:prstGeom prst="chevron">
          <a:avLst/>
        </a:prstGeom>
      </dgm:spPr>
    </dgm:pt>
    <dgm:pt modelId="{0B9F3E6A-43EA-4248-9D58-18849A15AA42}" type="pres">
      <dgm:prSet presAssocID="{62706846-A27A-4A00-A265-318BF207F19D}" presName="parTxOnlySpace" presStyleCnt="0"/>
      <dgm:spPr/>
    </dgm:pt>
    <dgm:pt modelId="{2D1D69A5-0E48-4801-BFFD-9A8FBF983544}" type="pres">
      <dgm:prSet presAssocID="{6A7EE591-59BE-4EDD-AE63-D684FA137FBA}" presName="parTxOnly" presStyleLbl="node1" presStyleIdx="3" presStyleCnt="4" custScaleY="122213">
        <dgm:presLayoutVars>
          <dgm:chMax val="0"/>
          <dgm:chPref val="0"/>
          <dgm:bulletEnabled val="1"/>
        </dgm:presLayoutVars>
      </dgm:prSet>
      <dgm:spPr>
        <a:xfrm>
          <a:off x="7671304" y="490356"/>
          <a:ext cx="2839417" cy="1388054"/>
        </a:xfrm>
        <a:prstGeom prst="chevron">
          <a:avLst/>
        </a:prstGeom>
      </dgm:spPr>
    </dgm:pt>
  </dgm:ptLst>
  <dgm:cxnLst>
    <dgm:cxn modelId="{D4E2362A-D259-4518-AB7B-0E53FB4AFFE9}" type="presOf" srcId="{F06607F1-39E0-4686-B270-A5609831B5A4}" destId="{9E0AFFFF-D1CA-462C-ACF6-064F0CAAF074}" srcOrd="0" destOrd="0" presId="urn:microsoft.com/office/officeart/2005/8/layout/chevron1"/>
    <dgm:cxn modelId="{CB3D115B-C791-4C88-9D12-83EE6F92C8DD}" srcId="{F06607F1-39E0-4686-B270-A5609831B5A4}" destId="{5CC0CB79-876E-4CAE-BD48-C1818628926B}" srcOrd="1" destOrd="0" parTransId="{9C294569-A755-4945-AA51-54C168DE8F5D}" sibTransId="{32CDF955-FE18-49DD-B183-07AD3F87C286}"/>
    <dgm:cxn modelId="{B684A044-0AF8-407F-B4C5-EFDC9EE18707}" srcId="{F06607F1-39E0-4686-B270-A5609831B5A4}" destId="{10ACB85A-EF88-450B-B5EB-6657CA012CED}" srcOrd="0" destOrd="0" parTransId="{5EC2B526-0900-47DF-9E31-ABAA7C8616A2}" sibTransId="{5D5D6061-06C1-4F79-AE3C-BAA3A8F695E4}"/>
    <dgm:cxn modelId="{5B64CA66-485E-4272-80AE-29A4CE3A295D}" type="presOf" srcId="{B0B32EB4-4C9D-4910-9310-617166CF5118}" destId="{9C27F077-E63D-4921-B7A0-1E0DE209404B}" srcOrd="0" destOrd="0" presId="urn:microsoft.com/office/officeart/2005/8/layout/chevron1"/>
    <dgm:cxn modelId="{FBAE344E-1251-459C-B152-BF6D69FE4C1F}" type="presOf" srcId="{10ACB85A-EF88-450B-B5EB-6657CA012CED}" destId="{B79D7223-BFC7-4C25-B57D-24F6706E8E0E}" srcOrd="0" destOrd="0" presId="urn:microsoft.com/office/officeart/2005/8/layout/chevron1"/>
    <dgm:cxn modelId="{F301DE56-988B-4C28-A96C-81B09E268E88}" srcId="{F06607F1-39E0-4686-B270-A5609831B5A4}" destId="{B0B32EB4-4C9D-4910-9310-617166CF5118}" srcOrd="2" destOrd="0" parTransId="{C22FAF23-1EFA-40AC-B00D-AA349575B7DA}" sibTransId="{62706846-A27A-4A00-A265-318BF207F19D}"/>
    <dgm:cxn modelId="{E858CF78-A453-40CF-A2EB-18F058C167CC}" srcId="{F06607F1-39E0-4686-B270-A5609831B5A4}" destId="{6A7EE591-59BE-4EDD-AE63-D684FA137FBA}" srcOrd="3" destOrd="0" parTransId="{0B779AAA-76A2-44DA-99F7-BD5A4725E825}" sibTransId="{3C5EBA83-FD57-46BB-9675-36B8B0EE1E4E}"/>
    <dgm:cxn modelId="{1337477D-7A4D-4C5A-AB86-B52B3D66D343}" type="presOf" srcId="{5CC0CB79-876E-4CAE-BD48-C1818628926B}" destId="{1025A5E8-4A15-4633-A881-CB3EEBA7D16C}" srcOrd="0" destOrd="0" presId="urn:microsoft.com/office/officeart/2005/8/layout/chevron1"/>
    <dgm:cxn modelId="{9DF7C7B4-6D37-435A-9343-E94B4831E848}" type="presOf" srcId="{6A7EE591-59BE-4EDD-AE63-D684FA137FBA}" destId="{2D1D69A5-0E48-4801-BFFD-9A8FBF983544}" srcOrd="0" destOrd="0" presId="urn:microsoft.com/office/officeart/2005/8/layout/chevron1"/>
    <dgm:cxn modelId="{AEFF24E7-2B02-461D-A381-63C8E9E0513A}" type="presParOf" srcId="{9E0AFFFF-D1CA-462C-ACF6-064F0CAAF074}" destId="{B79D7223-BFC7-4C25-B57D-24F6706E8E0E}" srcOrd="0" destOrd="0" presId="urn:microsoft.com/office/officeart/2005/8/layout/chevron1"/>
    <dgm:cxn modelId="{620162A7-78BE-40D5-868E-3C0CB7B5DC4D}" type="presParOf" srcId="{9E0AFFFF-D1CA-462C-ACF6-064F0CAAF074}" destId="{0955653E-03EB-41D6-9CBF-E37085C1318D}" srcOrd="1" destOrd="0" presId="urn:microsoft.com/office/officeart/2005/8/layout/chevron1"/>
    <dgm:cxn modelId="{D9711159-07CD-4632-A35D-51F9E1C2A5D4}" type="presParOf" srcId="{9E0AFFFF-D1CA-462C-ACF6-064F0CAAF074}" destId="{1025A5E8-4A15-4633-A881-CB3EEBA7D16C}" srcOrd="2" destOrd="0" presId="urn:microsoft.com/office/officeart/2005/8/layout/chevron1"/>
    <dgm:cxn modelId="{0136CC43-5A36-4CC8-BBAF-2F1CD8531505}" type="presParOf" srcId="{9E0AFFFF-D1CA-462C-ACF6-064F0CAAF074}" destId="{CECEA689-1168-4443-B5D0-842872FED73C}" srcOrd="3" destOrd="0" presId="urn:microsoft.com/office/officeart/2005/8/layout/chevron1"/>
    <dgm:cxn modelId="{3F32E0FB-774E-4A7F-AA41-6C190A9175B8}" type="presParOf" srcId="{9E0AFFFF-D1CA-462C-ACF6-064F0CAAF074}" destId="{9C27F077-E63D-4921-B7A0-1E0DE209404B}" srcOrd="4" destOrd="0" presId="urn:microsoft.com/office/officeart/2005/8/layout/chevron1"/>
    <dgm:cxn modelId="{3366E129-FB9D-4587-8432-70DA5986BF7C}" type="presParOf" srcId="{9E0AFFFF-D1CA-462C-ACF6-064F0CAAF074}" destId="{0B9F3E6A-43EA-4248-9D58-18849A15AA42}" srcOrd="5" destOrd="0" presId="urn:microsoft.com/office/officeart/2005/8/layout/chevron1"/>
    <dgm:cxn modelId="{DD2CBEE1-4B1B-4505-96BB-B81F96A32426}" type="presParOf" srcId="{9E0AFFFF-D1CA-462C-ACF6-064F0CAAF074}" destId="{2D1D69A5-0E48-4801-BFFD-9A8FBF983544}"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D7223-BFC7-4C25-B57D-24F6706E8E0E}">
      <dsp:nvSpPr>
        <dsp:cNvPr id="0" name=""/>
        <dsp:cNvSpPr/>
      </dsp:nvSpPr>
      <dsp:spPr>
        <a:xfrm>
          <a:off x="4877" y="490356"/>
          <a:ext cx="2839417" cy="1388054"/>
        </a:xfrm>
        <a:prstGeom prst="chevron">
          <a:avLst/>
        </a:prstGeom>
        <a:noFill/>
        <a:ln w="38100" cap="flat" cmpd="sng" algn="ctr">
          <a:solidFill>
            <a:srgbClr val="008B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Severe   (0-1%)</a:t>
          </a:r>
        </a:p>
      </dsp:txBody>
      <dsp:txXfrm>
        <a:off x="698904" y="490356"/>
        <a:ext cx="1451363" cy="1388054"/>
      </dsp:txXfrm>
    </dsp:sp>
    <dsp:sp modelId="{1025A5E8-4A15-4633-A881-CB3EEBA7D16C}">
      <dsp:nvSpPr>
        <dsp:cNvPr id="0" name=""/>
        <dsp:cNvSpPr/>
      </dsp:nvSpPr>
      <dsp:spPr>
        <a:xfrm>
          <a:off x="2560353" y="490356"/>
          <a:ext cx="2839417" cy="1388054"/>
        </a:xfrm>
        <a:prstGeom prst="chevron">
          <a:avLst/>
        </a:prstGeom>
        <a:noFill/>
        <a:ln w="38100" cap="flat" cmpd="sng" algn="ctr">
          <a:solidFill>
            <a:srgbClr val="008B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prstClr val="black"/>
              </a:solidFill>
              <a:latin typeface="Arial" panose="020B0604020202020204"/>
              <a:ea typeface="+mn-ea"/>
              <a:cs typeface="+mn-cs"/>
            </a:rPr>
            <a:t>Moderate (1-5%)</a:t>
          </a:r>
        </a:p>
      </dsp:txBody>
      <dsp:txXfrm>
        <a:off x="3254380" y="490356"/>
        <a:ext cx="1451363" cy="1388054"/>
      </dsp:txXfrm>
    </dsp:sp>
    <dsp:sp modelId="{9C27F077-E63D-4921-B7A0-1E0DE209404B}">
      <dsp:nvSpPr>
        <dsp:cNvPr id="0" name=""/>
        <dsp:cNvSpPr/>
      </dsp:nvSpPr>
      <dsp:spPr>
        <a:xfrm>
          <a:off x="5115829" y="490356"/>
          <a:ext cx="2839417" cy="1388054"/>
        </a:xfrm>
        <a:prstGeom prst="chevron">
          <a:avLst/>
        </a:prstGeom>
        <a:noFill/>
        <a:ln w="38100" cap="flat" cmpd="sng" algn="ctr">
          <a:solidFill>
            <a:srgbClr val="008B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prstClr val="black"/>
              </a:solidFill>
              <a:latin typeface="Arial" panose="020B0604020202020204"/>
              <a:ea typeface="+mn-ea"/>
              <a:cs typeface="+mn-cs"/>
            </a:rPr>
            <a:t>Mild         (5-50%)</a:t>
          </a:r>
        </a:p>
      </dsp:txBody>
      <dsp:txXfrm>
        <a:off x="5809856" y="490356"/>
        <a:ext cx="1451363" cy="1388054"/>
      </dsp:txXfrm>
    </dsp:sp>
    <dsp:sp modelId="{2D1D69A5-0E48-4801-BFFD-9A8FBF983544}">
      <dsp:nvSpPr>
        <dsp:cNvPr id="0" name=""/>
        <dsp:cNvSpPr/>
      </dsp:nvSpPr>
      <dsp:spPr>
        <a:xfrm>
          <a:off x="7671304" y="490356"/>
          <a:ext cx="2839417" cy="1388054"/>
        </a:xfrm>
        <a:prstGeom prst="chevron">
          <a:avLst/>
        </a:prstGeom>
        <a:noFill/>
        <a:ln w="38100" cap="flat" cmpd="sng" algn="ctr">
          <a:solidFill>
            <a:srgbClr val="008BB0"/>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Normal Range    (</a:t>
          </a:r>
          <a:r>
            <a:rPr lang="en-US" sz="2400" kern="1200" dirty="0">
              <a:solidFill>
                <a:schemeClr val="tx1"/>
              </a:solidFill>
              <a:latin typeface="Arial" panose="020B0604020202020204"/>
              <a:ea typeface="+mn-ea"/>
              <a:cs typeface="+mn-cs"/>
            </a:rPr>
            <a:t>50-150</a:t>
          </a:r>
          <a:r>
            <a:rPr lang="en-US" sz="2400" kern="1200" dirty="0">
              <a:solidFill>
                <a:schemeClr val="tx1"/>
              </a:solidFill>
            </a:rPr>
            <a:t>%)</a:t>
          </a:r>
        </a:p>
      </dsp:txBody>
      <dsp:txXfrm>
        <a:off x="8365331" y="490356"/>
        <a:ext cx="1451363" cy="13880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IN"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89646F5-5D40-4C67-BA0A-4A17A2E8FA90}" type="datetimeFigureOut">
              <a:rPr lang="en-IN" smtClean="0"/>
              <a:t>29/01/2022</a:t>
            </a:fld>
            <a:endParaRPr lang="en-IN"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IN"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IN"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053F34-E770-4CD7-9195-E880D6CCE174}" type="slidenum">
              <a:rPr lang="en-IN" smtClean="0"/>
              <a:t>‹#›</a:t>
            </a:fld>
            <a:endParaRPr lang="en-IN" dirty="0"/>
          </a:p>
        </p:txBody>
      </p:sp>
    </p:spTree>
    <p:extLst>
      <p:ext uri="{BB962C8B-B14F-4D97-AF65-F5344CB8AC3E}">
        <p14:creationId xmlns:p14="http://schemas.microsoft.com/office/powerpoint/2010/main" val="2094125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The 3rd edition of the WFH treatment guidelines for the management of hemophilia are high-quality, evidence and expert informed treatment guidelines for use around the world by HCP and patients.</a:t>
            </a:r>
            <a:endParaRPr lang="en-US" dirty="0"/>
          </a:p>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55639-1966-4C34-9D7B-EFC0E750DA8C}"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3878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reference for the published document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Speaker’s Notes</a:t>
            </a:r>
            <a:r>
              <a:rPr lang="en-US" sz="1200" dirty="0"/>
              <a:t>:</a:t>
            </a:r>
          </a:p>
          <a:p>
            <a:pPr marL="285750" indent="-285750">
              <a:buFont typeface="Arial" panose="020B0604020202020204" pitchFamily="34" charset="0"/>
              <a:buChar char="•"/>
            </a:pPr>
            <a:r>
              <a:rPr lang="en-US" sz="1200" dirty="0"/>
              <a:t>Please verbalize all financial relationships to your audience</a:t>
            </a:r>
          </a:p>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C2BFD-7DF5-43F3-B370-424F643A013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3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say all the names of the authors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5413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049C3F4-AFE8-48CA-B044-28504C81EB2C}"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1210752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1FAF18-C706-48F1-8F38-59A8BD5B5A26}"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385886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8BFD873-FBC5-456E-9A21-2F4DD74DD13E}" type="datetime1">
              <a:rPr lang="en-US"/>
              <a:pPr>
                <a:defRPr/>
              </a:pPr>
              <a:t>1/29/2022</a:t>
            </a:fld>
            <a:endParaRPr lang="en-US" dirty="0"/>
          </a:p>
        </p:txBody>
      </p:sp>
      <p:sp>
        <p:nvSpPr>
          <p:cNvPr id="3" name="Footer Placeholder 4"/>
          <p:cNvSpPr>
            <a:spLocks noGrp="1"/>
          </p:cNvSpPr>
          <p:nvPr>
            <p:ph type="ftr" sz="quarter" idx="11"/>
          </p:nvPr>
        </p:nvSpPr>
        <p:spPr/>
        <p:txBody>
          <a:bodyPr/>
          <a:lstStyle>
            <a:lvl1pPr>
              <a:defRPr/>
            </a:lvl1pPr>
          </a:lstStyle>
          <a:p>
            <a:pPr>
              <a:defRPr/>
            </a:pPr>
            <a:r>
              <a:rPr lang="en-US" dirty="0"/>
              <a:t>prof  n gupta</a:t>
            </a:r>
          </a:p>
        </p:txBody>
      </p:sp>
      <p:sp>
        <p:nvSpPr>
          <p:cNvPr id="4" name="Slide Number Placeholder 5"/>
          <p:cNvSpPr>
            <a:spLocks noGrp="1"/>
          </p:cNvSpPr>
          <p:nvPr>
            <p:ph type="sldNum" sz="quarter" idx="12"/>
          </p:nvPr>
        </p:nvSpPr>
        <p:spPr/>
        <p:txBody>
          <a:bodyPr/>
          <a:lstStyle>
            <a:lvl1pPr>
              <a:defRPr/>
            </a:lvl1pPr>
          </a:lstStyle>
          <a:p>
            <a:pPr>
              <a:defRPr/>
            </a:pPr>
            <a:fld id="{1D220D73-BE06-417C-8987-2CA4C0149161}" type="slidenum">
              <a:rPr lang="en-US"/>
              <a:pPr>
                <a:defRPr/>
              </a:pPr>
              <a:t>‹#›</a:t>
            </a:fld>
            <a:endParaRPr lang="en-US" dirty="0"/>
          </a:p>
        </p:txBody>
      </p:sp>
    </p:spTree>
    <p:extLst>
      <p:ext uri="{BB962C8B-B14F-4D97-AF65-F5344CB8AC3E}">
        <p14:creationId xmlns:p14="http://schemas.microsoft.com/office/powerpoint/2010/main" val="3176194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81677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CA"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4300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CB87F9-AB75-1C41-A436-61396F00B64D}"/>
              </a:ext>
            </a:extLst>
          </p:cNvPr>
          <p:cNvPicPr>
            <a:picLocks noChangeAspect="1"/>
          </p:cNvPicPr>
          <p:nvPr userDrawn="1"/>
        </p:nvPicPr>
        <p:blipFill rotWithShape="1">
          <a:blip r:embed="rId2">
            <a:duotone>
              <a:prstClr val="black"/>
              <a:srgbClr val="008BB0">
                <a:tint val="45000"/>
                <a:satMod val="400000"/>
              </a:srgbClr>
            </a:duotone>
            <a:extLst>
              <a:ext uri="{BEBA8EAE-BF5A-486C-A8C5-ECC9F3942E4B}">
                <a14:imgProps xmlns:a14="http://schemas.microsoft.com/office/drawing/2010/main">
                  <a14:imgLayer r:embed="rId3">
                    <a14:imgEffect>
                      <a14:saturation sat="0"/>
                    </a14:imgEffect>
                  </a14:imgLayer>
                </a14:imgProps>
              </a:ext>
            </a:extLst>
          </a:blip>
          <a:srcRect b="87246"/>
          <a:stretch/>
        </p:blipFill>
        <p:spPr>
          <a:xfrm>
            <a:off x="0" y="5983357"/>
            <a:ext cx="12192000" cy="874643"/>
          </a:xfrm>
          <a:prstGeom prst="rect">
            <a:avLst/>
          </a:prstGeom>
        </p:spPr>
      </p:pic>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881333E1-1FD8-4F8B-9264-CC4E790F7B72}"/>
              </a:ext>
            </a:extLst>
          </p:cNvPr>
          <p:cNvPicPr>
            <a:picLocks noChangeAspect="1"/>
          </p:cNvPicPr>
          <p:nvPr userDrawn="1"/>
        </p:nvPicPr>
        <p:blipFill rotWithShape="1">
          <a:blip r:embed="rId4"/>
          <a:srcRect t="22914" r="42817"/>
          <a:stretch/>
        </p:blipFill>
        <p:spPr>
          <a:xfrm>
            <a:off x="10125434" y="330666"/>
            <a:ext cx="1887110" cy="984838"/>
          </a:xfrm>
          <a:prstGeom prst="rect">
            <a:avLst/>
          </a:prstGeom>
        </p:spPr>
      </p:pic>
    </p:spTree>
    <p:extLst>
      <p:ext uri="{BB962C8B-B14F-4D97-AF65-F5344CB8AC3E}">
        <p14:creationId xmlns:p14="http://schemas.microsoft.com/office/powerpoint/2010/main" val="5091448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8366836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4.xml"/><Relationship Id="rId7" Type="http://schemas.openxmlformats.org/officeDocument/2006/relationships/image" Target="../media/image4.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ectangle 23"/>
          <p:cNvSpPr>
            <a:spLocks noGrp="1" noChangeArrowheads="1"/>
          </p:cNvSpPr>
          <p:nvPr>
            <p:ph type="sldNum" sz="quarter" idx="4"/>
          </p:nvPr>
        </p:nvSpPr>
        <p:spPr bwMode="auto">
          <a:xfrm>
            <a:off x="11353096" y="140067"/>
            <a:ext cx="416504"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0488" eaLnBrk="1" hangingPunct="1">
              <a:defRPr sz="800" b="0" smtClean="0">
                <a:solidFill>
                  <a:schemeClr val="accent3"/>
                </a:solidFill>
              </a:defRPr>
            </a:lvl1pPr>
          </a:lstStyle>
          <a:p>
            <a:pPr>
              <a:defRPr/>
            </a:pPr>
            <a:fld id="{4B01E8EF-57E8-4F85-90EB-163CEE512F88}" type="slidenum">
              <a:rPr lang="en-GB">
                <a:solidFill>
                  <a:srgbClr val="82786F"/>
                </a:solidFill>
              </a:rPr>
              <a:pPr>
                <a:defRPr/>
              </a:pPr>
              <a:t>‹#›</a:t>
            </a:fld>
            <a:endParaRPr lang="en-GB" dirty="0">
              <a:solidFill>
                <a:srgbClr val="82786F"/>
              </a:solidFill>
            </a:endParaRPr>
          </a:p>
        </p:txBody>
      </p:sp>
      <p:sp>
        <p:nvSpPr>
          <p:cNvPr id="3" name="Text Placeholder 2"/>
          <p:cNvSpPr>
            <a:spLocks noGrp="1"/>
          </p:cNvSpPr>
          <p:nvPr>
            <p:ph type="body" idx="1"/>
          </p:nvPr>
        </p:nvSpPr>
        <p:spPr>
          <a:xfrm>
            <a:off x="422400" y="1749630"/>
            <a:ext cx="11347200" cy="3941053"/>
          </a:xfrm>
          <a:prstGeom prst="rect">
            <a:avLst/>
          </a:prstGeom>
        </p:spPr>
        <p:txBody>
          <a:bodyPr vert="horz" lIns="0" tIns="0" rIns="21600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 name="Title Placeholder 1"/>
          <p:cNvSpPr>
            <a:spLocks noGrp="1"/>
          </p:cNvSpPr>
          <p:nvPr>
            <p:ph type="title"/>
          </p:nvPr>
        </p:nvSpPr>
        <p:spPr>
          <a:xfrm>
            <a:off x="422400" y="687227"/>
            <a:ext cx="11347200" cy="521883"/>
          </a:xfrm>
          <a:prstGeom prst="rect">
            <a:avLst/>
          </a:prstGeom>
        </p:spPr>
        <p:txBody>
          <a:bodyPr vert="horz" lIns="0" tIns="0" rIns="0" bIns="0" rtlCol="0" anchor="ctr" anchorCtr="0">
            <a:noAutofit/>
          </a:bodyPr>
          <a:lstStyle/>
          <a:p>
            <a:r>
              <a:rPr lang="en-US" noProof="0"/>
              <a:t>Click to edit Master title style</a:t>
            </a:r>
            <a:endParaRPr lang="en-GB" noProof="0" dirty="0"/>
          </a:p>
        </p:txBody>
      </p:sp>
      <p:sp>
        <p:nvSpPr>
          <p:cNvPr id="13" name="Rectangle 5"/>
          <p:cNvSpPr>
            <a:spLocks noGrp="1" noChangeArrowheads="1"/>
          </p:cNvSpPr>
          <p:nvPr>
            <p:ph type="ftr" sz="quarter" idx="3"/>
          </p:nvPr>
        </p:nvSpPr>
        <p:spPr bwMode="auto">
          <a:xfrm>
            <a:off x="5563942" y="138543"/>
            <a:ext cx="3867151"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dirty="0">
                <a:solidFill>
                  <a:srgbClr val="82786F"/>
                </a:solidFill>
              </a:rPr>
              <a:t>Presentation title</a:t>
            </a:r>
          </a:p>
        </p:txBody>
      </p:sp>
      <p:sp>
        <p:nvSpPr>
          <p:cNvPr id="15" name="Rectangle 81"/>
          <p:cNvSpPr>
            <a:spLocks noGrp="1" noChangeArrowheads="1"/>
          </p:cNvSpPr>
          <p:nvPr>
            <p:ph type="dt" sz="half" idx="2"/>
          </p:nvPr>
        </p:nvSpPr>
        <p:spPr bwMode="auto">
          <a:xfrm>
            <a:off x="9582871" y="138543"/>
            <a:ext cx="1602317" cy="135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lgn="r" defTabSz="1171865" eaLnBrk="1" hangingPunct="1">
              <a:spcBef>
                <a:spcPct val="0"/>
              </a:spcBef>
              <a:defRPr sz="800" b="0">
                <a:solidFill>
                  <a:schemeClr val="accent3"/>
                </a:solidFill>
              </a:defRPr>
            </a:lvl1pPr>
          </a:lstStyle>
          <a:p>
            <a:pPr>
              <a:defRPr/>
            </a:pPr>
            <a:r>
              <a:rPr lang="en-GB" dirty="0">
                <a:solidFill>
                  <a:srgbClr val="82786F"/>
                </a:solidFill>
              </a:rPr>
              <a:t>Date</a:t>
            </a:r>
          </a:p>
        </p:txBody>
      </p:sp>
      <p:pic>
        <p:nvPicPr>
          <p:cNvPr id="16" name="Picture 11" descr="NN_m_2c_RGB"/>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22624" y="5714737"/>
            <a:ext cx="1066696" cy="889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3" descr="NN_m_2c_RGB"/>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10431" y="5714738"/>
            <a:ext cx="1080128" cy="89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userDrawn="1"/>
        </p:nvSpPr>
        <p:spPr>
          <a:xfrm>
            <a:off x="10535378" y="5798180"/>
            <a:ext cx="1563553" cy="865539"/>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451804715"/>
      </p:ext>
    </p:extLst>
  </p:cSld>
  <p:clrMap bg1="lt1" tx1="dk1" bg2="lt2" tx2="dk2" accent1="accent1" accent2="accent2" accent3="accent3" accent4="accent4" accent5="accent5" accent6="accent6" hlink="hlink" folHlink="folHlink"/>
  <p:sldLayoutIdLst>
    <p:sldLayoutId id="2147483744" r:id="rId1"/>
  </p:sldLayoutIdLst>
  <mc:AlternateContent xmlns:mc="http://schemas.openxmlformats.org/markup-compatibility/2006" xmlns:p14="http://schemas.microsoft.com/office/powerpoint/2010/main">
    <mc:Choice Requires="p14">
      <p:transition p14:dur="10"/>
    </mc:Choice>
    <mc:Fallback xmlns="">
      <p:transition/>
    </mc:Fallback>
  </mc:AlternateContent>
  <p:hf hdr="0"/>
  <p:txStyles>
    <p:titleStyle>
      <a:lvl1pPr algn="l" defTabSz="914400" rtl="0" eaLnBrk="1" latinLnBrk="0" hangingPunct="1">
        <a:spcBef>
          <a:spcPct val="0"/>
        </a:spcBef>
        <a:buNone/>
        <a:defRPr sz="2400" b="1" kern="1200">
          <a:solidFill>
            <a:schemeClr val="accent2"/>
          </a:solidFill>
          <a:latin typeface="+mj-lt"/>
          <a:ea typeface="+mj-ea"/>
          <a:cs typeface="+mj-cs"/>
        </a:defRPr>
      </a:lvl1pPr>
    </p:titleStyle>
    <p:bodyStyle>
      <a:lvl1pPr marL="265113" indent="-265113" algn="l" defTabSz="914400" rtl="0" eaLnBrk="1" latinLnBrk="0" hangingPunct="1">
        <a:spcBef>
          <a:spcPct val="20000"/>
        </a:spcBef>
        <a:buClr>
          <a:schemeClr val="accent1"/>
        </a:buClr>
        <a:buFont typeface="Verdana" pitchFamily="34" charset="0"/>
        <a:buChar char="•"/>
        <a:defRPr sz="1800" kern="1200">
          <a:solidFill>
            <a:schemeClr val="accent2"/>
          </a:solidFill>
          <a:latin typeface="+mn-lt"/>
          <a:ea typeface="+mn-ea"/>
          <a:cs typeface="+mn-cs"/>
        </a:defRPr>
      </a:lvl1pPr>
      <a:lvl2pPr marL="536575" indent="-271463" algn="l" defTabSz="914400" rtl="0" eaLnBrk="1" latinLnBrk="0" hangingPunct="1">
        <a:spcBef>
          <a:spcPct val="20000"/>
        </a:spcBef>
        <a:buClr>
          <a:schemeClr val="tx2"/>
        </a:buClr>
        <a:buFont typeface="Verdana" pitchFamily="34" charset="0"/>
        <a:buChar char="•"/>
        <a:defRPr sz="1600" kern="1200">
          <a:solidFill>
            <a:schemeClr val="accent2"/>
          </a:solidFill>
          <a:latin typeface="+mn-lt"/>
          <a:ea typeface="+mn-ea"/>
          <a:cs typeface="+mn-cs"/>
        </a:defRPr>
      </a:lvl2pPr>
      <a:lvl3pPr marL="808038" indent="-271463" algn="l" defTabSz="914400" rtl="0" eaLnBrk="1" latinLnBrk="0" hangingPunct="1">
        <a:spcBef>
          <a:spcPct val="20000"/>
        </a:spcBef>
        <a:buClr>
          <a:schemeClr val="accent5"/>
        </a:buClr>
        <a:buFont typeface="Verdana" pitchFamily="34" charset="0"/>
        <a:buChar char="•"/>
        <a:defRPr sz="1400" kern="1200">
          <a:solidFill>
            <a:schemeClr val="accent2"/>
          </a:solidFill>
          <a:latin typeface="+mn-lt"/>
          <a:ea typeface="+mn-ea"/>
          <a:cs typeface="+mn-cs"/>
        </a:defRPr>
      </a:lvl3pPr>
      <a:lvl4pPr marL="985838" indent="-177800" algn="l" defTabSz="914400" rtl="0" eaLnBrk="1" latinLnBrk="0" hangingPunct="1">
        <a:spcBef>
          <a:spcPct val="20000"/>
        </a:spcBef>
        <a:buClr>
          <a:schemeClr val="accent3"/>
        </a:buClr>
        <a:buFont typeface="Verdana" pitchFamily="34" charset="0"/>
        <a:buChar char="•"/>
        <a:defRPr sz="1200" kern="1200">
          <a:solidFill>
            <a:schemeClr val="accent2"/>
          </a:solidFill>
          <a:latin typeface="+mn-lt"/>
          <a:ea typeface="+mn-ea"/>
          <a:cs typeface="+mn-cs"/>
        </a:defRPr>
      </a:lvl4pPr>
      <a:lvl5pPr marL="1257300" indent="-184150" algn="l" defTabSz="914400" rtl="0" eaLnBrk="1" latinLnBrk="0" hangingPunct="1">
        <a:spcBef>
          <a:spcPct val="20000"/>
        </a:spcBef>
        <a:buClr>
          <a:srgbClr val="001423"/>
        </a:buClr>
        <a:buFont typeface="Verdana" pitchFamily="34" charset="0"/>
        <a:buChar char="•"/>
        <a:defRPr sz="11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a:ea typeface="+mn-ea"/>
                <a:cs typeface="+mn-cs"/>
              </a:rPr>
              <a:t>Click to edit Master text styles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a:ea typeface="+mn-ea"/>
                <a:cs typeface="+mn-cs"/>
              </a:rPr>
              <a:t>Second level</a:t>
            </a:r>
          </a:p>
          <a:p>
            <a:pPr marL="1143000" marR="0" lvl="2"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Arial" panose="020B0604020202020204"/>
                <a:ea typeface="+mn-ea"/>
                <a:cs typeface="+mn-cs"/>
              </a:rPr>
              <a:t>Third level</a:t>
            </a:r>
          </a:p>
          <a:p>
            <a:pPr marL="1600200" marR="0" lvl="3"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Fourth level</a:t>
            </a:r>
          </a:p>
          <a:p>
            <a:pPr marL="2057400" marR="0" lvl="4"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rial" panose="020B0604020202020204"/>
                <a:ea typeface="+mn-ea"/>
                <a:cs typeface="+mn-cs"/>
              </a:rPr>
              <a:t>Fifth level</a:t>
            </a:r>
            <a:endParaRPr kumimoji="0" lang="en-CA" sz="18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AC8732-66C3-AF47-99DC-2B6DA4C694F7}" type="slidenum">
              <a:rPr kumimoji="0" lang="en-US" sz="1100" b="0"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tint val="75000"/>
                </a:prstClr>
              </a:solidFill>
              <a:effectLst/>
              <a:uLnTx/>
              <a:uFillTx/>
              <a:latin typeface="Arial" panose="020B0604020202020204"/>
              <a:ea typeface="+mn-ea"/>
              <a:cs typeface="+mn-cs"/>
            </a:endParaRPr>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6"/>
          <a:srcRect t="22914" r="42817"/>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7">
            <a:duotone>
              <a:prstClr val="black"/>
              <a:srgbClr val="008BB0">
                <a:tint val="45000"/>
                <a:satMod val="400000"/>
              </a:srgbClr>
            </a:duotone>
            <a:extLst>
              <a:ext uri="{BEBA8EAE-BF5A-486C-A8C5-ECC9F3942E4B}">
                <a14:imgProps xmlns:a14="http://schemas.microsoft.com/office/drawing/2010/main">
                  <a14:imgLayer r:embed="rId8">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1396030634"/>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Lst>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guideline.gov/content.aspx?id=39323" TargetMode="Externa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a:xfrm>
            <a:off x="190500" y="1122363"/>
            <a:ext cx="11811000" cy="2387600"/>
          </a:xfrm>
        </p:spPr>
        <p:txBody>
          <a:bodyPr>
            <a:normAutofit/>
          </a:bodyPr>
          <a:lstStyle/>
          <a:p>
            <a:r>
              <a:rPr lang="en-CA" dirty="0"/>
              <a:t>Hemophilia Guidelines for All</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n-CA" dirty="0"/>
              <a:t>A new ambition of the World Federation of Hemophilia</a:t>
            </a:r>
          </a:p>
        </p:txBody>
      </p:sp>
    </p:spTree>
    <p:extLst>
      <p:ext uri="{BB962C8B-B14F-4D97-AF65-F5344CB8AC3E}">
        <p14:creationId xmlns:p14="http://schemas.microsoft.com/office/powerpoint/2010/main" val="2918351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3"/>
          <p:cNvPicPr>
            <a:picLocks noChangeAspect="1"/>
          </p:cNvPicPr>
          <p:nvPr/>
        </p:nvPicPr>
        <p:blipFill>
          <a:blip r:embed="rId3">
            <a:extLst>
              <a:ext uri="{28A0092B-C50C-407E-A947-70E740481C1C}">
                <a14:useLocalDpi xmlns:a14="http://schemas.microsoft.com/office/drawing/2010/main" val="0"/>
              </a:ext>
            </a:extLst>
          </a:blip>
          <a:srcRect l="27501" t="29292" r="29317" b="50909"/>
          <a:stretch>
            <a:fillRect/>
          </a:stretch>
        </p:blipFill>
        <p:spPr bwMode="auto">
          <a:xfrm>
            <a:off x="2573228" y="1164675"/>
            <a:ext cx="7045544" cy="1723998"/>
          </a:xfrm>
          <a:prstGeom prst="rect">
            <a:avLst/>
          </a:prstGeom>
          <a:noFill/>
          <a:ln w="9525">
            <a:solidFill>
              <a:srgbClr val="008BB0"/>
            </a:solidFill>
            <a:miter lim="800000"/>
            <a:headEnd/>
            <a:tailEnd/>
          </a:ln>
          <a:extLst>
            <a:ext uri="{909E8E84-426E-40DD-AFC4-6F175D3DCCD1}">
              <a14:hiddenFill xmlns:a14="http://schemas.microsoft.com/office/drawing/2010/main">
                <a:solidFill>
                  <a:srgbClr val="FFFFFF"/>
                </a:solidFill>
              </a14:hiddenFill>
            </a:ext>
          </a:extLst>
        </p:spPr>
      </p:pic>
      <p:pic>
        <p:nvPicPr>
          <p:cNvPr id="29701"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19556" y="2229119"/>
            <a:ext cx="2199216" cy="222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11"/>
          <p:cNvPicPr>
            <a:picLocks noChangeAspect="1"/>
          </p:cNvPicPr>
          <p:nvPr/>
        </p:nvPicPr>
        <p:blipFill>
          <a:blip r:embed="rId5">
            <a:extLst>
              <a:ext uri="{28A0092B-C50C-407E-A947-70E740481C1C}">
                <a14:useLocalDpi xmlns:a14="http://schemas.microsoft.com/office/drawing/2010/main" val="0"/>
              </a:ext>
            </a:extLst>
          </a:blip>
          <a:srcRect l="26193" t="36162" r="23865" b="49191"/>
          <a:stretch>
            <a:fillRect/>
          </a:stretch>
        </p:blipFill>
        <p:spPr bwMode="auto">
          <a:xfrm>
            <a:off x="2200110" y="3030796"/>
            <a:ext cx="7791778" cy="1285217"/>
          </a:xfrm>
          <a:prstGeom prst="rect">
            <a:avLst/>
          </a:prstGeom>
          <a:noFill/>
          <a:ln w="9525">
            <a:solidFill>
              <a:srgbClr val="008BB0"/>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879781" y="3831656"/>
            <a:ext cx="2017184" cy="211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2386011" y="129647"/>
            <a:ext cx="7419976" cy="1090079"/>
          </a:xfrm>
        </p:spPr>
        <p:txBody>
          <a:bodyPr>
            <a:normAutofit/>
          </a:bodyPr>
          <a:lstStyle/>
          <a:p>
            <a:pPr algn="ctr"/>
            <a:r>
              <a:rPr lang="en-CA" sz="3200" dirty="0"/>
              <a:t>Defining the principles of care –                        European &amp; Asia/Pacific </a:t>
            </a:r>
          </a:p>
        </p:txBody>
      </p:sp>
      <p:pic>
        <p:nvPicPr>
          <p:cNvPr id="7" name="Picture 6">
            <a:extLst>
              <a:ext uri="{FF2B5EF4-FFF2-40B4-BE49-F238E27FC236}">
                <a16:creationId xmlns:a16="http://schemas.microsoft.com/office/drawing/2014/main" id="{C6F9E0A4-458B-472E-AC67-4E15EAAF1670}"/>
              </a:ext>
            </a:extLst>
          </p:cNvPr>
          <p:cNvPicPr>
            <a:picLocks noChangeAspect="1"/>
          </p:cNvPicPr>
          <p:nvPr/>
        </p:nvPicPr>
        <p:blipFill rotWithShape="1">
          <a:blip r:embed="rId7"/>
          <a:srcRect l="24792" t="23556" r="22396" b="53166"/>
          <a:stretch/>
        </p:blipFill>
        <p:spPr>
          <a:xfrm>
            <a:off x="2295034" y="4433557"/>
            <a:ext cx="7601931" cy="2094135"/>
          </a:xfrm>
          <a:prstGeom prst="rect">
            <a:avLst/>
          </a:prstGeom>
          <a:ln>
            <a:solidFill>
              <a:srgbClr val="008BB0"/>
            </a:solidFill>
          </a:ln>
        </p:spPr>
      </p:pic>
      <p:sp>
        <p:nvSpPr>
          <p:cNvPr id="2" name="TextBox 1">
            <a:extLst>
              <a:ext uri="{FF2B5EF4-FFF2-40B4-BE49-F238E27FC236}">
                <a16:creationId xmlns:a16="http://schemas.microsoft.com/office/drawing/2014/main" id="{AF87D6F7-796A-4D0E-8E6B-FE715A07426A}"/>
              </a:ext>
            </a:extLst>
          </p:cNvPr>
          <p:cNvSpPr txBox="1"/>
          <p:nvPr/>
        </p:nvSpPr>
        <p:spPr>
          <a:xfrm>
            <a:off x="7554880" y="5419089"/>
            <a:ext cx="2185988" cy="276999"/>
          </a:xfrm>
          <a:prstGeom prst="rect">
            <a:avLst/>
          </a:prstGeom>
          <a:noFill/>
        </p:spPr>
        <p:txBody>
          <a:bodyPr wrap="square" rtlCol="0">
            <a:spAutoFit/>
          </a:bodyPr>
          <a:lstStyle/>
          <a:p>
            <a:r>
              <a:rPr lang="en-CA" sz="1200" i="1" dirty="0">
                <a:latin typeface="Times New Roman" panose="02020603050405020304" pitchFamily="18" charset="0"/>
                <a:cs typeface="Times New Roman" panose="02020603050405020304" pitchFamily="18" charset="0"/>
              </a:rPr>
              <a:t>Haemophilia</a:t>
            </a:r>
            <a:r>
              <a:rPr lang="en-CA" sz="1200" dirty="0">
                <a:latin typeface="Times New Roman" panose="02020603050405020304" pitchFamily="18" charset="0"/>
                <a:cs typeface="Times New Roman" panose="02020603050405020304" pitchFamily="18" charset="0"/>
              </a:rPr>
              <a:t> (2018), 24, 366-75  </a:t>
            </a:r>
          </a:p>
        </p:txBody>
      </p:sp>
    </p:spTree>
    <p:extLst>
      <p:ext uri="{BB962C8B-B14F-4D97-AF65-F5344CB8AC3E}">
        <p14:creationId xmlns:p14="http://schemas.microsoft.com/office/powerpoint/2010/main" val="760552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2FCFFF1-4DEF-48A5-8994-B5C0E31CA4BF}"/>
              </a:ext>
            </a:extLst>
          </p:cNvPr>
          <p:cNvSpPr>
            <a:spLocks noGrp="1"/>
          </p:cNvSpPr>
          <p:nvPr>
            <p:ph type="body" sz="quarter" idx="13"/>
          </p:nvPr>
        </p:nvSpPr>
        <p:spPr/>
        <p:txBody>
          <a:bodyPr/>
          <a:lstStyle/>
          <a:p>
            <a:r>
              <a:rPr lang="en-US" dirty="0"/>
              <a:t>CFC, clotting factor concentrates; PWH, people with hemophilia</a:t>
            </a:r>
            <a:endParaRPr lang="en-CA" dirty="0"/>
          </a:p>
        </p:txBody>
      </p:sp>
      <p:sp>
        <p:nvSpPr>
          <p:cNvPr id="4" name="Slide Number Placeholder 3"/>
          <p:cNvSpPr>
            <a:spLocks noGrp="1"/>
          </p:cNvSpPr>
          <p:nvPr>
            <p:ph type="sldNum" sz="quarter" idx="14"/>
          </p:nvPr>
        </p:nvSpPr>
        <p:spPr/>
        <p:txBody>
          <a:bodyPr/>
          <a:lstStyle/>
          <a:p>
            <a:fld id="{B426927D-275D-484C-8637-396149A85CEE}" type="slidenum">
              <a:rPr lang="en-CA" smtClean="0">
                <a:solidFill>
                  <a:prstClr val="black">
                    <a:tint val="75000"/>
                  </a:prstClr>
                </a:solidFill>
              </a:rPr>
              <a:pPr/>
              <a:t>11</a:t>
            </a:fld>
            <a:endParaRPr lang="en-CA" dirty="0">
              <a:solidFill>
                <a:prstClr val="black">
                  <a:tint val="75000"/>
                </a:prstClr>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11022756"/>
              </p:ext>
            </p:extLst>
          </p:nvPr>
        </p:nvGraphicFramePr>
        <p:xfrm>
          <a:off x="241300" y="576244"/>
          <a:ext cx="11645759" cy="5943600"/>
        </p:xfrm>
        <a:graphic>
          <a:graphicData uri="http://schemas.openxmlformats.org/drawingml/2006/table">
            <a:tbl>
              <a:tblPr firstRow="1" bandRow="1">
                <a:tableStyleId>{5C22544A-7EE6-4342-B048-85BDC9FD1C3A}</a:tableStyleId>
              </a:tblPr>
              <a:tblGrid>
                <a:gridCol w="519430">
                  <a:extLst>
                    <a:ext uri="{9D8B030D-6E8A-4147-A177-3AD203B41FA5}">
                      <a16:colId xmlns:a16="http://schemas.microsoft.com/office/drawing/2014/main" val="20000"/>
                    </a:ext>
                  </a:extLst>
                </a:gridCol>
                <a:gridCol w="4877929">
                  <a:extLst>
                    <a:ext uri="{9D8B030D-6E8A-4147-A177-3AD203B41FA5}">
                      <a16:colId xmlns:a16="http://schemas.microsoft.com/office/drawing/2014/main" val="20001"/>
                    </a:ext>
                  </a:extLst>
                </a:gridCol>
                <a:gridCol w="6248400">
                  <a:extLst>
                    <a:ext uri="{9D8B030D-6E8A-4147-A177-3AD203B41FA5}">
                      <a16:colId xmlns:a16="http://schemas.microsoft.com/office/drawing/2014/main" val="20002"/>
                    </a:ext>
                  </a:extLst>
                </a:gridCol>
              </a:tblGrid>
              <a:tr h="0">
                <a:tc>
                  <a:txBody>
                    <a:bodyPr/>
                    <a:lstStyle/>
                    <a:p>
                      <a:pPr algn="ctr"/>
                      <a:endParaRPr lang="en-US" sz="1400" dirty="0"/>
                    </a:p>
                  </a:txBody>
                  <a:tcPr>
                    <a:noFill/>
                  </a:tcPr>
                </a:tc>
                <a:tc>
                  <a:txBody>
                    <a:bodyPr/>
                    <a:lstStyle/>
                    <a:p>
                      <a:pPr algn="ctr"/>
                      <a:r>
                        <a:rPr lang="en-CA" sz="1400" b="1" kern="1200" noProof="0" dirty="0">
                          <a:solidFill>
                            <a:srgbClr val="008BB0"/>
                          </a:solidFill>
                          <a:effectLst/>
                          <a:latin typeface="+mn-lt"/>
                          <a:ea typeface="+mn-ea"/>
                          <a:cs typeface="+mn-cs"/>
                        </a:rPr>
                        <a:t>European Principles of Hemophilia Care</a:t>
                      </a:r>
                    </a:p>
                  </a:txBody>
                  <a:tcPr>
                    <a:noFill/>
                  </a:tcPr>
                </a:tc>
                <a:tc>
                  <a:txBody>
                    <a:bodyPr/>
                    <a:lstStyle/>
                    <a:p>
                      <a:pPr algn="ctr"/>
                      <a:r>
                        <a:rPr lang="en-CA" sz="1400" b="1" kern="1200" noProof="0" dirty="0">
                          <a:solidFill>
                            <a:srgbClr val="008BB0"/>
                          </a:solidFill>
                          <a:effectLst/>
                          <a:latin typeface="+mn-lt"/>
                          <a:ea typeface="+mn-ea"/>
                          <a:cs typeface="+mn-cs"/>
                        </a:rPr>
                        <a:t>Asia-Pacific Principles of Hemophilia Care</a:t>
                      </a:r>
                    </a:p>
                  </a:txBody>
                  <a:tcPr>
                    <a:noFill/>
                  </a:tcPr>
                </a:tc>
                <a:extLst>
                  <a:ext uri="{0D108BD9-81ED-4DB2-BD59-A6C34878D82A}">
                    <a16:rowId xmlns:a16="http://schemas.microsoft.com/office/drawing/2014/main" val="10000"/>
                  </a:ext>
                </a:extLst>
              </a:tr>
              <a:tr h="0">
                <a:tc>
                  <a:txBody>
                    <a:bodyPr/>
                    <a:lstStyle/>
                    <a:p>
                      <a:r>
                        <a:rPr lang="en-US" sz="1400" kern="1200" dirty="0">
                          <a:solidFill>
                            <a:schemeClr val="tx1"/>
                          </a:solidFill>
                          <a:effectLst/>
                          <a:latin typeface="+mn-lt"/>
                          <a:ea typeface="+mn-ea"/>
                          <a:cs typeface="+mn-cs"/>
                        </a:rPr>
                        <a:t>1</a:t>
                      </a:r>
                    </a:p>
                  </a:txBody>
                  <a:tcPr>
                    <a:solidFill>
                      <a:srgbClr val="FFFFFF"/>
                    </a:solidFill>
                  </a:tcPr>
                </a:tc>
                <a:tc>
                  <a:txBody>
                    <a:bodyPr/>
                    <a:lstStyle/>
                    <a:p>
                      <a:r>
                        <a:rPr lang="en-CA" sz="1400" b="1" kern="1200" noProof="0" dirty="0">
                          <a:solidFill>
                            <a:schemeClr val="tx1"/>
                          </a:solidFill>
                          <a:effectLst/>
                          <a:latin typeface="+mn-lt"/>
                          <a:ea typeface="+mn-ea"/>
                          <a:cs typeface="+mn-cs"/>
                        </a:rPr>
                        <a:t>A central hemophilia organisation with supporting local groups</a:t>
                      </a:r>
                    </a:p>
                  </a:txBody>
                  <a:tcPr>
                    <a:solidFill>
                      <a:srgbClr val="FFFFFF"/>
                    </a:solidFill>
                  </a:tcPr>
                </a:tc>
                <a:tc>
                  <a:txBody>
                    <a:bodyPr/>
                    <a:lstStyle/>
                    <a:p>
                      <a:r>
                        <a:rPr lang="en-CA" sz="1400" kern="1200" noProof="0" dirty="0">
                          <a:solidFill>
                            <a:schemeClr val="tx1"/>
                          </a:solidFill>
                          <a:effectLst/>
                          <a:latin typeface="+mn-lt"/>
                          <a:ea typeface="+mn-ea"/>
                          <a:cs typeface="+mn-cs"/>
                        </a:rPr>
                        <a:t>Coordination of the delivery of hemophilia care through a national agency</a:t>
                      </a:r>
                    </a:p>
                  </a:txBody>
                  <a:tcPr>
                    <a:solidFill>
                      <a:srgbClr val="FFFFFF"/>
                    </a:solidFill>
                  </a:tcPr>
                </a:tc>
                <a:extLst>
                  <a:ext uri="{0D108BD9-81ED-4DB2-BD59-A6C34878D82A}">
                    <a16:rowId xmlns:a16="http://schemas.microsoft.com/office/drawing/2014/main" val="10001"/>
                  </a:ext>
                </a:extLst>
              </a:tr>
              <a:tr h="0">
                <a:tc>
                  <a:txBody>
                    <a:bodyPr/>
                    <a:lstStyle/>
                    <a:p>
                      <a:pPr marL="0" algn="l" defTabSz="914400" rtl="0" eaLnBrk="1" latinLnBrk="0" hangingPunct="1"/>
                      <a:r>
                        <a:rPr lang="en-US" sz="1400" b="0" kern="1200" dirty="0">
                          <a:solidFill>
                            <a:schemeClr val="tx1"/>
                          </a:solidFill>
                          <a:effectLst/>
                          <a:latin typeface="+mn-lt"/>
                          <a:ea typeface="+mn-ea"/>
                          <a:cs typeface="+mn-cs"/>
                        </a:rPr>
                        <a:t>2</a:t>
                      </a:r>
                    </a:p>
                  </a:txBody>
                  <a:tcPr/>
                </a:tc>
                <a:tc>
                  <a:txBody>
                    <a:bodyPr/>
                    <a:lstStyle/>
                    <a:p>
                      <a:pPr marL="0" algn="l" defTabSz="914400" rtl="0" eaLnBrk="1" latinLnBrk="0" hangingPunct="1"/>
                      <a:r>
                        <a:rPr lang="en-CA" sz="1400" b="1" kern="1200" noProof="0" dirty="0">
                          <a:solidFill>
                            <a:schemeClr val="tx1"/>
                          </a:solidFill>
                          <a:effectLst/>
                          <a:latin typeface="+mn-lt"/>
                          <a:ea typeface="+mn-ea"/>
                          <a:cs typeface="+mn-cs"/>
                        </a:rPr>
                        <a:t>National hemophilia patient registries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solidFill>
                            <a:schemeClr val="tx1"/>
                          </a:solidFill>
                          <a:effectLst/>
                          <a:latin typeface="+mn-lt"/>
                          <a:ea typeface="+mn-ea"/>
                          <a:cs typeface="+mn-cs"/>
                        </a:rPr>
                        <a:t>Establish a network of hemophilia treatment centres for comprehensive care</a:t>
                      </a:r>
                    </a:p>
                  </a:txBody>
                  <a:tcPr/>
                </a:tc>
                <a:extLst>
                  <a:ext uri="{0D108BD9-81ED-4DB2-BD59-A6C34878D82A}">
                    <a16:rowId xmlns:a16="http://schemas.microsoft.com/office/drawing/2014/main" val="10002"/>
                  </a:ext>
                </a:extLst>
              </a:tr>
              <a:tr h="0">
                <a:tc>
                  <a:txBody>
                    <a:bodyPr/>
                    <a:lstStyle/>
                    <a:p>
                      <a:pPr marL="0" indent="0" algn="l" defTabSz="914400" rtl="0" eaLnBrk="1" latinLnBrk="0" hangingPunct="1">
                        <a:buFont typeface="Arial" pitchFamily="34" charset="0"/>
                        <a:buNone/>
                      </a:pPr>
                      <a:r>
                        <a:rPr lang="en-US" sz="1400" b="0" kern="1200" dirty="0">
                          <a:solidFill>
                            <a:schemeClr val="tx1"/>
                          </a:solidFill>
                          <a:effectLst/>
                          <a:latin typeface="+mn-lt"/>
                          <a:ea typeface="+mn-ea"/>
                          <a:cs typeface="+mn-cs"/>
                        </a:rPr>
                        <a:t>3</a:t>
                      </a:r>
                    </a:p>
                  </a:txBody>
                  <a:tcPr>
                    <a:solidFill>
                      <a:srgbClr val="FFFFFF"/>
                    </a:solidFill>
                  </a:tcPr>
                </a:tc>
                <a:tc>
                  <a:txBody>
                    <a:bodyPr/>
                    <a:lstStyle/>
                    <a:p>
                      <a:pPr marL="0" indent="0" algn="l" defTabSz="914400" rtl="0" eaLnBrk="1" latinLnBrk="0" hangingPunct="1">
                        <a:buFont typeface="Arial" pitchFamily="34" charset="0"/>
                        <a:buNone/>
                      </a:pPr>
                      <a:r>
                        <a:rPr lang="en-CA" sz="1400" b="1" kern="1200" noProof="0" dirty="0">
                          <a:solidFill>
                            <a:schemeClr val="tx1"/>
                          </a:solidFill>
                          <a:effectLst/>
                          <a:latin typeface="+mn-lt"/>
                          <a:ea typeface="+mn-ea"/>
                          <a:cs typeface="+mn-cs"/>
                        </a:rPr>
                        <a:t>Comprehensive care centres and hemophilia treatment centres (HTCs)</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kern="1200" noProof="0" dirty="0">
                          <a:solidFill>
                            <a:schemeClr val="tx1"/>
                          </a:solidFill>
                          <a:effectLst/>
                          <a:latin typeface="+mn-lt"/>
                          <a:ea typeface="+mn-ea"/>
                          <a:cs typeface="+mn-cs"/>
                        </a:rPr>
                        <a:t>Establishing and National Hemophilia Patient registry</a:t>
                      </a:r>
                    </a:p>
                  </a:txBody>
                  <a:tcPr>
                    <a:solidFill>
                      <a:srgbClr val="FFFFFF"/>
                    </a:solidFill>
                  </a:tcPr>
                </a:tc>
                <a:extLst>
                  <a:ext uri="{0D108BD9-81ED-4DB2-BD59-A6C34878D82A}">
                    <a16:rowId xmlns:a16="http://schemas.microsoft.com/office/drawing/2014/main" val="10003"/>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noProof="0" dirty="0">
                          <a:solidFill>
                            <a:schemeClr val="tx1"/>
                          </a:solidFill>
                          <a:effectLst/>
                          <a:latin typeface="+mn-lt"/>
                          <a:ea typeface="+mn-ea"/>
                          <a:cs typeface="+mn-cs"/>
                        </a:rPr>
                        <a:t>Partnership in the delivery of hemophilia care</a:t>
                      </a:r>
                    </a:p>
                  </a:txBody>
                  <a:tcPr/>
                </a:tc>
                <a:tc>
                  <a:txBody>
                    <a:bodyPr/>
                    <a:lstStyle/>
                    <a:p>
                      <a:r>
                        <a:rPr lang="en-CA" sz="1400" b="1" noProof="0" dirty="0">
                          <a:solidFill>
                            <a:srgbClr val="800000"/>
                          </a:solidFill>
                        </a:rPr>
                        <a:t>Combined with the principle</a:t>
                      </a:r>
                      <a:r>
                        <a:rPr lang="en-CA" sz="1400" b="1" baseline="0" noProof="0" dirty="0">
                          <a:solidFill>
                            <a:srgbClr val="800000"/>
                          </a:solidFill>
                        </a:rPr>
                        <a:t> of coordination of hemophilia care (#1)</a:t>
                      </a:r>
                      <a:endParaRPr lang="en-CA" sz="1400" b="1" noProof="0" dirty="0">
                        <a:solidFill>
                          <a:srgbClr val="800000"/>
                        </a:solidFill>
                      </a:endParaRPr>
                    </a:p>
                  </a:txBody>
                  <a:tcPr/>
                </a:tc>
                <a:extLst>
                  <a:ext uri="{0D108BD9-81ED-4DB2-BD59-A6C34878D82A}">
                    <a16:rowId xmlns:a16="http://schemas.microsoft.com/office/drawing/2014/main" val="10004"/>
                  </a:ext>
                </a:extLst>
              </a:tr>
              <a:tr h="0">
                <a:tc>
                  <a:txBody>
                    <a:bodyPr/>
                    <a:lstStyle/>
                    <a:p>
                      <a:pPr marL="0" indent="0" algn="l" defTabSz="914400" rtl="0" eaLnBrk="1" latinLnBrk="0" hangingPunct="1">
                        <a:buFont typeface="Arial" pitchFamily="34" charset="0"/>
                        <a:buNone/>
                      </a:pPr>
                      <a:r>
                        <a:rPr lang="en-US" sz="1400" b="0" kern="1200" dirty="0">
                          <a:solidFill>
                            <a:schemeClr val="tx1"/>
                          </a:solidFill>
                          <a:effectLst/>
                          <a:latin typeface="+mn-lt"/>
                          <a:ea typeface="+mn-ea"/>
                          <a:cs typeface="+mn-cs"/>
                        </a:rPr>
                        <a:t>5</a:t>
                      </a:r>
                    </a:p>
                  </a:txBody>
                  <a:tcPr>
                    <a:solidFill>
                      <a:srgbClr val="FFFFFF"/>
                    </a:solidFill>
                  </a:tcPr>
                </a:tc>
                <a:tc>
                  <a:txBody>
                    <a:bodyPr/>
                    <a:lstStyle/>
                    <a:p>
                      <a:pPr marL="0" indent="0" algn="l" defTabSz="914400" rtl="0" eaLnBrk="1" latinLnBrk="0" hangingPunct="1">
                        <a:buFont typeface="Arial" pitchFamily="34" charset="0"/>
                        <a:buNone/>
                      </a:pPr>
                      <a:r>
                        <a:rPr lang="en-CA" sz="1400" b="1" kern="1200" noProof="0" dirty="0">
                          <a:solidFill>
                            <a:schemeClr val="tx1"/>
                          </a:solidFill>
                          <a:effectLst/>
                          <a:latin typeface="+mn-lt"/>
                          <a:ea typeface="+mn-ea"/>
                          <a:cs typeface="+mn-cs"/>
                        </a:rPr>
                        <a:t>Access to safe and effective concentrates at optimum treatment levels</a:t>
                      </a:r>
                    </a:p>
                  </a:txBody>
                  <a:tcPr>
                    <a:solidFill>
                      <a:srgbClr val="FFFFFF"/>
                    </a:solidFill>
                  </a:tcPr>
                </a:tc>
                <a:tc>
                  <a:txBody>
                    <a:bodyPr/>
                    <a:lstStyle/>
                    <a:p>
                      <a:r>
                        <a:rPr lang="en-CA" sz="1400" noProof="0" dirty="0"/>
                        <a:t>Regular replacement therapy with C</a:t>
                      </a:r>
                      <a:r>
                        <a:rPr lang="en-CA" sz="1400" baseline="0" noProof="0" dirty="0"/>
                        <a:t>FCs </a:t>
                      </a:r>
                      <a:endParaRPr lang="en-CA" sz="1400" noProof="0" dirty="0"/>
                    </a:p>
                  </a:txBody>
                  <a:tcPr>
                    <a:solidFill>
                      <a:srgbClr val="FFFFFF"/>
                    </a:solidFill>
                  </a:tcPr>
                </a:tc>
                <a:extLst>
                  <a:ext uri="{0D108BD9-81ED-4DB2-BD59-A6C34878D82A}">
                    <a16:rowId xmlns:a16="http://schemas.microsoft.com/office/drawing/2014/main" val="10005"/>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effectLst/>
                          <a:latin typeface="+mn-lt"/>
                          <a:ea typeface="+mn-ea"/>
                          <a:cs typeface="+mn-cs"/>
                        </a:rPr>
                        <a:t>6</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noProof="0" dirty="0">
                          <a:solidFill>
                            <a:schemeClr val="tx1"/>
                          </a:solidFill>
                          <a:effectLst/>
                          <a:latin typeface="+mn-lt"/>
                          <a:ea typeface="+mn-ea"/>
                          <a:cs typeface="+mn-cs"/>
                        </a:rPr>
                        <a:t>Access to  home treatment and delivery</a:t>
                      </a:r>
                    </a:p>
                  </a:txBody>
                  <a:tcPr>
                    <a:solidFill>
                      <a:srgbClr val="FFFFFF"/>
                    </a:solidFill>
                  </a:tcPr>
                </a:tc>
                <a:tc>
                  <a:txBody>
                    <a:bodyPr/>
                    <a:lstStyle/>
                    <a:p>
                      <a:r>
                        <a:rPr lang="en-CA" sz="1400" b="1" noProof="0" dirty="0">
                          <a:solidFill>
                            <a:srgbClr val="800000"/>
                          </a:solidFill>
                        </a:rPr>
                        <a:t>Combined</a:t>
                      </a:r>
                      <a:r>
                        <a:rPr lang="en-CA" sz="1400" b="1" baseline="0" noProof="0" dirty="0">
                          <a:solidFill>
                            <a:srgbClr val="800000"/>
                          </a:solidFill>
                        </a:rPr>
                        <a:t> with the principle of CFC replacement (#5)</a:t>
                      </a:r>
                      <a:endParaRPr lang="en-CA" sz="1400" b="1" noProof="0" dirty="0">
                        <a:solidFill>
                          <a:srgbClr val="800000"/>
                        </a:solidFill>
                      </a:endParaRPr>
                    </a:p>
                  </a:txBody>
                  <a:tcPr>
                    <a:solidFill>
                      <a:srgbClr val="FFFFFF"/>
                    </a:solidFill>
                  </a:tcPr>
                </a:tc>
                <a:extLst>
                  <a:ext uri="{0D108BD9-81ED-4DB2-BD59-A6C34878D82A}">
                    <a16:rowId xmlns:a16="http://schemas.microsoft.com/office/drawing/2014/main" val="10006"/>
                  </a:ext>
                </a:extLst>
              </a:tr>
              <a:tr h="0">
                <a:tc>
                  <a:txBody>
                    <a:bodyPr/>
                    <a:lstStyle/>
                    <a:p>
                      <a:pPr marL="0" algn="l" defTabSz="914400" rtl="0" eaLnBrk="1" latinLnBrk="0" hangingPunct="1"/>
                      <a:r>
                        <a:rPr lang="en-US" sz="1400" b="0" kern="1200" dirty="0">
                          <a:solidFill>
                            <a:schemeClr val="tx1"/>
                          </a:solidFill>
                          <a:effectLst/>
                          <a:latin typeface="+mn-lt"/>
                          <a:ea typeface="+mn-ea"/>
                          <a:cs typeface="+mn-cs"/>
                        </a:rPr>
                        <a:t>7</a:t>
                      </a:r>
                    </a:p>
                  </a:txBody>
                  <a:tcPr>
                    <a:solidFill>
                      <a:srgbClr val="D9D9D9"/>
                    </a:solidFill>
                  </a:tcPr>
                </a:tc>
                <a:tc>
                  <a:txBody>
                    <a:bodyPr/>
                    <a:lstStyle/>
                    <a:p>
                      <a:pPr marL="0" algn="l" defTabSz="914400" rtl="0" eaLnBrk="1" latinLnBrk="0" hangingPunct="1"/>
                      <a:r>
                        <a:rPr lang="en-CA" sz="1400" b="1" kern="1200" noProof="0" dirty="0">
                          <a:solidFill>
                            <a:schemeClr val="tx1"/>
                          </a:solidFill>
                          <a:effectLst/>
                          <a:latin typeface="+mn-lt"/>
                          <a:ea typeface="+mn-ea"/>
                          <a:cs typeface="+mn-cs"/>
                        </a:rPr>
                        <a:t>Access to prophylaxis (preventative) treatment</a:t>
                      </a: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noProof="0" dirty="0">
                          <a:solidFill>
                            <a:srgbClr val="800000"/>
                          </a:solidFill>
                        </a:rPr>
                        <a:t>Combined</a:t>
                      </a:r>
                      <a:r>
                        <a:rPr lang="en-CA" sz="1400" b="1" baseline="0" noProof="0" dirty="0">
                          <a:solidFill>
                            <a:srgbClr val="800000"/>
                          </a:solidFill>
                        </a:rPr>
                        <a:t> with the principle of CFC replacement (#5)</a:t>
                      </a:r>
                      <a:endParaRPr lang="en-CA" sz="1400" b="1" noProof="0" dirty="0">
                        <a:solidFill>
                          <a:srgbClr val="800000"/>
                        </a:solidFill>
                      </a:endParaRPr>
                    </a:p>
                  </a:txBody>
                  <a:tcPr>
                    <a:solidFill>
                      <a:srgbClr val="D9D9D9"/>
                    </a:solidFill>
                  </a:tcPr>
                </a:tc>
                <a:extLst>
                  <a:ext uri="{0D108BD9-81ED-4DB2-BD59-A6C34878D82A}">
                    <a16:rowId xmlns:a16="http://schemas.microsoft.com/office/drawing/2014/main" val="10007"/>
                  </a:ext>
                </a:extLst>
              </a:tr>
              <a:tr h="0">
                <a:tc>
                  <a:txBody>
                    <a:bodyPr/>
                    <a:lstStyle/>
                    <a:p>
                      <a:pPr marL="0" algn="l" defTabSz="914400" rtl="0" eaLnBrk="1" latinLnBrk="0" hangingPunct="1"/>
                      <a:r>
                        <a:rPr lang="en-US" sz="1400" b="0" kern="1200" dirty="0">
                          <a:solidFill>
                            <a:schemeClr val="tx1"/>
                          </a:solidFill>
                          <a:effectLst/>
                          <a:latin typeface="+mn-lt"/>
                          <a:ea typeface="+mn-ea"/>
                          <a:cs typeface="+mn-cs"/>
                        </a:rPr>
                        <a:t>8</a:t>
                      </a:r>
                    </a:p>
                  </a:txBody>
                  <a:tcPr>
                    <a:solidFill>
                      <a:srgbClr val="FFFFFF"/>
                    </a:solidFill>
                  </a:tcPr>
                </a:tc>
                <a:tc>
                  <a:txBody>
                    <a:bodyPr/>
                    <a:lstStyle/>
                    <a:p>
                      <a:pPr marL="0" algn="l" defTabSz="914400" rtl="0" eaLnBrk="1" latinLnBrk="0" hangingPunct="1"/>
                      <a:r>
                        <a:rPr lang="en-CA" sz="1400" b="1" kern="1200" noProof="0" dirty="0">
                          <a:solidFill>
                            <a:schemeClr val="tx1"/>
                          </a:solidFill>
                          <a:effectLst/>
                          <a:latin typeface="+mn-lt"/>
                          <a:ea typeface="+mn-ea"/>
                          <a:cs typeface="+mn-cs"/>
                        </a:rPr>
                        <a:t>Access to specialist services and emergency care</a:t>
                      </a:r>
                    </a:p>
                  </a:txBody>
                  <a:tcPr>
                    <a:solidFill>
                      <a:srgbClr val="FFFFFF"/>
                    </a:solidFill>
                  </a:tcPr>
                </a:tc>
                <a:tc>
                  <a:txBody>
                    <a:bodyPr/>
                    <a:lstStyle/>
                    <a:p>
                      <a:r>
                        <a:rPr lang="en-CA" sz="1400" noProof="0" dirty="0"/>
                        <a:t>Emergency care and management of comorbidities</a:t>
                      </a:r>
                    </a:p>
                  </a:txBody>
                  <a:tcPr>
                    <a:solidFill>
                      <a:srgbClr val="FFFFFF"/>
                    </a:solidFill>
                  </a:tcPr>
                </a:tc>
                <a:extLst>
                  <a:ext uri="{0D108BD9-81ED-4DB2-BD59-A6C34878D82A}">
                    <a16:rowId xmlns:a16="http://schemas.microsoft.com/office/drawing/2014/main" val="10008"/>
                  </a:ext>
                </a:extLst>
              </a:tr>
              <a:tr h="0">
                <a:tc>
                  <a:txBody>
                    <a:bodyPr/>
                    <a:lstStyle/>
                    <a:p>
                      <a:pPr marL="0" algn="l" defTabSz="914400" rtl="0" eaLnBrk="1" latinLnBrk="0" hangingPunct="1"/>
                      <a:r>
                        <a:rPr lang="en-US" sz="1400" b="0" kern="1200" dirty="0">
                          <a:solidFill>
                            <a:schemeClr val="tx1"/>
                          </a:solidFill>
                          <a:effectLst/>
                          <a:latin typeface="+mn-lt"/>
                          <a:ea typeface="+mn-ea"/>
                          <a:cs typeface="+mn-cs"/>
                        </a:rPr>
                        <a:t>9</a:t>
                      </a:r>
                    </a:p>
                  </a:txBody>
                  <a:tcPr>
                    <a:solidFill>
                      <a:srgbClr val="D9D9D9"/>
                    </a:solidFill>
                  </a:tcPr>
                </a:tc>
                <a:tc>
                  <a:txBody>
                    <a:bodyPr/>
                    <a:lstStyle/>
                    <a:p>
                      <a:pPr marL="0" algn="l" defTabSz="914400" rtl="0" eaLnBrk="1" latinLnBrk="0" hangingPunct="1"/>
                      <a:r>
                        <a:rPr lang="en-CA" sz="1400" b="1" kern="1200" noProof="0" dirty="0">
                          <a:solidFill>
                            <a:schemeClr val="tx1"/>
                          </a:solidFill>
                          <a:effectLst/>
                          <a:latin typeface="+mn-lt"/>
                          <a:ea typeface="+mn-ea"/>
                          <a:cs typeface="+mn-cs"/>
                        </a:rPr>
                        <a:t>Management of inhibitors</a:t>
                      </a:r>
                    </a:p>
                  </a:txBody>
                  <a:tcPr>
                    <a:solidFill>
                      <a:srgbClr val="D9D9D9"/>
                    </a:solidFill>
                  </a:tcPr>
                </a:tc>
                <a:tc>
                  <a:txBody>
                    <a:bodyPr/>
                    <a:lstStyle/>
                    <a:p>
                      <a:r>
                        <a:rPr lang="en-CA" sz="1400" noProof="0" dirty="0"/>
                        <a:t>Management of Hemophilia with inhibitors</a:t>
                      </a:r>
                    </a:p>
                  </a:txBody>
                  <a:tcPr>
                    <a:solidFill>
                      <a:srgbClr val="D9D9D9"/>
                    </a:solidFill>
                  </a:tcPr>
                </a:tc>
                <a:extLst>
                  <a:ext uri="{0D108BD9-81ED-4DB2-BD59-A6C34878D82A}">
                    <a16:rowId xmlns:a16="http://schemas.microsoft.com/office/drawing/2014/main" val="10009"/>
                  </a:ext>
                </a:extLst>
              </a:tr>
              <a:tr h="0">
                <a:tc>
                  <a:txBody>
                    <a:bodyPr/>
                    <a:lstStyle/>
                    <a:p>
                      <a:pPr marL="0" algn="l" defTabSz="914400" rtl="0" eaLnBrk="1" latinLnBrk="0" hangingPunct="1"/>
                      <a:r>
                        <a:rPr lang="en-US" sz="1400" b="0" kern="1200" dirty="0">
                          <a:solidFill>
                            <a:schemeClr val="tx1"/>
                          </a:solidFill>
                          <a:effectLst/>
                          <a:latin typeface="+mn-lt"/>
                          <a:ea typeface="+mn-ea"/>
                          <a:cs typeface="+mn-cs"/>
                        </a:rPr>
                        <a:t>10</a:t>
                      </a:r>
                    </a:p>
                  </a:txBody>
                  <a:tcPr>
                    <a:solidFill>
                      <a:srgbClr val="FFFFFF"/>
                    </a:solidFill>
                  </a:tcPr>
                </a:tc>
                <a:tc>
                  <a:txBody>
                    <a:bodyPr/>
                    <a:lstStyle/>
                    <a:p>
                      <a:pPr marL="0" algn="l" defTabSz="914400" rtl="0" eaLnBrk="1" latinLnBrk="0" hangingPunct="1"/>
                      <a:r>
                        <a:rPr lang="en-CA" sz="1400" b="1" kern="1200" noProof="0" dirty="0">
                          <a:solidFill>
                            <a:schemeClr val="tx1"/>
                          </a:solidFill>
                          <a:effectLst/>
                          <a:latin typeface="+mn-lt"/>
                          <a:ea typeface="+mn-ea"/>
                          <a:cs typeface="+mn-cs"/>
                        </a:rPr>
                        <a:t>Education and research </a:t>
                      </a:r>
                    </a:p>
                  </a:txBody>
                  <a:tcPr>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noProof="0" dirty="0"/>
                        <a:t>Education, training and relevant research for improving care of PWH and other bleeding disorders</a:t>
                      </a:r>
                    </a:p>
                  </a:txBody>
                  <a:tcPr>
                    <a:noFill/>
                  </a:tcPr>
                </a:tc>
                <a:extLst>
                  <a:ext uri="{0D108BD9-81ED-4DB2-BD59-A6C34878D82A}">
                    <a16:rowId xmlns:a16="http://schemas.microsoft.com/office/drawing/2014/main" val="10010"/>
                  </a:ext>
                </a:extLst>
              </a:tr>
              <a:tr h="0">
                <a:tc>
                  <a:txBody>
                    <a:bodyPr/>
                    <a:lstStyle/>
                    <a:p>
                      <a:r>
                        <a:rPr lang="en-US" sz="1400" b="0" kern="1200" dirty="0">
                          <a:solidFill>
                            <a:schemeClr val="tx1"/>
                          </a:solidFill>
                          <a:effectLst/>
                          <a:latin typeface="+mn-lt"/>
                          <a:ea typeface="+mn-ea"/>
                          <a:cs typeface="+mn-cs"/>
                        </a:rPr>
                        <a:t>11</a:t>
                      </a:r>
                    </a:p>
                  </a:txBody>
                  <a:tcPr>
                    <a:solidFill>
                      <a:srgbClr val="D9D9D9"/>
                    </a:solidFill>
                  </a:tcPr>
                </a:tc>
                <a:tc>
                  <a:txBody>
                    <a:bodyPr/>
                    <a:lstStyle/>
                    <a:p>
                      <a:pPr marL="0" algn="l" defTabSz="914400" rtl="0" eaLnBrk="1" latinLnBrk="0" hangingPunct="1"/>
                      <a:endParaRPr lang="en-CA" sz="1400" b="1" kern="1200" noProof="0" dirty="0">
                        <a:solidFill>
                          <a:schemeClr val="tx1"/>
                        </a:solidFill>
                        <a:effectLst/>
                        <a:latin typeface="+mn-lt"/>
                        <a:ea typeface="+mn-ea"/>
                        <a:cs typeface="+mn-cs"/>
                      </a:endParaRP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baseline="0" noProof="0" dirty="0">
                          <a:solidFill>
                            <a:srgbClr val="800000"/>
                          </a:solidFill>
                          <a:latin typeface="+mn-lt"/>
                          <a:ea typeface="+mn-ea"/>
                          <a:cs typeface="+mn-cs"/>
                        </a:rPr>
                        <a:t>Enhance facilities for laboratory diagnosis of Bleeding disorders</a:t>
                      </a:r>
                    </a:p>
                  </a:txBody>
                  <a:tcPr>
                    <a:solidFill>
                      <a:srgbClr val="D9D9D9"/>
                    </a:solidFill>
                  </a:tcPr>
                </a:tc>
                <a:extLst>
                  <a:ext uri="{0D108BD9-81ED-4DB2-BD59-A6C34878D82A}">
                    <a16:rowId xmlns:a16="http://schemas.microsoft.com/office/drawing/2014/main" val="3367300257"/>
                  </a:ext>
                </a:extLst>
              </a:tr>
              <a:tr h="0">
                <a:tc>
                  <a:txBody>
                    <a:bodyPr/>
                    <a:lstStyle/>
                    <a:p>
                      <a:r>
                        <a:rPr lang="en-US" sz="1400" b="0" kern="1200" dirty="0">
                          <a:solidFill>
                            <a:schemeClr val="tx1"/>
                          </a:solidFill>
                          <a:effectLst/>
                          <a:latin typeface="+mn-lt"/>
                          <a:ea typeface="+mn-ea"/>
                          <a:cs typeface="+mn-cs"/>
                        </a:rPr>
                        <a:t>12</a:t>
                      </a:r>
                    </a:p>
                  </a:txBody>
                  <a:tcPr>
                    <a:solidFill>
                      <a:srgbClr val="FFFFFF"/>
                    </a:solidFill>
                  </a:tcPr>
                </a:tc>
                <a:tc>
                  <a:txBody>
                    <a:bodyPr/>
                    <a:lstStyle/>
                    <a:p>
                      <a:pPr marL="0" algn="l" defTabSz="914400" rtl="0" eaLnBrk="1" latinLnBrk="0" hangingPunct="1"/>
                      <a:endParaRPr lang="en-CA" sz="1400" b="1" kern="1200" noProof="0" dirty="0">
                        <a:solidFill>
                          <a:schemeClr val="tx1"/>
                        </a:solidFill>
                        <a:effectLst/>
                        <a:latin typeface="+mn-lt"/>
                        <a:ea typeface="+mn-ea"/>
                        <a:cs typeface="+mn-cs"/>
                      </a:endParaRPr>
                    </a:p>
                  </a:txBody>
                  <a:tcPr>
                    <a:solidFill>
                      <a:srgbClr val="FFFF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CA" sz="1400" kern="1200" noProof="0" dirty="0">
                          <a:solidFill>
                            <a:schemeClr val="dk1"/>
                          </a:solidFill>
                          <a:latin typeface="+mn-lt"/>
                          <a:ea typeface="+mn-ea"/>
                          <a:cs typeface="+mn-cs"/>
                        </a:rPr>
                        <a:t>Genetic diagnosis of hereditary bleeding disorders</a:t>
                      </a:r>
                    </a:p>
                  </a:txBody>
                  <a:tcPr>
                    <a:noFill/>
                  </a:tcPr>
                </a:tc>
                <a:extLst>
                  <a:ext uri="{0D108BD9-81ED-4DB2-BD59-A6C34878D82A}">
                    <a16:rowId xmlns:a16="http://schemas.microsoft.com/office/drawing/2014/main" val="2630560728"/>
                  </a:ext>
                </a:extLst>
              </a:tr>
              <a:tr h="0">
                <a:tc>
                  <a:txBody>
                    <a:bodyPr/>
                    <a:lstStyle/>
                    <a:p>
                      <a:r>
                        <a:rPr lang="en-US" sz="1400" b="0" kern="1200" dirty="0">
                          <a:solidFill>
                            <a:schemeClr val="tx1"/>
                          </a:solidFill>
                          <a:effectLst/>
                          <a:latin typeface="+mn-lt"/>
                          <a:ea typeface="+mn-ea"/>
                          <a:cs typeface="+mn-cs"/>
                        </a:rPr>
                        <a:t>13</a:t>
                      </a:r>
                    </a:p>
                  </a:txBody>
                  <a:tcPr>
                    <a:solidFill>
                      <a:srgbClr val="D9D9D9"/>
                    </a:solidFill>
                  </a:tcPr>
                </a:tc>
                <a:tc>
                  <a:txBody>
                    <a:bodyPr/>
                    <a:lstStyle/>
                    <a:p>
                      <a:pPr marL="0" algn="l" defTabSz="914400" rtl="0" eaLnBrk="1" latinLnBrk="0" hangingPunct="1"/>
                      <a:endParaRPr lang="en-CA" sz="1400" b="1" kern="1200" noProof="0" dirty="0">
                        <a:solidFill>
                          <a:schemeClr val="tx1"/>
                        </a:solidFill>
                        <a:effectLst/>
                        <a:latin typeface="+mn-lt"/>
                        <a:ea typeface="+mn-ea"/>
                        <a:cs typeface="+mn-cs"/>
                      </a:endParaRP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baseline="0" noProof="0" dirty="0">
                          <a:solidFill>
                            <a:srgbClr val="800000"/>
                          </a:solidFill>
                          <a:latin typeface="+mn-lt"/>
                          <a:ea typeface="+mn-ea"/>
                          <a:cs typeface="+mn-cs"/>
                        </a:rPr>
                        <a:t>Musculoskeletal Management and assessment of outcomes</a:t>
                      </a:r>
                    </a:p>
                  </a:txBody>
                  <a:tcPr>
                    <a:solidFill>
                      <a:srgbClr val="D9D9D9"/>
                    </a:solidFill>
                  </a:tcPr>
                </a:tc>
                <a:extLst>
                  <a:ext uri="{0D108BD9-81ED-4DB2-BD59-A6C34878D82A}">
                    <a16:rowId xmlns:a16="http://schemas.microsoft.com/office/drawing/2014/main" val="1136784420"/>
                  </a:ext>
                </a:extLst>
              </a:tr>
              <a:tr h="0">
                <a:tc>
                  <a:txBody>
                    <a:bodyPr/>
                    <a:lstStyle/>
                    <a:p>
                      <a:r>
                        <a:rPr lang="en-US" sz="1400" b="0" kern="1200" dirty="0">
                          <a:solidFill>
                            <a:schemeClr val="tx1"/>
                          </a:solidFill>
                          <a:effectLst/>
                          <a:latin typeface="+mn-lt"/>
                          <a:ea typeface="+mn-ea"/>
                          <a:cs typeface="+mn-cs"/>
                        </a:rPr>
                        <a:t>14</a:t>
                      </a:r>
                    </a:p>
                  </a:txBody>
                  <a:tcPr>
                    <a:solidFill>
                      <a:srgbClr val="FFFFFF"/>
                    </a:solidFill>
                  </a:tcPr>
                </a:tc>
                <a:tc>
                  <a:txBody>
                    <a:bodyPr/>
                    <a:lstStyle/>
                    <a:p>
                      <a:pPr marL="0" algn="l" defTabSz="914400" rtl="0" eaLnBrk="1" latinLnBrk="0" hangingPunct="1"/>
                      <a:endParaRPr lang="en-CA" sz="1400" b="1" kern="1200" noProof="0" dirty="0">
                        <a:solidFill>
                          <a:schemeClr val="tx1"/>
                        </a:solidFill>
                        <a:effectLst/>
                        <a:latin typeface="+mn-lt"/>
                        <a:ea typeface="+mn-ea"/>
                        <a:cs typeface="+mn-cs"/>
                      </a:endParaRPr>
                    </a:p>
                  </a:txBody>
                  <a:tcPr>
                    <a:solidFill>
                      <a:srgbClr val="FFFFFF"/>
                    </a:solidFill>
                  </a:tcPr>
                </a:tc>
                <a:tc>
                  <a:txBody>
                    <a:bodyPr/>
                    <a:lstStyle/>
                    <a:p>
                      <a:pPr algn="just"/>
                      <a:r>
                        <a:rPr lang="en-CA" sz="1400" kern="1200" noProof="0" dirty="0">
                          <a:solidFill>
                            <a:schemeClr val="dk1"/>
                          </a:solidFill>
                          <a:latin typeface="+mn-lt"/>
                          <a:ea typeface="+mn-ea"/>
                          <a:cs typeface="+mn-cs"/>
                        </a:rPr>
                        <a:t>Innovative therapies and cure of hemophilia</a:t>
                      </a:r>
                    </a:p>
                  </a:txBody>
                  <a:tcPr>
                    <a:noFill/>
                  </a:tcPr>
                </a:tc>
                <a:extLst>
                  <a:ext uri="{0D108BD9-81ED-4DB2-BD59-A6C34878D82A}">
                    <a16:rowId xmlns:a16="http://schemas.microsoft.com/office/drawing/2014/main" val="2820868749"/>
                  </a:ext>
                </a:extLst>
              </a:tr>
              <a:tr h="0">
                <a:tc>
                  <a:txBody>
                    <a:bodyPr/>
                    <a:lstStyle/>
                    <a:p>
                      <a:r>
                        <a:rPr lang="en-US" sz="1400" b="0" kern="1200" dirty="0">
                          <a:solidFill>
                            <a:schemeClr val="tx1"/>
                          </a:solidFill>
                          <a:effectLst/>
                          <a:latin typeface="+mn-lt"/>
                          <a:ea typeface="+mn-ea"/>
                          <a:cs typeface="+mn-cs"/>
                        </a:rPr>
                        <a:t>15</a:t>
                      </a:r>
                    </a:p>
                  </a:txBody>
                  <a:tcPr>
                    <a:solidFill>
                      <a:srgbClr val="D9D9D9"/>
                    </a:solidFill>
                  </a:tcPr>
                </a:tc>
                <a:tc>
                  <a:txBody>
                    <a:bodyPr/>
                    <a:lstStyle/>
                    <a:p>
                      <a:pPr marL="0" algn="l" defTabSz="914400" rtl="0" eaLnBrk="1" latinLnBrk="0" hangingPunct="1"/>
                      <a:endParaRPr lang="en-CA" sz="1400" b="1" kern="1200" noProof="0" dirty="0">
                        <a:solidFill>
                          <a:schemeClr val="tx1"/>
                        </a:solidFill>
                        <a:effectLst/>
                        <a:latin typeface="+mn-lt"/>
                        <a:ea typeface="+mn-ea"/>
                        <a:cs typeface="+mn-cs"/>
                      </a:endParaRPr>
                    </a:p>
                  </a:txBody>
                  <a:tcPr>
                    <a:solidFill>
                      <a:srgbClr val="D9D9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400" b="1" kern="1200" baseline="0" noProof="0" dirty="0">
                          <a:solidFill>
                            <a:srgbClr val="800000"/>
                          </a:solidFill>
                          <a:latin typeface="+mn-lt"/>
                          <a:ea typeface="+mn-ea"/>
                          <a:cs typeface="+mn-cs"/>
                        </a:rPr>
                        <a:t>Recognition of socio-economic and cultural diversities of the region in planning Hemophilia care</a:t>
                      </a:r>
                    </a:p>
                  </a:txBody>
                  <a:tcPr>
                    <a:solidFill>
                      <a:srgbClr val="D9D9D9"/>
                    </a:solidFill>
                  </a:tcPr>
                </a:tc>
                <a:extLst>
                  <a:ext uri="{0D108BD9-81ED-4DB2-BD59-A6C34878D82A}">
                    <a16:rowId xmlns:a16="http://schemas.microsoft.com/office/drawing/2014/main" val="4007279971"/>
                  </a:ext>
                </a:extLst>
              </a:tr>
            </a:tbl>
          </a:graphicData>
        </a:graphic>
      </p:graphicFrame>
      <p:sp>
        <p:nvSpPr>
          <p:cNvPr id="2" name="TextBox 1">
            <a:extLst>
              <a:ext uri="{FF2B5EF4-FFF2-40B4-BE49-F238E27FC236}">
                <a16:creationId xmlns:a16="http://schemas.microsoft.com/office/drawing/2014/main" id="{A05B3272-8A69-4F21-B911-83508F3FCE96}"/>
              </a:ext>
            </a:extLst>
          </p:cNvPr>
          <p:cNvSpPr txBox="1"/>
          <p:nvPr/>
        </p:nvSpPr>
        <p:spPr>
          <a:xfrm>
            <a:off x="592931" y="78581"/>
            <a:ext cx="11151394" cy="461665"/>
          </a:xfrm>
          <a:prstGeom prst="rect">
            <a:avLst/>
          </a:prstGeom>
          <a:noFill/>
        </p:spPr>
        <p:txBody>
          <a:bodyPr wrap="square" rtlCol="0">
            <a:spAutoFit/>
          </a:bodyPr>
          <a:lstStyle/>
          <a:p>
            <a:pPr algn="ctr"/>
            <a:r>
              <a:rPr lang="en-US" sz="2400" b="1" dirty="0"/>
              <a:t>Comparing the Principles of Care – European vs Asia Pacific</a:t>
            </a:r>
            <a:endParaRPr lang="en-IN" sz="2400" b="1" dirty="0"/>
          </a:p>
        </p:txBody>
      </p:sp>
    </p:spTree>
    <p:extLst>
      <p:ext uri="{BB962C8B-B14F-4D97-AF65-F5344CB8AC3E}">
        <p14:creationId xmlns:p14="http://schemas.microsoft.com/office/powerpoint/2010/main" val="262001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a:t>Chapter 1: Principles of care</a:t>
            </a:r>
          </a:p>
        </p:txBody>
      </p:sp>
      <p:sp>
        <p:nvSpPr>
          <p:cNvPr id="5" name="Content Placeholder 4"/>
          <p:cNvSpPr>
            <a:spLocks noGrp="1"/>
          </p:cNvSpPr>
          <p:nvPr>
            <p:ph idx="1"/>
          </p:nvPr>
        </p:nvSpPr>
        <p:spPr>
          <a:xfrm>
            <a:off x="838200" y="2123085"/>
            <a:ext cx="10515600" cy="3142593"/>
          </a:xfrm>
        </p:spPr>
        <p:txBody>
          <a:bodyPr numCol="2">
            <a:normAutofit fontScale="92500" lnSpcReduction="20000"/>
          </a:bodyPr>
          <a:lstStyle/>
          <a:p>
            <a:r>
              <a:rPr lang="en-CA" sz="2000" dirty="0">
                <a:solidFill>
                  <a:srgbClr val="008BB0"/>
                </a:solidFill>
              </a:rPr>
              <a:t>National coordination and delivery of hemophilia care</a:t>
            </a:r>
          </a:p>
          <a:p>
            <a:r>
              <a:rPr lang="en-CA" sz="2000" dirty="0">
                <a:solidFill>
                  <a:srgbClr val="008BB0"/>
                </a:solidFill>
              </a:rPr>
              <a:t>Access to safe CFCs, other hemostasis products &amp; curative therapies</a:t>
            </a:r>
          </a:p>
          <a:p>
            <a:r>
              <a:rPr lang="en-CA" sz="2000" dirty="0">
                <a:solidFill>
                  <a:srgbClr val="008BB0"/>
                </a:solidFill>
              </a:rPr>
              <a:t>Laboratory services and genetic diagnosis of hemophilia</a:t>
            </a:r>
          </a:p>
          <a:p>
            <a:r>
              <a:rPr lang="en-CA" sz="2000" dirty="0">
                <a:solidFill>
                  <a:srgbClr val="008BB0"/>
                </a:solidFill>
              </a:rPr>
              <a:t>Education and training in hemophilia care</a:t>
            </a:r>
          </a:p>
          <a:p>
            <a:r>
              <a:rPr lang="en-CA" sz="2000" dirty="0">
                <a:solidFill>
                  <a:srgbClr val="008BB0"/>
                </a:solidFill>
              </a:rPr>
              <a:t>Clinical and epidemiological research</a:t>
            </a:r>
          </a:p>
          <a:p>
            <a:pPr marL="0" indent="0">
              <a:buNone/>
            </a:pPr>
            <a:endParaRPr lang="en-CA" sz="2000" dirty="0"/>
          </a:p>
          <a:p>
            <a:endParaRPr lang="en-CA" sz="2000" dirty="0"/>
          </a:p>
          <a:p>
            <a:r>
              <a:rPr lang="en-CA" sz="2000" dirty="0"/>
              <a:t>Acute and emergency care for bleeds</a:t>
            </a:r>
          </a:p>
          <a:p>
            <a:r>
              <a:rPr lang="en-CA" sz="2000" dirty="0"/>
              <a:t>Multidisciplinary care for hemophilia</a:t>
            </a:r>
          </a:p>
          <a:p>
            <a:r>
              <a:rPr lang="en-CA" sz="2000" dirty="0"/>
              <a:t>Regular replacement therapy (Prophylaxis)</a:t>
            </a:r>
          </a:p>
          <a:p>
            <a:r>
              <a:rPr lang="en-CA" sz="2000" dirty="0"/>
              <a:t>Management of patients with inhibitors</a:t>
            </a:r>
          </a:p>
          <a:p>
            <a:r>
              <a:rPr lang="en-CA" sz="2000" dirty="0"/>
              <a:t>Management of musculoskeletal complications</a:t>
            </a:r>
          </a:p>
          <a:p>
            <a:r>
              <a:rPr lang="en-CA" sz="2000" dirty="0"/>
              <a:t>Management of specific conditions and comorbidities</a:t>
            </a:r>
          </a:p>
          <a:p>
            <a:r>
              <a:rPr lang="en-CA" sz="2000" dirty="0"/>
              <a:t>Outcome assessment</a:t>
            </a:r>
          </a:p>
          <a:p>
            <a:endParaRPr lang="en-CA" sz="2000" dirty="0">
              <a:solidFill>
                <a:srgbClr val="0070C0"/>
              </a:solidFill>
            </a:endParaRPr>
          </a:p>
        </p:txBody>
      </p:sp>
      <p:sp>
        <p:nvSpPr>
          <p:cNvPr id="3" name="TextBox 2"/>
          <p:cNvSpPr txBox="1"/>
          <p:nvPr/>
        </p:nvSpPr>
        <p:spPr>
          <a:xfrm>
            <a:off x="1669774" y="5930348"/>
            <a:ext cx="8792817" cy="369332"/>
          </a:xfrm>
          <a:prstGeom prst="rect">
            <a:avLst/>
          </a:prstGeom>
          <a:noFill/>
        </p:spPr>
        <p:txBody>
          <a:bodyPr wrap="square" rtlCol="0">
            <a:spAutoFit/>
          </a:bodyPr>
          <a:lstStyle/>
          <a:p>
            <a:endParaRPr lang="en-CA" dirty="0"/>
          </a:p>
        </p:txBody>
      </p:sp>
      <p:sp>
        <p:nvSpPr>
          <p:cNvPr id="11" name="TextBox 10">
            <a:extLst>
              <a:ext uri="{FF2B5EF4-FFF2-40B4-BE49-F238E27FC236}">
                <a16:creationId xmlns:a16="http://schemas.microsoft.com/office/drawing/2014/main" id="{7DAD6DF5-715D-482D-BAFE-AB04BEE5B993}"/>
              </a:ext>
            </a:extLst>
          </p:cNvPr>
          <p:cNvSpPr txBox="1"/>
          <p:nvPr/>
        </p:nvSpPr>
        <p:spPr>
          <a:xfrm>
            <a:off x="866773" y="5050223"/>
            <a:ext cx="10655998" cy="1015663"/>
          </a:xfrm>
          <a:prstGeom prst="rect">
            <a:avLst/>
          </a:prstGeom>
          <a:noFill/>
          <a:ln w="19050">
            <a:solidFill>
              <a:schemeClr val="bg1"/>
            </a:solidFill>
          </a:ln>
        </p:spPr>
        <p:txBody>
          <a:bodyPr wrap="square" rtlCol="0">
            <a:spAutoFit/>
          </a:bodyPr>
          <a:lstStyle/>
          <a:p>
            <a:r>
              <a:rPr lang="en-CA" sz="2000" i="1" dirty="0">
                <a:solidFill>
                  <a:srgbClr val="800000"/>
                </a:solidFill>
              </a:rPr>
              <a:t>These principles of care include core concepts, requirements, and priorities in the delivery and management of hemophilia care, which together constitute a framework for implementing and advancing hemophilia treatment programs.</a:t>
            </a:r>
          </a:p>
        </p:txBody>
      </p:sp>
      <p:sp>
        <p:nvSpPr>
          <p:cNvPr id="16" name="TextBox 15">
            <a:extLst>
              <a:ext uri="{FF2B5EF4-FFF2-40B4-BE49-F238E27FC236}">
                <a16:creationId xmlns:a16="http://schemas.microsoft.com/office/drawing/2014/main" id="{67575FB8-5DC4-495C-AE11-C6E0E9055271}"/>
              </a:ext>
            </a:extLst>
          </p:cNvPr>
          <p:cNvSpPr txBox="1"/>
          <p:nvPr/>
        </p:nvSpPr>
        <p:spPr>
          <a:xfrm>
            <a:off x="738183" y="1288057"/>
            <a:ext cx="11012383" cy="408623"/>
          </a:xfrm>
          <a:prstGeom prst="roundRect">
            <a:avLst/>
          </a:prstGeom>
          <a:noFill/>
          <a:ln w="38100">
            <a:solidFill>
              <a:srgbClr val="008BB0"/>
            </a:solidFill>
          </a:ln>
        </p:spPr>
        <p:txBody>
          <a:bodyPr wrap="square">
            <a:spAutoFit/>
          </a:bodyPr>
          <a:lstStyle/>
          <a:p>
            <a:pPr algn="ctr"/>
            <a:r>
              <a:rPr lang="en-CA" sz="1800" dirty="0"/>
              <a:t>Provides the principles of the </a:t>
            </a:r>
            <a:r>
              <a:rPr lang="en-CA" sz="1800" dirty="0">
                <a:solidFill>
                  <a:srgbClr val="008BB0"/>
                </a:solidFill>
              </a:rPr>
              <a:t>organization of care </a:t>
            </a:r>
            <a:r>
              <a:rPr lang="en-CA" sz="1800" dirty="0"/>
              <a:t>as well as the essential components for delivery of care </a:t>
            </a:r>
          </a:p>
        </p:txBody>
      </p:sp>
      <p:sp>
        <p:nvSpPr>
          <p:cNvPr id="7" name="Text Placeholder 3">
            <a:extLst>
              <a:ext uri="{FF2B5EF4-FFF2-40B4-BE49-F238E27FC236}">
                <a16:creationId xmlns:a16="http://schemas.microsoft.com/office/drawing/2014/main" id="{C84D37F3-FAD5-4082-ABAD-24A1822BB99D}"/>
              </a:ext>
            </a:extLst>
          </p:cNvPr>
          <p:cNvSpPr>
            <a:spLocks noGrp="1"/>
          </p:cNvSpPr>
          <p:nvPr>
            <p:ph type="body" sz="quarter" idx="13"/>
          </p:nvPr>
        </p:nvSpPr>
        <p:spPr>
          <a:xfrm>
            <a:off x="838201" y="6356351"/>
            <a:ext cx="9925050" cy="365125"/>
          </a:xfrm>
        </p:spPr>
        <p:txBody>
          <a:bodyPr/>
          <a:lstStyle/>
          <a:p>
            <a:r>
              <a:rPr kumimoji="0" lang="en-CA" sz="900" b="0" i="0" u="none" strike="noStrike" kern="1200" cap="none" spc="0" normalizeH="0" baseline="0" dirty="0">
                <a:ln>
                  <a:noFill/>
                </a:ln>
                <a:solidFill>
                  <a:sysClr val="windowText" lastClr="000000"/>
                </a:solidFill>
                <a:effectLst/>
                <a:uLnTx/>
                <a:uFillTx/>
                <a:latin typeface="Arial" panose="020B0604020202020204"/>
                <a:ea typeface="+mn-ea"/>
                <a:cs typeface="+mn-cs"/>
              </a:rPr>
              <a:t>CFC, clotting factor concentrate.</a:t>
            </a:r>
          </a:p>
        </p:txBody>
      </p:sp>
    </p:spTree>
    <p:extLst>
      <p:ext uri="{BB962C8B-B14F-4D97-AF65-F5344CB8AC3E}">
        <p14:creationId xmlns:p14="http://schemas.microsoft.com/office/powerpoint/2010/main" val="3846132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a:t>Principle 1 – National coordination &amp; delivery of care</a:t>
            </a:r>
          </a:p>
        </p:txBody>
      </p:sp>
      <p:sp>
        <p:nvSpPr>
          <p:cNvPr id="5" name="Content Placeholder 4">
            <a:extLst>
              <a:ext uri="{FF2B5EF4-FFF2-40B4-BE49-F238E27FC236}">
                <a16:creationId xmlns:a16="http://schemas.microsoft.com/office/drawing/2014/main" id="{864B33D4-9049-47BB-810A-54C333B8B4CF}"/>
              </a:ext>
            </a:extLst>
          </p:cNvPr>
          <p:cNvSpPr>
            <a:spLocks noGrp="1"/>
          </p:cNvSpPr>
          <p:nvPr>
            <p:ph idx="1"/>
          </p:nvPr>
        </p:nvSpPr>
        <p:spPr>
          <a:xfrm>
            <a:off x="838200" y="1176334"/>
            <a:ext cx="10515600" cy="4614863"/>
          </a:xfrm>
        </p:spPr>
        <p:txBody>
          <a:bodyPr>
            <a:noAutofit/>
          </a:bodyPr>
          <a:lstStyle/>
          <a:p>
            <a:pPr marL="0" indent="0">
              <a:buNone/>
            </a:pPr>
            <a:r>
              <a:rPr lang="en-CA" sz="2400" b="1" dirty="0">
                <a:solidFill>
                  <a:srgbClr val="008BB0"/>
                </a:solidFill>
                <a:latin typeface="+mj-lt"/>
              </a:rPr>
              <a:t>Key components for optimal hemophilia care:</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Comprehensive hemophilia care - Multidisciplinary team of specialists</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National or regional network of treatment centers – HCCCs &amp; HTCs: Hub &amp; Spoke model</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National registry of patients with hemophilia</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Robust processes for procurement &amp; distribution of therapeutic products – clotting factor concentrates (CFCs) and other hemostasis products</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Equitable access to services and therapeutic products</a:t>
            </a:r>
          </a:p>
          <a:p>
            <a:pPr marL="228600" indent="-228600">
              <a:lnSpc>
                <a:spcPct val="90000"/>
              </a:lnSpc>
              <a:spcBef>
                <a:spcPts val="1000"/>
              </a:spcBef>
              <a:buClr>
                <a:srgbClr val="642566"/>
              </a:buClr>
              <a:buFont typeface="Arial" panose="020B0604020202020204" pitchFamily="34" charset="0"/>
              <a:buChar char="•"/>
            </a:pPr>
            <a:r>
              <a:rPr lang="en-CA" sz="2400" dirty="0">
                <a:latin typeface="+mj-lt"/>
              </a:rPr>
              <a:t>Recognition of the socioeconomic and cultural diversities</a:t>
            </a:r>
          </a:p>
          <a:p>
            <a:endParaRPr lang="en-CA" sz="2400" dirty="0"/>
          </a:p>
        </p:txBody>
      </p:sp>
      <p:sp>
        <p:nvSpPr>
          <p:cNvPr id="10" name="Text Placeholder 9">
            <a:extLst>
              <a:ext uri="{FF2B5EF4-FFF2-40B4-BE49-F238E27FC236}">
                <a16:creationId xmlns:a16="http://schemas.microsoft.com/office/drawing/2014/main" id="{934E968D-46A1-454F-9617-7857C4D4FCE2}"/>
              </a:ext>
            </a:extLst>
          </p:cNvPr>
          <p:cNvSpPr>
            <a:spLocks noGrp="1"/>
          </p:cNvSpPr>
          <p:nvPr>
            <p:ph type="body" sz="quarter" idx="13"/>
          </p:nvPr>
        </p:nvSpPr>
        <p:spPr/>
        <p:txBody>
          <a:bodyPr/>
          <a:lstStyle/>
          <a:p>
            <a:r>
              <a:rPr lang="en-CA" dirty="0"/>
              <a:t>HCCC, Hemophilia Comprehensive Care Centre; HTC, Hemophilia Treatment Centre. </a:t>
            </a:r>
          </a:p>
        </p:txBody>
      </p:sp>
    </p:spTree>
    <p:extLst>
      <p:ext uri="{BB962C8B-B14F-4D97-AF65-F5344CB8AC3E}">
        <p14:creationId xmlns:p14="http://schemas.microsoft.com/office/powerpoint/2010/main" val="309474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7785163-9452-457E-A060-C2E28C1F3543}"/>
              </a:ext>
            </a:extLst>
          </p:cNvPr>
          <p:cNvGrpSpPr/>
          <p:nvPr/>
        </p:nvGrpSpPr>
        <p:grpSpPr>
          <a:xfrm>
            <a:off x="951092" y="308251"/>
            <a:ext cx="10289816" cy="5746693"/>
            <a:chOff x="1039794" y="123086"/>
            <a:chExt cx="10289816" cy="5746693"/>
          </a:xfrm>
        </p:grpSpPr>
        <p:pic>
          <p:nvPicPr>
            <p:cNvPr id="5" name="Picture 4">
              <a:extLst>
                <a:ext uri="{FF2B5EF4-FFF2-40B4-BE49-F238E27FC236}">
                  <a16:creationId xmlns:a16="http://schemas.microsoft.com/office/drawing/2014/main" id="{C4E60FBB-0C6F-4FE5-A878-8F79B0EBD871}"/>
                </a:ext>
              </a:extLst>
            </p:cNvPr>
            <p:cNvPicPr>
              <a:picLocks noChangeAspect="1"/>
            </p:cNvPicPr>
            <p:nvPr/>
          </p:nvPicPr>
          <p:blipFill rotWithShape="1">
            <a:blip r:embed="rId2"/>
            <a:srcRect l="15714" t="23765" r="18991" b="11407"/>
            <a:stretch/>
          </p:blipFill>
          <p:spPr>
            <a:xfrm>
              <a:off x="1039794" y="123086"/>
              <a:ext cx="10289816" cy="5746693"/>
            </a:xfrm>
            <a:prstGeom prst="rect">
              <a:avLst/>
            </a:prstGeom>
          </p:spPr>
        </p:pic>
        <p:sp>
          <p:nvSpPr>
            <p:cNvPr id="2" name="Rectangle 1">
              <a:extLst>
                <a:ext uri="{FF2B5EF4-FFF2-40B4-BE49-F238E27FC236}">
                  <a16:creationId xmlns:a16="http://schemas.microsoft.com/office/drawing/2014/main" id="{89AE94A2-1E7E-42EB-A3C0-9B9B92E82ABC}"/>
                </a:ext>
              </a:extLst>
            </p:cNvPr>
            <p:cNvSpPr/>
            <p:nvPr/>
          </p:nvSpPr>
          <p:spPr>
            <a:xfrm>
              <a:off x="1178719" y="492917"/>
              <a:ext cx="3421856" cy="2857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Rectangle 5">
              <a:extLst>
                <a:ext uri="{FF2B5EF4-FFF2-40B4-BE49-F238E27FC236}">
                  <a16:creationId xmlns:a16="http://schemas.microsoft.com/office/drawing/2014/main" id="{760E297F-2CC8-41B9-B5DE-A47452DD41D3}"/>
                </a:ext>
              </a:extLst>
            </p:cNvPr>
            <p:cNvSpPr/>
            <p:nvPr/>
          </p:nvSpPr>
          <p:spPr>
            <a:xfrm>
              <a:off x="5317355" y="492917"/>
              <a:ext cx="2583632" cy="288129"/>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4" name="TextBox 3">
            <a:extLst>
              <a:ext uri="{FF2B5EF4-FFF2-40B4-BE49-F238E27FC236}">
                <a16:creationId xmlns:a16="http://schemas.microsoft.com/office/drawing/2014/main" id="{2AD1D64B-5D95-4B8F-BF37-5B619413F530}"/>
              </a:ext>
            </a:extLst>
          </p:cNvPr>
          <p:cNvSpPr txBox="1"/>
          <p:nvPr/>
        </p:nvSpPr>
        <p:spPr>
          <a:xfrm>
            <a:off x="3074048" y="6152039"/>
            <a:ext cx="6043904" cy="408623"/>
          </a:xfrm>
          <a:prstGeom prst="roundRect">
            <a:avLst/>
          </a:prstGeom>
          <a:noFill/>
          <a:ln w="38100">
            <a:solidFill>
              <a:srgbClr val="008BB0"/>
            </a:solidFill>
          </a:ln>
        </p:spPr>
        <p:txBody>
          <a:bodyPr wrap="square" rtlCol="0">
            <a:spAutoFit/>
          </a:bodyPr>
          <a:lstStyle/>
          <a:p>
            <a:r>
              <a:rPr lang="en-CA" dirty="0"/>
              <a:t>USEFUL FOR CLINICAL GUIDANCE &amp; ADVOCACY</a:t>
            </a:r>
          </a:p>
        </p:txBody>
      </p:sp>
    </p:spTree>
    <p:extLst>
      <p:ext uri="{BB962C8B-B14F-4D97-AF65-F5344CB8AC3E}">
        <p14:creationId xmlns:p14="http://schemas.microsoft.com/office/powerpoint/2010/main" val="2944711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1090079"/>
          </a:xfrm>
        </p:spPr>
        <p:txBody>
          <a:bodyPr>
            <a:normAutofit/>
          </a:bodyPr>
          <a:lstStyle/>
          <a:p>
            <a:r>
              <a:rPr lang="en-CA" dirty="0"/>
              <a:t>Principle 2 - Access to hemostasis products </a:t>
            </a:r>
          </a:p>
        </p:txBody>
      </p:sp>
      <p:sp>
        <p:nvSpPr>
          <p:cNvPr id="9" name="Content Placeholder 8">
            <a:extLst>
              <a:ext uri="{FF2B5EF4-FFF2-40B4-BE49-F238E27FC236}">
                <a16:creationId xmlns:a16="http://schemas.microsoft.com/office/drawing/2014/main" id="{009F1886-723C-40B0-929F-67DF6DBBC86F}"/>
              </a:ext>
            </a:extLst>
          </p:cNvPr>
          <p:cNvSpPr>
            <a:spLocks noGrp="1"/>
          </p:cNvSpPr>
          <p:nvPr>
            <p:ph idx="1"/>
          </p:nvPr>
        </p:nvSpPr>
        <p:spPr>
          <a:xfrm>
            <a:off x="838200" y="1562100"/>
            <a:ext cx="10515600" cy="4614863"/>
          </a:xfrm>
        </p:spPr>
        <p:txBody>
          <a:bodyPr>
            <a:normAutofit/>
          </a:bodyPr>
          <a:lstStyle/>
          <a:p>
            <a:r>
              <a:rPr lang="en-CA" sz="2400" dirty="0"/>
              <a:t>Access to safe and effective products for prevention &amp; treatment of bleeding - pd &amp; rCFC + alternative coagulation products - Robust system for tender and selection of products</a:t>
            </a:r>
          </a:p>
          <a:p>
            <a:r>
              <a:rPr lang="en-CA" sz="2400" dirty="0"/>
              <a:t>WFH Guide for the Assessment of Clotting Factor Concentrates should be carefully reviewed</a:t>
            </a:r>
          </a:p>
          <a:p>
            <a:r>
              <a:rPr lang="en-CA" sz="2400" dirty="0"/>
              <a:t>WFH Online Registry of Clotting Factor Concentrates</a:t>
            </a:r>
          </a:p>
          <a:p>
            <a:r>
              <a:rPr lang="en-CA" sz="2400" dirty="0"/>
              <a:t>Prophylaxis is the standard of care for people with severe hemophilia</a:t>
            </a:r>
          </a:p>
          <a:p>
            <a:r>
              <a:rPr lang="en-CA" sz="2400" dirty="0"/>
              <a:t>Episodic CFC replacement should not be considered a long-term treatment</a:t>
            </a:r>
          </a:p>
          <a:p>
            <a:endParaRPr lang="en-CA" sz="2400" dirty="0"/>
          </a:p>
        </p:txBody>
      </p:sp>
      <p:sp>
        <p:nvSpPr>
          <p:cNvPr id="6" name="Text Placeholder 5">
            <a:extLst>
              <a:ext uri="{FF2B5EF4-FFF2-40B4-BE49-F238E27FC236}">
                <a16:creationId xmlns:a16="http://schemas.microsoft.com/office/drawing/2014/main" id="{C2815285-BD13-42F6-9BC7-FCBC0B78585A}"/>
              </a:ext>
            </a:extLst>
          </p:cNvPr>
          <p:cNvSpPr>
            <a:spLocks noGrp="1"/>
          </p:cNvSpPr>
          <p:nvPr>
            <p:ph type="body" sz="quarter" idx="13"/>
          </p:nvPr>
        </p:nvSpPr>
        <p:spPr/>
        <p:txBody>
          <a:bodyPr/>
          <a:lstStyle/>
          <a:p>
            <a:r>
              <a:rPr lang="en-US" dirty="0"/>
              <a:t>pd, plasma derived; rCFC, recombinant clotting factor concentrates</a:t>
            </a:r>
            <a:endParaRPr lang="en-CA" dirty="0"/>
          </a:p>
        </p:txBody>
      </p:sp>
      <p:sp>
        <p:nvSpPr>
          <p:cNvPr id="3" name="TextBox 2"/>
          <p:cNvSpPr txBox="1"/>
          <p:nvPr/>
        </p:nvSpPr>
        <p:spPr>
          <a:xfrm>
            <a:off x="2713376" y="5257562"/>
            <a:ext cx="6765243" cy="919401"/>
          </a:xfrm>
          <a:prstGeom prst="roundRect">
            <a:avLst/>
          </a:prstGeom>
          <a:noFill/>
          <a:ln w="38100">
            <a:solidFill>
              <a:srgbClr val="008BB0"/>
            </a:solidFill>
          </a:ln>
        </p:spPr>
        <p:txBody>
          <a:bodyPr wrap="square" rtlCol="0">
            <a:spAutoFit/>
          </a:bodyPr>
          <a:lstStyle/>
          <a:p>
            <a:pPr algn="ctr"/>
            <a:r>
              <a:rPr lang="en-CA" sz="2400" dirty="0"/>
              <a:t>Newer hemostasis agents have transformed the paradigm of management of hemophilia </a:t>
            </a:r>
          </a:p>
        </p:txBody>
      </p:sp>
    </p:spTree>
    <p:extLst>
      <p:ext uri="{BB962C8B-B14F-4D97-AF65-F5344CB8AC3E}">
        <p14:creationId xmlns:p14="http://schemas.microsoft.com/office/powerpoint/2010/main" val="372370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7213" y="211137"/>
            <a:ext cx="11158536" cy="708017"/>
          </a:xfrm>
        </p:spPr>
        <p:txBody>
          <a:bodyPr>
            <a:normAutofit/>
          </a:bodyPr>
          <a:lstStyle/>
          <a:p>
            <a:r>
              <a:rPr lang="en-CA" sz="3200" dirty="0"/>
              <a:t>Principle 3 - Laboratory diagnosis &amp; genetic assessment</a:t>
            </a:r>
          </a:p>
        </p:txBody>
      </p:sp>
      <p:sp>
        <p:nvSpPr>
          <p:cNvPr id="5" name="Content Placeholder 4"/>
          <p:cNvSpPr>
            <a:spLocks noGrp="1"/>
          </p:cNvSpPr>
          <p:nvPr>
            <p:ph idx="1"/>
          </p:nvPr>
        </p:nvSpPr>
        <p:spPr>
          <a:xfrm>
            <a:off x="838200" y="976306"/>
            <a:ext cx="10515600" cy="4614863"/>
          </a:xfrm>
        </p:spPr>
        <p:txBody>
          <a:bodyPr vert="horz" lIns="91440" tIns="45720" rIns="91440" bIns="45720" rtlCol="0" anchor="t">
            <a:normAutofit fontScale="85000" lnSpcReduction="20000"/>
          </a:bodyPr>
          <a:lstStyle/>
          <a:p>
            <a:r>
              <a:rPr lang="en-CA" dirty="0"/>
              <a:t>A laboratory with suitable equipment and reagents</a:t>
            </a:r>
          </a:p>
          <a:p>
            <a:pPr lvl="1"/>
            <a:r>
              <a:rPr lang="en-CA" dirty="0"/>
              <a:t>Capable of performing screening and confirmatory tests (Factor assay)</a:t>
            </a:r>
          </a:p>
          <a:p>
            <a:pPr lvl="1"/>
            <a:r>
              <a:rPr lang="en-CA" dirty="0"/>
              <a:t>Essential for diagnosis and treatment </a:t>
            </a:r>
          </a:p>
          <a:p>
            <a:r>
              <a:rPr lang="en-CA" dirty="0"/>
              <a:t>Tests for inhibitors – Screening and Assay</a:t>
            </a:r>
            <a:endParaRPr lang="en-CA" dirty="0">
              <a:cs typeface="Arial"/>
            </a:endParaRPr>
          </a:p>
          <a:p>
            <a:r>
              <a:rPr lang="en-CA" dirty="0"/>
              <a:t>Trained personnel a major challenge </a:t>
            </a:r>
            <a:endParaRPr lang="en-CA" dirty="0">
              <a:cs typeface="Arial"/>
            </a:endParaRPr>
          </a:p>
          <a:p>
            <a:r>
              <a:rPr lang="en-CA" dirty="0"/>
              <a:t>Quality assurance – Internal quality control / External quality assessment</a:t>
            </a:r>
            <a:endParaRPr lang="en-CA" dirty="0">
              <a:cs typeface="Arial"/>
            </a:endParaRPr>
          </a:p>
          <a:p>
            <a:endParaRPr lang="en-CA" dirty="0">
              <a:solidFill>
                <a:srgbClr val="0070C0"/>
              </a:solidFill>
            </a:endParaRPr>
          </a:p>
          <a:p>
            <a:r>
              <a:rPr lang="en-CA" dirty="0">
                <a:solidFill>
                  <a:srgbClr val="008BB0"/>
                </a:solidFill>
              </a:rPr>
              <a:t>Genetic assessment of hemophilia – Increasingly used in clinical management</a:t>
            </a:r>
          </a:p>
          <a:p>
            <a:r>
              <a:rPr lang="en-CA" dirty="0">
                <a:solidFill>
                  <a:srgbClr val="008BB0"/>
                </a:solidFill>
              </a:rPr>
              <a:t>Principles and methods – Linkage analysis / Mutation detection / Gene  sequencing</a:t>
            </a:r>
          </a:p>
          <a:p>
            <a:r>
              <a:rPr lang="en-CA" dirty="0">
                <a:solidFill>
                  <a:srgbClr val="008BB0"/>
                </a:solidFill>
              </a:rPr>
              <a:t>Interpretation of results – Assigning significance to variants </a:t>
            </a:r>
          </a:p>
          <a:p>
            <a:r>
              <a:rPr lang="en-CA" dirty="0">
                <a:solidFill>
                  <a:srgbClr val="008BB0"/>
                </a:solidFill>
              </a:rPr>
              <a:t>Genetic counseling </a:t>
            </a:r>
          </a:p>
        </p:txBody>
      </p:sp>
      <p:sp>
        <p:nvSpPr>
          <p:cNvPr id="3" name="TextBox 2"/>
          <p:cNvSpPr txBox="1"/>
          <p:nvPr/>
        </p:nvSpPr>
        <p:spPr>
          <a:xfrm>
            <a:off x="2185151" y="5701904"/>
            <a:ext cx="7821698" cy="510778"/>
          </a:xfrm>
          <a:prstGeom prst="roundRect">
            <a:avLst/>
          </a:prstGeom>
          <a:noFill/>
          <a:ln w="38100">
            <a:solidFill>
              <a:srgbClr val="008BB0"/>
            </a:solidFill>
          </a:ln>
        </p:spPr>
        <p:txBody>
          <a:bodyPr wrap="square" rtlCol="0">
            <a:spAutoFit/>
          </a:bodyPr>
          <a:lstStyle/>
          <a:p>
            <a:r>
              <a:rPr lang="en-CA" sz="2400" dirty="0"/>
              <a:t>Special significance in countries with low detection rates </a:t>
            </a:r>
          </a:p>
        </p:txBody>
      </p:sp>
    </p:spTree>
    <p:extLst>
      <p:ext uri="{BB962C8B-B14F-4D97-AF65-F5344CB8AC3E}">
        <p14:creationId xmlns:p14="http://schemas.microsoft.com/office/powerpoint/2010/main" val="22039285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18" y="171131"/>
            <a:ext cx="8177214" cy="912814"/>
          </a:xfrm>
        </p:spPr>
        <p:txBody>
          <a:bodyPr>
            <a:noAutofit/>
          </a:bodyPr>
          <a:lstStyle/>
          <a:p>
            <a:pPr algn="ctr"/>
            <a:r>
              <a:rPr lang="en-CA" sz="3200" dirty="0"/>
              <a:t>Under-diagnosis of hemophilia / VWD                                          </a:t>
            </a:r>
            <a:r>
              <a:rPr lang="en-CA" sz="2800" i="1" dirty="0">
                <a:solidFill>
                  <a:srgbClr val="642566"/>
                </a:solidFill>
              </a:rPr>
              <a:t>Total population &amp; number detected</a:t>
            </a:r>
          </a:p>
        </p:txBody>
      </p:sp>
      <p:sp>
        <p:nvSpPr>
          <p:cNvPr id="4" name="TextBox 3"/>
          <p:cNvSpPr txBox="1"/>
          <p:nvPr/>
        </p:nvSpPr>
        <p:spPr>
          <a:xfrm>
            <a:off x="1898629" y="6026743"/>
            <a:ext cx="7724013" cy="666977"/>
          </a:xfrm>
          <a:prstGeom prst="rect">
            <a:avLst/>
          </a:prstGeom>
          <a:noFill/>
          <a:ln w="19050">
            <a:noFill/>
          </a:ln>
        </p:spPr>
        <p:txBody>
          <a:bodyPr wrap="square" rtlCol="0">
            <a:spAutoFit/>
          </a:bodyPr>
          <a:lstStyle/>
          <a:p>
            <a:pPr algn="ctr"/>
            <a:r>
              <a:rPr lang="en-CA" sz="1867" i="1" dirty="0">
                <a:solidFill>
                  <a:srgbClr val="0070C0"/>
                </a:solidFill>
                <a:cs typeface="Avenir Heavy"/>
              </a:rPr>
              <a:t>At the current rate of diagnosis, even in the next 50 years, </a:t>
            </a:r>
          </a:p>
          <a:p>
            <a:pPr algn="ctr"/>
            <a:r>
              <a:rPr lang="en-CA" sz="1867" i="1" dirty="0">
                <a:solidFill>
                  <a:srgbClr val="0070C0"/>
                </a:solidFill>
                <a:cs typeface="Avenir Heavy"/>
              </a:rPr>
              <a:t>all clinically significant inherited bleeding disorders will not be identified</a:t>
            </a:r>
          </a:p>
        </p:txBody>
      </p:sp>
      <p:graphicFrame>
        <p:nvGraphicFramePr>
          <p:cNvPr id="5" name="Table 4"/>
          <p:cNvGraphicFramePr>
            <a:graphicFrameLocks noGrp="1"/>
          </p:cNvGraphicFramePr>
          <p:nvPr>
            <p:extLst>
              <p:ext uri="{D42A27DB-BD31-4B8C-83A1-F6EECF244321}">
                <p14:modId xmlns:p14="http://schemas.microsoft.com/office/powerpoint/2010/main" val="3531080180"/>
              </p:ext>
            </p:extLst>
          </p:nvPr>
        </p:nvGraphicFramePr>
        <p:xfrm>
          <a:off x="464044" y="1120785"/>
          <a:ext cx="9129992" cy="4842447"/>
        </p:xfrm>
        <a:graphic>
          <a:graphicData uri="http://schemas.openxmlformats.org/drawingml/2006/table">
            <a:tbl>
              <a:tblPr>
                <a:tableStyleId>{5C22544A-7EE6-4342-B048-85BDC9FD1C3A}</a:tableStyleId>
              </a:tblPr>
              <a:tblGrid>
                <a:gridCol w="1735486">
                  <a:extLst>
                    <a:ext uri="{9D8B030D-6E8A-4147-A177-3AD203B41FA5}">
                      <a16:colId xmlns:a16="http://schemas.microsoft.com/office/drawing/2014/main" val="20000"/>
                    </a:ext>
                  </a:extLst>
                </a:gridCol>
                <a:gridCol w="1731549">
                  <a:extLst>
                    <a:ext uri="{9D8B030D-6E8A-4147-A177-3AD203B41FA5}">
                      <a16:colId xmlns:a16="http://schemas.microsoft.com/office/drawing/2014/main" val="20001"/>
                    </a:ext>
                  </a:extLst>
                </a:gridCol>
                <a:gridCol w="1936188">
                  <a:extLst>
                    <a:ext uri="{9D8B030D-6E8A-4147-A177-3AD203B41FA5}">
                      <a16:colId xmlns:a16="http://schemas.microsoft.com/office/drawing/2014/main" val="20002"/>
                    </a:ext>
                  </a:extLst>
                </a:gridCol>
                <a:gridCol w="1902126">
                  <a:extLst>
                    <a:ext uri="{9D8B030D-6E8A-4147-A177-3AD203B41FA5}">
                      <a16:colId xmlns:a16="http://schemas.microsoft.com/office/drawing/2014/main" val="20003"/>
                    </a:ext>
                  </a:extLst>
                </a:gridCol>
                <a:gridCol w="1824643">
                  <a:extLst>
                    <a:ext uri="{9D8B030D-6E8A-4147-A177-3AD203B41FA5}">
                      <a16:colId xmlns:a16="http://schemas.microsoft.com/office/drawing/2014/main" val="20004"/>
                    </a:ext>
                  </a:extLst>
                </a:gridCol>
              </a:tblGrid>
              <a:tr h="654304">
                <a:tc>
                  <a:txBody>
                    <a:bodyPr/>
                    <a:lstStyle/>
                    <a:p>
                      <a:pPr algn="ctr">
                        <a:lnSpc>
                          <a:spcPct val="115000"/>
                        </a:lnSpc>
                        <a:spcAft>
                          <a:spcPts val="0"/>
                        </a:spcAft>
                      </a:pPr>
                      <a:r>
                        <a:rPr lang="en-US" sz="1900" b="0" dirty="0">
                          <a:solidFill>
                            <a:srgbClr val="008BB0"/>
                          </a:solidFill>
                          <a:effectLst/>
                        </a:rPr>
                        <a:t>Country</a:t>
                      </a:r>
                      <a:endParaRPr lang="en-IN" sz="1900" b="0" dirty="0">
                        <a:solidFill>
                          <a:srgbClr val="008BB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nchor="ctr">
                    <a:noFill/>
                  </a:tcPr>
                </a:tc>
                <a:tc>
                  <a:txBody>
                    <a:bodyPr/>
                    <a:lstStyle/>
                    <a:p>
                      <a:pPr algn="ctr">
                        <a:lnSpc>
                          <a:spcPct val="115000"/>
                        </a:lnSpc>
                        <a:spcAft>
                          <a:spcPts val="0"/>
                        </a:spcAft>
                      </a:pPr>
                      <a:r>
                        <a:rPr lang="en-US" sz="1900" b="0" dirty="0">
                          <a:solidFill>
                            <a:srgbClr val="008BB0"/>
                          </a:solidFill>
                          <a:effectLst/>
                        </a:rPr>
                        <a:t>Population</a:t>
                      </a:r>
                      <a:endParaRPr lang="en-IN" sz="1900" b="0" dirty="0">
                        <a:solidFill>
                          <a:srgbClr val="008BB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nchor="ctr">
                    <a:noFill/>
                  </a:tcPr>
                </a:tc>
                <a:tc>
                  <a:txBody>
                    <a:bodyPr/>
                    <a:lstStyle/>
                    <a:p>
                      <a:pPr algn="ctr">
                        <a:lnSpc>
                          <a:spcPct val="115000"/>
                        </a:lnSpc>
                        <a:spcAft>
                          <a:spcPts val="0"/>
                        </a:spcAft>
                      </a:pPr>
                      <a:r>
                        <a:rPr lang="en-US" sz="1900" b="0" dirty="0">
                          <a:solidFill>
                            <a:srgbClr val="008BB0"/>
                          </a:solidFill>
                          <a:effectLst/>
                        </a:rPr>
                        <a:t>People with hemophilia</a:t>
                      </a:r>
                      <a:endParaRPr lang="en-IN" sz="1900" b="0" dirty="0">
                        <a:solidFill>
                          <a:srgbClr val="008BB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nchor="ctr">
                    <a:noFill/>
                  </a:tcPr>
                </a:tc>
                <a:tc>
                  <a:txBody>
                    <a:bodyPr/>
                    <a:lstStyle/>
                    <a:p>
                      <a:pPr algn="ctr">
                        <a:lnSpc>
                          <a:spcPct val="115000"/>
                        </a:lnSpc>
                        <a:spcAft>
                          <a:spcPts val="0"/>
                        </a:spcAft>
                      </a:pPr>
                      <a:r>
                        <a:rPr lang="en-US" sz="1900" b="0" dirty="0">
                          <a:solidFill>
                            <a:srgbClr val="008BB0"/>
                          </a:solidFill>
                          <a:effectLst/>
                        </a:rPr>
                        <a:t>Approx. % of Total</a:t>
                      </a:r>
                      <a:r>
                        <a:rPr lang="en-US" sz="1900" b="0" baseline="0" dirty="0">
                          <a:solidFill>
                            <a:srgbClr val="008BB0"/>
                          </a:solidFill>
                          <a:effectLst/>
                        </a:rPr>
                        <a:t> Expected</a:t>
                      </a:r>
                      <a:r>
                        <a:rPr lang="en-US" sz="1900" b="0" dirty="0">
                          <a:solidFill>
                            <a:srgbClr val="008BB0"/>
                          </a:solidFill>
                          <a:effectLst/>
                        </a:rPr>
                        <a:t> </a:t>
                      </a:r>
                      <a:endParaRPr lang="en-IN" sz="1900" b="0" dirty="0">
                        <a:solidFill>
                          <a:srgbClr val="008BB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noFill/>
                  </a:tcPr>
                </a:tc>
                <a:tc>
                  <a:txBody>
                    <a:bodyPr/>
                    <a:lstStyle/>
                    <a:p>
                      <a:pPr algn="ctr">
                        <a:lnSpc>
                          <a:spcPct val="115000"/>
                        </a:lnSpc>
                        <a:spcAft>
                          <a:spcPts val="0"/>
                        </a:spcAft>
                      </a:pPr>
                      <a:r>
                        <a:rPr lang="en-US" sz="1900" b="0" dirty="0">
                          <a:solidFill>
                            <a:srgbClr val="008BB0"/>
                          </a:solidFill>
                          <a:effectLst/>
                        </a:rPr>
                        <a:t>People with VWD</a:t>
                      </a:r>
                      <a:endParaRPr lang="en-IN" sz="1900" b="0" dirty="0">
                        <a:solidFill>
                          <a:srgbClr val="008BB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nchor="ctr">
                    <a:noFill/>
                  </a:tcPr>
                </a:tc>
                <a:extLst>
                  <a:ext uri="{0D108BD9-81ED-4DB2-BD59-A6C34878D82A}">
                    <a16:rowId xmlns:a16="http://schemas.microsoft.com/office/drawing/2014/main" val="10000"/>
                  </a:ext>
                </a:extLst>
              </a:tr>
              <a:tr h="280416">
                <a:tc>
                  <a:txBody>
                    <a:bodyPr/>
                    <a:lstStyle/>
                    <a:p>
                      <a:pPr algn="ctr">
                        <a:lnSpc>
                          <a:spcPct val="115000"/>
                        </a:lnSpc>
                        <a:spcAft>
                          <a:spcPts val="0"/>
                        </a:spcAft>
                      </a:pPr>
                      <a:r>
                        <a:rPr lang="en-US" sz="1600" b="0" dirty="0">
                          <a:effectLst/>
                        </a:rPr>
                        <a:t>Bangladesh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161,356,039</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1,675</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~10%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2</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01"/>
                  </a:ext>
                </a:extLst>
              </a:tr>
              <a:tr h="280416">
                <a:tc>
                  <a:txBody>
                    <a:bodyPr/>
                    <a:lstStyle/>
                    <a:p>
                      <a:pPr algn="ctr">
                        <a:lnSpc>
                          <a:spcPct val="115000"/>
                        </a:lnSpc>
                        <a:spcAft>
                          <a:spcPts val="0"/>
                        </a:spcAft>
                      </a:pPr>
                      <a:r>
                        <a:rPr lang="en-US" sz="1600" b="0" dirty="0">
                          <a:effectLst/>
                        </a:rPr>
                        <a:t>Brazil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209,469,333</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12,653</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~60%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8,957</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02"/>
                  </a:ext>
                </a:extLst>
              </a:tr>
              <a:tr h="280416">
                <a:tc>
                  <a:txBody>
                    <a:bodyPr/>
                    <a:lstStyle/>
                    <a:p>
                      <a:pPr algn="ctr">
                        <a:lnSpc>
                          <a:spcPct val="115000"/>
                        </a:lnSpc>
                        <a:spcAft>
                          <a:spcPts val="0"/>
                        </a:spcAft>
                      </a:pPr>
                      <a:r>
                        <a:rPr lang="en-US" sz="1600" b="0" dirty="0">
                          <a:solidFill>
                            <a:srgbClr val="C00000"/>
                          </a:solidFill>
                          <a:effectLst/>
                        </a:rPr>
                        <a:t>Canada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37,058,856</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3,687</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~99%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4,321</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03"/>
                  </a:ext>
                </a:extLst>
              </a:tr>
              <a:tr h="280416">
                <a:tc>
                  <a:txBody>
                    <a:bodyPr/>
                    <a:lstStyle/>
                    <a:p>
                      <a:pPr algn="ctr">
                        <a:lnSpc>
                          <a:spcPct val="115000"/>
                        </a:lnSpc>
                        <a:spcAft>
                          <a:spcPts val="0"/>
                        </a:spcAft>
                      </a:pPr>
                      <a:r>
                        <a:rPr lang="en-US" sz="1600" b="0" dirty="0">
                          <a:effectLst/>
                        </a:rPr>
                        <a:t>China</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1,392,730,000</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18,712</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14%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149</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04"/>
                  </a:ext>
                </a:extLst>
              </a:tr>
              <a:tr h="280416">
                <a:tc>
                  <a:txBody>
                    <a:bodyPr/>
                    <a:lstStyle/>
                    <a:p>
                      <a:pPr algn="ctr">
                        <a:lnSpc>
                          <a:spcPct val="115000"/>
                        </a:lnSpc>
                        <a:spcAft>
                          <a:spcPts val="0"/>
                        </a:spcAft>
                      </a:pPr>
                      <a:r>
                        <a:rPr lang="en-US" sz="1600" b="0" dirty="0">
                          <a:effectLst/>
                        </a:rPr>
                        <a:t>Egypt</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98,423,595</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6,028</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61%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583</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05"/>
                  </a:ext>
                </a:extLst>
              </a:tr>
              <a:tr h="280416">
                <a:tc>
                  <a:txBody>
                    <a:bodyPr/>
                    <a:lstStyle/>
                    <a:p>
                      <a:pPr algn="ctr">
                        <a:lnSpc>
                          <a:spcPct val="115000"/>
                        </a:lnSpc>
                        <a:spcAft>
                          <a:spcPts val="0"/>
                        </a:spcAft>
                      </a:pPr>
                      <a:r>
                        <a:rPr lang="en-US" sz="1600" b="0" dirty="0">
                          <a:solidFill>
                            <a:srgbClr val="719500"/>
                          </a:solidFill>
                          <a:effectLst/>
                        </a:rPr>
                        <a:t>Ethiopia </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719500"/>
                          </a:solidFill>
                          <a:effectLst/>
                        </a:rPr>
                        <a:t>109,224,599</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719500"/>
                          </a:solidFill>
                          <a:effectLst/>
                        </a:rPr>
                        <a:t>328</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719500"/>
                          </a:solidFill>
                          <a:effectLst/>
                        </a:rPr>
                        <a:t> 3%</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719500"/>
                          </a:solidFill>
                          <a:effectLst/>
                        </a:rPr>
                        <a:t>Not Known</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06"/>
                  </a:ext>
                </a:extLst>
              </a:tr>
              <a:tr h="280416">
                <a:tc>
                  <a:txBody>
                    <a:bodyPr/>
                    <a:lstStyle/>
                    <a:p>
                      <a:pPr algn="ctr">
                        <a:lnSpc>
                          <a:spcPct val="115000"/>
                        </a:lnSpc>
                        <a:spcAft>
                          <a:spcPts val="0"/>
                        </a:spcAft>
                      </a:pPr>
                      <a:r>
                        <a:rPr lang="en-US" sz="1600" b="0" dirty="0">
                          <a:solidFill>
                            <a:srgbClr val="C00000"/>
                          </a:solidFill>
                          <a:effectLst/>
                        </a:rPr>
                        <a:t>France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66,987,244</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7,944</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118%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C00000"/>
                          </a:solidFill>
                          <a:effectLst/>
                        </a:rPr>
                        <a:t>2,479</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07"/>
                  </a:ext>
                </a:extLst>
              </a:tr>
              <a:tr h="280416">
                <a:tc>
                  <a:txBody>
                    <a:bodyPr/>
                    <a:lstStyle/>
                    <a:p>
                      <a:pPr algn="ctr">
                        <a:lnSpc>
                          <a:spcPct val="115000"/>
                        </a:lnSpc>
                        <a:spcAft>
                          <a:spcPts val="0"/>
                        </a:spcAft>
                      </a:pPr>
                      <a:r>
                        <a:rPr lang="en-US" sz="1600" b="0" dirty="0">
                          <a:effectLst/>
                        </a:rPr>
                        <a:t>India</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1,352,617,328</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20,778</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 15%</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676</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08"/>
                  </a:ext>
                </a:extLst>
              </a:tr>
              <a:tr h="280416">
                <a:tc>
                  <a:txBody>
                    <a:bodyPr/>
                    <a:lstStyle/>
                    <a:p>
                      <a:pPr algn="ctr">
                        <a:lnSpc>
                          <a:spcPct val="115000"/>
                        </a:lnSpc>
                        <a:spcAft>
                          <a:spcPts val="0"/>
                        </a:spcAft>
                      </a:pPr>
                      <a:r>
                        <a:rPr lang="en-US" sz="1600" b="0" dirty="0">
                          <a:effectLst/>
                        </a:rPr>
                        <a:t>Indonesia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267,663,435</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2,345</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 9%</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17</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09"/>
                  </a:ext>
                </a:extLst>
              </a:tr>
              <a:tr h="280416">
                <a:tc>
                  <a:txBody>
                    <a:bodyPr/>
                    <a:lstStyle/>
                    <a:p>
                      <a:pPr algn="ctr">
                        <a:lnSpc>
                          <a:spcPct val="115000"/>
                        </a:lnSpc>
                        <a:spcAft>
                          <a:spcPts val="0"/>
                        </a:spcAft>
                      </a:pPr>
                      <a:r>
                        <a:rPr lang="en-US" sz="1600" b="0" dirty="0">
                          <a:solidFill>
                            <a:srgbClr val="00B050"/>
                          </a:solidFill>
                          <a:effectLst/>
                        </a:rPr>
                        <a:t>Japan </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00B050"/>
                          </a:solidFill>
                          <a:effectLst/>
                        </a:rPr>
                        <a:t>126,529,100</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00B050"/>
                          </a:solidFill>
                          <a:effectLst/>
                        </a:rPr>
                        <a:t>6,457</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00B050"/>
                          </a:solidFill>
                          <a:effectLst/>
                        </a:rPr>
                        <a:t>51% </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00B050"/>
                          </a:solidFill>
                          <a:effectLst/>
                        </a:rPr>
                        <a:t>1,325</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10"/>
                  </a:ext>
                </a:extLst>
              </a:tr>
              <a:tr h="280416">
                <a:tc>
                  <a:txBody>
                    <a:bodyPr/>
                    <a:lstStyle/>
                    <a:p>
                      <a:pPr algn="ctr">
                        <a:lnSpc>
                          <a:spcPct val="115000"/>
                        </a:lnSpc>
                        <a:spcAft>
                          <a:spcPts val="0"/>
                        </a:spcAft>
                      </a:pPr>
                      <a:r>
                        <a:rPr lang="en-US" sz="1600" b="0" dirty="0">
                          <a:solidFill>
                            <a:srgbClr val="719500"/>
                          </a:solidFill>
                          <a:effectLst/>
                        </a:rPr>
                        <a:t>Nigeria </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719500"/>
                          </a:solidFill>
                          <a:effectLst/>
                        </a:rPr>
                        <a:t>195,874,740</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719500"/>
                          </a:solidFill>
                          <a:effectLst/>
                        </a:rPr>
                        <a:t>397</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719500"/>
                          </a:solidFill>
                          <a:effectLst/>
                        </a:rPr>
                        <a:t> 2%</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719500"/>
                          </a:solidFill>
                          <a:effectLst/>
                        </a:rPr>
                        <a:t>1</a:t>
                      </a:r>
                      <a:endParaRPr lang="en-IN" sz="1600" b="0" dirty="0">
                        <a:solidFill>
                          <a:srgbClr val="7195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11"/>
                  </a:ext>
                </a:extLst>
              </a:tr>
              <a:tr h="280416">
                <a:tc>
                  <a:txBody>
                    <a:bodyPr/>
                    <a:lstStyle/>
                    <a:p>
                      <a:pPr algn="ctr">
                        <a:lnSpc>
                          <a:spcPct val="115000"/>
                        </a:lnSpc>
                        <a:spcAft>
                          <a:spcPts val="0"/>
                        </a:spcAft>
                      </a:pPr>
                      <a:r>
                        <a:rPr lang="en-US" sz="1600" b="0" dirty="0">
                          <a:effectLst/>
                        </a:rPr>
                        <a:t>Pakistan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212,215,030</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1,982</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9%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effectLst/>
                        </a:rPr>
                        <a:t>294</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12"/>
                  </a:ext>
                </a:extLst>
              </a:tr>
              <a:tr h="280416">
                <a:tc>
                  <a:txBody>
                    <a:bodyPr/>
                    <a:lstStyle/>
                    <a:p>
                      <a:pPr algn="ctr">
                        <a:lnSpc>
                          <a:spcPct val="115000"/>
                        </a:lnSpc>
                        <a:spcAft>
                          <a:spcPts val="0"/>
                        </a:spcAft>
                      </a:pPr>
                      <a:r>
                        <a:rPr lang="en-US" sz="1600" b="0" dirty="0">
                          <a:effectLst/>
                        </a:rPr>
                        <a:t>Russia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144,478, 050</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7,451</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51% </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effectLst/>
                        </a:rPr>
                        <a:t>1,950</a:t>
                      </a:r>
                      <a:endParaRPr lang="en-IN"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13"/>
                  </a:ext>
                </a:extLst>
              </a:tr>
              <a:tr h="280416">
                <a:tc>
                  <a:txBody>
                    <a:bodyPr/>
                    <a:lstStyle/>
                    <a:p>
                      <a:pPr algn="ctr">
                        <a:lnSpc>
                          <a:spcPct val="115000"/>
                        </a:lnSpc>
                        <a:spcAft>
                          <a:spcPts val="0"/>
                        </a:spcAft>
                      </a:pPr>
                      <a:r>
                        <a:rPr lang="en-US" sz="1600" b="0" dirty="0">
                          <a:solidFill>
                            <a:srgbClr val="C00000"/>
                          </a:solidFill>
                          <a:effectLst/>
                        </a:rPr>
                        <a:t>United Kingdom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C00000"/>
                          </a:solidFill>
                          <a:effectLst/>
                        </a:rPr>
                        <a:t>66,488,991</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C00000"/>
                          </a:solidFill>
                          <a:effectLst/>
                        </a:rPr>
                        <a:t>8,348</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C00000"/>
                          </a:solidFill>
                          <a:effectLst/>
                        </a:rPr>
                        <a:t>125% </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tc>
                  <a:txBody>
                    <a:bodyPr/>
                    <a:lstStyle/>
                    <a:p>
                      <a:pPr algn="ctr">
                        <a:lnSpc>
                          <a:spcPct val="115000"/>
                        </a:lnSpc>
                        <a:spcAft>
                          <a:spcPts val="0"/>
                        </a:spcAft>
                      </a:pPr>
                      <a:r>
                        <a:rPr lang="en-US" sz="1600" b="0" dirty="0">
                          <a:solidFill>
                            <a:srgbClr val="C00000"/>
                          </a:solidFill>
                          <a:effectLst/>
                        </a:rPr>
                        <a:t>10,969</a:t>
                      </a:r>
                      <a:endParaRPr lang="en-IN" sz="1600" b="0"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FFFFFF"/>
                    </a:solidFill>
                  </a:tcPr>
                </a:tc>
                <a:extLst>
                  <a:ext uri="{0D108BD9-81ED-4DB2-BD59-A6C34878D82A}">
                    <a16:rowId xmlns:a16="http://schemas.microsoft.com/office/drawing/2014/main" val="10014"/>
                  </a:ext>
                </a:extLst>
              </a:tr>
              <a:tr h="120461">
                <a:tc>
                  <a:txBody>
                    <a:bodyPr/>
                    <a:lstStyle/>
                    <a:p>
                      <a:pPr algn="ctr">
                        <a:lnSpc>
                          <a:spcPct val="115000"/>
                        </a:lnSpc>
                        <a:spcAft>
                          <a:spcPts val="0"/>
                        </a:spcAft>
                      </a:pPr>
                      <a:r>
                        <a:rPr lang="en-US" sz="1600" b="0" dirty="0">
                          <a:solidFill>
                            <a:srgbClr val="00B050"/>
                          </a:solidFill>
                          <a:effectLst/>
                        </a:rPr>
                        <a:t>United States </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00B050"/>
                          </a:solidFill>
                          <a:effectLst/>
                        </a:rPr>
                        <a:t>327,167,434</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00B050"/>
                          </a:solidFill>
                          <a:effectLst/>
                        </a:rPr>
                        <a:t>17,757</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00B050"/>
                          </a:solidFill>
                          <a:effectLst/>
                        </a:rPr>
                        <a:t>54% </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tc>
                  <a:txBody>
                    <a:bodyPr/>
                    <a:lstStyle/>
                    <a:p>
                      <a:pPr algn="ctr">
                        <a:lnSpc>
                          <a:spcPct val="115000"/>
                        </a:lnSpc>
                        <a:spcAft>
                          <a:spcPts val="0"/>
                        </a:spcAft>
                      </a:pPr>
                      <a:r>
                        <a:rPr lang="en-US" sz="1600" b="0" dirty="0">
                          <a:solidFill>
                            <a:srgbClr val="00B050"/>
                          </a:solidFill>
                          <a:effectLst/>
                        </a:rPr>
                        <a:t>11,805</a:t>
                      </a:r>
                      <a:endParaRPr lang="en-IN" sz="1600" b="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623" marR="68623" marT="0" marB="0">
                    <a:solidFill>
                      <a:srgbClr val="D9D9D9"/>
                    </a:solidFill>
                  </a:tcPr>
                </a:tc>
                <a:extLst>
                  <a:ext uri="{0D108BD9-81ED-4DB2-BD59-A6C34878D82A}">
                    <a16:rowId xmlns:a16="http://schemas.microsoft.com/office/drawing/2014/main" val="10015"/>
                  </a:ext>
                </a:extLst>
              </a:tr>
            </a:tbl>
          </a:graphicData>
        </a:graphic>
      </p:graphicFrame>
      <p:sp>
        <p:nvSpPr>
          <p:cNvPr id="7" name="TextBox 6"/>
          <p:cNvSpPr txBox="1"/>
          <p:nvPr/>
        </p:nvSpPr>
        <p:spPr>
          <a:xfrm>
            <a:off x="112341" y="6436519"/>
            <a:ext cx="1894254" cy="256545"/>
          </a:xfrm>
          <a:prstGeom prst="rect">
            <a:avLst/>
          </a:prstGeom>
          <a:noFill/>
        </p:spPr>
        <p:txBody>
          <a:bodyPr wrap="square" rtlCol="0">
            <a:spAutoFit/>
          </a:bodyPr>
          <a:lstStyle/>
          <a:p>
            <a:pPr algn="ctr"/>
            <a:r>
              <a:rPr lang="en-CA" sz="1067" dirty="0">
                <a:latin typeface="+mj-lt"/>
                <a:cs typeface="Avenir Heavy"/>
              </a:rPr>
              <a:t>Data from WFH AGS 2018</a:t>
            </a:r>
          </a:p>
        </p:txBody>
      </p:sp>
      <p:sp>
        <p:nvSpPr>
          <p:cNvPr id="14" name="TextBox 13"/>
          <p:cNvSpPr txBox="1"/>
          <p:nvPr/>
        </p:nvSpPr>
        <p:spPr>
          <a:xfrm>
            <a:off x="9645014" y="1878412"/>
            <a:ext cx="2311547" cy="912814"/>
          </a:xfrm>
          <a:prstGeom prst="rect">
            <a:avLst/>
          </a:prstGeom>
          <a:noFill/>
        </p:spPr>
        <p:txBody>
          <a:bodyPr wrap="square" rtlCol="0">
            <a:spAutoFit/>
          </a:bodyPr>
          <a:lstStyle/>
          <a:p>
            <a:r>
              <a:rPr lang="en-CA" sz="1333" b="1" dirty="0">
                <a:solidFill>
                  <a:srgbClr val="719500"/>
                </a:solidFill>
                <a:latin typeface="Avenir Heavy"/>
                <a:cs typeface="Avenir Heavy"/>
              </a:rPr>
              <a:t>LMIC with 1-10% PWH</a:t>
            </a:r>
          </a:p>
          <a:p>
            <a:r>
              <a:rPr lang="en-CA" sz="1333" b="1" dirty="0">
                <a:latin typeface="Avenir Heavy"/>
                <a:cs typeface="Avenir Heavy"/>
              </a:rPr>
              <a:t>LMIC with 10-60% PWH</a:t>
            </a:r>
          </a:p>
          <a:p>
            <a:r>
              <a:rPr lang="en-CA" sz="1333" b="1" dirty="0">
                <a:solidFill>
                  <a:srgbClr val="00B050"/>
                </a:solidFill>
                <a:latin typeface="Avenir Heavy"/>
                <a:cs typeface="Avenir Heavy"/>
              </a:rPr>
              <a:t>HIC with 50-60% PWH</a:t>
            </a:r>
          </a:p>
          <a:p>
            <a:r>
              <a:rPr lang="en-CA" sz="1333" b="1" dirty="0">
                <a:solidFill>
                  <a:srgbClr val="E60D2E"/>
                </a:solidFill>
                <a:latin typeface="Avenir Heavy"/>
                <a:cs typeface="Avenir Heavy"/>
              </a:rPr>
              <a:t>HIC with 100-125% PWH</a:t>
            </a:r>
          </a:p>
        </p:txBody>
      </p:sp>
      <p:sp>
        <p:nvSpPr>
          <p:cNvPr id="16" name="TextBox 15"/>
          <p:cNvSpPr txBox="1"/>
          <p:nvPr/>
        </p:nvSpPr>
        <p:spPr>
          <a:xfrm>
            <a:off x="9720306" y="3824459"/>
            <a:ext cx="2095459" cy="737933"/>
          </a:xfrm>
          <a:prstGeom prst="roundRect">
            <a:avLst/>
          </a:prstGeom>
          <a:noFill/>
          <a:ln w="38100">
            <a:solidFill>
              <a:srgbClr val="008BB0"/>
            </a:solidFill>
          </a:ln>
        </p:spPr>
        <p:txBody>
          <a:bodyPr wrap="square" rtlCol="0">
            <a:spAutoFit/>
          </a:bodyPr>
          <a:lstStyle/>
          <a:p>
            <a:r>
              <a:rPr lang="en-CA" sz="1867" dirty="0">
                <a:latin typeface="Avenir Heavy"/>
                <a:cs typeface="Avenir Heavy"/>
              </a:rPr>
              <a:t>Multifactorial basis for lower numbers</a:t>
            </a:r>
          </a:p>
        </p:txBody>
      </p:sp>
      <p:sp>
        <p:nvSpPr>
          <p:cNvPr id="17" name="Rectangle: Rounded Corners 16"/>
          <p:cNvSpPr/>
          <p:nvPr/>
        </p:nvSpPr>
        <p:spPr>
          <a:xfrm>
            <a:off x="4194806" y="1758747"/>
            <a:ext cx="1374247" cy="4247350"/>
          </a:xfrm>
          <a:prstGeom prst="roundRect">
            <a:avLst/>
          </a:prstGeom>
          <a:noFill/>
          <a:ln w="38100">
            <a:solidFill>
              <a:srgbClr val="E60D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p>
        </p:txBody>
      </p:sp>
      <p:sp>
        <p:nvSpPr>
          <p:cNvPr id="22" name="Rectangle: Rounded Corners 21">
            <a:extLst>
              <a:ext uri="{FF2B5EF4-FFF2-40B4-BE49-F238E27FC236}">
                <a16:creationId xmlns:a16="http://schemas.microsoft.com/office/drawing/2014/main" id="{8A7333B6-03D7-42C5-8A7D-3B35B97539AC}"/>
              </a:ext>
            </a:extLst>
          </p:cNvPr>
          <p:cNvSpPr/>
          <p:nvPr/>
        </p:nvSpPr>
        <p:spPr>
          <a:xfrm>
            <a:off x="6066630" y="1764111"/>
            <a:ext cx="1374247" cy="4227698"/>
          </a:xfrm>
          <a:prstGeom prst="roundRect">
            <a:avLst/>
          </a:prstGeom>
          <a:noFill/>
          <a:ln w="38100">
            <a:solidFill>
              <a:srgbClr val="E60D2E"/>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sz="2400" dirty="0"/>
          </a:p>
        </p:txBody>
      </p:sp>
    </p:spTree>
    <p:extLst>
      <p:ext uri="{BB962C8B-B14F-4D97-AF65-F5344CB8AC3E}">
        <p14:creationId xmlns:p14="http://schemas.microsoft.com/office/powerpoint/2010/main" val="252821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txBox="1">
            <a:spLocks noGrp="1"/>
          </p:cNvSpPr>
          <p:nvPr>
            <p:ph type="title"/>
          </p:nvPr>
        </p:nvSpPr>
        <p:spPr>
          <a:xfrm>
            <a:off x="1242549" y="260934"/>
            <a:ext cx="9706898" cy="535531"/>
          </a:xfrm>
          <a:noFill/>
        </p:spPr>
        <p:txBody>
          <a:bodyPr wrap="square" rtlCol="0">
            <a:spAutoFit/>
          </a:bodyPr>
          <a:lstStyle/>
          <a:p>
            <a:r>
              <a:rPr lang="en-CA" sz="3200" dirty="0"/>
              <a:t>Under-diagnosis of hemophilia &amp; allied disorders                                                                  </a:t>
            </a:r>
          </a:p>
        </p:txBody>
      </p:sp>
      <p:sp>
        <p:nvSpPr>
          <p:cNvPr id="9" name="Text Placeholder 8">
            <a:extLst>
              <a:ext uri="{FF2B5EF4-FFF2-40B4-BE49-F238E27FC236}">
                <a16:creationId xmlns:a16="http://schemas.microsoft.com/office/drawing/2014/main" id="{A1813456-9C55-461D-909E-095FC4D6AD5D}"/>
              </a:ext>
            </a:extLst>
          </p:cNvPr>
          <p:cNvSpPr>
            <a:spLocks noGrp="1"/>
          </p:cNvSpPr>
          <p:nvPr>
            <p:ph type="body" sz="quarter" idx="13"/>
          </p:nvPr>
        </p:nvSpPr>
        <p:spPr/>
        <p:txBody>
          <a:bodyPr/>
          <a:lstStyle/>
          <a:p>
            <a:r>
              <a:rPr lang="en-CA" dirty="0"/>
              <a:t>Stonebraker et al Haemophilia, 2020 </a:t>
            </a:r>
          </a:p>
          <a:p>
            <a:r>
              <a:rPr lang="en-CA" dirty="0"/>
              <a:t>Ann Intern Med. 2019;171:540-546.</a:t>
            </a:r>
          </a:p>
        </p:txBody>
      </p:sp>
      <p:pic>
        <p:nvPicPr>
          <p:cNvPr id="3" name="Picture 2"/>
          <p:cNvPicPr>
            <a:picLocks noChangeAspect="1"/>
          </p:cNvPicPr>
          <p:nvPr/>
        </p:nvPicPr>
        <p:blipFill rotWithShape="1">
          <a:blip r:embed="rId2"/>
          <a:srcRect l="28398" t="22747" r="28556" b="31664"/>
          <a:stretch/>
        </p:blipFill>
        <p:spPr>
          <a:xfrm>
            <a:off x="675159" y="1298208"/>
            <a:ext cx="5125567" cy="3053416"/>
          </a:xfrm>
          <a:prstGeom prst="rect">
            <a:avLst/>
          </a:prstGeom>
        </p:spPr>
      </p:pic>
      <p:sp>
        <p:nvSpPr>
          <p:cNvPr id="4" name="TextBox 3"/>
          <p:cNvSpPr txBox="1"/>
          <p:nvPr/>
        </p:nvSpPr>
        <p:spPr>
          <a:xfrm>
            <a:off x="675159" y="4275647"/>
            <a:ext cx="5125566" cy="1077218"/>
          </a:xfrm>
          <a:prstGeom prst="rect">
            <a:avLst/>
          </a:prstGeom>
          <a:noFill/>
        </p:spPr>
        <p:txBody>
          <a:bodyPr wrap="square" rtlCol="0">
            <a:spAutoFit/>
          </a:bodyPr>
          <a:lstStyle/>
          <a:p>
            <a:r>
              <a:rPr lang="en-CA" sz="2400" dirty="0">
                <a:solidFill>
                  <a:srgbClr val="008BB0"/>
                </a:solidFill>
              </a:rPr>
              <a:t>Global identification rates:</a:t>
            </a:r>
          </a:p>
          <a:p>
            <a:r>
              <a:rPr lang="en-CA" sz="2400" dirty="0">
                <a:solidFill>
                  <a:srgbClr val="008BB0"/>
                </a:solidFill>
              </a:rPr>
              <a:t>1999: 12% </a:t>
            </a:r>
            <a:r>
              <a:rPr lang="en-CA" sz="2400" dirty="0">
                <a:solidFill>
                  <a:srgbClr val="008BB0"/>
                </a:solidFill>
                <a:sym typeface="Wingdings" panose="05000000000000000000" pitchFamily="2" charset="2"/>
              </a:rPr>
              <a:t> 2018: 26%</a:t>
            </a:r>
          </a:p>
          <a:p>
            <a:r>
              <a:rPr lang="en-CA" sz="1600" i="1" dirty="0"/>
              <a:t>@ prevalence for hemophilia of 21 per 100 000 males</a:t>
            </a:r>
            <a:r>
              <a:rPr lang="en-CA" sz="1600" dirty="0"/>
              <a:t> </a:t>
            </a:r>
            <a:endParaRPr lang="en-CA" sz="1600" dirty="0">
              <a:solidFill>
                <a:schemeClr val="bg1"/>
              </a:solidFill>
              <a:latin typeface="Avenir Heavy"/>
              <a:cs typeface="Avenir Heavy"/>
            </a:endParaRPr>
          </a:p>
        </p:txBody>
      </p:sp>
      <p:pic>
        <p:nvPicPr>
          <p:cNvPr id="6" name="Picture 5"/>
          <p:cNvPicPr>
            <a:picLocks noChangeAspect="1"/>
          </p:cNvPicPr>
          <p:nvPr/>
        </p:nvPicPr>
        <p:blipFill rotWithShape="1">
          <a:blip r:embed="rId3"/>
          <a:srcRect l="12815" t="30292" r="45576" b="17094"/>
          <a:stretch/>
        </p:blipFill>
        <p:spPr>
          <a:xfrm>
            <a:off x="6568519" y="1290834"/>
            <a:ext cx="4508590" cy="3206865"/>
          </a:xfrm>
          <a:prstGeom prst="rect">
            <a:avLst/>
          </a:prstGeom>
        </p:spPr>
      </p:pic>
      <p:sp>
        <p:nvSpPr>
          <p:cNvPr id="14" name="TextBox 13"/>
          <p:cNvSpPr txBox="1"/>
          <p:nvPr/>
        </p:nvSpPr>
        <p:spPr>
          <a:xfrm>
            <a:off x="6568519" y="4505073"/>
            <a:ext cx="5330539" cy="1241622"/>
          </a:xfrm>
          <a:prstGeom prst="rect">
            <a:avLst/>
          </a:prstGeom>
          <a:noFill/>
          <a:ln w="28575">
            <a:noFill/>
          </a:ln>
        </p:spPr>
        <p:txBody>
          <a:bodyPr wrap="square" rtlCol="0">
            <a:spAutoFit/>
          </a:bodyPr>
          <a:lstStyle/>
          <a:p>
            <a:pPr algn="just"/>
            <a:r>
              <a:rPr lang="en-CA" sz="1867" dirty="0">
                <a:solidFill>
                  <a:srgbClr val="008BB0"/>
                </a:solidFill>
              </a:rPr>
              <a:t>National patient registries data in </a:t>
            </a:r>
            <a:r>
              <a:rPr lang="en-CA" sz="1867" dirty="0"/>
              <a:t>Australia, Canada, France, Italy, New Zealand, and United Kingdom) show a prevalence of 25-30/100,000 male births</a:t>
            </a:r>
          </a:p>
        </p:txBody>
      </p:sp>
      <p:sp>
        <p:nvSpPr>
          <p:cNvPr id="11" name="TextBox 10">
            <a:extLst>
              <a:ext uri="{FF2B5EF4-FFF2-40B4-BE49-F238E27FC236}">
                <a16:creationId xmlns:a16="http://schemas.microsoft.com/office/drawing/2014/main" id="{8877EB45-B70B-4B70-A287-77FA42FEA35F}"/>
              </a:ext>
            </a:extLst>
          </p:cNvPr>
          <p:cNvSpPr txBox="1"/>
          <p:nvPr/>
        </p:nvSpPr>
        <p:spPr>
          <a:xfrm>
            <a:off x="1635227" y="5745480"/>
            <a:ext cx="8814960" cy="442674"/>
          </a:xfrm>
          <a:prstGeom prst="roundRect">
            <a:avLst/>
          </a:prstGeom>
          <a:noFill/>
          <a:ln w="28575">
            <a:solidFill>
              <a:srgbClr val="008BB0"/>
            </a:solidFill>
          </a:ln>
        </p:spPr>
        <p:txBody>
          <a:bodyPr wrap="square" rtlCol="0">
            <a:spAutoFit/>
          </a:bodyPr>
          <a:lstStyle/>
          <a:p>
            <a:pPr algn="ctr"/>
            <a:r>
              <a:rPr lang="en-CA" sz="2000" dirty="0">
                <a:solidFill>
                  <a:srgbClr val="800000"/>
                </a:solidFill>
                <a:latin typeface="+mj-lt"/>
                <a:cs typeface="Avenir Heavy"/>
              </a:rPr>
              <a:t>With a higher prevalence, the extent of under diagnosis will be even higher</a:t>
            </a:r>
          </a:p>
        </p:txBody>
      </p:sp>
    </p:spTree>
    <p:extLst>
      <p:ext uri="{BB962C8B-B14F-4D97-AF65-F5344CB8AC3E}">
        <p14:creationId xmlns:p14="http://schemas.microsoft.com/office/powerpoint/2010/main" val="34887134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B07E562-5C9E-4DF0-ADC6-439DEC1482E3}"/>
              </a:ext>
            </a:extLst>
          </p:cNvPr>
          <p:cNvSpPr>
            <a:spLocks noGrp="1"/>
          </p:cNvSpPr>
          <p:nvPr>
            <p:ph type="title"/>
          </p:nvPr>
        </p:nvSpPr>
        <p:spPr/>
        <p:txBody>
          <a:bodyPr>
            <a:normAutofit/>
          </a:bodyPr>
          <a:lstStyle/>
          <a:p>
            <a:pPr algn="ctr"/>
            <a:r>
              <a:rPr lang="en-CA" sz="3200" dirty="0"/>
              <a:t>Principles 4 – Education &amp; training</a:t>
            </a:r>
            <a:br>
              <a:rPr lang="en-CA" sz="3200" dirty="0"/>
            </a:br>
            <a:r>
              <a:rPr lang="en-CA" sz="2800" i="1" dirty="0">
                <a:solidFill>
                  <a:srgbClr val="642566"/>
                </a:solidFill>
                <a:latin typeface="+mn-lt"/>
              </a:rPr>
              <a:t>Training of a multidisciplinary team</a:t>
            </a:r>
          </a:p>
        </p:txBody>
      </p:sp>
      <p:sp>
        <p:nvSpPr>
          <p:cNvPr id="5" name="Content Placeholder 4">
            <a:extLst>
              <a:ext uri="{FF2B5EF4-FFF2-40B4-BE49-F238E27FC236}">
                <a16:creationId xmlns:a16="http://schemas.microsoft.com/office/drawing/2014/main" id="{94D1C2F0-C131-443B-97AC-3005881B37EC}"/>
              </a:ext>
            </a:extLst>
          </p:cNvPr>
          <p:cNvSpPr>
            <a:spLocks noGrp="1"/>
          </p:cNvSpPr>
          <p:nvPr>
            <p:ph idx="1"/>
          </p:nvPr>
        </p:nvSpPr>
        <p:spPr/>
        <p:txBody>
          <a:bodyPr>
            <a:noAutofit/>
          </a:bodyPr>
          <a:lstStyle/>
          <a:p>
            <a:pPr marL="0" indent="0" algn="l">
              <a:buNone/>
            </a:pPr>
            <a:r>
              <a:rPr lang="en-CA" sz="2000" b="1" dirty="0">
                <a:solidFill>
                  <a:srgbClr val="008BB0"/>
                </a:solidFill>
                <a:latin typeface="+mn-lt"/>
              </a:rPr>
              <a:t>Hemophilia care is specialized and needs multidisciplinary training</a:t>
            </a:r>
          </a:p>
          <a:p>
            <a:r>
              <a:rPr lang="en-CA" sz="2000" dirty="0">
                <a:latin typeface="+mn-lt"/>
              </a:rPr>
              <a:t>Comprehensive care</a:t>
            </a:r>
          </a:p>
          <a:p>
            <a:r>
              <a:rPr lang="en-CA" sz="2000" dirty="0">
                <a:latin typeface="+mn-lt"/>
              </a:rPr>
              <a:t>Laboratory diagnosis</a:t>
            </a:r>
          </a:p>
          <a:p>
            <a:r>
              <a:rPr lang="en-CA" sz="2000" dirty="0">
                <a:latin typeface="+mn-lt"/>
              </a:rPr>
              <a:t>Musculoskeletal management</a:t>
            </a:r>
            <a:endParaRPr lang="en-CA" sz="2000" dirty="0"/>
          </a:p>
          <a:p>
            <a:pPr marL="0" indent="0" algn="l">
              <a:buNone/>
            </a:pPr>
            <a:r>
              <a:rPr lang="en-CA" sz="2000" b="1" dirty="0">
                <a:latin typeface="+mn-lt"/>
              </a:rPr>
              <a:t>WFH training programs</a:t>
            </a:r>
          </a:p>
          <a:p>
            <a:pPr algn="l"/>
            <a:r>
              <a:rPr lang="en-CA" sz="2000" dirty="0">
                <a:latin typeface="+mn-lt"/>
              </a:rPr>
              <a:t>International Hemophilia Training Centers</a:t>
            </a:r>
          </a:p>
          <a:p>
            <a:pPr algn="l"/>
            <a:r>
              <a:rPr lang="en-CA" sz="2000" dirty="0">
                <a:latin typeface="+mn-lt"/>
              </a:rPr>
              <a:t>Twinning Programs</a:t>
            </a:r>
          </a:p>
          <a:p>
            <a:pPr algn="l"/>
            <a:r>
              <a:rPr lang="en-CA" sz="2000" dirty="0">
                <a:latin typeface="+mn-lt"/>
              </a:rPr>
              <a:t>Workshops</a:t>
            </a:r>
          </a:p>
          <a:p>
            <a:pPr algn="l"/>
            <a:r>
              <a:rPr lang="en-CA" sz="2000" dirty="0">
                <a:latin typeface="+mn-lt"/>
              </a:rPr>
              <a:t>Webinars</a:t>
            </a:r>
          </a:p>
          <a:p>
            <a:pPr marL="0" indent="0" algn="l">
              <a:buNone/>
            </a:pPr>
            <a:r>
              <a:rPr lang="en-CA" sz="2000" b="1" dirty="0">
                <a:latin typeface="+mn-lt"/>
              </a:rPr>
              <a:t>Other organizations promoting training</a:t>
            </a:r>
          </a:p>
          <a:p>
            <a:pPr algn="l"/>
            <a:r>
              <a:rPr lang="en-CA" sz="2000" dirty="0">
                <a:latin typeface="+mn-lt"/>
              </a:rPr>
              <a:t>Regional / National Hemophilia Organizations</a:t>
            </a:r>
          </a:p>
          <a:p>
            <a:endParaRPr lang="en-CA" sz="2000" dirty="0"/>
          </a:p>
        </p:txBody>
      </p:sp>
      <p:sp>
        <p:nvSpPr>
          <p:cNvPr id="9" name="Text Placeholder 8">
            <a:extLst>
              <a:ext uri="{FF2B5EF4-FFF2-40B4-BE49-F238E27FC236}">
                <a16:creationId xmlns:a16="http://schemas.microsoft.com/office/drawing/2014/main" id="{C4055A15-8E27-4E42-8585-32FD99712191}"/>
              </a:ext>
            </a:extLst>
          </p:cNvPr>
          <p:cNvSpPr>
            <a:spLocks noGrp="1"/>
          </p:cNvSpPr>
          <p:nvPr>
            <p:ph type="body" sz="quarter" idx="13"/>
          </p:nvPr>
        </p:nvSpPr>
        <p:spPr/>
        <p:txBody>
          <a:bodyPr/>
          <a:lstStyle/>
          <a:p>
            <a:r>
              <a:rPr lang="en-CA" sz="900" i="1" dirty="0"/>
              <a:t>Haemophilia. </a:t>
            </a:r>
            <a:r>
              <a:rPr lang="en-CA" sz="900" dirty="0"/>
              <a:t>2020; Suppl 6:1–158</a:t>
            </a:r>
          </a:p>
        </p:txBody>
      </p:sp>
      <p:grpSp>
        <p:nvGrpSpPr>
          <p:cNvPr id="14" name="Group 13">
            <a:extLst>
              <a:ext uri="{FF2B5EF4-FFF2-40B4-BE49-F238E27FC236}">
                <a16:creationId xmlns:a16="http://schemas.microsoft.com/office/drawing/2014/main" id="{CD898423-675D-4613-9B0E-C8AD4D359A38}"/>
              </a:ext>
            </a:extLst>
          </p:cNvPr>
          <p:cNvGrpSpPr>
            <a:grpSpLocks noChangeAspect="1"/>
          </p:cNvGrpSpPr>
          <p:nvPr/>
        </p:nvGrpSpPr>
        <p:grpSpPr>
          <a:xfrm>
            <a:off x="5997348" y="2016397"/>
            <a:ext cx="5983656" cy="3639061"/>
            <a:chOff x="4215697" y="1498996"/>
            <a:chExt cx="7454377" cy="4533505"/>
          </a:xfrm>
        </p:grpSpPr>
        <p:cxnSp>
          <p:nvCxnSpPr>
            <p:cNvPr id="15" name="Straight Connector 14">
              <a:extLst>
                <a:ext uri="{FF2B5EF4-FFF2-40B4-BE49-F238E27FC236}">
                  <a16:creationId xmlns:a16="http://schemas.microsoft.com/office/drawing/2014/main" id="{2B118F05-EECA-4C4A-AD7E-7DDABAC1BAD2}"/>
                </a:ext>
              </a:extLst>
            </p:cNvPr>
            <p:cNvCxnSpPr>
              <a:cxnSpLocks/>
            </p:cNvCxnSpPr>
            <p:nvPr/>
          </p:nvCxnSpPr>
          <p:spPr>
            <a:xfrm flipV="1">
              <a:off x="7984876" y="4778123"/>
              <a:ext cx="0" cy="822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E2A6E4-2E59-4FD2-8F9F-70F348DEE2CF}"/>
                </a:ext>
              </a:extLst>
            </p:cNvPr>
            <p:cNvCxnSpPr>
              <a:cxnSpLocks/>
            </p:cNvCxnSpPr>
            <p:nvPr/>
          </p:nvCxnSpPr>
          <p:spPr>
            <a:xfrm flipV="1">
              <a:off x="7984876" y="1922313"/>
              <a:ext cx="0" cy="8223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7" name="Freeform: Shape 16">
              <a:extLst>
                <a:ext uri="{FF2B5EF4-FFF2-40B4-BE49-F238E27FC236}">
                  <a16:creationId xmlns:a16="http://schemas.microsoft.com/office/drawing/2014/main" id="{C9E4C241-42D4-458B-973A-331F58112A7D}"/>
                </a:ext>
              </a:extLst>
            </p:cNvPr>
            <p:cNvSpPr/>
            <p:nvPr/>
          </p:nvSpPr>
          <p:spPr>
            <a:xfrm flipV="1">
              <a:off x="8926350" y="2561764"/>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Freeform: Shape 17">
              <a:extLst>
                <a:ext uri="{FF2B5EF4-FFF2-40B4-BE49-F238E27FC236}">
                  <a16:creationId xmlns:a16="http://schemas.microsoft.com/office/drawing/2014/main" id="{D3623DDB-7659-4A33-BA25-4F9EB8368408}"/>
                </a:ext>
              </a:extLst>
            </p:cNvPr>
            <p:cNvSpPr/>
            <p:nvPr/>
          </p:nvSpPr>
          <p:spPr>
            <a:xfrm flipH="1" flipV="1">
              <a:off x="6220892" y="2561764"/>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Rectangle 18">
              <a:extLst>
                <a:ext uri="{FF2B5EF4-FFF2-40B4-BE49-F238E27FC236}">
                  <a16:creationId xmlns:a16="http://schemas.microsoft.com/office/drawing/2014/main" id="{0EDA6A8B-DD55-4621-ACB8-CC67D2CA0221}"/>
                </a:ext>
              </a:extLst>
            </p:cNvPr>
            <p:cNvSpPr/>
            <p:nvPr/>
          </p:nvSpPr>
          <p:spPr>
            <a:xfrm>
              <a:off x="9671121" y="2270026"/>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CA" sz="2000" b="1" kern="1200" dirty="0">
                  <a:solidFill>
                    <a:srgbClr val="C00000"/>
                  </a:solidFill>
                  <a:latin typeface="+mj-lt"/>
                  <a:ea typeface="+mn-ea"/>
                  <a:cs typeface="+mn-cs"/>
                </a:rPr>
                <a:t>Nurse</a:t>
              </a:r>
            </a:p>
          </p:txBody>
        </p:sp>
        <p:sp>
          <p:nvSpPr>
            <p:cNvPr id="20" name="Rectangle 19">
              <a:extLst>
                <a:ext uri="{FF2B5EF4-FFF2-40B4-BE49-F238E27FC236}">
                  <a16:creationId xmlns:a16="http://schemas.microsoft.com/office/drawing/2014/main" id="{9BB24208-D9F4-4B13-B8BC-5FB8EBD82C6D}"/>
                </a:ext>
              </a:extLst>
            </p:cNvPr>
            <p:cNvSpPr/>
            <p:nvPr/>
          </p:nvSpPr>
          <p:spPr>
            <a:xfrm>
              <a:off x="4424087" y="2288548"/>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Pathologist</a:t>
              </a:r>
            </a:p>
          </p:txBody>
        </p:sp>
        <p:sp>
          <p:nvSpPr>
            <p:cNvPr id="21" name="Freeform: Shape 20">
              <a:extLst>
                <a:ext uri="{FF2B5EF4-FFF2-40B4-BE49-F238E27FC236}">
                  <a16:creationId xmlns:a16="http://schemas.microsoft.com/office/drawing/2014/main" id="{7C0B4113-A367-42C0-83FD-4383EDF04288}"/>
                </a:ext>
              </a:extLst>
            </p:cNvPr>
            <p:cNvSpPr/>
            <p:nvPr/>
          </p:nvSpPr>
          <p:spPr>
            <a:xfrm>
              <a:off x="8926350" y="4434440"/>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2" name="Freeform: Shape 21">
              <a:extLst>
                <a:ext uri="{FF2B5EF4-FFF2-40B4-BE49-F238E27FC236}">
                  <a16:creationId xmlns:a16="http://schemas.microsoft.com/office/drawing/2014/main" id="{872F7E0C-DCF9-4FBD-91BB-F36223FCB868}"/>
                </a:ext>
              </a:extLst>
            </p:cNvPr>
            <p:cNvSpPr/>
            <p:nvPr/>
          </p:nvSpPr>
          <p:spPr>
            <a:xfrm flipH="1">
              <a:off x="6220892" y="4434440"/>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3" name="Straight Connector 22">
              <a:extLst>
                <a:ext uri="{FF2B5EF4-FFF2-40B4-BE49-F238E27FC236}">
                  <a16:creationId xmlns:a16="http://schemas.microsoft.com/office/drawing/2014/main" id="{D4172B1F-5E0B-4C41-9BB4-395060DA9474}"/>
                </a:ext>
              </a:extLst>
            </p:cNvPr>
            <p:cNvCxnSpPr>
              <a:cxnSpLocks/>
            </p:cNvCxnSpPr>
            <p:nvPr/>
          </p:nvCxnSpPr>
          <p:spPr>
            <a:xfrm>
              <a:off x="5996176" y="3759181"/>
              <a:ext cx="8820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0FF7494-CC4E-47A6-89E8-1184467A2697}"/>
                </a:ext>
              </a:extLst>
            </p:cNvPr>
            <p:cNvCxnSpPr>
              <a:cxnSpLocks/>
            </p:cNvCxnSpPr>
            <p:nvPr/>
          </p:nvCxnSpPr>
          <p:spPr>
            <a:xfrm>
              <a:off x="9004729" y="3759181"/>
              <a:ext cx="88200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BCDDF532-703F-4A49-A5D6-DB296B39D7A4}"/>
                </a:ext>
              </a:extLst>
            </p:cNvPr>
            <p:cNvSpPr/>
            <p:nvPr/>
          </p:nvSpPr>
          <p:spPr>
            <a:xfrm>
              <a:off x="7095422" y="1498996"/>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CA" sz="1600" b="1" dirty="0">
                  <a:solidFill>
                    <a:schemeClr val="accent1"/>
                  </a:solidFill>
                  <a:latin typeface="+mj-lt"/>
                </a:rPr>
                <a:t>Physicians</a:t>
              </a:r>
            </a:p>
          </p:txBody>
        </p:sp>
        <p:sp>
          <p:nvSpPr>
            <p:cNvPr id="26" name="Rectangle 25">
              <a:extLst>
                <a:ext uri="{FF2B5EF4-FFF2-40B4-BE49-F238E27FC236}">
                  <a16:creationId xmlns:a16="http://schemas.microsoft.com/office/drawing/2014/main" id="{680C659C-4595-43B5-ACD0-0104E6B327A6}"/>
                </a:ext>
              </a:extLst>
            </p:cNvPr>
            <p:cNvSpPr/>
            <p:nvPr/>
          </p:nvSpPr>
          <p:spPr>
            <a:xfrm>
              <a:off x="9886734" y="3477049"/>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CA" sz="1600" b="1" dirty="0">
                  <a:solidFill>
                    <a:schemeClr val="accent1"/>
                  </a:solidFill>
                  <a:latin typeface="+mj-lt"/>
                </a:rPr>
                <a:t>Geneticist</a:t>
              </a:r>
            </a:p>
          </p:txBody>
        </p:sp>
        <p:sp>
          <p:nvSpPr>
            <p:cNvPr id="27" name="Rectangle 26">
              <a:extLst>
                <a:ext uri="{FF2B5EF4-FFF2-40B4-BE49-F238E27FC236}">
                  <a16:creationId xmlns:a16="http://schemas.microsoft.com/office/drawing/2014/main" id="{FE198CC7-922F-4508-BAA6-6289900227F9}"/>
                </a:ext>
              </a:extLst>
            </p:cNvPr>
            <p:cNvSpPr/>
            <p:nvPr/>
          </p:nvSpPr>
          <p:spPr>
            <a:xfrm>
              <a:off x="9671121" y="4634324"/>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Social worker</a:t>
              </a:r>
            </a:p>
          </p:txBody>
        </p:sp>
        <p:sp>
          <p:nvSpPr>
            <p:cNvPr id="28" name="Rectangle 27">
              <a:extLst>
                <a:ext uri="{FF2B5EF4-FFF2-40B4-BE49-F238E27FC236}">
                  <a16:creationId xmlns:a16="http://schemas.microsoft.com/office/drawing/2014/main" id="{D8FBCAFD-4FCA-4541-8B3C-8B62B330D48F}"/>
                </a:ext>
              </a:extLst>
            </p:cNvPr>
            <p:cNvSpPr/>
            <p:nvPr/>
          </p:nvSpPr>
          <p:spPr>
            <a:xfrm>
              <a:off x="7095422" y="5453374"/>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Infectious disease</a:t>
              </a:r>
            </a:p>
          </p:txBody>
        </p:sp>
        <p:sp>
          <p:nvSpPr>
            <p:cNvPr id="29" name="Rectangle 28">
              <a:extLst>
                <a:ext uri="{FF2B5EF4-FFF2-40B4-BE49-F238E27FC236}">
                  <a16:creationId xmlns:a16="http://schemas.microsoft.com/office/drawing/2014/main" id="{8A34D538-3746-4DB0-B9E7-122CD626F770}"/>
                </a:ext>
              </a:extLst>
            </p:cNvPr>
            <p:cNvSpPr/>
            <p:nvPr/>
          </p:nvSpPr>
          <p:spPr>
            <a:xfrm>
              <a:off x="4424087" y="4619958"/>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Orthopedics</a:t>
              </a:r>
            </a:p>
          </p:txBody>
        </p:sp>
        <p:sp>
          <p:nvSpPr>
            <p:cNvPr id="30" name="Rectangle 29">
              <a:extLst>
                <a:ext uri="{FF2B5EF4-FFF2-40B4-BE49-F238E27FC236}">
                  <a16:creationId xmlns:a16="http://schemas.microsoft.com/office/drawing/2014/main" id="{57C97CC2-FE11-48D1-A49E-4FE2EF2C8A5F}"/>
                </a:ext>
              </a:extLst>
            </p:cNvPr>
            <p:cNvSpPr/>
            <p:nvPr/>
          </p:nvSpPr>
          <p:spPr>
            <a:xfrm>
              <a:off x="4215697" y="3457599"/>
              <a:ext cx="189261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Physio / Occupational-therapist</a:t>
              </a:r>
            </a:p>
          </p:txBody>
        </p:sp>
        <p:grpSp>
          <p:nvGrpSpPr>
            <p:cNvPr id="31" name="Group 30">
              <a:extLst>
                <a:ext uri="{FF2B5EF4-FFF2-40B4-BE49-F238E27FC236}">
                  <a16:creationId xmlns:a16="http://schemas.microsoft.com/office/drawing/2014/main" id="{964521A7-14C0-41BF-B8DD-37CF3F763E87}"/>
                </a:ext>
              </a:extLst>
            </p:cNvPr>
            <p:cNvGrpSpPr/>
            <p:nvPr/>
          </p:nvGrpSpPr>
          <p:grpSpPr>
            <a:xfrm>
              <a:off x="6577108" y="2498539"/>
              <a:ext cx="2747012" cy="2530662"/>
              <a:chOff x="6309465" y="2251975"/>
              <a:chExt cx="3282298" cy="3023789"/>
            </a:xfrm>
          </p:grpSpPr>
          <p:sp>
            <p:nvSpPr>
              <p:cNvPr id="40" name="Oval 39">
                <a:extLst>
                  <a:ext uri="{FF2B5EF4-FFF2-40B4-BE49-F238E27FC236}">
                    <a16:creationId xmlns:a16="http://schemas.microsoft.com/office/drawing/2014/main" id="{6E1C586F-4034-4B9D-8223-F8BA6F5C7733}"/>
                  </a:ext>
                </a:extLst>
              </p:cNvPr>
              <p:cNvSpPr/>
              <p:nvPr/>
            </p:nvSpPr>
            <p:spPr>
              <a:xfrm>
                <a:off x="6425312" y="2251975"/>
                <a:ext cx="3023788" cy="3023789"/>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TextBox 40">
                <a:extLst>
                  <a:ext uri="{FF2B5EF4-FFF2-40B4-BE49-F238E27FC236}">
                    <a16:creationId xmlns:a16="http://schemas.microsoft.com/office/drawing/2014/main" id="{EB566B0E-31BB-450F-9661-AFB38C3E240F}"/>
                  </a:ext>
                </a:extLst>
              </p:cNvPr>
              <p:cNvSpPr txBox="1"/>
              <p:nvPr/>
            </p:nvSpPr>
            <p:spPr>
              <a:xfrm>
                <a:off x="6309465" y="3242944"/>
                <a:ext cx="3282298" cy="123697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CA" sz="2400" b="1" dirty="0">
                    <a:solidFill>
                      <a:srgbClr val="642566"/>
                    </a:solidFill>
                  </a:rPr>
                  <a:t>People with </a:t>
                </a:r>
              </a:p>
              <a:p>
                <a:pPr algn="ctr"/>
                <a:r>
                  <a:rPr lang="en-CA" sz="2400" b="1" dirty="0">
                    <a:solidFill>
                      <a:srgbClr val="642566"/>
                    </a:solidFill>
                  </a:rPr>
                  <a:t>hemophilia</a:t>
                </a:r>
              </a:p>
            </p:txBody>
          </p:sp>
        </p:grpSp>
        <p:cxnSp>
          <p:nvCxnSpPr>
            <p:cNvPr id="32" name="Straight Connector 31">
              <a:extLst>
                <a:ext uri="{FF2B5EF4-FFF2-40B4-BE49-F238E27FC236}">
                  <a16:creationId xmlns:a16="http://schemas.microsoft.com/office/drawing/2014/main" id="{240710DF-D88C-471E-B5DF-CFD1335C30B9}"/>
                </a:ext>
              </a:extLst>
            </p:cNvPr>
            <p:cNvCxnSpPr>
              <a:cxnSpLocks/>
            </p:cNvCxnSpPr>
            <p:nvPr/>
          </p:nvCxnSpPr>
          <p:spPr>
            <a:xfrm>
              <a:off x="7695355" y="5453374"/>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F14A12C-7C42-41A8-9FB4-29A9952BFFC7}"/>
                </a:ext>
              </a:extLst>
            </p:cNvPr>
            <p:cNvCxnSpPr>
              <a:cxnSpLocks/>
            </p:cNvCxnSpPr>
            <p:nvPr/>
          </p:nvCxnSpPr>
          <p:spPr>
            <a:xfrm>
              <a:off x="7695355" y="2066601"/>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8B245FD-AF87-4E1C-9F3C-DEE1D122279F}"/>
                </a:ext>
              </a:extLst>
            </p:cNvPr>
            <p:cNvCxnSpPr>
              <a:cxnSpLocks/>
            </p:cNvCxnSpPr>
            <p:nvPr/>
          </p:nvCxnSpPr>
          <p:spPr>
            <a:xfrm rot="5400000">
              <a:off x="9386097" y="2561764"/>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F55E018-E094-4C4C-959F-9ABC9D98FB04}"/>
                </a:ext>
              </a:extLst>
            </p:cNvPr>
            <p:cNvCxnSpPr>
              <a:cxnSpLocks/>
            </p:cNvCxnSpPr>
            <p:nvPr/>
          </p:nvCxnSpPr>
          <p:spPr>
            <a:xfrm rot="5400000">
              <a:off x="9608039" y="3766613"/>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6B4D52-163E-4E50-9DAD-5BAEEB690BD9}"/>
                </a:ext>
              </a:extLst>
            </p:cNvPr>
            <p:cNvCxnSpPr>
              <a:cxnSpLocks/>
            </p:cNvCxnSpPr>
            <p:nvPr/>
          </p:nvCxnSpPr>
          <p:spPr>
            <a:xfrm rot="5400000">
              <a:off x="9386096" y="4923887"/>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D93FFF0-E47A-4373-8269-CF080B1E782C}"/>
                </a:ext>
              </a:extLst>
            </p:cNvPr>
            <p:cNvCxnSpPr>
              <a:cxnSpLocks/>
            </p:cNvCxnSpPr>
            <p:nvPr/>
          </p:nvCxnSpPr>
          <p:spPr>
            <a:xfrm rot="5400000">
              <a:off x="5933934" y="4923887"/>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A82E5393-3816-4AB3-B78D-08E99103A6E3}"/>
                </a:ext>
              </a:extLst>
            </p:cNvPr>
            <p:cNvCxnSpPr>
              <a:cxnSpLocks/>
            </p:cNvCxnSpPr>
            <p:nvPr/>
          </p:nvCxnSpPr>
          <p:spPr>
            <a:xfrm rot="5400000">
              <a:off x="5712334" y="3766613"/>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96706327-D1DA-490D-A00C-D34B5C86B772}"/>
                </a:ext>
              </a:extLst>
            </p:cNvPr>
            <p:cNvCxnSpPr>
              <a:cxnSpLocks/>
            </p:cNvCxnSpPr>
            <p:nvPr/>
          </p:nvCxnSpPr>
          <p:spPr>
            <a:xfrm rot="5400000">
              <a:off x="5933935" y="2561764"/>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07082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8F9E7F2-8A51-944D-9B89-44C4FD5FF276}"/>
              </a:ext>
            </a:extLst>
          </p:cNvPr>
          <p:cNvPicPr>
            <a:picLocks noChangeAspect="1"/>
          </p:cNvPicPr>
          <p:nvPr/>
        </p:nvPicPr>
        <p:blipFill>
          <a:blip r:embed="rId3"/>
          <a:stretch>
            <a:fillRect/>
          </a:stretch>
        </p:blipFill>
        <p:spPr>
          <a:xfrm>
            <a:off x="4074742" y="1074891"/>
            <a:ext cx="4042511" cy="5281459"/>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p:txBody>
          <a:bodyPr vert="horz" lIns="91440" tIns="45720" rIns="91440" bIns="45720" rtlCol="0" anchor="ctr">
            <a:noAutofit/>
          </a:bodyPr>
          <a:lstStyle/>
          <a:p>
            <a:r>
              <a:rPr lang="en-CA" sz="3200" dirty="0"/>
              <a:t>WFH Guidelines for the Management of Hemophilia</a:t>
            </a:r>
          </a:p>
        </p:txBody>
      </p:sp>
      <p:sp>
        <p:nvSpPr>
          <p:cNvPr id="6" name="Text Placeholder 5">
            <a:extLst>
              <a:ext uri="{FF2B5EF4-FFF2-40B4-BE49-F238E27FC236}">
                <a16:creationId xmlns:a16="http://schemas.microsoft.com/office/drawing/2014/main" id="{273DC7D3-4231-4F84-8B3E-CAB46BE5583F}"/>
              </a:ext>
            </a:extLst>
          </p:cNvPr>
          <p:cNvSpPr txBox="1">
            <a:spLocks/>
          </p:cNvSpPr>
          <p:nvPr/>
        </p:nvSpPr>
        <p:spPr>
          <a:xfrm>
            <a:off x="990601" y="6508751"/>
            <a:ext cx="9925050" cy="3651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CA" sz="900" b="0" i="0" u="none" strike="noStrike" kern="1200" cap="none" spc="0" normalizeH="0" baseline="0" dirty="0">
                <a:ln>
                  <a:noFill/>
                </a:ln>
                <a:solidFill>
                  <a:prstClr val="black"/>
                </a:solidFill>
                <a:effectLst/>
                <a:uLnTx/>
                <a:uFillTx/>
                <a:latin typeface="Arial" panose="020B0604020202020204"/>
                <a:ea typeface="+mn-ea"/>
                <a:cs typeface="+mn-cs"/>
              </a:rPr>
              <a:t>Srivastava A et al. Haemophilia. 2020;26(Suppl 6):1–158. </a:t>
            </a:r>
          </a:p>
        </p:txBody>
      </p:sp>
      <p:sp>
        <p:nvSpPr>
          <p:cNvPr id="5" name="TextBox 4">
            <a:extLst>
              <a:ext uri="{FF2B5EF4-FFF2-40B4-BE49-F238E27FC236}">
                <a16:creationId xmlns:a16="http://schemas.microsoft.com/office/drawing/2014/main" id="{6A9305BB-ED29-4EF6-9355-89343E3AE668}"/>
              </a:ext>
            </a:extLst>
          </p:cNvPr>
          <p:cNvSpPr txBox="1"/>
          <p:nvPr/>
        </p:nvSpPr>
        <p:spPr>
          <a:xfrm>
            <a:off x="366955" y="2967335"/>
            <a:ext cx="4729162" cy="830997"/>
          </a:xfrm>
          <a:prstGeom prst="rect">
            <a:avLst/>
          </a:prstGeom>
          <a:noFill/>
          <a:ln w="28575">
            <a:noFill/>
          </a:ln>
        </p:spPr>
        <p:txBody>
          <a:bodyPr wrap="square" rtlCol="0">
            <a:spAutoFit/>
          </a:bodyPr>
          <a:lstStyle/>
          <a:p>
            <a:r>
              <a:rPr lang="en-CA" sz="2400" b="1" dirty="0">
                <a:solidFill>
                  <a:srgbClr val="008BB0"/>
                </a:solidFill>
              </a:rPr>
              <a:t>340 PRACTICE RECOMMENDATIONS</a:t>
            </a:r>
          </a:p>
        </p:txBody>
      </p:sp>
    </p:spTree>
    <p:extLst>
      <p:ext uri="{BB962C8B-B14F-4D97-AF65-F5344CB8AC3E}">
        <p14:creationId xmlns:p14="http://schemas.microsoft.com/office/powerpoint/2010/main" val="164979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EAC5F-2259-4354-95B9-DB2FD11F5DE2}"/>
              </a:ext>
            </a:extLst>
          </p:cNvPr>
          <p:cNvSpPr>
            <a:spLocks noGrp="1"/>
          </p:cNvSpPr>
          <p:nvPr>
            <p:ph type="title"/>
          </p:nvPr>
        </p:nvSpPr>
        <p:spPr>
          <a:xfrm>
            <a:off x="838199" y="225425"/>
            <a:ext cx="10796753" cy="1090079"/>
          </a:xfrm>
        </p:spPr>
        <p:txBody>
          <a:bodyPr>
            <a:normAutofit/>
          </a:bodyPr>
          <a:lstStyle/>
          <a:p>
            <a:pPr algn="ctr"/>
            <a:r>
              <a:rPr lang="en-CA" sz="3200" dirty="0"/>
              <a:t>Principle 5 – Clinical &amp; epidemiological research</a:t>
            </a:r>
            <a:br>
              <a:rPr lang="en-CA" sz="3200" dirty="0">
                <a:solidFill>
                  <a:srgbClr val="642566"/>
                </a:solidFill>
              </a:rPr>
            </a:br>
            <a:r>
              <a:rPr lang="en-CA" sz="3200" b="1" i="1" dirty="0">
                <a:solidFill>
                  <a:srgbClr val="642566"/>
                </a:solidFill>
                <a:latin typeface="+mn-lt"/>
              </a:rPr>
              <a:t>Unresolved Issues in Hemophilia Care</a:t>
            </a:r>
            <a:endParaRPr lang="en-CA" sz="3200" dirty="0">
              <a:solidFill>
                <a:srgbClr val="642566"/>
              </a:solidFill>
            </a:endParaRPr>
          </a:p>
        </p:txBody>
      </p:sp>
      <p:sp>
        <p:nvSpPr>
          <p:cNvPr id="3" name="Content Placeholder 2">
            <a:extLst>
              <a:ext uri="{FF2B5EF4-FFF2-40B4-BE49-F238E27FC236}">
                <a16:creationId xmlns:a16="http://schemas.microsoft.com/office/drawing/2014/main" id="{11CE3640-1396-46AB-A8E8-7D86F6C36E52}"/>
              </a:ext>
            </a:extLst>
          </p:cNvPr>
          <p:cNvSpPr>
            <a:spLocks noGrp="1"/>
          </p:cNvSpPr>
          <p:nvPr>
            <p:ph idx="1"/>
          </p:nvPr>
        </p:nvSpPr>
        <p:spPr/>
        <p:txBody>
          <a:bodyPr/>
          <a:lstStyle/>
          <a:p>
            <a:r>
              <a:rPr lang="en-CA" dirty="0"/>
              <a:t>Lack of strong evidence for many aspects for current practices</a:t>
            </a:r>
          </a:p>
          <a:p>
            <a:r>
              <a:rPr lang="en-CA" dirty="0"/>
              <a:t>Challenges have existed in conducting appropriate studies</a:t>
            </a:r>
          </a:p>
          <a:p>
            <a:r>
              <a:rPr lang="en-CA" dirty="0"/>
              <a:t>Priority areas of research – Local relevance</a:t>
            </a:r>
          </a:p>
          <a:p>
            <a:r>
              <a:rPr lang="en-CA" dirty="0">
                <a:solidFill>
                  <a:srgbClr val="008BB0"/>
                </a:solidFill>
              </a:rPr>
              <a:t>Optimal factor replacement therapy (prophylaxis) protocols</a:t>
            </a:r>
          </a:p>
          <a:p>
            <a:r>
              <a:rPr lang="en-CA" dirty="0">
                <a:solidFill>
                  <a:srgbClr val="008BB0"/>
                </a:solidFill>
              </a:rPr>
              <a:t>Use of alternate coagulation products</a:t>
            </a:r>
          </a:p>
          <a:p>
            <a:r>
              <a:rPr lang="en-CA" dirty="0">
                <a:solidFill>
                  <a:srgbClr val="008BB0"/>
                </a:solidFill>
              </a:rPr>
              <a:t>Management of acute joint bleed</a:t>
            </a:r>
          </a:p>
          <a:p>
            <a:r>
              <a:rPr lang="en-CA" dirty="0">
                <a:solidFill>
                  <a:srgbClr val="008BB0"/>
                </a:solidFill>
              </a:rPr>
              <a:t>Outcome assessment – Bleeding rates / MSK outcome</a:t>
            </a:r>
          </a:p>
          <a:p>
            <a:r>
              <a:rPr lang="en-CA" dirty="0"/>
              <a:t>Registry based studies – World Bleeding Disorders Registry</a:t>
            </a:r>
          </a:p>
          <a:p>
            <a:r>
              <a:rPr lang="en-CA" dirty="0"/>
              <a:t>Innovative therapies – Gene Therapy / Others</a:t>
            </a:r>
          </a:p>
          <a:p>
            <a:endParaRPr lang="en-CA" dirty="0"/>
          </a:p>
        </p:txBody>
      </p:sp>
      <p:sp>
        <p:nvSpPr>
          <p:cNvPr id="4" name="Text Placeholder 3">
            <a:extLst>
              <a:ext uri="{FF2B5EF4-FFF2-40B4-BE49-F238E27FC236}">
                <a16:creationId xmlns:a16="http://schemas.microsoft.com/office/drawing/2014/main" id="{D8D07BF5-470F-4A9C-89B8-3455A8EA5AEB}"/>
              </a:ext>
            </a:extLst>
          </p:cNvPr>
          <p:cNvSpPr>
            <a:spLocks noGrp="1"/>
          </p:cNvSpPr>
          <p:nvPr>
            <p:ph type="body" sz="quarter" idx="13"/>
          </p:nvPr>
        </p:nvSpPr>
        <p:spPr/>
        <p:txBody>
          <a:bodyPr/>
          <a:lstStyle/>
          <a:p>
            <a:endParaRPr lang="en-CA" sz="900" dirty="0"/>
          </a:p>
          <a:p>
            <a:r>
              <a:rPr lang="en-CA" dirty="0"/>
              <a:t>MSK, musculoskeletal. </a:t>
            </a:r>
          </a:p>
          <a:p>
            <a:r>
              <a:rPr lang="en-CA" sz="900" i="1" dirty="0"/>
              <a:t>Haemophilia. </a:t>
            </a:r>
            <a:r>
              <a:rPr lang="en-CA" sz="900" dirty="0"/>
              <a:t>2020; Suppl 6:1–158</a:t>
            </a:r>
          </a:p>
        </p:txBody>
      </p:sp>
    </p:spTree>
    <p:extLst>
      <p:ext uri="{BB962C8B-B14F-4D97-AF65-F5344CB8AC3E}">
        <p14:creationId xmlns:p14="http://schemas.microsoft.com/office/powerpoint/2010/main" val="15298954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Table&#10;&#10;Description automatically generated">
            <a:extLst>
              <a:ext uri="{FF2B5EF4-FFF2-40B4-BE49-F238E27FC236}">
                <a16:creationId xmlns:a16="http://schemas.microsoft.com/office/drawing/2014/main" id="{64F13636-9D10-4C45-81B2-889F5F57E81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62" t="6130" r="6168" b="24526"/>
          <a:stretch/>
        </p:blipFill>
        <p:spPr>
          <a:xfrm>
            <a:off x="5450681" y="583533"/>
            <a:ext cx="5828563" cy="6021084"/>
          </a:xfrm>
          <a:prstGeom prst="rect">
            <a:avLst/>
          </a:prstGeom>
        </p:spPr>
      </p:pic>
      <p:sp>
        <p:nvSpPr>
          <p:cNvPr id="4" name="Title 3"/>
          <p:cNvSpPr>
            <a:spLocks noGrp="1"/>
          </p:cNvSpPr>
          <p:nvPr>
            <p:ph type="title"/>
          </p:nvPr>
        </p:nvSpPr>
        <p:spPr>
          <a:xfrm>
            <a:off x="1181105" y="196849"/>
            <a:ext cx="9655968" cy="550267"/>
          </a:xfrm>
        </p:spPr>
        <p:txBody>
          <a:bodyPr>
            <a:normAutofit/>
          </a:bodyPr>
          <a:lstStyle/>
          <a:p>
            <a:r>
              <a:rPr lang="en-CA" sz="3200" dirty="0"/>
              <a:t>Principle 6 - Acute &amp; emergency care of bleeding</a:t>
            </a:r>
          </a:p>
        </p:txBody>
      </p:sp>
      <p:sp>
        <p:nvSpPr>
          <p:cNvPr id="14" name="Content Placeholder 13">
            <a:extLst>
              <a:ext uri="{FF2B5EF4-FFF2-40B4-BE49-F238E27FC236}">
                <a16:creationId xmlns:a16="http://schemas.microsoft.com/office/drawing/2014/main" id="{9F7F68FB-90A6-44EB-91BB-4F5CDA2E50FD}"/>
              </a:ext>
            </a:extLst>
          </p:cNvPr>
          <p:cNvSpPr>
            <a:spLocks noGrp="1"/>
          </p:cNvSpPr>
          <p:nvPr>
            <p:ph idx="1"/>
          </p:nvPr>
        </p:nvSpPr>
        <p:spPr>
          <a:xfrm>
            <a:off x="509588" y="1060252"/>
            <a:ext cx="4405312" cy="4614863"/>
          </a:xfrm>
        </p:spPr>
        <p:txBody>
          <a:bodyPr>
            <a:noAutofit/>
          </a:bodyPr>
          <a:lstStyle/>
          <a:p>
            <a:pPr marL="285750" indent="-285750">
              <a:buFont typeface="Arial" panose="020B0604020202020204" pitchFamily="34" charset="0"/>
              <a:buChar char="•"/>
            </a:pPr>
            <a:r>
              <a:rPr lang="en-CA" sz="2400" dirty="0">
                <a:latin typeface="+mj-lt"/>
              </a:rPr>
              <a:t>The </a:t>
            </a:r>
            <a:r>
              <a:rPr lang="en-CA" sz="2400" dirty="0">
                <a:solidFill>
                  <a:srgbClr val="008BB0"/>
                </a:solidFill>
                <a:latin typeface="+mj-lt"/>
              </a:rPr>
              <a:t>desired peak factor levels of CFC replacement </a:t>
            </a:r>
            <a:r>
              <a:rPr lang="en-CA" sz="2400" dirty="0">
                <a:latin typeface="+mj-lt"/>
              </a:rPr>
              <a:t>shown for treatment of hemorrhages at different anatomical sites represent the ranges in </a:t>
            </a:r>
            <a:r>
              <a:rPr lang="en-CA" sz="2400" dirty="0">
                <a:solidFill>
                  <a:srgbClr val="008BB0"/>
                </a:solidFill>
                <a:latin typeface="+mj-lt"/>
              </a:rPr>
              <a:t>global practice patterns depending on available resources. </a:t>
            </a:r>
          </a:p>
          <a:p>
            <a:pPr marL="285750" indent="-285750">
              <a:buFont typeface="Arial" panose="020B0604020202020204" pitchFamily="34" charset="0"/>
              <a:buChar char="•"/>
            </a:pPr>
            <a:endParaRPr lang="en-CA" sz="2400" dirty="0">
              <a:solidFill>
                <a:srgbClr val="008BB0"/>
              </a:solidFill>
              <a:latin typeface="+mj-lt"/>
            </a:endParaRPr>
          </a:p>
          <a:p>
            <a:pPr marL="285750" indent="-285750">
              <a:buFont typeface="Arial" panose="020B0604020202020204" pitchFamily="34" charset="0"/>
              <a:buChar char="•"/>
            </a:pPr>
            <a:r>
              <a:rPr lang="en-CA" sz="2400" dirty="0">
                <a:latin typeface="+mj-lt"/>
              </a:rPr>
              <a:t>Importantly, it should be recognized that the </a:t>
            </a:r>
            <a:r>
              <a:rPr lang="en-CA" sz="2400" dirty="0">
                <a:solidFill>
                  <a:srgbClr val="008BB0"/>
                </a:solidFill>
                <a:latin typeface="+mj-lt"/>
              </a:rPr>
              <a:t>goal of such treatment is effective control of bleeding and should be the same everywhere </a:t>
            </a:r>
            <a:r>
              <a:rPr lang="en-CA" sz="2400" dirty="0">
                <a:latin typeface="+mj-lt"/>
              </a:rPr>
              <a:t>in the world.</a:t>
            </a:r>
          </a:p>
          <a:p>
            <a:endParaRPr lang="en-CA" sz="2400" dirty="0">
              <a:solidFill>
                <a:srgbClr val="008BB0"/>
              </a:solidFill>
              <a:latin typeface="+mj-lt"/>
            </a:endParaRPr>
          </a:p>
          <a:p>
            <a:endParaRPr lang="en-CA" sz="2400" dirty="0"/>
          </a:p>
        </p:txBody>
      </p:sp>
      <p:sp>
        <p:nvSpPr>
          <p:cNvPr id="15" name="Text Placeholder 14">
            <a:extLst>
              <a:ext uri="{FF2B5EF4-FFF2-40B4-BE49-F238E27FC236}">
                <a16:creationId xmlns:a16="http://schemas.microsoft.com/office/drawing/2014/main" id="{8649224C-E5D2-48C3-B471-1F4DAF5C2EC6}"/>
              </a:ext>
            </a:extLst>
          </p:cNvPr>
          <p:cNvSpPr>
            <a:spLocks noGrp="1"/>
          </p:cNvSpPr>
          <p:nvPr>
            <p:ph type="body" sz="quarter" idx="13"/>
          </p:nvPr>
        </p:nvSpPr>
        <p:spPr/>
        <p:txBody>
          <a:bodyPr/>
          <a:lstStyle/>
          <a:p>
            <a:r>
              <a:rPr lang="en-US" dirty="0"/>
              <a:t>CFC, clotting factor concentrate.</a:t>
            </a:r>
            <a:endParaRPr lang="en-CA" dirty="0"/>
          </a:p>
        </p:txBody>
      </p:sp>
    </p:spTree>
    <p:extLst>
      <p:ext uri="{BB962C8B-B14F-4D97-AF65-F5344CB8AC3E}">
        <p14:creationId xmlns:p14="http://schemas.microsoft.com/office/powerpoint/2010/main" val="30919125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CA" sz="3200" b="1" dirty="0"/>
              <a:t>Principle</a:t>
            </a:r>
            <a:r>
              <a:rPr lang="en-CA" sz="3200" dirty="0"/>
              <a:t> 7 - Multidisciplinary comprehensive care</a:t>
            </a:r>
          </a:p>
        </p:txBody>
      </p:sp>
      <p:sp>
        <p:nvSpPr>
          <p:cNvPr id="5" name="Content Placeholder 4"/>
          <p:cNvSpPr>
            <a:spLocks noGrp="1"/>
          </p:cNvSpPr>
          <p:nvPr>
            <p:ph idx="1"/>
          </p:nvPr>
        </p:nvSpPr>
        <p:spPr/>
        <p:txBody>
          <a:bodyPr>
            <a:normAutofit fontScale="85000" lnSpcReduction="20000"/>
          </a:bodyPr>
          <a:lstStyle/>
          <a:p>
            <a:r>
              <a:rPr lang="en-CA" dirty="0"/>
              <a:t>Prevention of bleeding – Joint damage</a:t>
            </a:r>
          </a:p>
          <a:p>
            <a:r>
              <a:rPr lang="en-CA" dirty="0"/>
              <a:t>Prompt treatment of bleeds </a:t>
            </a:r>
          </a:p>
          <a:p>
            <a:r>
              <a:rPr lang="en-CA" dirty="0"/>
              <a:t>Emergency care</a:t>
            </a:r>
          </a:p>
          <a:p>
            <a:r>
              <a:rPr lang="en-CA" dirty="0"/>
              <a:t>Pain management </a:t>
            </a:r>
          </a:p>
          <a:p>
            <a:r>
              <a:rPr lang="en-CA" dirty="0"/>
              <a:t>Musculoskeletal management </a:t>
            </a:r>
          </a:p>
          <a:p>
            <a:r>
              <a:rPr lang="en-CA" dirty="0"/>
              <a:t>Management of comorbidities</a:t>
            </a:r>
          </a:p>
          <a:p>
            <a:r>
              <a:rPr lang="en-CA" dirty="0"/>
              <a:t>Psycho-social support</a:t>
            </a:r>
          </a:p>
          <a:p>
            <a:r>
              <a:rPr lang="en-CA" b="1" dirty="0"/>
              <a:t>Transition from pediatric </a:t>
            </a:r>
            <a:r>
              <a:rPr lang="en-CA" b="1" dirty="0">
                <a:sym typeface="Wingdings" panose="05000000000000000000" pitchFamily="2" charset="2"/>
              </a:rPr>
              <a:t> adult care</a:t>
            </a:r>
          </a:p>
          <a:p>
            <a:r>
              <a:rPr lang="en-CA" b="1" dirty="0">
                <a:solidFill>
                  <a:srgbClr val="008BB0"/>
                </a:solidFill>
              </a:rPr>
              <a:t>Patient empowerment &amp; self-management</a:t>
            </a:r>
          </a:p>
          <a:p>
            <a:pPr lvl="1"/>
            <a:r>
              <a:rPr lang="en-CA" sz="2000" dirty="0">
                <a:solidFill>
                  <a:srgbClr val="008BB0"/>
                </a:solidFill>
              </a:rPr>
              <a:t>Bleed recognition &amp; self-infusion</a:t>
            </a:r>
          </a:p>
          <a:p>
            <a:pPr lvl="1"/>
            <a:r>
              <a:rPr lang="en-CA" sz="2000" dirty="0">
                <a:solidFill>
                  <a:srgbClr val="008BB0"/>
                </a:solidFill>
              </a:rPr>
              <a:t>Pain management</a:t>
            </a:r>
          </a:p>
          <a:p>
            <a:pPr lvl="1"/>
            <a:r>
              <a:rPr lang="en-CA" sz="2000" dirty="0">
                <a:solidFill>
                  <a:srgbClr val="008BB0"/>
                </a:solidFill>
              </a:rPr>
              <a:t>Record keeping &amp; reporting</a:t>
            </a:r>
          </a:p>
          <a:p>
            <a:pPr lvl="1"/>
            <a:r>
              <a:rPr lang="en-CA" sz="2000" dirty="0">
                <a:solidFill>
                  <a:srgbClr val="008BB0"/>
                </a:solidFill>
              </a:rPr>
              <a:t>Advocacy and enhancement of care</a:t>
            </a:r>
            <a:endParaRPr lang="en-CA" sz="2200" dirty="0">
              <a:solidFill>
                <a:srgbClr val="008BB0"/>
              </a:solidFill>
            </a:endParaRPr>
          </a:p>
          <a:p>
            <a:endParaRPr lang="en-CA" dirty="0">
              <a:solidFill>
                <a:srgbClr val="0070C0"/>
              </a:solidFill>
            </a:endParaRPr>
          </a:p>
        </p:txBody>
      </p:sp>
      <p:sp>
        <p:nvSpPr>
          <p:cNvPr id="12" name="Text Placeholder 11">
            <a:extLst>
              <a:ext uri="{FF2B5EF4-FFF2-40B4-BE49-F238E27FC236}">
                <a16:creationId xmlns:a16="http://schemas.microsoft.com/office/drawing/2014/main" id="{1945AF05-3FC2-41A9-A04A-FABEF5608773}"/>
              </a:ext>
            </a:extLst>
          </p:cNvPr>
          <p:cNvSpPr>
            <a:spLocks noGrp="1"/>
          </p:cNvSpPr>
          <p:nvPr>
            <p:ph type="body" sz="quarter" idx="13"/>
          </p:nvPr>
        </p:nvSpPr>
        <p:spPr/>
        <p:txBody>
          <a:bodyPr/>
          <a:lstStyle/>
          <a:p>
            <a:endParaRPr lang="en-CA" dirty="0"/>
          </a:p>
        </p:txBody>
      </p:sp>
      <p:grpSp>
        <p:nvGrpSpPr>
          <p:cNvPr id="13" name="Group 12">
            <a:extLst>
              <a:ext uri="{FF2B5EF4-FFF2-40B4-BE49-F238E27FC236}">
                <a16:creationId xmlns:a16="http://schemas.microsoft.com/office/drawing/2014/main" id="{0B9FE418-8138-436B-B635-F0CA25D97289}"/>
              </a:ext>
            </a:extLst>
          </p:cNvPr>
          <p:cNvGrpSpPr>
            <a:grpSpLocks noChangeAspect="1"/>
          </p:cNvGrpSpPr>
          <p:nvPr/>
        </p:nvGrpSpPr>
        <p:grpSpPr>
          <a:xfrm>
            <a:off x="6136904" y="1316576"/>
            <a:ext cx="6055096" cy="3874811"/>
            <a:chOff x="4126697" y="1498996"/>
            <a:chExt cx="7543377" cy="4827203"/>
          </a:xfrm>
        </p:grpSpPr>
        <p:cxnSp>
          <p:nvCxnSpPr>
            <p:cNvPr id="14" name="Straight Connector 13">
              <a:extLst>
                <a:ext uri="{FF2B5EF4-FFF2-40B4-BE49-F238E27FC236}">
                  <a16:creationId xmlns:a16="http://schemas.microsoft.com/office/drawing/2014/main" id="{8FC02E70-63DE-46F1-92C6-0D8AF2EAF01D}"/>
                </a:ext>
              </a:extLst>
            </p:cNvPr>
            <p:cNvCxnSpPr>
              <a:cxnSpLocks/>
            </p:cNvCxnSpPr>
            <p:nvPr/>
          </p:nvCxnSpPr>
          <p:spPr>
            <a:xfrm flipV="1">
              <a:off x="7984876" y="4778123"/>
              <a:ext cx="0" cy="822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0FB2837-F782-4F04-AC31-82DE12D6DE66}"/>
                </a:ext>
              </a:extLst>
            </p:cNvPr>
            <p:cNvCxnSpPr>
              <a:cxnSpLocks/>
            </p:cNvCxnSpPr>
            <p:nvPr/>
          </p:nvCxnSpPr>
          <p:spPr>
            <a:xfrm flipV="1">
              <a:off x="7984876" y="1922313"/>
              <a:ext cx="0" cy="8223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6" name="Freeform: Shape 15">
              <a:extLst>
                <a:ext uri="{FF2B5EF4-FFF2-40B4-BE49-F238E27FC236}">
                  <a16:creationId xmlns:a16="http://schemas.microsoft.com/office/drawing/2014/main" id="{D9982C47-27A3-4F8F-BE07-9CFF98D806E8}"/>
                </a:ext>
              </a:extLst>
            </p:cNvPr>
            <p:cNvSpPr/>
            <p:nvPr/>
          </p:nvSpPr>
          <p:spPr>
            <a:xfrm flipV="1">
              <a:off x="8926350" y="2561764"/>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Freeform: Shape 16">
              <a:extLst>
                <a:ext uri="{FF2B5EF4-FFF2-40B4-BE49-F238E27FC236}">
                  <a16:creationId xmlns:a16="http://schemas.microsoft.com/office/drawing/2014/main" id="{3600C4F3-55E7-49B2-AAB1-E57532960E4F}"/>
                </a:ext>
              </a:extLst>
            </p:cNvPr>
            <p:cNvSpPr/>
            <p:nvPr/>
          </p:nvSpPr>
          <p:spPr>
            <a:xfrm flipH="1" flipV="1">
              <a:off x="6220892" y="2561764"/>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Rectangle 17">
              <a:extLst>
                <a:ext uri="{FF2B5EF4-FFF2-40B4-BE49-F238E27FC236}">
                  <a16:creationId xmlns:a16="http://schemas.microsoft.com/office/drawing/2014/main" id="{7066C9F8-FE80-4E64-83AC-FE8E52F7CE50}"/>
                </a:ext>
              </a:extLst>
            </p:cNvPr>
            <p:cNvSpPr/>
            <p:nvPr/>
          </p:nvSpPr>
          <p:spPr>
            <a:xfrm>
              <a:off x="9671121" y="2270026"/>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CA" sz="2000" b="1" kern="1200" dirty="0">
                  <a:solidFill>
                    <a:srgbClr val="C00000"/>
                  </a:solidFill>
                  <a:latin typeface="+mj-lt"/>
                  <a:ea typeface="+mn-ea"/>
                  <a:cs typeface="+mn-cs"/>
                </a:rPr>
                <a:t>Nurse</a:t>
              </a:r>
            </a:p>
          </p:txBody>
        </p:sp>
        <p:sp>
          <p:nvSpPr>
            <p:cNvPr id="19" name="Rectangle 18">
              <a:extLst>
                <a:ext uri="{FF2B5EF4-FFF2-40B4-BE49-F238E27FC236}">
                  <a16:creationId xmlns:a16="http://schemas.microsoft.com/office/drawing/2014/main" id="{6A0642AD-EDFA-4763-AA3E-E598B6C4CCB7}"/>
                </a:ext>
              </a:extLst>
            </p:cNvPr>
            <p:cNvSpPr/>
            <p:nvPr/>
          </p:nvSpPr>
          <p:spPr>
            <a:xfrm>
              <a:off x="4424087" y="2288548"/>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Pathologist</a:t>
              </a:r>
            </a:p>
          </p:txBody>
        </p:sp>
        <p:sp>
          <p:nvSpPr>
            <p:cNvPr id="20" name="Freeform: Shape 19">
              <a:extLst>
                <a:ext uri="{FF2B5EF4-FFF2-40B4-BE49-F238E27FC236}">
                  <a16:creationId xmlns:a16="http://schemas.microsoft.com/office/drawing/2014/main" id="{8E647E57-C1D1-4B5C-B284-5850BDFA8E24}"/>
                </a:ext>
              </a:extLst>
            </p:cNvPr>
            <p:cNvSpPr/>
            <p:nvPr/>
          </p:nvSpPr>
          <p:spPr>
            <a:xfrm>
              <a:off x="8926350" y="4434440"/>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1" name="Freeform: Shape 20">
              <a:extLst>
                <a:ext uri="{FF2B5EF4-FFF2-40B4-BE49-F238E27FC236}">
                  <a16:creationId xmlns:a16="http://schemas.microsoft.com/office/drawing/2014/main" id="{32FC3D0C-7972-47DE-BB49-927789F60FAE}"/>
                </a:ext>
              </a:extLst>
            </p:cNvPr>
            <p:cNvSpPr/>
            <p:nvPr/>
          </p:nvSpPr>
          <p:spPr>
            <a:xfrm flipH="1">
              <a:off x="6220892" y="4434440"/>
              <a:ext cx="738878" cy="488613"/>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2" name="Straight Connector 21">
              <a:extLst>
                <a:ext uri="{FF2B5EF4-FFF2-40B4-BE49-F238E27FC236}">
                  <a16:creationId xmlns:a16="http://schemas.microsoft.com/office/drawing/2014/main" id="{B4B22B3B-8DCB-4084-9674-BC0C93A1B1F1}"/>
                </a:ext>
              </a:extLst>
            </p:cNvPr>
            <p:cNvCxnSpPr>
              <a:cxnSpLocks/>
            </p:cNvCxnSpPr>
            <p:nvPr/>
          </p:nvCxnSpPr>
          <p:spPr>
            <a:xfrm>
              <a:off x="5996176" y="3759181"/>
              <a:ext cx="882005"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F0224C3-2070-462B-B7CB-96A430B7AB1E}"/>
                </a:ext>
              </a:extLst>
            </p:cNvPr>
            <p:cNvCxnSpPr>
              <a:cxnSpLocks/>
            </p:cNvCxnSpPr>
            <p:nvPr/>
          </p:nvCxnSpPr>
          <p:spPr>
            <a:xfrm>
              <a:off x="9004729" y="3759181"/>
              <a:ext cx="882005"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33F92751-3776-4BD5-9F94-38D5249201FE}"/>
                </a:ext>
              </a:extLst>
            </p:cNvPr>
            <p:cNvSpPr/>
            <p:nvPr/>
          </p:nvSpPr>
          <p:spPr>
            <a:xfrm>
              <a:off x="7095422" y="1498996"/>
              <a:ext cx="1909307"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CA" sz="1600" b="1" dirty="0">
                  <a:solidFill>
                    <a:schemeClr val="accent1"/>
                  </a:solidFill>
                  <a:latin typeface="+mj-lt"/>
                </a:rPr>
                <a:t>Physician / Hematologist</a:t>
              </a:r>
            </a:p>
          </p:txBody>
        </p:sp>
        <p:sp>
          <p:nvSpPr>
            <p:cNvPr id="25" name="Rectangle 24">
              <a:extLst>
                <a:ext uri="{FF2B5EF4-FFF2-40B4-BE49-F238E27FC236}">
                  <a16:creationId xmlns:a16="http://schemas.microsoft.com/office/drawing/2014/main" id="{53AC184E-06A7-4005-9A3C-457C99827B06}"/>
                </a:ext>
              </a:extLst>
            </p:cNvPr>
            <p:cNvSpPr/>
            <p:nvPr/>
          </p:nvSpPr>
          <p:spPr>
            <a:xfrm>
              <a:off x="9886734" y="3477049"/>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CA" sz="1600" b="1" dirty="0">
                  <a:solidFill>
                    <a:schemeClr val="accent1"/>
                  </a:solidFill>
                  <a:latin typeface="+mj-lt"/>
                </a:rPr>
                <a:t>Geneticist</a:t>
              </a:r>
            </a:p>
          </p:txBody>
        </p:sp>
        <p:sp>
          <p:nvSpPr>
            <p:cNvPr id="26" name="Rectangle 25">
              <a:extLst>
                <a:ext uri="{FF2B5EF4-FFF2-40B4-BE49-F238E27FC236}">
                  <a16:creationId xmlns:a16="http://schemas.microsoft.com/office/drawing/2014/main" id="{25B8FAD2-FE66-419A-822F-312206817495}"/>
                </a:ext>
              </a:extLst>
            </p:cNvPr>
            <p:cNvSpPr/>
            <p:nvPr/>
          </p:nvSpPr>
          <p:spPr>
            <a:xfrm>
              <a:off x="9671121" y="4634324"/>
              <a:ext cx="178334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Social worker</a:t>
              </a:r>
            </a:p>
          </p:txBody>
        </p:sp>
        <p:sp>
          <p:nvSpPr>
            <p:cNvPr id="27" name="Rectangle 26">
              <a:extLst>
                <a:ext uri="{FF2B5EF4-FFF2-40B4-BE49-F238E27FC236}">
                  <a16:creationId xmlns:a16="http://schemas.microsoft.com/office/drawing/2014/main" id="{6C4C78D5-CF37-4FC3-96F4-D2904174D4DB}"/>
                </a:ext>
              </a:extLst>
            </p:cNvPr>
            <p:cNvSpPr/>
            <p:nvPr/>
          </p:nvSpPr>
          <p:spPr>
            <a:xfrm>
              <a:off x="7095422" y="5747072"/>
              <a:ext cx="1783339"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Infectious disease / Hepatologist</a:t>
              </a:r>
            </a:p>
          </p:txBody>
        </p:sp>
        <p:sp>
          <p:nvSpPr>
            <p:cNvPr id="28" name="Rectangle 27">
              <a:extLst>
                <a:ext uri="{FF2B5EF4-FFF2-40B4-BE49-F238E27FC236}">
                  <a16:creationId xmlns:a16="http://schemas.microsoft.com/office/drawing/2014/main" id="{2900B1F4-3F74-4B8C-AB22-C3E36E6C514A}"/>
                </a:ext>
              </a:extLst>
            </p:cNvPr>
            <p:cNvSpPr/>
            <p:nvPr/>
          </p:nvSpPr>
          <p:spPr>
            <a:xfrm>
              <a:off x="4165989" y="4619959"/>
              <a:ext cx="2130578"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Orthopedics / Other surgeons</a:t>
              </a:r>
            </a:p>
          </p:txBody>
        </p:sp>
        <p:sp>
          <p:nvSpPr>
            <p:cNvPr id="29" name="Rectangle 28">
              <a:extLst>
                <a:ext uri="{FF2B5EF4-FFF2-40B4-BE49-F238E27FC236}">
                  <a16:creationId xmlns:a16="http://schemas.microsoft.com/office/drawing/2014/main" id="{41CE0C59-CE06-4671-85B3-A418188E7FE2}"/>
                </a:ext>
              </a:extLst>
            </p:cNvPr>
            <p:cNvSpPr/>
            <p:nvPr/>
          </p:nvSpPr>
          <p:spPr>
            <a:xfrm>
              <a:off x="4126697" y="3457599"/>
              <a:ext cx="1895010" cy="579127"/>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CA" sz="1600" b="1" kern="1200" dirty="0">
                  <a:solidFill>
                    <a:schemeClr val="accent1"/>
                  </a:solidFill>
                  <a:latin typeface="+mj-lt"/>
                </a:rPr>
                <a:t>Physio / Occupational-therapists</a:t>
              </a:r>
            </a:p>
          </p:txBody>
        </p:sp>
        <p:grpSp>
          <p:nvGrpSpPr>
            <p:cNvPr id="30" name="Group 29">
              <a:extLst>
                <a:ext uri="{FF2B5EF4-FFF2-40B4-BE49-F238E27FC236}">
                  <a16:creationId xmlns:a16="http://schemas.microsoft.com/office/drawing/2014/main" id="{7DB93C94-B345-4257-93B5-465C380D3EB2}"/>
                </a:ext>
              </a:extLst>
            </p:cNvPr>
            <p:cNvGrpSpPr/>
            <p:nvPr/>
          </p:nvGrpSpPr>
          <p:grpSpPr>
            <a:xfrm>
              <a:off x="6577108" y="2498539"/>
              <a:ext cx="2747012" cy="2530662"/>
              <a:chOff x="6309465" y="2251975"/>
              <a:chExt cx="3282298" cy="3023789"/>
            </a:xfrm>
          </p:grpSpPr>
          <p:sp>
            <p:nvSpPr>
              <p:cNvPr id="39" name="Oval 38">
                <a:extLst>
                  <a:ext uri="{FF2B5EF4-FFF2-40B4-BE49-F238E27FC236}">
                    <a16:creationId xmlns:a16="http://schemas.microsoft.com/office/drawing/2014/main" id="{E0BBDB11-EEAD-475E-929C-C80DD9214B40}"/>
                  </a:ext>
                </a:extLst>
              </p:cNvPr>
              <p:cNvSpPr/>
              <p:nvPr/>
            </p:nvSpPr>
            <p:spPr>
              <a:xfrm>
                <a:off x="6425312" y="2251975"/>
                <a:ext cx="3023788" cy="3023789"/>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0" name="TextBox 39">
                <a:extLst>
                  <a:ext uri="{FF2B5EF4-FFF2-40B4-BE49-F238E27FC236}">
                    <a16:creationId xmlns:a16="http://schemas.microsoft.com/office/drawing/2014/main" id="{78C3EF44-98FE-4865-B47F-F845AA6AD190}"/>
                  </a:ext>
                </a:extLst>
              </p:cNvPr>
              <p:cNvSpPr txBox="1"/>
              <p:nvPr/>
            </p:nvSpPr>
            <p:spPr>
              <a:xfrm>
                <a:off x="6309465" y="3242944"/>
                <a:ext cx="3282298" cy="123697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CA" sz="2400" b="1" dirty="0">
                    <a:solidFill>
                      <a:srgbClr val="642566"/>
                    </a:solidFill>
                  </a:rPr>
                  <a:t>People with </a:t>
                </a:r>
              </a:p>
              <a:p>
                <a:pPr algn="ctr"/>
                <a:r>
                  <a:rPr lang="en-CA" sz="2400" b="1" dirty="0">
                    <a:solidFill>
                      <a:srgbClr val="642566"/>
                    </a:solidFill>
                  </a:rPr>
                  <a:t>hemophilia</a:t>
                </a:r>
              </a:p>
            </p:txBody>
          </p:sp>
        </p:grpSp>
        <p:cxnSp>
          <p:nvCxnSpPr>
            <p:cNvPr id="31" name="Straight Connector 30">
              <a:extLst>
                <a:ext uri="{FF2B5EF4-FFF2-40B4-BE49-F238E27FC236}">
                  <a16:creationId xmlns:a16="http://schemas.microsoft.com/office/drawing/2014/main" id="{87295FDF-6860-4A33-A5B7-98328834C473}"/>
                </a:ext>
              </a:extLst>
            </p:cNvPr>
            <p:cNvCxnSpPr>
              <a:cxnSpLocks/>
            </p:cNvCxnSpPr>
            <p:nvPr/>
          </p:nvCxnSpPr>
          <p:spPr>
            <a:xfrm>
              <a:off x="7695355" y="5577973"/>
              <a:ext cx="583474"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5259626-3784-4E0F-8A75-0FBC18D6C942}"/>
                </a:ext>
              </a:extLst>
            </p:cNvPr>
            <p:cNvCxnSpPr>
              <a:cxnSpLocks/>
            </p:cNvCxnSpPr>
            <p:nvPr/>
          </p:nvCxnSpPr>
          <p:spPr>
            <a:xfrm>
              <a:off x="7695355" y="2066601"/>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6392000-5107-4492-B6E8-D8DC94E7CE38}"/>
                </a:ext>
              </a:extLst>
            </p:cNvPr>
            <p:cNvCxnSpPr>
              <a:cxnSpLocks/>
            </p:cNvCxnSpPr>
            <p:nvPr/>
          </p:nvCxnSpPr>
          <p:spPr>
            <a:xfrm rot="5400000">
              <a:off x="9386097" y="2561764"/>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DD6EA0C-4E70-4D3A-B3B5-CD8E7A28FDDC}"/>
                </a:ext>
              </a:extLst>
            </p:cNvPr>
            <p:cNvCxnSpPr>
              <a:cxnSpLocks/>
            </p:cNvCxnSpPr>
            <p:nvPr/>
          </p:nvCxnSpPr>
          <p:spPr>
            <a:xfrm rot="5400000">
              <a:off x="9608039" y="3766613"/>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90D7F25-EA99-4141-ACD1-6AF553D282D2}"/>
                </a:ext>
              </a:extLst>
            </p:cNvPr>
            <p:cNvCxnSpPr>
              <a:cxnSpLocks/>
            </p:cNvCxnSpPr>
            <p:nvPr/>
          </p:nvCxnSpPr>
          <p:spPr>
            <a:xfrm rot="5400000">
              <a:off x="9386096" y="4923887"/>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8C0973C-A272-410E-A7AF-8BFA9AEAFEF7}"/>
                </a:ext>
              </a:extLst>
            </p:cNvPr>
            <p:cNvCxnSpPr>
              <a:cxnSpLocks/>
            </p:cNvCxnSpPr>
            <p:nvPr/>
          </p:nvCxnSpPr>
          <p:spPr>
            <a:xfrm rot="5400000">
              <a:off x="5933934" y="4923887"/>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FBB83B8-13D2-4098-AE42-53C8A35DF630}"/>
                </a:ext>
              </a:extLst>
            </p:cNvPr>
            <p:cNvCxnSpPr>
              <a:cxnSpLocks/>
            </p:cNvCxnSpPr>
            <p:nvPr/>
          </p:nvCxnSpPr>
          <p:spPr>
            <a:xfrm rot="5400000">
              <a:off x="5712334" y="3766613"/>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0941EE1-C2D6-4DE7-8CB6-30CB29B890B7}"/>
                </a:ext>
              </a:extLst>
            </p:cNvPr>
            <p:cNvCxnSpPr>
              <a:cxnSpLocks/>
            </p:cNvCxnSpPr>
            <p:nvPr/>
          </p:nvCxnSpPr>
          <p:spPr>
            <a:xfrm rot="5400000">
              <a:off x="5933935" y="2561764"/>
              <a:ext cx="5834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2708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17946" y="199629"/>
            <a:ext cx="10756107" cy="781844"/>
          </a:xfrm>
        </p:spPr>
        <p:txBody>
          <a:bodyPr>
            <a:normAutofit/>
          </a:bodyPr>
          <a:lstStyle/>
          <a:p>
            <a:r>
              <a:rPr lang="en-CA" sz="3200" dirty="0"/>
              <a:t>Principle 8 - Regular replacement therapy: Prophylaxis</a:t>
            </a:r>
          </a:p>
        </p:txBody>
      </p:sp>
      <p:sp>
        <p:nvSpPr>
          <p:cNvPr id="5" name="Content Placeholder 4"/>
          <p:cNvSpPr>
            <a:spLocks noGrp="1"/>
          </p:cNvSpPr>
          <p:nvPr>
            <p:ph idx="1"/>
          </p:nvPr>
        </p:nvSpPr>
        <p:spPr>
          <a:xfrm>
            <a:off x="838200" y="990598"/>
            <a:ext cx="10515600" cy="4614863"/>
          </a:xfrm>
        </p:spPr>
        <p:txBody>
          <a:bodyPr>
            <a:normAutofit/>
          </a:bodyPr>
          <a:lstStyle/>
          <a:p>
            <a:r>
              <a:rPr lang="en-CA" sz="2400" b="1" dirty="0"/>
              <a:t>Prophylaxis – Regular replacement therapy is standard of care</a:t>
            </a:r>
            <a:endParaRPr lang="en-CA" sz="2400" b="1" dirty="0">
              <a:solidFill>
                <a:srgbClr val="800000"/>
              </a:solidFill>
            </a:endParaRPr>
          </a:p>
          <a:p>
            <a:pPr lvl="1"/>
            <a:r>
              <a:rPr lang="en-CA" sz="2000" b="1" dirty="0"/>
              <a:t>Protocols – based on half-life [t ½] of product</a:t>
            </a:r>
          </a:p>
          <a:p>
            <a:pPr lvl="1"/>
            <a:r>
              <a:rPr lang="en-CA" sz="2000" b="1" dirty="0">
                <a:solidFill>
                  <a:srgbClr val="008BB0"/>
                </a:solidFill>
              </a:rPr>
              <a:t>SHL/EHL/Alternative Coagulation Products </a:t>
            </a:r>
          </a:p>
          <a:p>
            <a:pPr lvl="1"/>
            <a:r>
              <a:rPr lang="en-CA" sz="2000" b="1" dirty="0"/>
              <a:t>Individualized prophylaxis – Clinical / pharmacokinetic based </a:t>
            </a:r>
          </a:p>
          <a:p>
            <a:pPr lvl="1"/>
            <a:r>
              <a:rPr lang="en-CA" sz="2000" b="1" dirty="0"/>
              <a:t>‘Lower’ dose prophylaxis – when and why?</a:t>
            </a:r>
          </a:p>
          <a:p>
            <a:r>
              <a:rPr lang="en-CA" sz="2400" b="1" dirty="0"/>
              <a:t>Training / Education for home prophylaxis</a:t>
            </a:r>
          </a:p>
          <a:p>
            <a:r>
              <a:rPr lang="en-CA" sz="2400" b="1" dirty="0"/>
              <a:t>HCPs also need to be familiarised with prophylaxis </a:t>
            </a:r>
          </a:p>
        </p:txBody>
      </p:sp>
      <p:sp>
        <p:nvSpPr>
          <p:cNvPr id="11" name="Text Placeholder 10">
            <a:extLst>
              <a:ext uri="{FF2B5EF4-FFF2-40B4-BE49-F238E27FC236}">
                <a16:creationId xmlns:a16="http://schemas.microsoft.com/office/drawing/2014/main" id="{DD9CD2A8-926A-46AC-BC1A-1E65151BC3BC}"/>
              </a:ext>
            </a:extLst>
          </p:cNvPr>
          <p:cNvSpPr>
            <a:spLocks noGrp="1"/>
          </p:cNvSpPr>
          <p:nvPr>
            <p:ph type="body" sz="quarter" idx="13"/>
          </p:nvPr>
        </p:nvSpPr>
        <p:spPr/>
        <p:txBody>
          <a:bodyPr/>
          <a:lstStyle/>
          <a:p>
            <a:r>
              <a:rPr lang="en-US" dirty="0"/>
              <a:t>CFC, clotting factor concentrates; EHL, extended half life; HCP, health care provider; SHL, standard half life.</a:t>
            </a:r>
            <a:endParaRPr lang="en-CA" dirty="0"/>
          </a:p>
        </p:txBody>
      </p:sp>
      <p:sp>
        <p:nvSpPr>
          <p:cNvPr id="3" name="Rectangle: Rounded Corners 2"/>
          <p:cNvSpPr/>
          <p:nvPr/>
        </p:nvSpPr>
        <p:spPr>
          <a:xfrm>
            <a:off x="1736940" y="5204512"/>
            <a:ext cx="8734852" cy="783193"/>
          </a:xfrm>
          <a:prstGeom prst="roundRect">
            <a:avLst/>
          </a:prstGeom>
          <a:ln w="38100">
            <a:solidFill>
              <a:srgbClr val="008BB0"/>
            </a:solidFill>
          </a:ln>
        </p:spPr>
        <p:txBody>
          <a:bodyPr wrap="square">
            <a:spAutoFit/>
          </a:bodyPr>
          <a:lstStyle/>
          <a:p>
            <a:r>
              <a:rPr lang="en-CA" sz="2000" b="1" dirty="0"/>
              <a:t>Episodic (“on demand”) clotting factor replacement therapy should</a:t>
            </a:r>
          </a:p>
          <a:p>
            <a:r>
              <a:rPr lang="en-CA" sz="2000" b="1" dirty="0"/>
              <a:t>no longer be considered to be a long-term treatment option.</a:t>
            </a:r>
          </a:p>
        </p:txBody>
      </p:sp>
      <p:sp>
        <p:nvSpPr>
          <p:cNvPr id="6" name="Rectangle: Rounded Corners 5"/>
          <p:cNvSpPr/>
          <p:nvPr/>
        </p:nvSpPr>
        <p:spPr>
          <a:xfrm>
            <a:off x="1620989" y="3901412"/>
            <a:ext cx="8966754" cy="1123712"/>
          </a:xfrm>
          <a:prstGeom prst="roundRect">
            <a:avLst/>
          </a:prstGeom>
          <a:ln w="38100">
            <a:solidFill>
              <a:srgbClr val="008BB0"/>
            </a:solidFill>
          </a:ln>
        </p:spPr>
        <p:txBody>
          <a:bodyPr wrap="square">
            <a:spAutoFit/>
          </a:bodyPr>
          <a:lstStyle/>
          <a:p>
            <a:r>
              <a:rPr lang="en-CA" sz="2000" b="1" i="1" dirty="0">
                <a:solidFill>
                  <a:srgbClr val="800000"/>
                </a:solidFill>
              </a:rPr>
              <a:t>The standard of care for all patients with severe hemophilia is regular replacement therapy (prophylaxis) with CFCs, or other hemostasis products to prevent bleeding, started early in life (before age 3)</a:t>
            </a:r>
          </a:p>
        </p:txBody>
      </p:sp>
    </p:spTree>
    <p:extLst>
      <p:ext uri="{BB962C8B-B14F-4D97-AF65-F5344CB8AC3E}">
        <p14:creationId xmlns:p14="http://schemas.microsoft.com/office/powerpoint/2010/main" val="261524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1090079"/>
          </a:xfrm>
        </p:spPr>
        <p:txBody>
          <a:bodyPr anchor="t">
            <a:normAutofit/>
          </a:bodyPr>
          <a:lstStyle/>
          <a:p>
            <a:r>
              <a:rPr lang="en-CA" dirty="0"/>
              <a:t>Regular replacement therapy: Prophylaxis</a:t>
            </a:r>
          </a:p>
        </p:txBody>
      </p:sp>
      <p:pic>
        <p:nvPicPr>
          <p:cNvPr id="6" name="Picture 5"/>
          <p:cNvPicPr>
            <a:picLocks noChangeAspect="1"/>
          </p:cNvPicPr>
          <p:nvPr/>
        </p:nvPicPr>
        <p:blipFill rotWithShape="1">
          <a:blip r:embed="rId2"/>
          <a:srcRect l="28478" t="34010" r="10597" b="20097"/>
          <a:stretch/>
        </p:blipFill>
        <p:spPr>
          <a:xfrm>
            <a:off x="172667" y="1020135"/>
            <a:ext cx="11846665" cy="5019775"/>
          </a:xfrm>
          <a:prstGeom prst="rect">
            <a:avLst/>
          </a:prstGeom>
        </p:spPr>
      </p:pic>
    </p:spTree>
    <p:extLst>
      <p:ext uri="{BB962C8B-B14F-4D97-AF65-F5344CB8AC3E}">
        <p14:creationId xmlns:p14="http://schemas.microsoft.com/office/powerpoint/2010/main" val="17982185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81156" y="111121"/>
            <a:ext cx="8941594" cy="684001"/>
          </a:xfrm>
        </p:spPr>
        <p:txBody>
          <a:bodyPr>
            <a:normAutofit/>
          </a:bodyPr>
          <a:lstStyle/>
          <a:p>
            <a:r>
              <a:rPr lang="en-CA" sz="3200" dirty="0"/>
              <a:t>Goal of treatment for hemophilia – The future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74065586"/>
              </p:ext>
            </p:extLst>
          </p:nvPr>
        </p:nvGraphicFramePr>
        <p:xfrm>
          <a:off x="838200" y="1562101"/>
          <a:ext cx="10515600" cy="2368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3"/>
          </p:nvPr>
        </p:nvSpPr>
        <p:spPr>
          <a:xfrm>
            <a:off x="1166815" y="4524734"/>
            <a:ext cx="9925050" cy="1890044"/>
          </a:xfrm>
        </p:spPr>
        <p:txBody>
          <a:bodyPr anchor="t">
            <a:noAutofit/>
          </a:bodyPr>
          <a:lstStyle/>
          <a:p>
            <a:pPr marL="228600" indent="-228600">
              <a:spcBef>
                <a:spcPts val="1000"/>
              </a:spcBef>
              <a:buClr>
                <a:srgbClr val="642566"/>
              </a:buClr>
              <a:buFont typeface="Arial" panose="020B0604020202020204" pitchFamily="34" charset="0"/>
              <a:buChar char="•"/>
            </a:pPr>
            <a:r>
              <a:rPr lang="en-CA" sz="2400" b="1" dirty="0"/>
              <a:t>To be moderate, mild or normal </a:t>
            </a:r>
          </a:p>
          <a:p>
            <a:pPr marL="228600" indent="-228600">
              <a:spcBef>
                <a:spcPts val="1000"/>
              </a:spcBef>
              <a:buClr>
                <a:srgbClr val="642566"/>
              </a:buClr>
              <a:buFont typeface="Arial" panose="020B0604020202020204" pitchFamily="34" charset="0"/>
              <a:buChar char="•"/>
            </a:pPr>
            <a:r>
              <a:rPr lang="en-CA" sz="2400" b="1" dirty="0"/>
              <a:t>Increased bleed protection (e.g. ‘zero’ ABR / AJBR)</a:t>
            </a:r>
          </a:p>
          <a:p>
            <a:pPr marL="228600" indent="-228600">
              <a:spcBef>
                <a:spcPts val="1000"/>
              </a:spcBef>
              <a:buClr>
                <a:srgbClr val="642566"/>
              </a:buClr>
              <a:buFont typeface="Arial" panose="020B0604020202020204" pitchFamily="34" charset="0"/>
              <a:buChar char="•"/>
            </a:pPr>
            <a:r>
              <a:rPr lang="en-CA" sz="2400" b="1" dirty="0"/>
              <a:t>Reduced treatment burden (e.g. less frequent dosing)</a:t>
            </a:r>
          </a:p>
          <a:p>
            <a:pPr marL="228600" indent="-228600">
              <a:spcBef>
                <a:spcPts val="1000"/>
              </a:spcBef>
              <a:buClr>
                <a:srgbClr val="642566"/>
              </a:buClr>
              <a:buFont typeface="Arial" panose="020B0604020202020204" pitchFamily="34" charset="0"/>
              <a:buChar char="•"/>
            </a:pPr>
            <a:r>
              <a:rPr lang="en-CA" sz="2400" b="1" dirty="0"/>
              <a:t>Aiming for a “normal” life with widely accessible products</a:t>
            </a:r>
          </a:p>
        </p:txBody>
      </p:sp>
      <p:sp>
        <p:nvSpPr>
          <p:cNvPr id="12" name="Curved Down Arrow 11"/>
          <p:cNvSpPr/>
          <p:nvPr/>
        </p:nvSpPr>
        <p:spPr>
          <a:xfrm>
            <a:off x="2428793" y="1239540"/>
            <a:ext cx="2647704" cy="781048"/>
          </a:xfrm>
          <a:prstGeom prst="curvedDownArrow">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800" dirty="0">
              <a:solidFill>
                <a:prstClr val="black"/>
              </a:solidFill>
            </a:endParaRPr>
          </a:p>
        </p:txBody>
      </p:sp>
      <p:sp>
        <p:nvSpPr>
          <p:cNvPr id="13" name="Curved Down Arrow 12"/>
          <p:cNvSpPr/>
          <p:nvPr/>
        </p:nvSpPr>
        <p:spPr>
          <a:xfrm>
            <a:off x="2353688" y="953788"/>
            <a:ext cx="5140187" cy="1066800"/>
          </a:xfrm>
          <a:prstGeom prst="curvedDownArrow">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800" dirty="0">
              <a:solidFill>
                <a:prstClr val="black"/>
              </a:solidFill>
            </a:endParaRPr>
          </a:p>
        </p:txBody>
      </p:sp>
      <p:sp>
        <p:nvSpPr>
          <p:cNvPr id="17" name="Curved Down Arrow 16"/>
          <p:cNvSpPr/>
          <p:nvPr/>
        </p:nvSpPr>
        <p:spPr>
          <a:xfrm>
            <a:off x="2344162" y="802647"/>
            <a:ext cx="7335865" cy="1217941"/>
          </a:xfrm>
          <a:prstGeom prst="curvedDownArrow">
            <a:avLst/>
          </a:prstGeom>
          <a:solidFill>
            <a:srgbClr val="FDB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sz="1800" dirty="0">
              <a:solidFill>
                <a:prstClr val="black"/>
              </a:solidFill>
            </a:endParaRPr>
          </a:p>
        </p:txBody>
      </p:sp>
      <p:sp>
        <p:nvSpPr>
          <p:cNvPr id="8" name="Title 1"/>
          <p:cNvSpPr txBox="1">
            <a:spLocks/>
          </p:cNvSpPr>
          <p:nvPr/>
        </p:nvSpPr>
        <p:spPr bwMode="auto">
          <a:xfrm>
            <a:off x="1003736" y="3520907"/>
            <a:ext cx="10184524" cy="500058"/>
          </a:xfrm>
          <a:prstGeom prst="rect">
            <a:avLst/>
          </a:prstGeom>
          <a:noFill/>
          <a:ln w="9525">
            <a:noFill/>
            <a:miter lim="800000"/>
            <a:headEnd/>
            <a:tailEnd/>
          </a:ln>
        </p:spPr>
        <p:txBody>
          <a:bodyPr vert="horz" wrap="square" lIns="91380" tIns="45688" rIns="91380" bIns="45688" numCol="1" anchor="ctr" anchorCtr="0" compatLnSpc="1">
            <a:prstTxWarp prst="textNoShape">
              <a:avLst/>
            </a:prstTxWarp>
          </a:bodyPr>
          <a:lstStyle/>
          <a:p>
            <a:pPr algn="ctr" defTabSz="914400" eaLnBrk="0" fontAlgn="base" hangingPunct="0">
              <a:spcBef>
                <a:spcPct val="0"/>
              </a:spcBef>
              <a:spcAft>
                <a:spcPct val="0"/>
              </a:spcAft>
              <a:defRPr/>
            </a:pPr>
            <a:r>
              <a:rPr lang="en-CA" sz="2400" kern="0" dirty="0">
                <a:ea typeface="+mj-ea"/>
                <a:cs typeface="+mj-cs"/>
              </a:rPr>
              <a:t>Maintaining &gt;1% factor is certainly not the target in 2021 and beyond!</a:t>
            </a:r>
          </a:p>
        </p:txBody>
      </p:sp>
      <p:sp>
        <p:nvSpPr>
          <p:cNvPr id="9" name="Title 1"/>
          <p:cNvSpPr txBox="1">
            <a:spLocks/>
          </p:cNvSpPr>
          <p:nvPr/>
        </p:nvSpPr>
        <p:spPr bwMode="auto">
          <a:xfrm>
            <a:off x="1092422" y="3983910"/>
            <a:ext cx="10095838" cy="500058"/>
          </a:xfrm>
          <a:prstGeom prst="rect">
            <a:avLst/>
          </a:prstGeom>
          <a:noFill/>
          <a:ln w="9525">
            <a:noFill/>
            <a:miter lim="800000"/>
            <a:headEnd/>
            <a:tailEnd/>
          </a:ln>
        </p:spPr>
        <p:txBody>
          <a:bodyPr vert="horz" wrap="square" lIns="91380" tIns="45688" rIns="91380" bIns="45688" numCol="1" anchor="ctr" anchorCtr="0" compatLnSpc="1">
            <a:prstTxWarp prst="textNoShape">
              <a:avLst/>
            </a:prstTxWarp>
          </a:bodyPr>
          <a:lstStyle/>
          <a:p>
            <a:pPr algn="ctr" defTabSz="914400" eaLnBrk="0" fontAlgn="base" hangingPunct="0">
              <a:spcBef>
                <a:spcPct val="0"/>
              </a:spcBef>
              <a:spcAft>
                <a:spcPct val="0"/>
              </a:spcAft>
              <a:defRPr/>
            </a:pPr>
            <a:r>
              <a:rPr lang="en-CA" sz="2400" kern="0" dirty="0">
                <a:ea typeface="+mj-ea"/>
                <a:cs typeface="+mj-cs"/>
              </a:rPr>
              <a:t>More like 3-15% factor level </a:t>
            </a:r>
            <a:r>
              <a:rPr lang="en-CA" sz="2400" kern="0" dirty="0">
                <a:ea typeface="+mj-ea"/>
                <a:cs typeface="+mj-cs"/>
                <a:sym typeface="Wingdings" panose="05000000000000000000" pitchFamily="2" charset="2"/>
              </a:rPr>
              <a:t> to achieve a moderate / mild phenotype</a:t>
            </a:r>
            <a:endParaRPr lang="en-CA" sz="2400" kern="0" dirty="0">
              <a:ea typeface="+mj-ea"/>
              <a:cs typeface="+mj-cs"/>
            </a:endParaRPr>
          </a:p>
        </p:txBody>
      </p:sp>
      <p:sp>
        <p:nvSpPr>
          <p:cNvPr id="10" name="Text Placeholder 10">
            <a:extLst>
              <a:ext uri="{FF2B5EF4-FFF2-40B4-BE49-F238E27FC236}">
                <a16:creationId xmlns:a16="http://schemas.microsoft.com/office/drawing/2014/main" id="{68723CBD-A0EB-40C4-83F8-6E2457E8CFE7}"/>
              </a:ext>
            </a:extLst>
          </p:cNvPr>
          <p:cNvSpPr txBox="1">
            <a:spLocks/>
          </p:cNvSpPr>
          <p:nvPr/>
        </p:nvSpPr>
        <p:spPr>
          <a:xfrm>
            <a:off x="838201" y="6356351"/>
            <a:ext cx="9925050" cy="365125"/>
          </a:xfrm>
          <a:prstGeom prst="rect">
            <a:avLst/>
          </a:prstGeom>
        </p:spPr>
        <p:txBody>
          <a:bodyPr vert="horz" lIns="91440" tIns="45720" rIns="91440" bIns="0" rtlCol="0" anchor="b">
            <a:noAutofit/>
          </a:bodyPr>
          <a:lstStyle>
            <a:lvl1pPr marL="0" indent="0" algn="l" defTabSz="914400" rtl="0" eaLnBrk="1" latinLnBrk="0" hangingPunct="1">
              <a:lnSpc>
                <a:spcPct val="90000"/>
              </a:lnSpc>
              <a:spcBef>
                <a:spcPts val="0"/>
              </a:spcBef>
              <a:spcAft>
                <a:spcPts val="0"/>
              </a:spcAft>
              <a:buFont typeface="Arial" panose="020B0604020202020204" pitchFamily="34" charset="0"/>
              <a:buNone/>
              <a:defRPr sz="900" kern="1200">
                <a:solidFill>
                  <a:schemeClr val="tx1"/>
                </a:solidFill>
                <a:latin typeface="+mj-lt"/>
                <a:ea typeface="+mn-ea"/>
                <a:cs typeface="+mn-cs"/>
              </a:defRPr>
            </a:lvl1pPr>
            <a:lvl2pPr marL="457269"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ABR, annual bleeding rate; AJBR, annual joint bleeding rate. </a:t>
            </a:r>
            <a:endParaRPr lang="en-CA" dirty="0"/>
          </a:p>
        </p:txBody>
      </p:sp>
    </p:spTree>
    <p:extLst>
      <p:ext uri="{BB962C8B-B14F-4D97-AF65-F5344CB8AC3E}">
        <p14:creationId xmlns:p14="http://schemas.microsoft.com/office/powerpoint/2010/main" val="372376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50069" y="225425"/>
            <a:ext cx="11232040" cy="696119"/>
          </a:xfrm>
        </p:spPr>
        <p:txBody>
          <a:bodyPr>
            <a:normAutofit/>
          </a:bodyPr>
          <a:lstStyle/>
          <a:p>
            <a:r>
              <a:rPr lang="en-CA" sz="3200" dirty="0"/>
              <a:t>Principle 9 – Management of inhibitors to clotting factors </a:t>
            </a:r>
          </a:p>
        </p:txBody>
      </p:sp>
      <p:sp>
        <p:nvSpPr>
          <p:cNvPr id="5" name="Content Placeholder 4"/>
          <p:cNvSpPr>
            <a:spLocks noGrp="1"/>
          </p:cNvSpPr>
          <p:nvPr>
            <p:ph idx="1"/>
          </p:nvPr>
        </p:nvSpPr>
        <p:spPr>
          <a:xfrm>
            <a:off x="838200" y="1004884"/>
            <a:ext cx="10515600" cy="4614863"/>
          </a:xfrm>
        </p:spPr>
        <p:txBody>
          <a:bodyPr>
            <a:normAutofit/>
          </a:bodyPr>
          <a:lstStyle/>
          <a:p>
            <a:r>
              <a:rPr lang="en-CA" sz="2400" b="1" dirty="0"/>
              <a:t>Factor inhibitors – Neutralizing antibodies </a:t>
            </a:r>
          </a:p>
          <a:p>
            <a:r>
              <a:rPr lang="en-CA" sz="2400" b="1" dirty="0"/>
              <a:t>Systematic regular evaluation – screening / Bethesda assay</a:t>
            </a:r>
          </a:p>
          <a:p>
            <a:r>
              <a:rPr lang="en-CA" sz="2400" b="1" dirty="0"/>
              <a:t>Hemophilia A – 20-30% incidence</a:t>
            </a:r>
          </a:p>
          <a:p>
            <a:r>
              <a:rPr lang="en-CA" sz="2400" b="1" dirty="0"/>
              <a:t>Hemophilia B – 3-10% incidence</a:t>
            </a:r>
          </a:p>
          <a:p>
            <a:r>
              <a:rPr lang="en-CA" sz="2400" b="1" dirty="0"/>
              <a:t>Management of bleeding – Bypass agents</a:t>
            </a:r>
          </a:p>
          <a:p>
            <a:r>
              <a:rPr lang="en-CA" sz="2400" b="1" dirty="0"/>
              <a:t>Immune tolerance induction - ?Regimen</a:t>
            </a:r>
          </a:p>
          <a:p>
            <a:r>
              <a:rPr lang="en-CA" sz="2400" b="1" dirty="0"/>
              <a:t>Management of surgical hemostasis  </a:t>
            </a:r>
          </a:p>
          <a:p>
            <a:r>
              <a:rPr lang="en-CA" sz="2400" b="1" dirty="0"/>
              <a:t>Newer therapies </a:t>
            </a:r>
          </a:p>
          <a:p>
            <a:pPr lvl="1"/>
            <a:r>
              <a:rPr lang="en-CA" sz="1800" b="1" dirty="0"/>
              <a:t>Emicizumab / Other Products in trials</a:t>
            </a:r>
          </a:p>
        </p:txBody>
      </p:sp>
      <p:sp>
        <p:nvSpPr>
          <p:cNvPr id="10" name="Text Placeholder 9">
            <a:extLst>
              <a:ext uri="{FF2B5EF4-FFF2-40B4-BE49-F238E27FC236}">
                <a16:creationId xmlns:a16="http://schemas.microsoft.com/office/drawing/2014/main" id="{0DB5CC8D-8762-408C-B8F2-A7EB83DD744D}"/>
              </a:ext>
            </a:extLst>
          </p:cNvPr>
          <p:cNvSpPr>
            <a:spLocks noGrp="1"/>
          </p:cNvSpPr>
          <p:nvPr>
            <p:ph type="body" sz="quarter" idx="13"/>
          </p:nvPr>
        </p:nvSpPr>
        <p:spPr/>
        <p:txBody>
          <a:bodyPr/>
          <a:lstStyle/>
          <a:p>
            <a:endParaRPr lang="en-CA" dirty="0"/>
          </a:p>
        </p:txBody>
      </p:sp>
      <p:pic>
        <p:nvPicPr>
          <p:cNvPr id="3" name="Picture 2"/>
          <p:cNvPicPr>
            <a:picLocks noChangeAspect="1"/>
          </p:cNvPicPr>
          <p:nvPr/>
        </p:nvPicPr>
        <p:blipFill rotWithShape="1">
          <a:blip r:embed="rId2"/>
          <a:srcRect l="28153" t="22512" r="41576" b="34783"/>
          <a:stretch/>
        </p:blipFill>
        <p:spPr>
          <a:xfrm>
            <a:off x="7731925" y="2028329"/>
            <a:ext cx="4050184" cy="3213970"/>
          </a:xfrm>
          <a:prstGeom prst="rect">
            <a:avLst/>
          </a:prstGeom>
          <a:ln>
            <a:noFill/>
          </a:ln>
        </p:spPr>
      </p:pic>
    </p:spTree>
    <p:extLst>
      <p:ext uri="{BB962C8B-B14F-4D97-AF65-F5344CB8AC3E}">
        <p14:creationId xmlns:p14="http://schemas.microsoft.com/office/powerpoint/2010/main" val="16505652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7184" y="203993"/>
            <a:ext cx="11594306" cy="646113"/>
          </a:xfrm>
        </p:spPr>
        <p:txBody>
          <a:bodyPr>
            <a:normAutofit/>
          </a:bodyPr>
          <a:lstStyle/>
          <a:p>
            <a:r>
              <a:rPr lang="en-CA" sz="3100" dirty="0"/>
              <a:t>Principle 10 - Management of musculoskeletal complications</a:t>
            </a:r>
          </a:p>
        </p:txBody>
      </p:sp>
      <p:sp>
        <p:nvSpPr>
          <p:cNvPr id="5" name="Content Placeholder 4"/>
          <p:cNvSpPr>
            <a:spLocks noGrp="1"/>
          </p:cNvSpPr>
          <p:nvPr>
            <p:ph idx="1"/>
          </p:nvPr>
        </p:nvSpPr>
        <p:spPr>
          <a:xfrm>
            <a:off x="838200" y="897728"/>
            <a:ext cx="10813256" cy="4614863"/>
          </a:xfrm>
        </p:spPr>
        <p:txBody>
          <a:bodyPr numCol="2">
            <a:normAutofit fontScale="92500" lnSpcReduction="10000"/>
          </a:bodyPr>
          <a:lstStyle/>
          <a:p>
            <a:r>
              <a:rPr lang="en-CA" b="1" dirty="0"/>
              <a:t>Synovitis / chronic synovitis</a:t>
            </a:r>
          </a:p>
          <a:p>
            <a:r>
              <a:rPr lang="en-CA" b="1" dirty="0"/>
              <a:t>Hemophilic arthropathy</a:t>
            </a:r>
          </a:p>
          <a:p>
            <a:r>
              <a:rPr lang="en-CA" b="1" dirty="0"/>
              <a:t>Muscle hemorrhage </a:t>
            </a:r>
          </a:p>
          <a:p>
            <a:r>
              <a:rPr lang="en-CA" b="1" dirty="0"/>
              <a:t>Pseudotumours</a:t>
            </a:r>
          </a:p>
          <a:p>
            <a:r>
              <a:rPr lang="en-CA" b="1" dirty="0"/>
              <a:t>Fractures</a:t>
            </a:r>
          </a:p>
          <a:p>
            <a:r>
              <a:rPr lang="en-CA" b="1" dirty="0"/>
              <a:t>Orthopedic surgery – Joint replacement</a:t>
            </a:r>
          </a:p>
          <a:p>
            <a:r>
              <a:rPr lang="en-CA" b="1" dirty="0"/>
              <a:t>Surgical management </a:t>
            </a:r>
          </a:p>
          <a:p>
            <a:r>
              <a:rPr lang="en-CA" b="1" dirty="0"/>
              <a:t>Post-op physical therapy / rehab</a:t>
            </a:r>
          </a:p>
          <a:p>
            <a:r>
              <a:rPr lang="en-CA" b="1" dirty="0"/>
              <a:t>Complications</a:t>
            </a:r>
          </a:p>
          <a:p>
            <a:r>
              <a:rPr lang="en-CA" sz="2800" b="1" dirty="0">
                <a:solidFill>
                  <a:srgbClr val="008BB0"/>
                </a:solidFill>
              </a:rPr>
              <a:t>Orthopaedics / Rheumatology / Physiatry</a:t>
            </a:r>
          </a:p>
          <a:p>
            <a:r>
              <a:rPr lang="en-CA" sz="2800" b="1" dirty="0">
                <a:solidFill>
                  <a:srgbClr val="008BB0"/>
                </a:solidFill>
              </a:rPr>
              <a:t>Physiotherapist</a:t>
            </a:r>
          </a:p>
          <a:p>
            <a:r>
              <a:rPr lang="en-CA" sz="2800" b="1" dirty="0">
                <a:solidFill>
                  <a:srgbClr val="008BB0"/>
                </a:solidFill>
              </a:rPr>
              <a:t>Occupational therapist </a:t>
            </a:r>
          </a:p>
          <a:p>
            <a:r>
              <a:rPr lang="en-CA" sz="2800" b="1" dirty="0">
                <a:solidFill>
                  <a:srgbClr val="008BB0"/>
                </a:solidFill>
              </a:rPr>
              <a:t>Orthotics</a:t>
            </a:r>
          </a:p>
          <a:p>
            <a:r>
              <a:rPr lang="en-CA" sz="2800" b="1" dirty="0">
                <a:solidFill>
                  <a:srgbClr val="008BB0"/>
                </a:solidFill>
              </a:rPr>
              <a:t>Surgical team (with lab support)</a:t>
            </a:r>
          </a:p>
          <a:p>
            <a:r>
              <a:rPr lang="en-CA" sz="2800" b="1" dirty="0">
                <a:solidFill>
                  <a:srgbClr val="008BB0"/>
                </a:solidFill>
              </a:rPr>
              <a:t>Psycho-social support </a:t>
            </a:r>
          </a:p>
          <a:p>
            <a:endParaRPr lang="en-CA" sz="2800" b="1" i="1" dirty="0">
              <a:solidFill>
                <a:srgbClr val="0070C0"/>
              </a:solidFill>
            </a:endParaRPr>
          </a:p>
          <a:p>
            <a:pPr marL="0" indent="0">
              <a:buNone/>
            </a:pPr>
            <a:endParaRPr lang="en-CA" b="1" dirty="0"/>
          </a:p>
          <a:p>
            <a:endParaRPr lang="en-CA" b="1" dirty="0"/>
          </a:p>
        </p:txBody>
      </p:sp>
      <p:sp>
        <p:nvSpPr>
          <p:cNvPr id="11" name="Text Placeholder 10">
            <a:extLst>
              <a:ext uri="{FF2B5EF4-FFF2-40B4-BE49-F238E27FC236}">
                <a16:creationId xmlns:a16="http://schemas.microsoft.com/office/drawing/2014/main" id="{C4A507F3-A3F2-4881-915E-31A74BFE11E2}"/>
              </a:ext>
            </a:extLst>
          </p:cNvPr>
          <p:cNvSpPr>
            <a:spLocks noGrp="1"/>
          </p:cNvSpPr>
          <p:nvPr>
            <p:ph type="body" sz="quarter" idx="13"/>
          </p:nvPr>
        </p:nvSpPr>
        <p:spPr/>
        <p:txBody>
          <a:bodyPr/>
          <a:lstStyle/>
          <a:p>
            <a:endParaRPr lang="en-CA" dirty="0"/>
          </a:p>
        </p:txBody>
      </p:sp>
      <p:sp>
        <p:nvSpPr>
          <p:cNvPr id="3" name="TextBox 2"/>
          <p:cNvSpPr txBox="1"/>
          <p:nvPr/>
        </p:nvSpPr>
        <p:spPr>
          <a:xfrm>
            <a:off x="5672137" y="4643277"/>
            <a:ext cx="6379368" cy="783193"/>
          </a:xfrm>
          <a:prstGeom prst="roundRect">
            <a:avLst/>
          </a:prstGeom>
          <a:noFill/>
          <a:ln w="38100">
            <a:solidFill>
              <a:srgbClr val="008BB0"/>
            </a:solidFill>
          </a:ln>
        </p:spPr>
        <p:txBody>
          <a:bodyPr wrap="square" rtlCol="0">
            <a:spAutoFit/>
          </a:bodyPr>
          <a:lstStyle/>
          <a:p>
            <a:r>
              <a:rPr lang="en-CA" sz="2000" b="1" i="1" dirty="0"/>
              <a:t>*Strong focus on managing ‘legacy’ complications </a:t>
            </a:r>
          </a:p>
          <a:p>
            <a:r>
              <a:rPr lang="en-CA" sz="2000" b="1" i="1" dirty="0"/>
              <a:t>*Till early prophylaxis becomes widely available</a:t>
            </a:r>
          </a:p>
        </p:txBody>
      </p:sp>
      <p:sp>
        <p:nvSpPr>
          <p:cNvPr id="9" name="Content Placeholder 4">
            <a:extLst>
              <a:ext uri="{FF2B5EF4-FFF2-40B4-BE49-F238E27FC236}">
                <a16:creationId xmlns:a16="http://schemas.microsoft.com/office/drawing/2014/main" id="{5B98699F-1CB2-4185-BCFE-D54B68CC01DD}"/>
              </a:ext>
            </a:extLst>
          </p:cNvPr>
          <p:cNvSpPr txBox="1">
            <a:spLocks/>
          </p:cNvSpPr>
          <p:nvPr/>
        </p:nvSpPr>
        <p:spPr>
          <a:xfrm>
            <a:off x="6687289" y="1142721"/>
            <a:ext cx="5114187"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A" sz="2600" b="1" i="1" dirty="0">
              <a:solidFill>
                <a:srgbClr val="0070C0"/>
              </a:solidFill>
            </a:endParaRPr>
          </a:p>
        </p:txBody>
      </p:sp>
    </p:spTree>
    <p:extLst>
      <p:ext uri="{BB962C8B-B14F-4D97-AF65-F5344CB8AC3E}">
        <p14:creationId xmlns:p14="http://schemas.microsoft.com/office/powerpoint/2010/main" val="1589439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3200" dirty="0"/>
              <a:t>Principle 11 - Management of other conditions &amp;             co-morbidities</a:t>
            </a:r>
          </a:p>
        </p:txBody>
      </p:sp>
      <p:sp>
        <p:nvSpPr>
          <p:cNvPr id="5" name="Content Placeholder 4"/>
          <p:cNvSpPr>
            <a:spLocks noGrp="1"/>
          </p:cNvSpPr>
          <p:nvPr>
            <p:ph idx="1"/>
          </p:nvPr>
        </p:nvSpPr>
        <p:spPr>
          <a:xfrm>
            <a:off x="1012584" y="1362075"/>
            <a:ext cx="10341215" cy="4614863"/>
          </a:xfrm>
        </p:spPr>
        <p:txBody>
          <a:bodyPr>
            <a:normAutofit/>
          </a:bodyPr>
          <a:lstStyle/>
          <a:p>
            <a:r>
              <a:rPr lang="en-CA" b="1" dirty="0"/>
              <a:t>Management of carriers</a:t>
            </a:r>
          </a:p>
          <a:p>
            <a:r>
              <a:rPr lang="en-CA" b="1" dirty="0"/>
              <a:t>Vaccination</a:t>
            </a:r>
          </a:p>
          <a:p>
            <a:r>
              <a:rPr lang="en-CA" b="1" dirty="0"/>
              <a:t>Circumcision</a:t>
            </a:r>
          </a:p>
          <a:p>
            <a:r>
              <a:rPr lang="en-CA" b="1" dirty="0"/>
              <a:t>Surgery / invasive procedures</a:t>
            </a:r>
          </a:p>
          <a:p>
            <a:r>
              <a:rPr lang="en-CA" b="1" dirty="0"/>
              <a:t>Sexuality </a:t>
            </a:r>
          </a:p>
          <a:p>
            <a:r>
              <a:rPr lang="en-CA" b="1" dirty="0"/>
              <a:t>Psychosocial issues</a:t>
            </a:r>
          </a:p>
          <a:p>
            <a:r>
              <a:rPr lang="en-CA" b="1" dirty="0"/>
              <a:t>Management of co-morbidities</a:t>
            </a:r>
          </a:p>
          <a:p>
            <a:r>
              <a:rPr lang="en-CA" b="1" dirty="0"/>
              <a:t>Medical issues with aging</a:t>
            </a:r>
          </a:p>
          <a:p>
            <a:endParaRPr lang="en-CA" b="1" dirty="0"/>
          </a:p>
        </p:txBody>
      </p:sp>
      <p:sp>
        <p:nvSpPr>
          <p:cNvPr id="10" name="Text Placeholder 9">
            <a:extLst>
              <a:ext uri="{FF2B5EF4-FFF2-40B4-BE49-F238E27FC236}">
                <a16:creationId xmlns:a16="http://schemas.microsoft.com/office/drawing/2014/main" id="{36F9F977-20CA-46AA-A5C3-98DF76FF42D1}"/>
              </a:ext>
            </a:extLst>
          </p:cNvPr>
          <p:cNvSpPr>
            <a:spLocks noGrp="1"/>
          </p:cNvSpPr>
          <p:nvPr>
            <p:ph type="body" sz="quarter" idx="13"/>
          </p:nvPr>
        </p:nvSpPr>
        <p:spPr/>
        <p:txBody>
          <a:bodyPr/>
          <a:lstStyle/>
          <a:p>
            <a:endParaRPr lang="en-CA" dirty="0"/>
          </a:p>
        </p:txBody>
      </p:sp>
      <p:sp>
        <p:nvSpPr>
          <p:cNvPr id="3" name="TextBox 2"/>
          <p:cNvSpPr txBox="1"/>
          <p:nvPr/>
        </p:nvSpPr>
        <p:spPr>
          <a:xfrm>
            <a:off x="6665120" y="3764077"/>
            <a:ext cx="5193440" cy="1532334"/>
          </a:xfrm>
          <a:prstGeom prst="roundRect">
            <a:avLst/>
          </a:prstGeom>
          <a:noFill/>
          <a:ln w="38100">
            <a:solidFill>
              <a:srgbClr val="008BB0"/>
            </a:solidFill>
          </a:ln>
        </p:spPr>
        <p:txBody>
          <a:bodyPr wrap="square" rtlCol="0">
            <a:spAutoFit/>
          </a:bodyPr>
          <a:lstStyle/>
          <a:p>
            <a:pPr algn="ctr"/>
            <a:r>
              <a:rPr lang="en-CA" sz="2800" b="1" dirty="0"/>
              <a:t>Wide variations around the world – Healthcare systems / Societal expectations</a:t>
            </a:r>
          </a:p>
        </p:txBody>
      </p:sp>
    </p:spTree>
    <p:extLst>
      <p:ext uri="{BB962C8B-B14F-4D97-AF65-F5344CB8AC3E}">
        <p14:creationId xmlns:p14="http://schemas.microsoft.com/office/powerpoint/2010/main" val="3415684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67EC6B-46A4-4066-B647-A7DDEAF77B2C}"/>
              </a:ext>
            </a:extLst>
          </p:cNvPr>
          <p:cNvSpPr txBox="1"/>
          <p:nvPr/>
        </p:nvSpPr>
        <p:spPr>
          <a:xfrm>
            <a:off x="1841296" y="5614984"/>
            <a:ext cx="2823568" cy="307777"/>
          </a:xfrm>
          <a:prstGeom prst="rect">
            <a:avLst/>
          </a:prstGeom>
          <a:noFill/>
        </p:spPr>
        <p:txBody>
          <a:bodyPr wrap="square">
            <a:spAutoFit/>
          </a:bodyPr>
          <a:lstStyle/>
          <a:p>
            <a:endParaRPr lang="en-CA" sz="1400" dirty="0"/>
          </a:p>
        </p:txBody>
      </p:sp>
      <p:sp>
        <p:nvSpPr>
          <p:cNvPr id="9" name="TextBox 8">
            <a:extLst>
              <a:ext uri="{FF2B5EF4-FFF2-40B4-BE49-F238E27FC236}">
                <a16:creationId xmlns:a16="http://schemas.microsoft.com/office/drawing/2014/main" id="{341F2F98-C30C-4851-9FC5-87D25E3943CA}"/>
              </a:ext>
            </a:extLst>
          </p:cNvPr>
          <p:cNvSpPr txBox="1"/>
          <p:nvPr/>
        </p:nvSpPr>
        <p:spPr>
          <a:xfrm>
            <a:off x="6965151" y="1353839"/>
            <a:ext cx="4940983" cy="3507343"/>
          </a:xfrm>
          <a:prstGeom prst="roundRect">
            <a:avLst/>
          </a:prstGeom>
          <a:noFill/>
          <a:ln w="38100">
            <a:solidFill>
              <a:srgbClr val="008BB0"/>
            </a:solidFill>
          </a:ln>
        </p:spPr>
        <p:txBody>
          <a:bodyPr wrap="square" rtlCol="0">
            <a:spAutoFit/>
          </a:bodyPr>
          <a:lstStyle/>
          <a:p>
            <a:r>
              <a:rPr lang="en-CA" sz="2000" b="1" i="1" dirty="0">
                <a:solidFill>
                  <a:srgbClr val="008BB0"/>
                </a:solidFill>
              </a:rPr>
              <a:t>Joint Bleed: </a:t>
            </a:r>
            <a:r>
              <a:rPr lang="en-CA" sz="2000" b="1" dirty="0"/>
              <a:t>An unusual sensation ‘aura’ in the joint, in combination with any of the following:                             </a:t>
            </a:r>
          </a:p>
          <a:p>
            <a:pPr marL="342900" indent="-342900">
              <a:buAutoNum type="alphaLcParenBoth"/>
            </a:pPr>
            <a:r>
              <a:rPr lang="en-CA" sz="2000" b="1" dirty="0"/>
              <a:t>increasing swelling or warmth of the skin over the joint; </a:t>
            </a:r>
          </a:p>
          <a:p>
            <a:pPr marL="342900" indent="-342900">
              <a:buAutoNum type="alphaLcParenBoth"/>
            </a:pPr>
            <a:r>
              <a:rPr lang="en-CA" sz="2000" b="1" dirty="0"/>
              <a:t>increasing pain or </a:t>
            </a:r>
          </a:p>
          <a:p>
            <a:pPr marL="342900" indent="-342900">
              <a:buAutoNum type="alphaLcParenBoth"/>
            </a:pPr>
            <a:r>
              <a:rPr lang="en-CA" sz="2000" b="1" dirty="0"/>
              <a:t>progressive loss of range of motion or difficulty in using the limb as compared with baseline - specially in young children</a:t>
            </a:r>
          </a:p>
        </p:txBody>
      </p:sp>
      <p:sp>
        <p:nvSpPr>
          <p:cNvPr id="14" name="TextBox 13">
            <a:extLst>
              <a:ext uri="{FF2B5EF4-FFF2-40B4-BE49-F238E27FC236}">
                <a16:creationId xmlns:a16="http://schemas.microsoft.com/office/drawing/2014/main" id="{ED955F5B-1FDE-4BAD-A48D-D61420376096}"/>
              </a:ext>
            </a:extLst>
          </p:cNvPr>
          <p:cNvSpPr txBox="1"/>
          <p:nvPr/>
        </p:nvSpPr>
        <p:spPr>
          <a:xfrm>
            <a:off x="2551143" y="4988981"/>
            <a:ext cx="7150071" cy="1015663"/>
          </a:xfrm>
          <a:prstGeom prst="rect">
            <a:avLst/>
          </a:prstGeom>
          <a:noFill/>
          <a:ln w="38100">
            <a:noFill/>
          </a:ln>
        </p:spPr>
        <p:txBody>
          <a:bodyPr wrap="square" rtlCol="0">
            <a:spAutoFit/>
          </a:bodyPr>
          <a:lstStyle>
            <a:defPPr>
              <a:defRPr lang="en-US"/>
            </a:defPPr>
            <a:lvl1pPr>
              <a:defRPr sz="2000" b="1">
                <a:solidFill>
                  <a:srgbClr val="008BB0"/>
                </a:solidFill>
              </a:defRPr>
            </a:lvl1pPr>
          </a:lstStyle>
          <a:p>
            <a:r>
              <a:rPr lang="en-CA" dirty="0"/>
              <a:t>*All HCPs / PATIENTS must understand these limitations</a:t>
            </a:r>
          </a:p>
          <a:p>
            <a:r>
              <a:rPr lang="en-CA" dirty="0"/>
              <a:t>*Ultrasound while useful has many limitations</a:t>
            </a:r>
          </a:p>
          <a:p>
            <a:r>
              <a:rPr lang="en-CA" dirty="0"/>
              <a:t>*More research needed – to define a ‘gold’ standard</a:t>
            </a:r>
          </a:p>
        </p:txBody>
      </p:sp>
      <p:sp>
        <p:nvSpPr>
          <p:cNvPr id="2" name="Title 1">
            <a:extLst>
              <a:ext uri="{FF2B5EF4-FFF2-40B4-BE49-F238E27FC236}">
                <a16:creationId xmlns:a16="http://schemas.microsoft.com/office/drawing/2014/main" id="{9CCF8450-CCD3-4E37-8FC8-743425EEA492}"/>
              </a:ext>
            </a:extLst>
          </p:cNvPr>
          <p:cNvSpPr>
            <a:spLocks noGrp="1"/>
          </p:cNvSpPr>
          <p:nvPr>
            <p:ph type="title"/>
          </p:nvPr>
        </p:nvSpPr>
        <p:spPr>
          <a:xfrm>
            <a:off x="838199" y="225426"/>
            <a:ext cx="10515599" cy="534762"/>
          </a:xfrm>
        </p:spPr>
        <p:txBody>
          <a:bodyPr>
            <a:normAutofit/>
          </a:bodyPr>
          <a:lstStyle/>
          <a:p>
            <a:pPr algn="ctr">
              <a:tabLst>
                <a:tab pos="7358063" algn="l"/>
              </a:tabLst>
            </a:pPr>
            <a:r>
              <a:rPr lang="en-CA" sz="3200" dirty="0"/>
              <a:t>Principle 12 – Outcome assessment - Hemostasis</a:t>
            </a:r>
          </a:p>
        </p:txBody>
      </p:sp>
      <p:sp>
        <p:nvSpPr>
          <p:cNvPr id="3" name="Content Placeholder 2">
            <a:extLst>
              <a:ext uri="{FF2B5EF4-FFF2-40B4-BE49-F238E27FC236}">
                <a16:creationId xmlns:a16="http://schemas.microsoft.com/office/drawing/2014/main" id="{BE4DDE55-0C15-466A-9A20-8DD21D81E2E2}"/>
              </a:ext>
            </a:extLst>
          </p:cNvPr>
          <p:cNvSpPr>
            <a:spLocks noGrp="1"/>
          </p:cNvSpPr>
          <p:nvPr>
            <p:ph idx="1"/>
          </p:nvPr>
        </p:nvSpPr>
        <p:spPr>
          <a:xfrm>
            <a:off x="745326" y="1279504"/>
            <a:ext cx="10515600" cy="3679839"/>
          </a:xfrm>
        </p:spPr>
        <p:txBody>
          <a:bodyPr>
            <a:noAutofit/>
          </a:bodyPr>
          <a:lstStyle/>
          <a:p>
            <a:pPr marL="0" indent="0">
              <a:buNone/>
            </a:pPr>
            <a:r>
              <a:rPr lang="en-CA" sz="2000" b="1" dirty="0"/>
              <a:t>Bleeding (in hemophilia): </a:t>
            </a:r>
          </a:p>
          <a:p>
            <a:r>
              <a:rPr lang="en-CA" sz="2000" b="1" dirty="0"/>
              <a:t>Joint bleed - ~90% (Subjective reporting - PWH)</a:t>
            </a:r>
          </a:p>
          <a:p>
            <a:r>
              <a:rPr lang="en-CA" sz="2000" b="1" dirty="0"/>
              <a:t>Other bleeds - ~10%  (Can be more objective) </a:t>
            </a:r>
          </a:p>
          <a:p>
            <a:pPr marL="0" indent="0">
              <a:buNone/>
            </a:pPr>
            <a:r>
              <a:rPr lang="en-CA" sz="2000" b="1" dirty="0">
                <a:solidFill>
                  <a:srgbClr val="800000"/>
                </a:solidFill>
              </a:rPr>
              <a:t>“Annualized Rates”: </a:t>
            </a:r>
          </a:p>
          <a:p>
            <a:r>
              <a:rPr lang="en-CA" sz="2000" b="1" i="1" dirty="0">
                <a:solidFill>
                  <a:srgbClr val="0070C0"/>
                </a:solidFill>
              </a:rPr>
              <a:t>Annual</a:t>
            </a:r>
            <a:r>
              <a:rPr lang="en-CA" sz="2000" b="1" dirty="0">
                <a:solidFill>
                  <a:srgbClr val="0070C0"/>
                </a:solidFill>
              </a:rPr>
              <a:t> bleeding rate </a:t>
            </a:r>
          </a:p>
          <a:p>
            <a:pPr marL="0" indent="0">
              <a:buNone/>
            </a:pPr>
            <a:r>
              <a:rPr lang="en-CA" sz="2000" b="1" dirty="0">
                <a:sym typeface="Wingdings" panose="05000000000000000000" pitchFamily="2" charset="2"/>
              </a:rPr>
              <a:t></a:t>
            </a:r>
            <a:r>
              <a:rPr lang="en-CA" sz="2000" b="1" dirty="0"/>
              <a:t>Number of bleeds - measured for 12 months</a:t>
            </a:r>
          </a:p>
          <a:p>
            <a:pPr marL="0" indent="0">
              <a:buNone/>
            </a:pPr>
            <a:r>
              <a:rPr lang="en-CA" sz="2000" b="1" dirty="0"/>
              <a:t> vs </a:t>
            </a:r>
          </a:p>
          <a:p>
            <a:pPr marL="0" indent="0">
              <a:buNone/>
            </a:pPr>
            <a:r>
              <a:rPr lang="en-CA" sz="2000" b="1" i="1" dirty="0">
                <a:solidFill>
                  <a:srgbClr val="0070C0"/>
                </a:solidFill>
              </a:rPr>
              <a:t>Annualized</a:t>
            </a:r>
            <a:r>
              <a:rPr lang="en-CA" sz="2000" b="1" dirty="0">
                <a:solidFill>
                  <a:srgbClr val="0070C0"/>
                </a:solidFill>
              </a:rPr>
              <a:t> bleeding rate </a:t>
            </a:r>
          </a:p>
          <a:p>
            <a:pPr marL="0" indent="0">
              <a:buNone/>
            </a:pPr>
            <a:r>
              <a:rPr lang="en-CA" sz="2000" b="1" dirty="0">
                <a:sym typeface="Wingdings" panose="05000000000000000000" pitchFamily="2" charset="2"/>
              </a:rPr>
              <a:t></a:t>
            </a:r>
            <a:r>
              <a:rPr lang="en-CA" sz="2000" b="1" dirty="0"/>
              <a:t>Number of bleeds - extrapolated to 12 months</a:t>
            </a:r>
          </a:p>
          <a:p>
            <a:endParaRPr lang="en-CA" sz="2000" b="1" dirty="0"/>
          </a:p>
        </p:txBody>
      </p:sp>
      <p:sp>
        <p:nvSpPr>
          <p:cNvPr id="4" name="Text Placeholder 3">
            <a:extLst>
              <a:ext uri="{FF2B5EF4-FFF2-40B4-BE49-F238E27FC236}">
                <a16:creationId xmlns:a16="http://schemas.microsoft.com/office/drawing/2014/main" id="{8C58BC15-36B5-4EB3-9C1A-C8BB2937DBCF}"/>
              </a:ext>
            </a:extLst>
          </p:cNvPr>
          <p:cNvSpPr>
            <a:spLocks noGrp="1"/>
          </p:cNvSpPr>
          <p:nvPr>
            <p:ph type="body" sz="quarter" idx="13"/>
          </p:nvPr>
        </p:nvSpPr>
        <p:spPr/>
        <p:txBody>
          <a:bodyPr/>
          <a:lstStyle/>
          <a:p>
            <a:r>
              <a:rPr lang="en-CA" sz="1000" b="0" i="0" u="none" strike="noStrike" baseline="0" dirty="0"/>
              <a:t>HCP, health care provider; PWH, person with hemophilia. </a:t>
            </a:r>
          </a:p>
          <a:p>
            <a:r>
              <a:rPr lang="en-CA" sz="1000" b="0" i="0" u="none" strike="noStrike" baseline="0" dirty="0"/>
              <a:t>Haemophilia 2015; 21:731–735</a:t>
            </a:r>
          </a:p>
          <a:p>
            <a:r>
              <a:rPr lang="en-CA" sz="900" dirty="0"/>
              <a:t>J Thromb Haemost 2014; 12:1935-9</a:t>
            </a:r>
          </a:p>
        </p:txBody>
      </p:sp>
    </p:spTree>
    <p:extLst>
      <p:ext uri="{BB962C8B-B14F-4D97-AF65-F5344CB8AC3E}">
        <p14:creationId xmlns:p14="http://schemas.microsoft.com/office/powerpoint/2010/main" val="2357833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p:txBody>
          <a:bodyPr>
            <a:normAutofit/>
          </a:bodyPr>
          <a:lstStyle/>
          <a:p>
            <a:r>
              <a:rPr lang="en-CA" sz="4000" dirty="0">
                <a:solidFill>
                  <a:srgbClr val="008BB0"/>
                </a:solidFill>
                <a:ea typeface="+mn-ea"/>
                <a:cs typeface="+mn-cs"/>
              </a:rPr>
              <a:t>Chapter 1: Principles of care</a:t>
            </a: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fontScale="92500" lnSpcReduction="10000"/>
          </a:bodyPr>
          <a:lstStyle/>
          <a:p>
            <a:r>
              <a:rPr lang="en-CA" sz="4000" b="1" dirty="0"/>
              <a:t>Alok Srivastava MD, FRACP, FRCPA, FRCP </a:t>
            </a:r>
          </a:p>
          <a:p>
            <a:pPr marL="0" lvl="1" algn="l">
              <a:spcBef>
                <a:spcPts val="0"/>
              </a:spcBef>
            </a:pPr>
            <a:r>
              <a:rPr lang="en-CA" sz="2500" dirty="0"/>
              <a:t>Professor of Medicine</a:t>
            </a:r>
          </a:p>
          <a:p>
            <a:pPr marL="0" lvl="1" algn="l">
              <a:spcBef>
                <a:spcPts val="0"/>
              </a:spcBef>
            </a:pPr>
            <a:r>
              <a:rPr lang="en-CA" sz="2500" dirty="0"/>
              <a:t>Department of Hematology</a:t>
            </a:r>
          </a:p>
          <a:p>
            <a:pPr marL="0" lvl="1" algn="l">
              <a:spcBef>
                <a:spcPts val="0"/>
              </a:spcBef>
            </a:pPr>
            <a:r>
              <a:rPr lang="en-CA" sz="2500" dirty="0"/>
              <a:t>Head, Centre for Stem Cell Research</a:t>
            </a:r>
          </a:p>
          <a:p>
            <a:pPr marL="0" lvl="1" algn="l">
              <a:spcBef>
                <a:spcPts val="0"/>
              </a:spcBef>
            </a:pPr>
            <a:r>
              <a:rPr lang="en-CA" sz="2500" dirty="0"/>
              <a:t>Christian Medical College </a:t>
            </a:r>
          </a:p>
          <a:p>
            <a:pPr marL="0" lvl="1" algn="l">
              <a:spcBef>
                <a:spcPts val="0"/>
              </a:spcBef>
            </a:pPr>
            <a:r>
              <a:rPr lang="en-CA" sz="2500" dirty="0"/>
              <a:t>Tamil Nadu, India</a:t>
            </a:r>
          </a:p>
        </p:txBody>
      </p:sp>
    </p:spTree>
    <p:extLst>
      <p:ext uri="{BB962C8B-B14F-4D97-AF65-F5344CB8AC3E}">
        <p14:creationId xmlns:p14="http://schemas.microsoft.com/office/powerpoint/2010/main" val="57500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225425"/>
            <a:ext cx="10515599" cy="704277"/>
          </a:xfrm>
        </p:spPr>
        <p:txBody>
          <a:bodyPr vert="horz" lIns="91440" tIns="45720" rIns="91440" bIns="45720" rtlCol="0" anchor="ctr">
            <a:normAutofit/>
          </a:bodyPr>
          <a:lstStyle/>
          <a:p>
            <a:pPr algn="ctr">
              <a:tabLst>
                <a:tab pos="7358063" algn="l"/>
              </a:tabLst>
            </a:pPr>
            <a:r>
              <a:rPr lang="en-CA" sz="3200" dirty="0"/>
              <a:t>Outcome assessment - Musculoskeletal</a:t>
            </a:r>
          </a:p>
        </p:txBody>
      </p:sp>
      <p:pic>
        <p:nvPicPr>
          <p:cNvPr id="6" name="Picture 5"/>
          <p:cNvPicPr>
            <a:picLocks noChangeAspect="1"/>
          </p:cNvPicPr>
          <p:nvPr/>
        </p:nvPicPr>
        <p:blipFill rotWithShape="1">
          <a:blip r:embed="rId2"/>
          <a:srcRect l="28153" t="21061" r="11250" b="6184"/>
          <a:stretch/>
        </p:blipFill>
        <p:spPr>
          <a:xfrm>
            <a:off x="1868558" y="1006050"/>
            <a:ext cx="8395253" cy="5669619"/>
          </a:xfrm>
          <a:prstGeom prst="rect">
            <a:avLst/>
          </a:prstGeom>
        </p:spPr>
      </p:pic>
      <p:sp>
        <p:nvSpPr>
          <p:cNvPr id="3" name="Oval 2"/>
          <p:cNvSpPr/>
          <p:nvPr/>
        </p:nvSpPr>
        <p:spPr>
          <a:xfrm>
            <a:off x="2153479" y="2275949"/>
            <a:ext cx="947530" cy="51020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7" name="Oval 6"/>
          <p:cNvSpPr/>
          <p:nvPr/>
        </p:nvSpPr>
        <p:spPr>
          <a:xfrm>
            <a:off x="2286000" y="2885543"/>
            <a:ext cx="722244" cy="157701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p:cNvSpPr/>
          <p:nvPr/>
        </p:nvSpPr>
        <p:spPr>
          <a:xfrm>
            <a:off x="4366593" y="2560870"/>
            <a:ext cx="947530" cy="457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ectangle 4">
            <a:extLst>
              <a:ext uri="{FF2B5EF4-FFF2-40B4-BE49-F238E27FC236}">
                <a16:creationId xmlns:a16="http://schemas.microsoft.com/office/drawing/2014/main" id="{B8DFC365-C575-4985-9F96-5E0D8EA76433}"/>
              </a:ext>
            </a:extLst>
          </p:cNvPr>
          <p:cNvSpPr/>
          <p:nvPr/>
        </p:nvSpPr>
        <p:spPr>
          <a:xfrm>
            <a:off x="5086350" y="1064454"/>
            <a:ext cx="2043113" cy="4616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a:extLst>
              <a:ext uri="{FF2B5EF4-FFF2-40B4-BE49-F238E27FC236}">
                <a16:creationId xmlns:a16="http://schemas.microsoft.com/office/drawing/2014/main" id="{E30A076E-D5A9-4977-8D35-B5C6A012473A}"/>
              </a:ext>
            </a:extLst>
          </p:cNvPr>
          <p:cNvSpPr/>
          <p:nvPr/>
        </p:nvSpPr>
        <p:spPr>
          <a:xfrm>
            <a:off x="4260052" y="5088792"/>
            <a:ext cx="1204918" cy="4616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a:extLst>
              <a:ext uri="{FF2B5EF4-FFF2-40B4-BE49-F238E27FC236}">
                <a16:creationId xmlns:a16="http://schemas.microsoft.com/office/drawing/2014/main" id="{824DEB26-444F-4547-9084-12DB0772E32A}"/>
              </a:ext>
            </a:extLst>
          </p:cNvPr>
          <p:cNvSpPr/>
          <p:nvPr/>
        </p:nvSpPr>
        <p:spPr>
          <a:xfrm>
            <a:off x="6784182" y="5103081"/>
            <a:ext cx="1204918" cy="461665"/>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ectangle 11">
            <a:extLst>
              <a:ext uri="{FF2B5EF4-FFF2-40B4-BE49-F238E27FC236}">
                <a16:creationId xmlns:a16="http://schemas.microsoft.com/office/drawing/2014/main" id="{DE44FE3C-D4F0-4B79-92E4-89B313060585}"/>
              </a:ext>
            </a:extLst>
          </p:cNvPr>
          <p:cNvSpPr/>
          <p:nvPr/>
        </p:nvSpPr>
        <p:spPr>
          <a:xfrm>
            <a:off x="3345644" y="3159966"/>
            <a:ext cx="1204919" cy="4616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EA8E83E1-7CA0-4A27-A20A-053E539A0361}"/>
              </a:ext>
            </a:extLst>
          </p:cNvPr>
          <p:cNvSpPr/>
          <p:nvPr/>
        </p:nvSpPr>
        <p:spPr>
          <a:xfrm>
            <a:off x="5505451" y="3155204"/>
            <a:ext cx="1204919" cy="4616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D8223D18-D991-4DC3-BFCB-E01A3A322D8B}"/>
              </a:ext>
            </a:extLst>
          </p:cNvPr>
          <p:cNvSpPr/>
          <p:nvPr/>
        </p:nvSpPr>
        <p:spPr>
          <a:xfrm>
            <a:off x="7662880" y="3155201"/>
            <a:ext cx="1204919" cy="461665"/>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8" name="Oval 17">
            <a:extLst>
              <a:ext uri="{FF2B5EF4-FFF2-40B4-BE49-F238E27FC236}">
                <a16:creationId xmlns:a16="http://schemas.microsoft.com/office/drawing/2014/main" id="{6F358E7A-9D57-4904-82DA-76B4C7D81436}"/>
              </a:ext>
            </a:extLst>
          </p:cNvPr>
          <p:cNvSpPr/>
          <p:nvPr/>
        </p:nvSpPr>
        <p:spPr>
          <a:xfrm>
            <a:off x="9151144" y="1944334"/>
            <a:ext cx="817616" cy="2886075"/>
          </a:xfrm>
          <a:prstGeom prst="ellipse">
            <a:avLst/>
          </a:prstGeom>
          <a:noFill/>
          <a:ln w="190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9" name="Oval 18">
            <a:extLst>
              <a:ext uri="{FF2B5EF4-FFF2-40B4-BE49-F238E27FC236}">
                <a16:creationId xmlns:a16="http://schemas.microsoft.com/office/drawing/2014/main" id="{479F1150-2F5C-4682-ACE1-CD1DA6765D36}"/>
              </a:ext>
            </a:extLst>
          </p:cNvPr>
          <p:cNvSpPr/>
          <p:nvPr/>
        </p:nvSpPr>
        <p:spPr>
          <a:xfrm>
            <a:off x="6883589" y="2563249"/>
            <a:ext cx="947530" cy="457200"/>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6837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80337" y="4798065"/>
            <a:ext cx="2134846" cy="523220"/>
          </a:xfrm>
          <a:prstGeom prst="rect">
            <a:avLst/>
          </a:prstGeom>
          <a:noFill/>
        </p:spPr>
        <p:txBody>
          <a:bodyPr wrap="square" rtlCol="0">
            <a:spAutoFit/>
          </a:bodyPr>
          <a:lstStyle/>
          <a:p>
            <a:r>
              <a:rPr lang="en-CA" sz="2800" b="1" dirty="0">
                <a:solidFill>
                  <a:schemeClr val="bg1"/>
                </a:solidFill>
                <a:latin typeface="Algerian" panose="04020705040A02060702" pitchFamily="82" charset="0"/>
              </a:rPr>
              <a:t>Thank you</a:t>
            </a:r>
          </a:p>
        </p:txBody>
      </p:sp>
      <p:sp>
        <p:nvSpPr>
          <p:cNvPr id="5" name="TextBox 4">
            <a:extLst>
              <a:ext uri="{FF2B5EF4-FFF2-40B4-BE49-F238E27FC236}">
                <a16:creationId xmlns:a16="http://schemas.microsoft.com/office/drawing/2014/main" id="{19943661-3D7D-44F5-8C9E-10C17E11AA17}"/>
              </a:ext>
            </a:extLst>
          </p:cNvPr>
          <p:cNvSpPr txBox="1"/>
          <p:nvPr/>
        </p:nvSpPr>
        <p:spPr>
          <a:xfrm>
            <a:off x="1394250" y="1289953"/>
            <a:ext cx="4753510" cy="5109091"/>
          </a:xfrm>
          <a:prstGeom prst="rect">
            <a:avLst/>
          </a:prstGeom>
          <a:noFill/>
        </p:spPr>
        <p:txBody>
          <a:bodyPr wrap="square">
            <a:spAutoFit/>
          </a:bodyPr>
          <a:lstStyle/>
          <a:p>
            <a:r>
              <a:rPr lang="en-CA" sz="2000" dirty="0">
                <a:solidFill>
                  <a:srgbClr val="0070C0"/>
                </a:solidFill>
              </a:rPr>
              <a:t>Health Care Professional Panelists</a:t>
            </a:r>
          </a:p>
          <a:p>
            <a:r>
              <a:rPr lang="en-CA" dirty="0"/>
              <a:t>Erik Berntorp </a:t>
            </a:r>
          </a:p>
          <a:p>
            <a:r>
              <a:rPr lang="en-CA" dirty="0"/>
              <a:t>Greig Blamey </a:t>
            </a:r>
          </a:p>
          <a:p>
            <a:r>
              <a:rPr lang="en-CA" dirty="0"/>
              <a:t>Carlos D. De Brasi </a:t>
            </a:r>
          </a:p>
          <a:p>
            <a:r>
              <a:rPr lang="en-CA" dirty="0"/>
              <a:t>Piet de Kleijn </a:t>
            </a:r>
          </a:p>
          <a:p>
            <a:r>
              <a:rPr lang="en-CA" dirty="0"/>
              <a:t>Silmara A. de Lima Montalvão </a:t>
            </a:r>
          </a:p>
          <a:p>
            <a:r>
              <a:rPr lang="en-CA" dirty="0"/>
              <a:t>Gerard Dolan </a:t>
            </a:r>
          </a:p>
          <a:p>
            <a:r>
              <a:rPr lang="en-CA" dirty="0"/>
              <a:t>Alison Dougall </a:t>
            </a:r>
          </a:p>
          <a:p>
            <a:r>
              <a:rPr lang="en-CA" dirty="0"/>
              <a:t>Carmen Escuriola Ettingshausen </a:t>
            </a:r>
          </a:p>
          <a:p>
            <a:r>
              <a:rPr lang="en-CA" dirty="0"/>
              <a:t>Brian M. Feldman </a:t>
            </a:r>
          </a:p>
          <a:p>
            <a:r>
              <a:rPr lang="en-CA" dirty="0"/>
              <a:t>Nicholas J. Goddard </a:t>
            </a:r>
          </a:p>
          <a:p>
            <a:r>
              <a:rPr lang="en-CA" dirty="0"/>
              <a:t>Emna Gouider </a:t>
            </a:r>
          </a:p>
          <a:p>
            <a:r>
              <a:rPr lang="en-CA" dirty="0"/>
              <a:t>Kate Khair </a:t>
            </a:r>
          </a:p>
          <a:p>
            <a:r>
              <a:rPr lang="en-CA" dirty="0"/>
              <a:t>Barbara A. Konkle </a:t>
            </a:r>
          </a:p>
          <a:p>
            <a:r>
              <a:rPr lang="en-CA" dirty="0"/>
              <a:t>Rolf C. R. Ljung </a:t>
            </a:r>
          </a:p>
          <a:p>
            <a:r>
              <a:rPr lang="en-CA" dirty="0"/>
              <a:t>Richa Mohan </a:t>
            </a:r>
          </a:p>
          <a:p>
            <a:r>
              <a:rPr lang="en-CA" dirty="0"/>
              <a:t>Margareth C. Ozelo </a:t>
            </a:r>
          </a:p>
          <a:p>
            <a:r>
              <a:rPr lang="en-CA" dirty="0"/>
              <a:t>Gianluigi Pasta</a:t>
            </a:r>
          </a:p>
        </p:txBody>
      </p:sp>
      <p:sp>
        <p:nvSpPr>
          <p:cNvPr id="7" name="TextBox 6">
            <a:extLst>
              <a:ext uri="{FF2B5EF4-FFF2-40B4-BE49-F238E27FC236}">
                <a16:creationId xmlns:a16="http://schemas.microsoft.com/office/drawing/2014/main" id="{0244F388-3B27-4919-A76D-6615BF74D667}"/>
              </a:ext>
            </a:extLst>
          </p:cNvPr>
          <p:cNvSpPr txBox="1"/>
          <p:nvPr/>
        </p:nvSpPr>
        <p:spPr>
          <a:xfrm>
            <a:off x="6465066" y="1289953"/>
            <a:ext cx="4332684" cy="4278094"/>
          </a:xfrm>
          <a:prstGeom prst="rect">
            <a:avLst/>
          </a:prstGeom>
          <a:noFill/>
        </p:spPr>
        <p:txBody>
          <a:bodyPr wrap="square">
            <a:spAutoFit/>
          </a:bodyPr>
          <a:lstStyle/>
          <a:p>
            <a:r>
              <a:rPr lang="en-CA" sz="2000" dirty="0">
                <a:solidFill>
                  <a:srgbClr val="0070C0"/>
                </a:solidFill>
              </a:rPr>
              <a:t>PWH / Parents of PWH Panelists</a:t>
            </a:r>
          </a:p>
          <a:p>
            <a:r>
              <a:rPr lang="en-CA" dirty="0"/>
              <a:t>Abdelaziz Khaled Al Sharif </a:t>
            </a:r>
          </a:p>
          <a:p>
            <a:r>
              <a:rPr lang="en-CA" dirty="0"/>
              <a:t>Manuel A. Baarslag </a:t>
            </a:r>
          </a:p>
          <a:p>
            <a:r>
              <a:rPr lang="en-CA" dirty="0"/>
              <a:t>Lisa Bagley </a:t>
            </a:r>
          </a:p>
          <a:p>
            <a:r>
              <a:rPr lang="en-CA" dirty="0"/>
              <a:t>Francisco de Paula Careta </a:t>
            </a:r>
          </a:p>
          <a:p>
            <a:r>
              <a:rPr lang="en-CA" dirty="0"/>
              <a:t>Kim Chew </a:t>
            </a:r>
          </a:p>
          <a:p>
            <a:r>
              <a:rPr lang="en-CA" dirty="0"/>
              <a:t>Gaetan Duport </a:t>
            </a:r>
          </a:p>
          <a:p>
            <a:r>
              <a:rPr lang="en-CA" dirty="0"/>
              <a:t>Mathieu Jackson </a:t>
            </a:r>
          </a:p>
          <a:p>
            <a:r>
              <a:rPr lang="en-CA" dirty="0"/>
              <a:t>Radoslaw Kaczmarek </a:t>
            </a:r>
          </a:p>
          <a:p>
            <a:r>
              <a:rPr lang="en-CA" dirty="0"/>
              <a:t>Augustas Nedzinskas </a:t>
            </a:r>
          </a:p>
          <a:p>
            <a:r>
              <a:rPr lang="en-CA" dirty="0"/>
              <a:t>Enrique David Preza Hernández </a:t>
            </a:r>
          </a:p>
          <a:p>
            <a:r>
              <a:rPr lang="en-CA" dirty="0"/>
              <a:t>Bradley Rayner </a:t>
            </a:r>
          </a:p>
          <a:p>
            <a:r>
              <a:rPr lang="en-CA" dirty="0"/>
              <a:t>R. Sathyanarayanan </a:t>
            </a:r>
          </a:p>
          <a:p>
            <a:r>
              <a:rPr lang="en-CA" dirty="0"/>
              <a:t>Andrew Selvaggi </a:t>
            </a:r>
          </a:p>
          <a:p>
            <a:r>
              <a:rPr lang="en-CA" dirty="0"/>
              <a:t>Ekawat Suwantaroj</a:t>
            </a:r>
          </a:p>
        </p:txBody>
      </p:sp>
      <p:sp>
        <p:nvSpPr>
          <p:cNvPr id="2" name="Title 1">
            <a:extLst>
              <a:ext uri="{FF2B5EF4-FFF2-40B4-BE49-F238E27FC236}">
                <a16:creationId xmlns:a16="http://schemas.microsoft.com/office/drawing/2014/main" id="{44C07C23-77AF-4775-94FE-01EABC85CF4F}"/>
              </a:ext>
            </a:extLst>
          </p:cNvPr>
          <p:cNvSpPr>
            <a:spLocks noGrp="1"/>
          </p:cNvSpPr>
          <p:nvPr>
            <p:ph type="title"/>
          </p:nvPr>
        </p:nvSpPr>
        <p:spPr/>
        <p:txBody>
          <a:bodyPr/>
          <a:lstStyle/>
          <a:p>
            <a:r>
              <a:rPr lang="en-CA" dirty="0"/>
              <a:t>Acknowledgements (1)</a:t>
            </a:r>
          </a:p>
        </p:txBody>
      </p:sp>
    </p:spTree>
    <p:extLst>
      <p:ext uri="{BB962C8B-B14F-4D97-AF65-F5344CB8AC3E}">
        <p14:creationId xmlns:p14="http://schemas.microsoft.com/office/powerpoint/2010/main" val="1503221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6157BC-9029-4371-9282-3F7C9B7C91F5}"/>
              </a:ext>
            </a:extLst>
          </p:cNvPr>
          <p:cNvSpPr txBox="1"/>
          <p:nvPr/>
        </p:nvSpPr>
        <p:spPr>
          <a:xfrm>
            <a:off x="1077514" y="1059146"/>
            <a:ext cx="10036968" cy="5416868"/>
          </a:xfrm>
          <a:prstGeom prst="rect">
            <a:avLst/>
          </a:prstGeom>
          <a:noFill/>
        </p:spPr>
        <p:txBody>
          <a:bodyPr wrap="square">
            <a:spAutoFit/>
          </a:bodyPr>
          <a:lstStyle/>
          <a:p>
            <a:r>
              <a:rPr lang="en-CA" sz="1600" dirty="0">
                <a:solidFill>
                  <a:srgbClr val="008BB0"/>
                </a:solidFill>
              </a:rPr>
              <a:t>PROJECT TEAM</a:t>
            </a:r>
          </a:p>
          <a:p>
            <a:r>
              <a:rPr lang="en-CA" sz="1600" dirty="0">
                <a:solidFill>
                  <a:srgbClr val="008BB0"/>
                </a:solidFill>
              </a:rPr>
              <a:t>Project director: </a:t>
            </a:r>
            <a:r>
              <a:rPr lang="en-CA" i="1" dirty="0"/>
              <a:t>Donna Coffin </a:t>
            </a:r>
          </a:p>
          <a:p>
            <a:r>
              <a:rPr lang="en-CA" sz="1600" dirty="0">
                <a:solidFill>
                  <a:srgbClr val="008BB0"/>
                </a:solidFill>
              </a:rPr>
              <a:t>Methodology consultant: </a:t>
            </a:r>
            <a:r>
              <a:rPr lang="en-CA" i="1" dirty="0"/>
              <a:t>Sandra Zelman Lewis </a:t>
            </a:r>
          </a:p>
          <a:p>
            <a:r>
              <a:rPr lang="en-CA" sz="1600" dirty="0">
                <a:solidFill>
                  <a:srgbClr val="008BB0"/>
                </a:solidFill>
              </a:rPr>
              <a:t>Project manager: </a:t>
            </a:r>
            <a:r>
              <a:rPr lang="en-CA" sz="1600" dirty="0"/>
              <a:t>Melanie M. Golob </a:t>
            </a:r>
          </a:p>
          <a:p>
            <a:r>
              <a:rPr lang="en-CA" sz="1600" dirty="0">
                <a:solidFill>
                  <a:srgbClr val="008BB0"/>
                </a:solidFill>
              </a:rPr>
              <a:t>Literature manager: </a:t>
            </a:r>
            <a:r>
              <a:rPr lang="en-CA" sz="1600" dirty="0"/>
              <a:t>Lucy T. Henry </a:t>
            </a:r>
          </a:p>
          <a:p>
            <a:r>
              <a:rPr lang="en-CA" sz="1600" dirty="0">
                <a:solidFill>
                  <a:srgbClr val="008BB0"/>
                </a:solidFill>
              </a:rPr>
              <a:t>Patient partner facilitator: </a:t>
            </a:r>
            <a:r>
              <a:rPr lang="en-CA" sz="1600" dirty="0"/>
              <a:t>Mathieu Jackson </a:t>
            </a:r>
          </a:p>
          <a:p>
            <a:r>
              <a:rPr lang="en-CA" sz="1600" dirty="0">
                <a:solidFill>
                  <a:srgbClr val="008BB0"/>
                </a:solidFill>
              </a:rPr>
              <a:t>Medical librarians: </a:t>
            </a:r>
            <a:r>
              <a:rPr lang="en-CA" sz="1600" dirty="0"/>
              <a:t>Maura Sostack, Heidi Tibollo, Aleksandra Florek </a:t>
            </a:r>
          </a:p>
          <a:p>
            <a:r>
              <a:rPr lang="en-CA" sz="1600" dirty="0">
                <a:solidFill>
                  <a:srgbClr val="008BB0"/>
                </a:solidFill>
              </a:rPr>
              <a:t>Literature screeners: </a:t>
            </a:r>
            <a:r>
              <a:rPr lang="en-CA" sz="1600" dirty="0"/>
              <a:t>Sonia O'Hara, Rebecca Bungay, Chantelle Garritty, Bianca Lallitto, Denisse Mendoza, Ellia Tootoonchian, Sophie Yoon </a:t>
            </a:r>
          </a:p>
          <a:p>
            <a:r>
              <a:rPr lang="en-CA" sz="1600" dirty="0">
                <a:solidFill>
                  <a:srgbClr val="008BB0"/>
                </a:solidFill>
              </a:rPr>
              <a:t>Methodologists and data analysts: </a:t>
            </a:r>
            <a:r>
              <a:rPr lang="en-CA" i="1" dirty="0"/>
              <a:t>Thomas J. Schofield</a:t>
            </a:r>
            <a:r>
              <a:rPr lang="en-CA" dirty="0"/>
              <a:t>, </a:t>
            </a:r>
            <a:r>
              <a:rPr lang="en-CA" sz="1600" dirty="0"/>
              <a:t>Oluwaseun Akinyede, Zuleika Aponte, Saranya Chandurdu, Rodin El- Hachache, Michael Friend, Brandon Kerr, Sharath Krishna, Jane Lam, Denisse Mendoza, Erin Murray, Sheena Patel, Amy Shim, Ambrish Singh, Tracy Slanger, Sophie Yoon </a:t>
            </a:r>
          </a:p>
          <a:p>
            <a:r>
              <a:rPr lang="en-CA" sz="1600" dirty="0">
                <a:solidFill>
                  <a:srgbClr val="008BB0"/>
                </a:solidFill>
              </a:rPr>
              <a:t>Medical editors: </a:t>
            </a:r>
            <a:r>
              <a:rPr lang="en-CA" sz="1600" dirty="0"/>
              <a:t>Debbie Hum, Ellen Klaschka Espiau, Georghia Michael, David Page </a:t>
            </a:r>
          </a:p>
          <a:p>
            <a:r>
              <a:rPr lang="en-CA" sz="1600" dirty="0">
                <a:solidFill>
                  <a:srgbClr val="008BB0"/>
                </a:solidFill>
              </a:rPr>
              <a:t>GUIDELINES PROCESS TASK FORCE: </a:t>
            </a:r>
            <a:r>
              <a:rPr lang="en-CA" i="1" dirty="0"/>
              <a:t>Vincent Dumez</a:t>
            </a:r>
            <a:r>
              <a:rPr lang="en-CA" sz="1600" i="1" dirty="0"/>
              <a:t>, </a:t>
            </a:r>
            <a:r>
              <a:rPr lang="en-CA" sz="1600" dirty="0"/>
              <a:t>Magdy El Ekiaby, Kate Meier, Glenn F. Pierce, Thomas Sannié, Deon York </a:t>
            </a:r>
          </a:p>
          <a:p>
            <a:endParaRPr lang="en-CA" sz="1600" dirty="0"/>
          </a:p>
          <a:p>
            <a:r>
              <a:rPr lang="en-CA" sz="1600" dirty="0">
                <a:solidFill>
                  <a:srgbClr val="008BB0"/>
                </a:solidFill>
              </a:rPr>
              <a:t>REVIEWERS </a:t>
            </a:r>
          </a:p>
          <a:p>
            <a:r>
              <a:rPr lang="en-CA" sz="1600" dirty="0">
                <a:solidFill>
                  <a:srgbClr val="008BB0"/>
                </a:solidFill>
              </a:rPr>
              <a:t>WFH Executive Reviewers: </a:t>
            </a:r>
            <a:r>
              <a:rPr lang="en-CA" sz="1600" dirty="0"/>
              <a:t>Alain Baumann, Glenn F. Pierce, Alok Srivastava, Alain Weill </a:t>
            </a:r>
          </a:p>
          <a:p>
            <a:r>
              <a:rPr lang="en-CA" sz="1600" dirty="0">
                <a:solidFill>
                  <a:srgbClr val="008BB0"/>
                </a:solidFill>
              </a:rPr>
              <a:t>External Reviewers: </a:t>
            </a:r>
            <a:r>
              <a:rPr lang="en-CA" i="1" dirty="0"/>
              <a:t>Victor S. Blanchette (reviewed full document)</a:t>
            </a:r>
            <a:r>
              <a:rPr lang="en-CA" dirty="0"/>
              <a:t>,</a:t>
            </a:r>
            <a:r>
              <a:rPr lang="en-CA" sz="1600" dirty="0"/>
              <a:t> Jan Astermark, Miguel A. Escobar, Gili Kenet, Michael Makris, Pier M. Mannucci, Ingrid Pabinger-Fasching, Kathelijne Peerlinck, Rajiv K. Pruthi, Doris V. Quon, Leonard A. Valentino, Christopher E. Walsh</a:t>
            </a:r>
          </a:p>
        </p:txBody>
      </p:sp>
      <p:sp>
        <p:nvSpPr>
          <p:cNvPr id="4" name="Title 3">
            <a:extLst>
              <a:ext uri="{FF2B5EF4-FFF2-40B4-BE49-F238E27FC236}">
                <a16:creationId xmlns:a16="http://schemas.microsoft.com/office/drawing/2014/main" id="{5FD54115-A186-4AD9-8BF0-1D1D10793E33}"/>
              </a:ext>
            </a:extLst>
          </p:cNvPr>
          <p:cNvSpPr>
            <a:spLocks noGrp="1"/>
          </p:cNvSpPr>
          <p:nvPr>
            <p:ph type="title"/>
          </p:nvPr>
        </p:nvSpPr>
        <p:spPr/>
        <p:txBody>
          <a:bodyPr/>
          <a:lstStyle/>
          <a:p>
            <a:r>
              <a:rPr lang="en-CA" dirty="0"/>
              <a:t>Acknowledgements (2)</a:t>
            </a:r>
          </a:p>
        </p:txBody>
      </p:sp>
    </p:spTree>
    <p:extLst>
      <p:ext uri="{BB962C8B-B14F-4D97-AF65-F5344CB8AC3E}">
        <p14:creationId xmlns:p14="http://schemas.microsoft.com/office/powerpoint/2010/main" val="974149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title"/>
          </p:nvPr>
        </p:nvSpPr>
        <p:spPr>
          <a:xfrm>
            <a:off x="838200" y="2439518"/>
            <a:ext cx="10515599" cy="1090079"/>
          </a:xfrm>
        </p:spPr>
        <p:txBody>
          <a:bodyPr>
            <a:normAutofit/>
          </a:bodyPr>
          <a:lstStyle/>
          <a:p>
            <a:pPr algn="ctr"/>
            <a:r>
              <a:rPr lang="en-CA" sz="3400" b="1" dirty="0">
                <a:latin typeface="Arial" panose="020B0604020202020204" pitchFamily="34" charset="0"/>
                <a:cs typeface="Arial" panose="020B0604020202020204" pitchFamily="34" charset="0"/>
              </a:rPr>
              <a:t>Thank you to the Hemophilia Alliance for their support in developing this presentation</a:t>
            </a: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0" y="3429000"/>
            <a:ext cx="3449638" cy="2012950"/>
          </a:xfrm>
        </p:spPr>
      </p:pic>
    </p:spTree>
    <p:extLst>
      <p:ext uri="{BB962C8B-B14F-4D97-AF65-F5344CB8AC3E}">
        <p14:creationId xmlns:p14="http://schemas.microsoft.com/office/powerpoint/2010/main" val="2303381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3600" dirty="0"/>
              <a:t>Disclosures: Alok Srivastava</a:t>
            </a:r>
          </a:p>
        </p:txBody>
      </p:sp>
      <p:sp>
        <p:nvSpPr>
          <p:cNvPr id="4" name="Content Placeholder 3">
            <a:extLst>
              <a:ext uri="{FF2B5EF4-FFF2-40B4-BE49-F238E27FC236}">
                <a16:creationId xmlns:a16="http://schemas.microsoft.com/office/drawing/2014/main" id="{15046A58-92F5-4027-BFE9-A23DC7C1D42C}"/>
              </a:ext>
            </a:extLst>
          </p:cNvPr>
          <p:cNvSpPr>
            <a:spLocks noGrp="1"/>
          </p:cNvSpPr>
          <p:nvPr>
            <p:ph idx="1"/>
          </p:nvPr>
        </p:nvSpPr>
        <p:spPr/>
        <p:txBody>
          <a:bodyPr>
            <a:normAutofit/>
          </a:bodyPr>
          <a:lstStyle/>
          <a:p>
            <a:pPr marL="0" indent="0">
              <a:buNone/>
            </a:pPr>
            <a:r>
              <a:rPr lang="en-CA" sz="2400" b="1" dirty="0">
                <a:solidFill>
                  <a:srgbClr val="008BB0"/>
                </a:solidFill>
              </a:rPr>
              <a:t>Grant / Research Support</a:t>
            </a:r>
          </a:p>
          <a:p>
            <a:pPr marL="342900" indent="-342900"/>
            <a:r>
              <a:rPr lang="en-GB" sz="2400" dirty="0">
                <a:solidFill>
                  <a:srgbClr val="000000"/>
                </a:solidFill>
                <a:latin typeface="Arial" panose="020B0604020202020204" pitchFamily="34" charset="0"/>
                <a:cs typeface="Arial" panose="020B0604020202020204" pitchFamily="34" charset="0"/>
              </a:rPr>
              <a:t>Roche, Novo Nordisk, Takeda, Sanofi, Pfizer</a:t>
            </a:r>
            <a:r>
              <a:rPr lang="en-CA" sz="2400" b="0" u="none" strike="noStrike" baseline="0" dirty="0">
                <a:solidFill>
                  <a:srgbClr val="000000"/>
                </a:solidFill>
              </a:rPr>
              <a:t> </a:t>
            </a:r>
          </a:p>
          <a:p>
            <a:pPr marL="0" indent="0">
              <a:buNone/>
            </a:pPr>
            <a:r>
              <a:rPr lang="en-CA" sz="2400" dirty="0">
                <a:solidFill>
                  <a:schemeClr val="tx1">
                    <a:lumMod val="10000"/>
                  </a:schemeClr>
                </a:solidFill>
              </a:rPr>
              <a:t> </a:t>
            </a:r>
          </a:p>
          <a:p>
            <a:pPr marL="0" indent="0">
              <a:buNone/>
            </a:pPr>
            <a:r>
              <a:rPr lang="en-CA" sz="2400" b="1" dirty="0">
                <a:solidFill>
                  <a:srgbClr val="008BB0"/>
                </a:solidFill>
              </a:rPr>
              <a:t>Advisory / Grant Review Committees</a:t>
            </a:r>
          </a:p>
          <a:p>
            <a:pPr marL="342900" indent="-342900"/>
            <a:r>
              <a:rPr lang="en-CA" sz="2400" dirty="0">
                <a:solidFill>
                  <a:srgbClr val="000000"/>
                </a:solidFill>
              </a:rPr>
              <a:t> </a:t>
            </a:r>
            <a:r>
              <a:rPr lang="en-GB" sz="2400" dirty="0">
                <a:solidFill>
                  <a:srgbClr val="000000"/>
                </a:solidFill>
                <a:latin typeface="Arial" panose="020B0604020202020204" pitchFamily="34" charset="0"/>
                <a:cs typeface="Arial" panose="020B0604020202020204" pitchFamily="34" charset="0"/>
              </a:rPr>
              <a:t>Sanofi, Takeda, Novo Nordisk, Roche, Pfizer, Bayer Healthcare</a:t>
            </a:r>
          </a:p>
          <a:p>
            <a:pPr marL="342900" indent="-342900">
              <a:buFont typeface="Arial" panose="020B0604020202020204" pitchFamily="34" charset="0"/>
              <a:buChar char="•"/>
            </a:pPr>
            <a:endParaRPr lang="en-CA" sz="2400" dirty="0">
              <a:solidFill>
                <a:srgbClr val="000000"/>
              </a:solidFill>
            </a:endParaRPr>
          </a:p>
          <a:p>
            <a:pPr marL="0" indent="0" algn="l">
              <a:buNone/>
            </a:pPr>
            <a:endParaRPr lang="en-CA" sz="2400" b="0" i="0" u="none" strike="noStrike" baseline="0" dirty="0">
              <a:solidFill>
                <a:srgbClr val="FFFFFF"/>
              </a:solidFill>
              <a:latin typeface="+mj-lt"/>
            </a:endParaRPr>
          </a:p>
          <a:p>
            <a:endParaRPr lang="en-CA" sz="2400" dirty="0"/>
          </a:p>
        </p:txBody>
      </p:sp>
      <p:sp>
        <p:nvSpPr>
          <p:cNvPr id="5" name="Text Placeholder 4">
            <a:extLst>
              <a:ext uri="{FF2B5EF4-FFF2-40B4-BE49-F238E27FC236}">
                <a16:creationId xmlns:a16="http://schemas.microsoft.com/office/drawing/2014/main" id="{25C21BDA-10A8-4C87-8562-60CF9FF83957}"/>
              </a:ext>
            </a:extLst>
          </p:cNvPr>
          <p:cNvSpPr>
            <a:spLocks noGrp="1"/>
          </p:cNvSpPr>
          <p:nvPr>
            <p:ph type="body" sz="quarter" idx="13"/>
          </p:nvPr>
        </p:nvSpPr>
        <p:spPr/>
        <p:txBody>
          <a:bodyPr/>
          <a:lstStyle/>
          <a:p>
            <a:endParaRPr lang="en-CA" dirty="0"/>
          </a:p>
        </p:txBody>
      </p:sp>
      <p:sp>
        <p:nvSpPr>
          <p:cNvPr id="3" name="Slide Number Placeholder 2">
            <a:extLst>
              <a:ext uri="{FF2B5EF4-FFF2-40B4-BE49-F238E27FC236}">
                <a16:creationId xmlns:a16="http://schemas.microsoft.com/office/drawing/2014/main" id="{DEAD542B-9914-4193-A5D5-DE32EBE391E5}"/>
              </a:ext>
            </a:extLst>
          </p:cNvPr>
          <p:cNvSpPr>
            <a:spLocks noGrp="1"/>
          </p:cNvSpPr>
          <p:nvPr>
            <p:ph type="sldNum" sz="quarter" idx="1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A814A5-5B67-49A0-A5BA-40050328EF92}" type="slidenum">
              <a:rPr kumimoji="0" lang="en-CA" sz="1100" b="0" i="0" u="none" strike="noStrike" kern="1200" cap="none" spc="0" normalizeH="0" baseline="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100" b="0" i="0" u="none" strike="noStrike" kern="1200" cap="none" spc="0" normalizeH="0" baseline="0" dirty="0">
              <a:ln>
                <a:noFill/>
              </a:ln>
              <a:solidFill>
                <a:prstClr val="black">
                  <a:tint val="75000"/>
                </a:prst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488959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D220D73-BE06-417C-8987-2CA4C0149161}" type="slidenum">
              <a:rPr lang="en-CA" smtClean="0"/>
              <a:pPr>
                <a:defRPr/>
              </a:pPr>
              <a:t>5</a:t>
            </a:fld>
            <a:endParaRPr lang="en-CA" dirty="0"/>
          </a:p>
        </p:txBody>
      </p:sp>
      <p:grpSp>
        <p:nvGrpSpPr>
          <p:cNvPr id="6" name="Group 5"/>
          <p:cNvGrpSpPr/>
          <p:nvPr/>
        </p:nvGrpSpPr>
        <p:grpSpPr>
          <a:xfrm>
            <a:off x="3193256" y="81714"/>
            <a:ext cx="5872163" cy="1425617"/>
            <a:chOff x="47625" y="-24"/>
            <a:chExt cx="9024969" cy="3148009"/>
          </a:xfrm>
        </p:grpSpPr>
        <p:pic>
          <p:nvPicPr>
            <p:cNvPr id="7" name="Picture 2"/>
            <p:cNvPicPr>
              <a:picLocks noChangeAspect="1" noChangeArrowheads="1"/>
            </p:cNvPicPr>
            <p:nvPr/>
          </p:nvPicPr>
          <p:blipFill>
            <a:blip r:embed="rId2"/>
            <a:srcRect b="67957"/>
            <a:stretch>
              <a:fillRect/>
            </a:stretch>
          </p:blipFill>
          <p:spPr bwMode="auto">
            <a:xfrm>
              <a:off x="47625" y="-24"/>
              <a:ext cx="9024938" cy="1143008"/>
            </a:xfrm>
            <a:prstGeom prst="rect">
              <a:avLst/>
            </a:prstGeom>
            <a:noFill/>
            <a:ln w="9525">
              <a:noFill/>
              <a:miter lim="800000"/>
              <a:headEnd/>
              <a:tailEnd/>
            </a:ln>
          </p:spPr>
        </p:pic>
        <p:pic>
          <p:nvPicPr>
            <p:cNvPr id="8" name="Picture 7"/>
            <p:cNvPicPr>
              <a:picLocks noChangeAspect="1" noChangeArrowheads="1"/>
            </p:cNvPicPr>
            <p:nvPr/>
          </p:nvPicPr>
          <p:blipFill>
            <a:blip r:embed="rId2"/>
            <a:srcRect t="41789"/>
            <a:stretch>
              <a:fillRect/>
            </a:stretch>
          </p:blipFill>
          <p:spPr bwMode="auto">
            <a:xfrm>
              <a:off x="47656" y="1071546"/>
              <a:ext cx="9024938" cy="2076439"/>
            </a:xfrm>
            <a:prstGeom prst="rect">
              <a:avLst/>
            </a:prstGeom>
            <a:noFill/>
            <a:ln w="9525">
              <a:noFill/>
              <a:miter lim="800000"/>
              <a:headEnd/>
              <a:tailEnd/>
            </a:ln>
          </p:spPr>
        </p:pic>
      </p:grpSp>
      <p:sp>
        <p:nvSpPr>
          <p:cNvPr id="11" name="TextBox 10"/>
          <p:cNvSpPr txBox="1"/>
          <p:nvPr/>
        </p:nvSpPr>
        <p:spPr>
          <a:xfrm>
            <a:off x="1870451" y="6305040"/>
            <a:ext cx="7952204" cy="400108"/>
          </a:xfrm>
          <a:prstGeom prst="rect">
            <a:avLst/>
          </a:prstGeom>
          <a:solidFill>
            <a:schemeClr val="bg1"/>
          </a:solidFill>
          <a:ln>
            <a:noFill/>
          </a:ln>
        </p:spPr>
        <p:txBody>
          <a:bodyPr wrap="square" lIns="91436" tIns="45719" rIns="91436" bIns="45719" rtlCol="0">
            <a:spAutoFit/>
          </a:bodyPr>
          <a:lstStyle/>
          <a:p>
            <a:r>
              <a:rPr lang="en-CA" sz="1000" i="1" dirty="0">
                <a:latin typeface="Arial" panose="020B0604020202020204" pitchFamily="34" charset="0"/>
                <a:cs typeface="Arial" panose="020B0604020202020204" pitchFamily="34" charset="0"/>
              </a:rPr>
              <a:t>*Endorsed by the ISTH and National Guidelines Clearinghouse, HHS, Government of USA. </a:t>
            </a:r>
            <a:r>
              <a:rPr lang="en-CA" sz="1000" i="1" dirty="0">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www.guideline.gov/content.aspx?id=39323</a:t>
            </a:r>
            <a:endParaRPr lang="en-CA" sz="1000" i="1" dirty="0">
              <a:latin typeface="Arial" panose="020B0604020202020204" pitchFamily="34" charset="0"/>
              <a:cs typeface="Arial" panose="020B0604020202020204" pitchFamily="34" charset="0"/>
            </a:endParaRPr>
          </a:p>
          <a:p>
            <a:r>
              <a:rPr lang="en-CA" sz="1000" i="1" dirty="0">
                <a:latin typeface="Arial" panose="020B0604020202020204" pitchFamily="34" charset="0"/>
                <a:cs typeface="Arial" panose="020B0604020202020204" pitchFamily="34" charset="0"/>
              </a:rPr>
              <a:t>**As of 7</a:t>
            </a:r>
            <a:r>
              <a:rPr lang="en-CA" sz="1000" i="1" baseline="30000" dirty="0">
                <a:latin typeface="Arial" panose="020B0604020202020204" pitchFamily="34" charset="0"/>
                <a:cs typeface="Arial" panose="020B0604020202020204" pitchFamily="34" charset="0"/>
              </a:rPr>
              <a:t>th</a:t>
            </a:r>
            <a:r>
              <a:rPr lang="en-CA" sz="1000" i="1" dirty="0">
                <a:latin typeface="Arial" panose="020B0604020202020204" pitchFamily="34" charset="0"/>
                <a:cs typeface="Arial" panose="020B0604020202020204" pitchFamily="34" charset="0"/>
              </a:rPr>
              <a:t> Jan 2022 </a:t>
            </a:r>
          </a:p>
        </p:txBody>
      </p:sp>
      <p:graphicFrame>
        <p:nvGraphicFramePr>
          <p:cNvPr id="13" name="Chart 12">
            <a:extLst>
              <a:ext uri="{FF2B5EF4-FFF2-40B4-BE49-F238E27FC236}">
                <a16:creationId xmlns:a16="http://schemas.microsoft.com/office/drawing/2014/main" id="{00000000-0008-0000-0100-000003000000}"/>
              </a:ext>
            </a:extLst>
          </p:cNvPr>
          <p:cNvGraphicFramePr>
            <a:graphicFrameLocks/>
          </p:cNvGraphicFramePr>
          <p:nvPr>
            <p:extLst>
              <p:ext uri="{D42A27DB-BD31-4B8C-83A1-F6EECF244321}">
                <p14:modId xmlns:p14="http://schemas.microsoft.com/office/powerpoint/2010/main" val="80685298"/>
              </p:ext>
            </p:extLst>
          </p:nvPr>
        </p:nvGraphicFramePr>
        <p:xfrm>
          <a:off x="397566" y="1090304"/>
          <a:ext cx="8799443" cy="5559287"/>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F4639F10-67DB-460D-AC89-1B6B001DE1C1}"/>
              </a:ext>
            </a:extLst>
          </p:cNvPr>
          <p:cNvSpPr txBox="1"/>
          <p:nvPr/>
        </p:nvSpPr>
        <p:spPr>
          <a:xfrm>
            <a:off x="8108155" y="5464481"/>
            <a:ext cx="3765825" cy="400110"/>
          </a:xfrm>
          <a:prstGeom prst="rect">
            <a:avLst/>
          </a:prstGeom>
          <a:noFill/>
          <a:ln w="28575">
            <a:noFill/>
          </a:ln>
        </p:spPr>
        <p:txBody>
          <a:bodyPr wrap="square" rtlCol="0">
            <a:spAutoFit/>
          </a:bodyPr>
          <a:lstStyle/>
          <a:p>
            <a:pPr algn="ctr"/>
            <a:r>
              <a:rPr lang="en-CA" sz="2000" b="1" dirty="0">
                <a:solidFill>
                  <a:srgbClr val="008BB0"/>
                </a:solidFill>
              </a:rPr>
              <a:t>GUIDELINES FOR ALL PWH</a:t>
            </a:r>
          </a:p>
        </p:txBody>
      </p:sp>
      <p:sp>
        <p:nvSpPr>
          <p:cNvPr id="12" name="TextBox 11">
            <a:extLst>
              <a:ext uri="{FF2B5EF4-FFF2-40B4-BE49-F238E27FC236}">
                <a16:creationId xmlns:a16="http://schemas.microsoft.com/office/drawing/2014/main" id="{1EC35E70-57E7-42CB-BC85-7E4E22B1EC7E}"/>
              </a:ext>
            </a:extLst>
          </p:cNvPr>
          <p:cNvSpPr txBox="1"/>
          <p:nvPr/>
        </p:nvSpPr>
        <p:spPr>
          <a:xfrm>
            <a:off x="9177539" y="1651566"/>
            <a:ext cx="2245317" cy="3293207"/>
          </a:xfrm>
          <a:prstGeom prst="rect">
            <a:avLst/>
          </a:prstGeom>
          <a:noFill/>
          <a:ln w="19050">
            <a:noFill/>
          </a:ln>
        </p:spPr>
        <p:txBody>
          <a:bodyPr wrap="square" lIns="91436" tIns="45719" rIns="91436" bIns="45719" rtlCol="0">
            <a:spAutoFit/>
          </a:bodyPr>
          <a:lstStyle/>
          <a:p>
            <a:r>
              <a:rPr lang="en-CA" sz="1600" b="1" dirty="0">
                <a:solidFill>
                  <a:srgbClr val="008BB0"/>
                </a:solidFill>
                <a:latin typeface="Arial" panose="020B0604020202020204" pitchFamily="34" charset="0"/>
                <a:cs typeface="Arial" panose="020B0604020202020204" pitchFamily="34" charset="0"/>
              </a:rPr>
              <a:t>2nd edition**: </a:t>
            </a:r>
          </a:p>
          <a:p>
            <a:r>
              <a:rPr lang="en-CA" sz="1600" b="1" i="1" dirty="0">
                <a:solidFill>
                  <a:srgbClr val="800000"/>
                </a:solidFill>
                <a:latin typeface="Arial" panose="020B0604020202020204" pitchFamily="34" charset="0"/>
                <a:cs typeface="Arial" panose="020B0604020202020204" pitchFamily="34" charset="0"/>
              </a:rPr>
              <a:t>Total downloads: </a:t>
            </a:r>
          </a:p>
          <a:p>
            <a:r>
              <a:rPr lang="en-CA" sz="1600" b="1" i="1" dirty="0">
                <a:solidFill>
                  <a:srgbClr val="800000"/>
                </a:solidFill>
                <a:latin typeface="Arial" panose="020B0604020202020204" pitchFamily="34" charset="0"/>
                <a:cs typeface="Arial" panose="020B0604020202020204" pitchFamily="34" charset="0"/>
              </a:rPr>
              <a:t>&gt;1,100,000</a:t>
            </a:r>
          </a:p>
          <a:p>
            <a:endParaRPr lang="en-CA" sz="1600" b="1" i="1" dirty="0">
              <a:solidFill>
                <a:srgbClr val="800000"/>
              </a:solidFill>
              <a:latin typeface="Arial" panose="020B0604020202020204" pitchFamily="34" charset="0"/>
              <a:cs typeface="Arial" panose="020B0604020202020204" pitchFamily="34" charset="0"/>
            </a:endParaRPr>
          </a:p>
          <a:p>
            <a:r>
              <a:rPr lang="en-CA" sz="1600" b="1" i="1" dirty="0">
                <a:solidFill>
                  <a:srgbClr val="800000"/>
                </a:solidFill>
                <a:latin typeface="Arial" panose="020B0604020202020204" pitchFamily="34" charset="0"/>
                <a:cs typeface="Arial" panose="020B0604020202020204" pitchFamily="34" charset="0"/>
              </a:rPr>
              <a:t>Total citations: 1,269</a:t>
            </a:r>
          </a:p>
          <a:p>
            <a:endParaRPr lang="en-CA" sz="1600" b="1" i="1" dirty="0">
              <a:solidFill>
                <a:srgbClr val="800000"/>
              </a:solidFill>
              <a:latin typeface="Arial" panose="020B0604020202020204" pitchFamily="34" charset="0"/>
              <a:cs typeface="Arial" panose="020B0604020202020204" pitchFamily="34" charset="0"/>
            </a:endParaRPr>
          </a:p>
          <a:p>
            <a:endParaRPr lang="en-CA" sz="1600" dirty="0">
              <a:latin typeface="Arial" panose="020B0604020202020204" pitchFamily="34" charset="0"/>
              <a:cs typeface="Arial" panose="020B0604020202020204" pitchFamily="34" charset="0"/>
            </a:endParaRPr>
          </a:p>
          <a:p>
            <a:r>
              <a:rPr lang="en-CA" sz="1600" b="1" dirty="0">
                <a:solidFill>
                  <a:srgbClr val="008BB0"/>
                </a:solidFill>
                <a:latin typeface="Arial" panose="020B0604020202020204" pitchFamily="34" charset="0"/>
                <a:cs typeface="Arial" panose="020B0604020202020204" pitchFamily="34" charset="0"/>
              </a:rPr>
              <a:t>3rd edition**: </a:t>
            </a:r>
          </a:p>
          <a:p>
            <a:r>
              <a:rPr lang="en-CA" sz="1600" b="1" i="1" dirty="0">
                <a:solidFill>
                  <a:srgbClr val="800000"/>
                </a:solidFill>
                <a:latin typeface="Arial" panose="020B0604020202020204" pitchFamily="34" charset="0"/>
                <a:cs typeface="Arial" panose="020B0604020202020204" pitchFamily="34" charset="0"/>
              </a:rPr>
              <a:t>Total downloads: </a:t>
            </a:r>
          </a:p>
          <a:p>
            <a:r>
              <a:rPr lang="en-CA" sz="1600" b="1" i="1" dirty="0">
                <a:solidFill>
                  <a:srgbClr val="800000"/>
                </a:solidFill>
                <a:highlight>
                  <a:srgbClr val="FFFFFF"/>
                </a:highlight>
                <a:latin typeface="Arial" panose="020B0604020202020204" pitchFamily="34" charset="0"/>
                <a:cs typeface="Arial" panose="020B0604020202020204" pitchFamily="34" charset="0"/>
              </a:rPr>
              <a:t>&gt;140,000</a:t>
            </a:r>
          </a:p>
          <a:p>
            <a:endParaRPr lang="en-CA" sz="1600" b="1" i="1" dirty="0">
              <a:solidFill>
                <a:srgbClr val="800000"/>
              </a:solidFill>
              <a:latin typeface="Arial" panose="020B0604020202020204" pitchFamily="34" charset="0"/>
              <a:cs typeface="Arial" panose="020B0604020202020204" pitchFamily="34" charset="0"/>
            </a:endParaRPr>
          </a:p>
          <a:p>
            <a:r>
              <a:rPr lang="en-CA" sz="1600" b="1" i="1" dirty="0">
                <a:solidFill>
                  <a:srgbClr val="800000"/>
                </a:solidFill>
                <a:latin typeface="Arial" panose="020B0604020202020204" pitchFamily="34" charset="0"/>
                <a:cs typeface="Arial" panose="020B0604020202020204" pitchFamily="34" charset="0"/>
              </a:rPr>
              <a:t>Total citations: 91</a:t>
            </a:r>
          </a:p>
          <a:p>
            <a:endParaRPr lang="en-CA"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1254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5993" t="16410" r="23622" b="44786"/>
          <a:stretch/>
        </p:blipFill>
        <p:spPr>
          <a:xfrm>
            <a:off x="3164792" y="216887"/>
            <a:ext cx="5862415" cy="2539635"/>
          </a:xfrm>
          <a:prstGeom prst="rect">
            <a:avLst/>
          </a:prstGeom>
        </p:spPr>
      </p:pic>
      <p:sp>
        <p:nvSpPr>
          <p:cNvPr id="3" name="TextBox 2"/>
          <p:cNvSpPr txBox="1"/>
          <p:nvPr/>
        </p:nvSpPr>
        <p:spPr>
          <a:xfrm>
            <a:off x="1070088" y="2914112"/>
            <a:ext cx="10051825" cy="3439239"/>
          </a:xfrm>
          <a:prstGeom prst="roundRect">
            <a:avLst/>
          </a:prstGeom>
          <a:noFill/>
          <a:ln w="38100">
            <a:solidFill>
              <a:srgbClr val="008BB0"/>
            </a:solidFill>
          </a:ln>
        </p:spPr>
        <p:txBody>
          <a:bodyPr wrap="square" rtlCol="0">
            <a:spAutoFit/>
          </a:bodyPr>
          <a:lstStyle/>
          <a:p>
            <a:r>
              <a:rPr lang="en-CA" sz="2800" dirty="0"/>
              <a:t>“The authors’ strong belief, however, is that the </a:t>
            </a:r>
            <a:r>
              <a:rPr lang="en-CA" sz="2800" i="1" dirty="0">
                <a:solidFill>
                  <a:srgbClr val="642566"/>
                </a:solidFill>
              </a:rPr>
              <a:t>principles of management of hemophilia are the same all over the world</a:t>
            </a:r>
            <a:r>
              <a:rPr lang="en-CA" sz="2800" dirty="0">
                <a:solidFill>
                  <a:srgbClr val="642566"/>
                </a:solidFill>
              </a:rPr>
              <a:t> </a:t>
            </a:r>
            <a:r>
              <a:rPr lang="en-CA" sz="2800" dirty="0"/>
              <a:t>and the </a:t>
            </a:r>
            <a:r>
              <a:rPr lang="en-CA" sz="2800" i="1" dirty="0">
                <a:solidFill>
                  <a:srgbClr val="642566"/>
                </a:solidFill>
              </a:rPr>
              <a:t>differences are mainly in the doses of clotting factor concentrate </a:t>
            </a:r>
            <a:r>
              <a:rPr lang="en-CA" sz="2800" dirty="0"/>
              <a:t>used to treat or prevent bleeding. This </a:t>
            </a:r>
            <a:r>
              <a:rPr lang="en-CA" sz="2800" dirty="0">
                <a:solidFill>
                  <a:srgbClr val="008BB0"/>
                </a:solidFill>
              </a:rPr>
              <a:t>WFH guideline is unique in addressing the issue and providing guidance for resource-rich and resource-poor countries </a:t>
            </a:r>
            <a:r>
              <a:rPr lang="en-CA" sz="2800" dirty="0"/>
              <a:t>in a single document.”</a:t>
            </a:r>
          </a:p>
        </p:txBody>
      </p:sp>
    </p:spTree>
    <p:extLst>
      <p:ext uri="{BB962C8B-B14F-4D97-AF65-F5344CB8AC3E}">
        <p14:creationId xmlns:p14="http://schemas.microsoft.com/office/powerpoint/2010/main" val="360908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4783" t="42091" r="13872" b="17777"/>
          <a:stretch/>
        </p:blipFill>
        <p:spPr>
          <a:xfrm>
            <a:off x="140198" y="136524"/>
            <a:ext cx="5850731" cy="2152984"/>
          </a:xfrm>
          <a:prstGeom prst="rect">
            <a:avLst/>
          </a:prstGeom>
        </p:spPr>
      </p:pic>
      <p:sp>
        <p:nvSpPr>
          <p:cNvPr id="3" name="TextBox 2"/>
          <p:cNvSpPr txBox="1"/>
          <p:nvPr/>
        </p:nvSpPr>
        <p:spPr>
          <a:xfrm>
            <a:off x="6479679" y="1324778"/>
            <a:ext cx="5273506" cy="923330"/>
          </a:xfrm>
          <a:prstGeom prst="rect">
            <a:avLst/>
          </a:prstGeom>
          <a:noFill/>
          <a:ln>
            <a:noFill/>
          </a:ln>
        </p:spPr>
        <p:txBody>
          <a:bodyPr wrap="square" rtlCol="0">
            <a:spAutoFit/>
          </a:bodyPr>
          <a:lstStyle/>
          <a:p>
            <a:r>
              <a:rPr lang="en-CA" b="1" dirty="0">
                <a:solidFill>
                  <a:srgbClr val="642566"/>
                </a:solidFill>
              </a:rPr>
              <a:t>With many more HCP volunteers &amp; PWH / caregivers, as well as professional staff from the WFH as well as external agencies</a:t>
            </a:r>
          </a:p>
        </p:txBody>
      </p:sp>
      <p:sp>
        <p:nvSpPr>
          <p:cNvPr id="10" name="TextBox 9">
            <a:extLst>
              <a:ext uri="{FF2B5EF4-FFF2-40B4-BE49-F238E27FC236}">
                <a16:creationId xmlns:a16="http://schemas.microsoft.com/office/drawing/2014/main" id="{070B259B-675F-487D-B161-026EF9509F7B}"/>
              </a:ext>
            </a:extLst>
          </p:cNvPr>
          <p:cNvSpPr txBox="1"/>
          <p:nvPr/>
        </p:nvSpPr>
        <p:spPr>
          <a:xfrm>
            <a:off x="1636220" y="2635446"/>
            <a:ext cx="8693648" cy="2727926"/>
          </a:xfrm>
          <a:prstGeom prst="rect">
            <a:avLst/>
          </a:prstGeom>
          <a:noFill/>
        </p:spPr>
        <p:txBody>
          <a:bodyPr wrap="square" rtlCol="0">
            <a:spAutoFit/>
          </a:bodyPr>
          <a:lstStyle/>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Balanced subject expert groups with PWH / families</a:t>
            </a:r>
          </a:p>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Appointment of an independent process expert</a:t>
            </a:r>
          </a:p>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Librarians conducted systematic literature search </a:t>
            </a:r>
          </a:p>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Evidence tables created to share current data</a:t>
            </a:r>
          </a:p>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Draft recommendations created based on this data</a:t>
            </a:r>
          </a:p>
          <a:p>
            <a:pPr marL="228600" indent="-228600">
              <a:lnSpc>
                <a:spcPct val="90000"/>
              </a:lnSpc>
              <a:spcBef>
                <a:spcPts val="1000"/>
              </a:spcBef>
              <a:buClr>
                <a:srgbClr val="642566"/>
              </a:buClr>
              <a:buFont typeface="Arial" panose="020B0604020202020204" pitchFamily="34" charset="0"/>
              <a:buChar char="•"/>
            </a:pPr>
            <a:r>
              <a:rPr lang="en-CA" sz="2400" b="1" dirty="0">
                <a:latin typeface="+mj-lt"/>
              </a:rPr>
              <a:t>Recommendations finalized through a Delphi process </a:t>
            </a:r>
          </a:p>
        </p:txBody>
      </p:sp>
      <p:sp>
        <p:nvSpPr>
          <p:cNvPr id="6" name="Text Placeholder 3">
            <a:extLst>
              <a:ext uri="{FF2B5EF4-FFF2-40B4-BE49-F238E27FC236}">
                <a16:creationId xmlns:a16="http://schemas.microsoft.com/office/drawing/2014/main" id="{832099F7-1279-4F16-BEF2-C60E1615FDE0}"/>
              </a:ext>
            </a:extLst>
          </p:cNvPr>
          <p:cNvSpPr txBox="1">
            <a:spLocks/>
          </p:cNvSpPr>
          <p:nvPr/>
        </p:nvSpPr>
        <p:spPr>
          <a:xfrm>
            <a:off x="838201" y="6356351"/>
            <a:ext cx="9925050" cy="365125"/>
          </a:xfrm>
          <a:prstGeom prst="rect">
            <a:avLst/>
          </a:prstGeom>
        </p:spPr>
        <p:txBody>
          <a:bodyPr anchor="b"/>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900" dirty="0">
                <a:solidFill>
                  <a:sysClr val="windowText" lastClr="000000"/>
                </a:solidFill>
                <a:latin typeface="Arial" panose="020B0604020202020204"/>
              </a:rPr>
              <a:t>HCP, health care provider; PWH, person with hemophilia</a:t>
            </a:r>
          </a:p>
        </p:txBody>
      </p:sp>
    </p:spTree>
    <p:extLst>
      <p:ext uri="{BB962C8B-B14F-4D97-AF65-F5344CB8AC3E}">
        <p14:creationId xmlns:p14="http://schemas.microsoft.com/office/powerpoint/2010/main" val="3431608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CA" sz="3200" dirty="0"/>
              <a:t>WFH Guidelines for the Management of Hemophilia – Chapters (3</a:t>
            </a:r>
            <a:r>
              <a:rPr lang="en-CA" sz="3200" baseline="30000" dirty="0"/>
              <a:t>rd</a:t>
            </a:r>
            <a:r>
              <a:rPr lang="en-CA" sz="3200" dirty="0"/>
              <a:t> edition) </a:t>
            </a:r>
          </a:p>
        </p:txBody>
      </p:sp>
      <p:sp>
        <p:nvSpPr>
          <p:cNvPr id="5" name="Content Placeholder 4"/>
          <p:cNvSpPr>
            <a:spLocks noGrp="1"/>
          </p:cNvSpPr>
          <p:nvPr>
            <p:ph idx="1"/>
          </p:nvPr>
        </p:nvSpPr>
        <p:spPr/>
        <p:txBody>
          <a:bodyPr numCol="2">
            <a:normAutofit fontScale="85000" lnSpcReduction="20000"/>
          </a:bodyPr>
          <a:lstStyle/>
          <a:p>
            <a:pPr marL="514350" indent="-514350">
              <a:buFont typeface="+mj-lt"/>
              <a:buAutoNum type="arabicPeriod"/>
            </a:pPr>
            <a:r>
              <a:rPr lang="en-CA" sz="3100" dirty="0">
                <a:solidFill>
                  <a:srgbClr val="008BB0"/>
                </a:solidFill>
              </a:rPr>
              <a:t>Principles of care</a:t>
            </a:r>
          </a:p>
          <a:p>
            <a:pPr marL="514350" indent="-514350">
              <a:buFont typeface="+mj-lt"/>
              <a:buAutoNum type="arabicPeriod"/>
            </a:pPr>
            <a:endParaRPr lang="en-CA" dirty="0"/>
          </a:p>
          <a:p>
            <a:pPr marL="514350" indent="-514350">
              <a:buFont typeface="+mj-lt"/>
              <a:buAutoNum type="arabicPeriod"/>
            </a:pPr>
            <a:r>
              <a:rPr lang="en-CA" sz="3100" dirty="0"/>
              <a:t>Comprehensive care </a:t>
            </a:r>
          </a:p>
          <a:p>
            <a:pPr marL="514350" indent="-514350">
              <a:buFont typeface="+mj-lt"/>
              <a:buAutoNum type="arabicPeriod"/>
            </a:pPr>
            <a:endParaRPr lang="en-CA" dirty="0"/>
          </a:p>
          <a:p>
            <a:pPr marL="514350" indent="-514350">
              <a:buFont typeface="+mj-lt"/>
              <a:buAutoNum type="arabicPeriod"/>
            </a:pPr>
            <a:r>
              <a:rPr lang="en-CA" sz="3100" dirty="0"/>
              <a:t>Laboratory diagnosis and monitoring</a:t>
            </a:r>
          </a:p>
          <a:p>
            <a:pPr marL="514350" indent="-514350">
              <a:buFont typeface="+mj-lt"/>
              <a:buAutoNum type="arabicPeriod"/>
            </a:pPr>
            <a:endParaRPr lang="en-CA" dirty="0"/>
          </a:p>
          <a:p>
            <a:pPr marL="514350" indent="-514350">
              <a:buFont typeface="+mj-lt"/>
              <a:buAutoNum type="arabicPeriod"/>
            </a:pPr>
            <a:r>
              <a:rPr lang="en-CA" sz="3100" dirty="0">
                <a:solidFill>
                  <a:srgbClr val="008BB0"/>
                </a:solidFill>
              </a:rPr>
              <a:t>Genetic assessment</a:t>
            </a:r>
          </a:p>
          <a:p>
            <a:pPr marL="514350" indent="-514350">
              <a:buFont typeface="+mj-lt"/>
              <a:buAutoNum type="arabicPeriod"/>
            </a:pPr>
            <a:endParaRPr lang="en-CA" dirty="0"/>
          </a:p>
          <a:p>
            <a:pPr marL="514350" indent="-514350">
              <a:buFont typeface="+mj-lt"/>
              <a:buAutoNum type="arabicPeriod"/>
            </a:pPr>
            <a:r>
              <a:rPr lang="en-CA" sz="3100" dirty="0"/>
              <a:t>Hemostatic agents</a:t>
            </a:r>
          </a:p>
          <a:p>
            <a:pPr marL="514350" indent="-514350">
              <a:buFont typeface="+mj-lt"/>
              <a:buAutoNum type="arabicPeriod"/>
            </a:pPr>
            <a:endParaRPr lang="en-CA" dirty="0"/>
          </a:p>
          <a:p>
            <a:pPr marL="514350" indent="-514350">
              <a:buFont typeface="+mj-lt"/>
              <a:buAutoNum type="arabicPeriod"/>
            </a:pPr>
            <a:r>
              <a:rPr lang="en-CA" sz="3100" dirty="0">
                <a:solidFill>
                  <a:srgbClr val="008BB0"/>
                </a:solidFill>
              </a:rPr>
              <a:t>Prophylaxis </a:t>
            </a:r>
          </a:p>
          <a:p>
            <a:pPr marL="514350" indent="-514350">
              <a:buFont typeface="+mj-lt"/>
              <a:buAutoNum type="arabicPeriod"/>
            </a:pPr>
            <a:r>
              <a:rPr lang="en-CA" sz="3100" dirty="0"/>
              <a:t>Treatment of specific hemorrhages</a:t>
            </a:r>
          </a:p>
          <a:p>
            <a:pPr>
              <a:buFont typeface="+mj-lt"/>
              <a:buAutoNum type="arabicPeriod"/>
            </a:pPr>
            <a:endParaRPr lang="en-CA" sz="1000" dirty="0"/>
          </a:p>
          <a:p>
            <a:pPr marL="514350" indent="-514350">
              <a:buFont typeface="+mj-lt"/>
              <a:buAutoNum type="arabicPeriod"/>
            </a:pPr>
            <a:r>
              <a:rPr lang="en-CA" sz="3100" dirty="0">
                <a:solidFill>
                  <a:srgbClr val="008BB0"/>
                </a:solidFill>
              </a:rPr>
              <a:t>Inhibitors to clotting factors</a:t>
            </a:r>
          </a:p>
          <a:p>
            <a:pPr>
              <a:buFont typeface="+mj-lt"/>
              <a:buAutoNum type="arabicPeriod"/>
            </a:pPr>
            <a:endParaRPr lang="en-CA" sz="1000" dirty="0"/>
          </a:p>
          <a:p>
            <a:pPr marL="514350" indent="-514350">
              <a:buFont typeface="+mj-lt"/>
              <a:buAutoNum type="arabicPeriod"/>
            </a:pPr>
            <a:r>
              <a:rPr lang="en-CA" sz="3100" dirty="0"/>
              <a:t>Specific management issues</a:t>
            </a:r>
          </a:p>
          <a:p>
            <a:pPr>
              <a:buFont typeface="+mj-lt"/>
              <a:buAutoNum type="arabicPeriod"/>
            </a:pPr>
            <a:endParaRPr lang="en-CA" sz="1000" dirty="0"/>
          </a:p>
          <a:p>
            <a:pPr marL="514350" indent="-514350">
              <a:buFont typeface="+mj-lt"/>
              <a:buAutoNum type="arabicPeriod"/>
            </a:pPr>
            <a:r>
              <a:rPr lang="en-CA" sz="3100" dirty="0"/>
              <a:t>Musculoskeletal complications</a:t>
            </a:r>
          </a:p>
          <a:p>
            <a:pPr>
              <a:buFont typeface="+mj-lt"/>
              <a:buAutoNum type="arabicPeriod"/>
            </a:pPr>
            <a:endParaRPr lang="en-CA" sz="1000" dirty="0"/>
          </a:p>
          <a:p>
            <a:pPr marL="514350" indent="-514350">
              <a:buFont typeface="+mj-lt"/>
              <a:buAutoNum type="arabicPeriod"/>
            </a:pPr>
            <a:r>
              <a:rPr lang="en-CA" sz="3100" dirty="0">
                <a:solidFill>
                  <a:srgbClr val="008BB0"/>
                </a:solidFill>
              </a:rPr>
              <a:t>Outcome assessment</a:t>
            </a:r>
          </a:p>
          <a:p>
            <a:pPr>
              <a:buFont typeface="+mj-lt"/>
              <a:buAutoNum type="arabicPeriod"/>
            </a:pPr>
            <a:endParaRPr lang="en-CA" sz="1000" dirty="0"/>
          </a:p>
          <a:p>
            <a:pPr marL="514350" indent="-514350">
              <a:buFont typeface="+mj-lt"/>
              <a:buAutoNum type="arabicPeriod"/>
            </a:pPr>
            <a:r>
              <a:rPr lang="en-CA" sz="3100" dirty="0">
                <a:solidFill>
                  <a:srgbClr val="008BB0"/>
                </a:solidFill>
              </a:rPr>
              <a:t>Methodology </a:t>
            </a:r>
          </a:p>
          <a:p>
            <a:pPr marL="514350" indent="-514350">
              <a:buFont typeface="+mj-lt"/>
              <a:buAutoNum type="arabicPeriod"/>
            </a:pPr>
            <a:endParaRPr lang="en-CA" sz="3100" dirty="0">
              <a:solidFill>
                <a:srgbClr val="0070C0"/>
              </a:solidFill>
            </a:endParaRPr>
          </a:p>
          <a:p>
            <a:pPr marL="514350" indent="-514350">
              <a:buFont typeface="+mj-lt"/>
              <a:buAutoNum type="arabicPeriod"/>
            </a:pPr>
            <a:endParaRPr lang="en-CA" dirty="0"/>
          </a:p>
        </p:txBody>
      </p:sp>
      <p:sp>
        <p:nvSpPr>
          <p:cNvPr id="3" name="TextBox 2"/>
          <p:cNvSpPr txBox="1"/>
          <p:nvPr/>
        </p:nvSpPr>
        <p:spPr>
          <a:xfrm>
            <a:off x="2723822" y="6125518"/>
            <a:ext cx="7777655" cy="461665"/>
          </a:xfrm>
          <a:prstGeom prst="rect">
            <a:avLst/>
          </a:prstGeom>
          <a:noFill/>
          <a:ln w="19050">
            <a:noFill/>
          </a:ln>
        </p:spPr>
        <p:txBody>
          <a:bodyPr wrap="square" rtlCol="0">
            <a:spAutoFit/>
          </a:bodyPr>
          <a:lstStyle/>
          <a:p>
            <a:r>
              <a:rPr lang="en-CA" sz="2400" b="1" dirty="0">
                <a:solidFill>
                  <a:srgbClr val="800000"/>
                </a:solidFill>
              </a:rPr>
              <a:t>A MAJOR ENHANCEMENT FROM THE 2</a:t>
            </a:r>
            <a:r>
              <a:rPr lang="en-CA" sz="2400" b="1" baseline="30000" dirty="0">
                <a:solidFill>
                  <a:srgbClr val="800000"/>
                </a:solidFill>
              </a:rPr>
              <a:t>nd</a:t>
            </a:r>
            <a:r>
              <a:rPr lang="en-CA" sz="2400" b="1" dirty="0">
                <a:solidFill>
                  <a:srgbClr val="800000"/>
                </a:solidFill>
              </a:rPr>
              <a:t> EDITION</a:t>
            </a:r>
          </a:p>
        </p:txBody>
      </p:sp>
      <p:sp>
        <p:nvSpPr>
          <p:cNvPr id="10" name="Rectangle: Rounded Corners 9">
            <a:extLst>
              <a:ext uri="{FF2B5EF4-FFF2-40B4-BE49-F238E27FC236}">
                <a16:creationId xmlns:a16="http://schemas.microsoft.com/office/drawing/2014/main" id="{48FBD44E-B740-436E-8120-0FC233EBEE8F}"/>
              </a:ext>
            </a:extLst>
          </p:cNvPr>
          <p:cNvSpPr/>
          <p:nvPr/>
        </p:nvSpPr>
        <p:spPr>
          <a:xfrm>
            <a:off x="838199" y="1382712"/>
            <a:ext cx="3334408" cy="614254"/>
          </a:xfrm>
          <a:prstGeom prst="roundRect">
            <a:avLst/>
          </a:prstGeom>
          <a:noFill/>
          <a:ln w="28575">
            <a:solidFill>
              <a:srgbClr val="6425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3794549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1059658" y="575473"/>
            <a:ext cx="9763126" cy="673678"/>
          </a:xfrm>
        </p:spPr>
        <p:txBody>
          <a:bodyPr>
            <a:normAutofit/>
          </a:bodyPr>
          <a:lstStyle/>
          <a:p>
            <a:r>
              <a:rPr lang="en-CA" sz="3200" dirty="0"/>
              <a:t>Authors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p:txBody>
          <a:bodyPr>
            <a:normAutofit/>
          </a:bodyPr>
          <a:lstStyle/>
          <a:p>
            <a:pPr algn="l"/>
            <a:r>
              <a:rPr lang="en-CA" sz="1800" b="1" i="0" u="none" strike="noStrike" baseline="0" dirty="0"/>
              <a:t>Alok Srivastava</a:t>
            </a:r>
          </a:p>
          <a:p>
            <a:pPr algn="l"/>
            <a:r>
              <a:rPr lang="en-CA" sz="1800" b="1" i="0" u="none" strike="noStrike" baseline="0" dirty="0"/>
              <a:t>Gerard Dolan</a:t>
            </a:r>
          </a:p>
          <a:p>
            <a:pPr algn="l"/>
            <a:r>
              <a:rPr lang="en-CA" sz="1800" b="1" dirty="0"/>
              <a:t>L</a:t>
            </a:r>
            <a:r>
              <a:rPr lang="en-CA" sz="1800" b="1" i="0" u="none" strike="noStrike" baseline="0" dirty="0"/>
              <a:t>isa Bagley (PWH)</a:t>
            </a:r>
          </a:p>
          <a:p>
            <a:pPr algn="l"/>
            <a:r>
              <a:rPr lang="en-CA" sz="1800" b="1" i="0" u="none" strike="noStrike" baseline="0" dirty="0"/>
              <a:t>Margareth C. Ozelo</a:t>
            </a:r>
          </a:p>
          <a:p>
            <a:pPr algn="l"/>
            <a:r>
              <a:rPr lang="en-CA" sz="1800" b="1" dirty="0"/>
              <a:t>E</a:t>
            </a:r>
            <a:r>
              <a:rPr lang="en-CA" sz="1800" b="1" i="0" u="none" strike="noStrike" baseline="0" dirty="0"/>
              <a:t>mna Gouider</a:t>
            </a:r>
          </a:p>
          <a:p>
            <a:pPr algn="l"/>
            <a:r>
              <a:rPr lang="en-CA" sz="1800" b="1" i="0" u="none" strike="noStrike" baseline="0" dirty="0"/>
              <a:t>Debbie Hum</a:t>
            </a:r>
          </a:p>
          <a:p>
            <a:pPr algn="l"/>
            <a:r>
              <a:rPr lang="en-CA" sz="1800" b="1" i="0" u="none" strike="noStrike" baseline="0" dirty="0"/>
              <a:t>Steven W. Pipe</a:t>
            </a:r>
          </a:p>
          <a:p>
            <a:pPr algn="l"/>
            <a:r>
              <a:rPr lang="en-CA" sz="1800" b="1" i="0" u="none" strike="noStrike" baseline="0" dirty="0"/>
              <a:t>Bradley Rayner (PWH)</a:t>
            </a:r>
          </a:p>
          <a:p>
            <a:pPr algn="l"/>
            <a:r>
              <a:rPr lang="en-CA" sz="1800" b="1" i="0" u="none" strike="noStrike" baseline="0" dirty="0"/>
              <a:t>Alison Street</a:t>
            </a:r>
            <a:endParaRPr lang="en-CA" sz="1800" b="0" i="0" u="none" strike="noStrike" baseline="0" dirty="0"/>
          </a:p>
          <a:p>
            <a:pPr algn="l"/>
            <a:r>
              <a:rPr lang="en-CA" sz="1800" b="1" i="0" u="none" strike="noStrike" baseline="0" dirty="0"/>
              <a:t>Glenn F. Pierce</a:t>
            </a:r>
            <a:endParaRPr lang="en-CA" dirty="0"/>
          </a:p>
        </p:txBody>
      </p:sp>
      <p:sp>
        <p:nvSpPr>
          <p:cNvPr id="4" name="Text Placeholder 3">
            <a:extLst>
              <a:ext uri="{FF2B5EF4-FFF2-40B4-BE49-F238E27FC236}">
                <a16:creationId xmlns:a16="http://schemas.microsoft.com/office/drawing/2014/main" id="{82CABF0D-1151-46EA-A30C-D95D10749DE2}"/>
              </a:ext>
            </a:extLst>
          </p:cNvPr>
          <p:cNvSpPr>
            <a:spLocks noGrp="1"/>
          </p:cNvSpPr>
          <p:nvPr>
            <p:ph type="body" sz="quarter" idx="13"/>
          </p:nvPr>
        </p:nvSpPr>
        <p:spPr>
          <a:xfrm>
            <a:off x="931072" y="6423558"/>
            <a:ext cx="7277099" cy="149803"/>
          </a:xfrm>
        </p:spPr>
        <p:txBody>
          <a:bodyPr/>
          <a:lstStyle/>
          <a:p>
            <a:r>
              <a:rPr kumimoji="0" lang="en-CA" sz="1000" b="0" i="0" u="none" strike="noStrike" kern="1200" cap="none" spc="0" normalizeH="0" baseline="0" dirty="0">
                <a:ln>
                  <a:noFill/>
                </a:ln>
                <a:solidFill>
                  <a:sysClr val="windowText" lastClr="000000"/>
                </a:solidFill>
                <a:effectLst/>
                <a:uLnTx/>
                <a:uFillTx/>
                <a:latin typeface="Arial" panose="020B0604020202020204"/>
                <a:ea typeface="+mn-ea"/>
                <a:cs typeface="+mn-cs"/>
              </a:rPr>
              <a:t>PWH, person with hemophilia or their family</a:t>
            </a:r>
          </a:p>
        </p:txBody>
      </p:sp>
      <p:pic>
        <p:nvPicPr>
          <p:cNvPr id="6" name="Picture 5">
            <a:extLst>
              <a:ext uri="{FF2B5EF4-FFF2-40B4-BE49-F238E27FC236}">
                <a16:creationId xmlns:a16="http://schemas.microsoft.com/office/drawing/2014/main" id="{CBC720EF-E6C6-4B89-8B30-F80139FDC489}"/>
              </a:ext>
            </a:extLst>
          </p:cNvPr>
          <p:cNvPicPr>
            <a:picLocks noChangeAspect="1"/>
          </p:cNvPicPr>
          <p:nvPr/>
        </p:nvPicPr>
        <p:blipFill>
          <a:blip r:embed="rId3"/>
          <a:stretch>
            <a:fillRect/>
          </a:stretch>
        </p:blipFill>
        <p:spPr>
          <a:xfrm>
            <a:off x="4327565" y="1159986"/>
            <a:ext cx="7864435" cy="4478814"/>
          </a:xfrm>
          <a:prstGeom prst="rect">
            <a:avLst/>
          </a:prstGeom>
        </p:spPr>
      </p:pic>
    </p:spTree>
    <p:extLst>
      <p:ext uri="{BB962C8B-B14F-4D97-AF65-F5344CB8AC3E}">
        <p14:creationId xmlns:p14="http://schemas.microsoft.com/office/powerpoint/2010/main" val="1215102845"/>
      </p:ext>
    </p:extLst>
  </p:cSld>
  <p:clrMapOvr>
    <a:masterClrMapping/>
  </p:clrMapOvr>
</p:sld>
</file>

<file path=ppt/theme/theme1.xml><?xml version="1.0" encoding="utf-8"?>
<a:theme xmlns:a="http://schemas.openxmlformats.org/drawingml/2006/main" name="1_Blank">
  <a:themeElements>
    <a:clrScheme name="NN Microsoft Office Color Scheme">
      <a:dk1>
        <a:srgbClr val="001965"/>
      </a:dk1>
      <a:lt1>
        <a:srgbClr val="FFFFFF"/>
      </a:lt1>
      <a:dk2>
        <a:srgbClr val="001965"/>
      </a:dk2>
      <a:lt2>
        <a:srgbClr val="E0DED8"/>
      </a:lt2>
      <a:accent1>
        <a:srgbClr val="009FDA"/>
      </a:accent1>
      <a:accent2>
        <a:srgbClr val="001965"/>
      </a:accent2>
      <a:accent3>
        <a:srgbClr val="82786F"/>
      </a:accent3>
      <a:accent4>
        <a:srgbClr val="E0DED8"/>
      </a:accent4>
      <a:accent5>
        <a:srgbClr val="E64A0E"/>
      </a:accent5>
      <a:accent6>
        <a:srgbClr val="AEA79F"/>
      </a:accent6>
      <a:hlink>
        <a:srgbClr val="009FDA"/>
      </a:hlink>
      <a:folHlink>
        <a:srgbClr val="82786F"/>
      </a:folHlink>
    </a:clrScheme>
    <a:fontScheme name="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NN White - Primary Color">
      <a:srgbClr val="FFFFFF"/>
    </a:custClr>
    <a:custClr name="NN Dark blue - Primary Color">
      <a:srgbClr val="001965"/>
    </a:custClr>
    <a:custClr name="NN Light blue - Primary Color">
      <a:srgbClr val="009FDA"/>
    </a:custClr>
    <a:custClr name="NN Lava red - Secondary Color">
      <a:srgbClr val="E64A0E"/>
    </a:custClr>
    <a:custClr name="NN Granite grey - Secondary Color">
      <a:srgbClr val="82786F"/>
    </a:custClr>
    <a:custClr name="NN Concrete grey - Secondary Color">
      <a:srgbClr val="AEA79F"/>
    </a:custClr>
    <a:custClr name="NN Marble grey - Secondary Color">
      <a:srgbClr val="C7C2BA"/>
    </a:custClr>
    <a:custClr name="NN Pearl grey - Secondary Color">
      <a:srgbClr val="E0DED8"/>
    </a:custClr>
    <a:custClr name="NN Black - Accent Color">
      <a:srgbClr val="001423"/>
    </a:custClr>
    <a:custClr name="NN Forest green - Accent Color">
      <a:srgbClr val="3F9C35"/>
    </a:custClr>
    <a:custClr name="NN Grass green - Accent Color">
      <a:srgbClr val="739600"/>
    </a:custClr>
    <a:custClr name="NN Lime Green - Accent Color">
      <a:srgbClr val="C9DD03"/>
    </a:custClr>
    <a:custClr name="NN Ocean blue - Accent Color">
      <a:srgbClr val="007C92"/>
    </a:custClr>
    <a:custClr name="NN Sky blue - Accent Color">
      <a:srgbClr val="72B5CC"/>
    </a:custClr>
    <a:custClr name="NN Misty blue - Accent Color">
      <a:srgbClr val="C2DEEA"/>
    </a:custClr>
    <a:custClr name="NN Sunset orange - Accent Color">
      <a:srgbClr val="D47600"/>
    </a:custClr>
    <a:custClr name="NN Golden yellow - Accent Color">
      <a:srgbClr val="EAAB00"/>
    </a:custClr>
  </a:custClrLst>
</a:theme>
</file>

<file path=ppt/theme/theme2.xml><?xml version="1.0" encoding="utf-8"?>
<a:theme xmlns:a="http://schemas.openxmlformats.org/drawingml/2006/main" name="WFH">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26d5d3f-5486-42e2-99f8-af2f5497c969">
      <UserInfo>
        <DisplayName>Donna Coffin</DisplayName>
        <AccountId>167</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4D04D5609056428849DEFF65104C64" ma:contentTypeVersion="13" ma:contentTypeDescription="Create a new document." ma:contentTypeScope="" ma:versionID="9d211ba89ba97d4c7ac1ff23b3a00ba7">
  <xsd:schema xmlns:xsd="http://www.w3.org/2001/XMLSchema" xmlns:xs="http://www.w3.org/2001/XMLSchema" xmlns:p="http://schemas.microsoft.com/office/2006/metadata/properties" xmlns:ns2="902d07f0-7c98-4576-84da-3dac784571f8" xmlns:ns3="026d5d3f-5486-42e2-99f8-af2f5497c969" targetNamespace="http://schemas.microsoft.com/office/2006/metadata/properties" ma:root="true" ma:fieldsID="1c0cad683535ecbd424f06aa3a5df09b" ns2:_="" ns3:_="">
    <xsd:import namespace="902d07f0-7c98-4576-84da-3dac784571f8"/>
    <xsd:import namespace="026d5d3f-5486-42e2-99f8-af2f5497c9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2d07f0-7c98-4576-84da-3dac784571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6d5d3f-5486-42e2-99f8-af2f5497c96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EAA250-2BE2-4D3B-B6B4-50FC9F14D4AF}">
  <ds:schemaRefs>
    <ds:schemaRef ds:uri="http://schemas.microsoft.com/sharepoint/v3/contenttype/forms"/>
  </ds:schemaRefs>
</ds:datastoreItem>
</file>

<file path=customXml/itemProps2.xml><?xml version="1.0" encoding="utf-8"?>
<ds:datastoreItem xmlns:ds="http://schemas.openxmlformats.org/officeDocument/2006/customXml" ds:itemID="{0A8DCF95-89F6-4301-84BF-11FE368EE777}">
  <ds:schemaRefs>
    <ds:schemaRef ds:uri="http://schemas.microsoft.com/office/2006/metadata/properties"/>
    <ds:schemaRef ds:uri="http://schemas.microsoft.com/office/infopath/2007/PartnerControls"/>
    <ds:schemaRef ds:uri="026d5d3f-5486-42e2-99f8-af2f5497c969"/>
  </ds:schemaRefs>
</ds:datastoreItem>
</file>

<file path=customXml/itemProps3.xml><?xml version="1.0" encoding="utf-8"?>
<ds:datastoreItem xmlns:ds="http://schemas.openxmlformats.org/officeDocument/2006/customXml" ds:itemID="{1712DA91-04DA-4704-A94A-2E5E4EA9D9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2d07f0-7c98-4576-84da-3dac784571f8"/>
    <ds:schemaRef ds:uri="026d5d3f-5486-42e2-99f8-af2f5497c9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5797</TotalTime>
  <Words>2683</Words>
  <Application>Microsoft Office PowerPoint</Application>
  <PresentationFormat>Widescreen</PresentationFormat>
  <Paragraphs>494</Paragraphs>
  <Slides>33</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33</vt:i4>
      </vt:variant>
    </vt:vector>
  </HeadingPairs>
  <TitlesOfParts>
    <vt:vector size="41" baseType="lpstr">
      <vt:lpstr>Algerian</vt:lpstr>
      <vt:lpstr>Arial</vt:lpstr>
      <vt:lpstr>Avenir Heavy</vt:lpstr>
      <vt:lpstr>Calibri</vt:lpstr>
      <vt:lpstr>Times New Roman</vt:lpstr>
      <vt:lpstr>Verdana</vt:lpstr>
      <vt:lpstr>1_Blank</vt:lpstr>
      <vt:lpstr>WFH</vt:lpstr>
      <vt:lpstr>Hemophilia Guidelines for All</vt:lpstr>
      <vt:lpstr>WFH Guidelines for the Management of Hemophilia</vt:lpstr>
      <vt:lpstr>Chapter 1: Principles of care</vt:lpstr>
      <vt:lpstr>Disclosures: Alok Srivastava</vt:lpstr>
      <vt:lpstr>PowerPoint Presentation</vt:lpstr>
      <vt:lpstr>PowerPoint Presentation</vt:lpstr>
      <vt:lpstr>PowerPoint Presentation</vt:lpstr>
      <vt:lpstr>WFH Guidelines for the Management of Hemophilia – Chapters (3rd edition) </vt:lpstr>
      <vt:lpstr>Authors</vt:lpstr>
      <vt:lpstr>Defining the principles of care –                        European &amp; Asia/Pacific </vt:lpstr>
      <vt:lpstr>PowerPoint Presentation</vt:lpstr>
      <vt:lpstr>Chapter 1: Principles of care</vt:lpstr>
      <vt:lpstr>Principle 1 – National coordination &amp; delivery of care</vt:lpstr>
      <vt:lpstr>PowerPoint Presentation</vt:lpstr>
      <vt:lpstr>Principle 2 - Access to hemostasis products </vt:lpstr>
      <vt:lpstr>Principle 3 - Laboratory diagnosis &amp; genetic assessment</vt:lpstr>
      <vt:lpstr>Under-diagnosis of hemophilia / VWD                                          Total population &amp; number detected</vt:lpstr>
      <vt:lpstr>Under-diagnosis of hemophilia &amp; allied disorders                                                                  </vt:lpstr>
      <vt:lpstr>Principles 4 – Education &amp; training Training of a multidisciplinary team</vt:lpstr>
      <vt:lpstr>Principle 5 – Clinical &amp; epidemiological research Unresolved Issues in Hemophilia Care</vt:lpstr>
      <vt:lpstr>Principle 6 - Acute &amp; emergency care of bleeding</vt:lpstr>
      <vt:lpstr>Principle 7 - Multidisciplinary comprehensive care</vt:lpstr>
      <vt:lpstr>Principle 8 - Regular replacement therapy: Prophylaxis</vt:lpstr>
      <vt:lpstr>Regular replacement therapy: Prophylaxis</vt:lpstr>
      <vt:lpstr>Goal of treatment for hemophilia – The future</vt:lpstr>
      <vt:lpstr>Principle 9 – Management of inhibitors to clotting factors </vt:lpstr>
      <vt:lpstr>Principle 10 - Management of musculoskeletal complications</vt:lpstr>
      <vt:lpstr>Principle 11 - Management of other conditions &amp;             co-morbidities</vt:lpstr>
      <vt:lpstr>Principle 12 – Outcome assessment - Hemostasis</vt:lpstr>
      <vt:lpstr>Outcome assessment - Musculoskeletal</vt:lpstr>
      <vt:lpstr>Acknowledgements (1)</vt:lpstr>
      <vt:lpstr>Acknowledgements (2)</vt:lpstr>
      <vt:lpstr>Thank you to the Hemophilia Alliance for their support in developing this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Alok Srivastava</dc:creator>
  <cp:lastModifiedBy>Alok Srivastava</cp:lastModifiedBy>
  <cp:revision>105</cp:revision>
  <cp:lastPrinted>2021-11-10T04:09:19Z</cp:lastPrinted>
  <dcterms:created xsi:type="dcterms:W3CDTF">2020-08-19T17:29:47Z</dcterms:created>
  <dcterms:modified xsi:type="dcterms:W3CDTF">2022-01-29T05:06:56Z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0x010100E24D04D5609056428849DEFF65104C64</vt:lpwstr>
  </property>
</Properties>
</file>